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7" r:id="rId1"/>
    <p:sldMasterId id="2147483703" r:id="rId2"/>
    <p:sldMasterId id="2147483718" r:id="rId3"/>
    <p:sldMasterId id="2147483734" r:id="rId4"/>
  </p:sldMasterIdLst>
  <p:notesMasterIdLst>
    <p:notesMasterId r:id="rId36"/>
  </p:notesMasterIdLst>
  <p:handoutMasterIdLst>
    <p:handoutMasterId r:id="rId37"/>
  </p:handoutMasterIdLst>
  <p:sldIdLst>
    <p:sldId id="748" r:id="rId5"/>
    <p:sldId id="601" r:id="rId6"/>
    <p:sldId id="817" r:id="rId7"/>
    <p:sldId id="719" r:id="rId8"/>
    <p:sldId id="786" r:id="rId9"/>
    <p:sldId id="721" r:id="rId10"/>
    <p:sldId id="722" r:id="rId11"/>
    <p:sldId id="818" r:id="rId12"/>
    <p:sldId id="491" r:id="rId13"/>
    <p:sldId id="492" r:id="rId14"/>
    <p:sldId id="493" r:id="rId15"/>
    <p:sldId id="819" r:id="rId16"/>
    <p:sldId id="820" r:id="rId17"/>
    <p:sldId id="582" r:id="rId18"/>
    <p:sldId id="583" r:id="rId19"/>
    <p:sldId id="584" r:id="rId20"/>
    <p:sldId id="585" r:id="rId21"/>
    <p:sldId id="821" r:id="rId22"/>
    <p:sldId id="600" r:id="rId23"/>
    <p:sldId id="645" r:id="rId24"/>
    <p:sldId id="811" r:id="rId25"/>
    <p:sldId id="725" r:id="rId26"/>
    <p:sldId id="726" r:id="rId27"/>
    <p:sldId id="727" r:id="rId28"/>
    <p:sldId id="518" r:id="rId29"/>
    <p:sldId id="519" r:id="rId30"/>
    <p:sldId id="522" r:id="rId31"/>
    <p:sldId id="523" r:id="rId32"/>
    <p:sldId id="524" r:id="rId33"/>
    <p:sldId id="720" r:id="rId34"/>
    <p:sldId id="755" r:id="rId35"/>
  </p:sldIdLst>
  <p:sldSz cx="9144000" cy="6858000" type="screen4x3"/>
  <p:notesSz cx="7315200" cy="96012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FF66"/>
    <a:srgbClr val="969696"/>
    <a:srgbClr val="808080"/>
    <a:srgbClr val="B2B2B2"/>
    <a:srgbClr val="33CC33"/>
    <a:srgbClr val="DDDDDD"/>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86" autoAdjust="0"/>
    <p:restoredTop sz="89894" autoAdjust="0"/>
  </p:normalViewPr>
  <p:slideViewPr>
    <p:cSldViewPr>
      <p:cViewPr>
        <p:scale>
          <a:sx n="90" d="100"/>
          <a:sy n="90" d="100"/>
        </p:scale>
        <p:origin x="-1440" y="-1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lnSpc>
                <a:spcPct val="80000"/>
              </a:lnSpc>
              <a:spcBef>
                <a:spcPct val="50000"/>
              </a:spcBef>
              <a:defRPr sz="1100" b="0" i="1">
                <a:effectLst/>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lnSpc>
                <a:spcPct val="80000"/>
              </a:lnSpc>
              <a:spcBef>
                <a:spcPct val="50000"/>
              </a:spcBef>
              <a:defRPr sz="1100" b="0" i="1">
                <a:effectLst/>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lnSpc>
                <a:spcPct val="80000"/>
              </a:lnSpc>
              <a:spcBef>
                <a:spcPct val="50000"/>
              </a:spcBef>
              <a:defRPr sz="1100" b="0" i="1">
                <a:effectLst/>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lnSpc>
                <a:spcPct val="80000"/>
              </a:lnSpc>
              <a:spcBef>
                <a:spcPct val="50000"/>
              </a:spcBef>
              <a:defRPr sz="1100" b="0" i="1">
                <a:effectLst/>
                <a:latin typeface="Times New Roman" pitchFamily="18" charset="0"/>
              </a:defRPr>
            </a:lvl1pPr>
          </a:lstStyle>
          <a:p>
            <a:pPr>
              <a:defRPr/>
            </a:pPr>
            <a:fld id="{D5813292-6C81-49FF-A99D-30CF8A543DF9}" type="slidenum">
              <a:rPr lang="en-US"/>
              <a:pPr>
                <a:defRPr/>
              </a:pPr>
              <a:t>‹#›</a:t>
            </a:fld>
            <a:endParaRPr lang="en-US"/>
          </a:p>
        </p:txBody>
      </p:sp>
    </p:spTree>
    <p:extLst>
      <p:ext uri="{BB962C8B-B14F-4D97-AF65-F5344CB8AC3E}">
        <p14:creationId xmlns:p14="http://schemas.microsoft.com/office/powerpoint/2010/main" val="590903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eaLnBrk="0" hangingPunct="0">
              <a:lnSpc>
                <a:spcPct val="100000"/>
              </a:lnSpc>
              <a:spcBef>
                <a:spcPct val="0"/>
              </a:spcBef>
              <a:defRPr sz="1100" b="0" i="1">
                <a:effectLst/>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eaLnBrk="0" hangingPunct="0">
              <a:lnSpc>
                <a:spcPct val="100000"/>
              </a:lnSpc>
              <a:spcBef>
                <a:spcPct val="0"/>
              </a:spcBef>
              <a:defRPr sz="1100" b="0" i="1">
                <a:effectLst/>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eaLnBrk="0" hangingPunct="0">
              <a:lnSpc>
                <a:spcPct val="100000"/>
              </a:lnSpc>
              <a:spcBef>
                <a:spcPct val="0"/>
              </a:spcBef>
              <a:defRPr sz="1100" b="0" i="1">
                <a:effectLst/>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eaLnBrk="0" hangingPunct="0">
              <a:lnSpc>
                <a:spcPct val="100000"/>
              </a:lnSpc>
              <a:spcBef>
                <a:spcPct val="0"/>
              </a:spcBef>
              <a:defRPr sz="1100" b="0" i="1">
                <a:effectLst/>
                <a:latin typeface="Times New Roman" pitchFamily="18" charset="0"/>
              </a:defRPr>
            </a:lvl1pPr>
          </a:lstStyle>
          <a:p>
            <a:pPr>
              <a:defRPr/>
            </a:pPr>
            <a:fld id="{65A5E67C-5A13-4DBF-AD68-C3E74BB433F6}" type="slidenum">
              <a:rPr lang="en-US"/>
              <a:pPr>
                <a:defRPr/>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332" tIns="48667" rIns="97332" bIns="486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7"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201688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p:spPr>
        <p:txBody>
          <a:bodyPr/>
          <a:lstStyle/>
          <a:p>
            <a:fld id="{A00D33F6-C17D-47E6-A9DB-EE560B548776}" type="slidenum">
              <a:rPr lang="en-US">
                <a:solidFill>
                  <a:prstClr val="black"/>
                </a:solidFill>
              </a:rPr>
              <a:pPr/>
              <a:t>1</a:t>
            </a:fld>
            <a:endParaRPr lang="en-US">
              <a:solidFill>
                <a:prstClr val="black"/>
              </a:solidFill>
            </a:endParaRPr>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p:spPr>
        <p:txBody>
          <a:bodyPr/>
          <a:lstStyle/>
          <a:p>
            <a:fld id="{54E96BD4-D57A-482D-9391-DCF52AFEF2BF}" type="slidenum">
              <a:rPr lang="en-US" smtClean="0"/>
              <a:pPr/>
              <a:t>29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marL="228600" indent="-228600">
              <a:lnSpc>
                <a:spcPct val="80000"/>
              </a:lnSpc>
            </a:pPr>
            <a:r>
              <a:rPr lang="en-US" sz="800" smtClean="0">
                <a:latin typeface="Arial" charset="0"/>
              </a:rPr>
              <a:t>This is a fairly ‘tricky’ coding solution, with many subtle solutions to problems seldom thought of. </a:t>
            </a:r>
          </a:p>
          <a:p>
            <a:pPr marL="228600" indent="-228600">
              <a:lnSpc>
                <a:spcPct val="80000"/>
              </a:lnSpc>
            </a:pPr>
            <a:endParaRPr lang="en-US" sz="800" smtClean="0">
              <a:latin typeface="Arial" charset="0"/>
            </a:endParaRPr>
          </a:p>
          <a:p>
            <a:pPr marL="228600" indent="-228600">
              <a:lnSpc>
                <a:spcPct val="80000"/>
              </a:lnSpc>
            </a:pPr>
            <a:r>
              <a:rPr lang="en-US" sz="800" smtClean="0">
                <a:latin typeface="Arial" charset="0"/>
              </a:rPr>
              <a:t>It is recommended that you highlight the points below to make the code well understood to the students:</a:t>
            </a:r>
          </a:p>
          <a:p>
            <a:pPr marL="228600" indent="-228600">
              <a:lnSpc>
                <a:spcPct val="80000"/>
              </a:lnSpc>
            </a:pPr>
            <a:endParaRPr lang="en-US" sz="800" smtClean="0">
              <a:latin typeface="Arial" charset="0"/>
            </a:endParaRPr>
          </a:p>
          <a:p>
            <a:pPr marL="228600" indent="-228600">
              <a:lnSpc>
                <a:spcPct val="80000"/>
              </a:lnSpc>
              <a:buFontTx/>
              <a:buAutoNum type="arabicPeriod"/>
            </a:pPr>
            <a:r>
              <a:rPr lang="en-US" sz="800" smtClean="0">
                <a:latin typeface="Arial" charset="0"/>
              </a:rPr>
              <a:t>we presume that 4 buffers were obtained : pBuf   In1 and 2 , Out 1 and 2</a:t>
            </a:r>
          </a:p>
          <a:p>
            <a:pPr marL="228600" indent="-228600">
              <a:lnSpc>
                <a:spcPct val="80000"/>
              </a:lnSpc>
              <a:buFontTx/>
              <a:buAutoNum type="arabicPeriod"/>
            </a:pPr>
            <a:r>
              <a:rPr lang="en-US" sz="800" smtClean="0">
                <a:latin typeface="Arial" charset="0"/>
              </a:rPr>
              <a:t>notice that we issue </a:t>
            </a:r>
            <a:r>
              <a:rPr lang="en-US" sz="800" i="1" smtClean="0">
                <a:latin typeface="Arial" charset="0"/>
              </a:rPr>
              <a:t>both </a:t>
            </a:r>
            <a:r>
              <a:rPr lang="en-US" sz="800" smtClean="0">
                <a:latin typeface="Arial" charset="0"/>
              </a:rPr>
              <a:t>input buffers to begin and then wait for 1 to come back</a:t>
            </a:r>
          </a:p>
          <a:p>
            <a:pPr marL="228600" indent="-228600">
              <a:lnSpc>
                <a:spcPct val="80000"/>
              </a:lnSpc>
              <a:buFontTx/>
              <a:buAutoNum type="arabicPeriod"/>
            </a:pPr>
            <a:r>
              <a:rPr lang="en-US" sz="800" smtClean="0">
                <a:latin typeface="Arial" charset="0"/>
              </a:rPr>
              <a:t>we store the ptr to the reclaimed input buffer as pInX – a ‘temporary’ pointer to the recently reclaimed buffer</a:t>
            </a:r>
          </a:p>
          <a:p>
            <a:pPr marL="228600" indent="-228600">
              <a:lnSpc>
                <a:spcPct val="80000"/>
              </a:lnSpc>
              <a:buFontTx/>
              <a:buAutoNum type="arabicPeriod"/>
            </a:pPr>
            <a:r>
              <a:rPr lang="en-US" sz="800" smtClean="0">
                <a:latin typeface="Arial" charset="0"/>
              </a:rPr>
              <a:t>we do the DSP on the 1</a:t>
            </a:r>
            <a:r>
              <a:rPr lang="en-US" sz="800" baseline="30000" smtClean="0">
                <a:latin typeface="Arial" charset="0"/>
              </a:rPr>
              <a:t>st</a:t>
            </a:r>
            <a:r>
              <a:rPr lang="en-US" sz="800" smtClean="0">
                <a:latin typeface="Arial" charset="0"/>
              </a:rPr>
              <a:t> input buf and store the results in the 1</a:t>
            </a:r>
            <a:r>
              <a:rPr lang="en-US" sz="800" baseline="30000" smtClean="0">
                <a:latin typeface="Arial" charset="0"/>
              </a:rPr>
              <a:t>st</a:t>
            </a:r>
            <a:r>
              <a:rPr lang="en-US" sz="800" smtClean="0">
                <a:latin typeface="Arial" charset="0"/>
              </a:rPr>
              <a:t> output buf – but we DON’T send the buf out yet – this is </a:t>
            </a:r>
            <a:r>
              <a:rPr lang="en-US" sz="800" i="1" smtClean="0">
                <a:latin typeface="Arial" charset="0"/>
              </a:rPr>
              <a:t>critical – </a:t>
            </a:r>
            <a:r>
              <a:rPr lang="en-US" sz="800" smtClean="0">
                <a:latin typeface="Arial" charset="0"/>
              </a:rPr>
              <a:t>and </a:t>
            </a:r>
            <a:r>
              <a:rPr lang="en-US" sz="800" i="1" smtClean="0">
                <a:latin typeface="Arial" charset="0"/>
              </a:rPr>
              <a:t>subtle</a:t>
            </a:r>
            <a:r>
              <a:rPr lang="en-US" sz="800" smtClean="0">
                <a:latin typeface="Arial" charset="0"/>
              </a:rPr>
              <a:t>, so please point this out: If we sent out the 1</a:t>
            </a:r>
            <a:r>
              <a:rPr lang="en-US" sz="800" baseline="30000" smtClean="0">
                <a:latin typeface="Arial" charset="0"/>
              </a:rPr>
              <a:t>st</a:t>
            </a:r>
            <a:r>
              <a:rPr lang="en-US" sz="800" smtClean="0">
                <a:latin typeface="Arial" charset="0"/>
              </a:rPr>
              <a:t> output buf NOW we’d never have time to load TWO buffers to the output, since by the time there is a new input buffer, the output buffer we just sent would also have just drained, so the output would have two buffers available, but never would have 2 buffers worth of results on hand at any time. To solve this REALLY hard to visualize problem, we HOLD the 1</a:t>
            </a:r>
            <a:r>
              <a:rPr lang="en-US" sz="800" baseline="30000" smtClean="0">
                <a:latin typeface="Arial" charset="0"/>
              </a:rPr>
              <a:t>st</a:t>
            </a:r>
            <a:r>
              <a:rPr lang="en-US" sz="800" smtClean="0">
                <a:latin typeface="Arial" charset="0"/>
              </a:rPr>
              <a:t> output buffer until we have BOTH ready to send. At this point, we can wait for a new input, and have a freshly emptied output buffer to put results into – perfect balance of input and output loading</a:t>
            </a:r>
          </a:p>
          <a:p>
            <a:pPr marL="228600" indent="-228600">
              <a:lnSpc>
                <a:spcPct val="80000"/>
              </a:lnSpc>
              <a:buFontTx/>
              <a:buAutoNum type="arabicPeriod"/>
            </a:pPr>
            <a:r>
              <a:rPr lang="en-US" sz="800" smtClean="0">
                <a:latin typeface="Arial" charset="0"/>
              </a:rPr>
              <a:t>we reissue the used input buffer back to the in stream for refilling </a:t>
            </a:r>
          </a:p>
          <a:p>
            <a:pPr marL="228600" indent="-228600">
              <a:lnSpc>
                <a:spcPct val="80000"/>
              </a:lnSpc>
              <a:buFontTx/>
              <a:buAutoNum type="arabicPeriod"/>
            </a:pPr>
            <a:r>
              <a:rPr lang="en-US" sz="800" smtClean="0">
                <a:latin typeface="Arial" charset="0"/>
              </a:rPr>
              <a:t>and wait for the 2</a:t>
            </a:r>
            <a:r>
              <a:rPr lang="en-US" sz="800" baseline="30000" smtClean="0">
                <a:latin typeface="Arial" charset="0"/>
              </a:rPr>
              <a:t>nd</a:t>
            </a:r>
            <a:r>
              <a:rPr lang="en-US" sz="800" smtClean="0">
                <a:latin typeface="Arial" charset="0"/>
              </a:rPr>
              <a:t> buffer to fill and be reclaimed. we block until the 2</a:t>
            </a:r>
            <a:r>
              <a:rPr lang="en-US" sz="800" baseline="30000" smtClean="0">
                <a:latin typeface="Arial" charset="0"/>
              </a:rPr>
              <a:t>nd</a:t>
            </a:r>
            <a:r>
              <a:rPr lang="en-US" sz="800" smtClean="0">
                <a:latin typeface="Arial" charset="0"/>
              </a:rPr>
              <a:t> buffer comes in, as we do in all reclaims</a:t>
            </a:r>
          </a:p>
          <a:p>
            <a:pPr marL="228600" indent="-228600">
              <a:lnSpc>
                <a:spcPct val="80000"/>
              </a:lnSpc>
              <a:buFontTx/>
              <a:buAutoNum type="arabicPeriod"/>
            </a:pPr>
            <a:r>
              <a:rPr lang="en-US" sz="800" smtClean="0">
                <a:latin typeface="Arial" charset="0"/>
              </a:rPr>
              <a:t>with the 2</a:t>
            </a:r>
            <a:r>
              <a:rPr lang="en-US" sz="800" baseline="30000" smtClean="0">
                <a:latin typeface="Arial" charset="0"/>
              </a:rPr>
              <a:t>nd</a:t>
            </a:r>
            <a:r>
              <a:rPr lang="en-US" sz="800" smtClean="0">
                <a:latin typeface="Arial" charset="0"/>
              </a:rPr>
              <a:t> buffer in, we perform DSP on the new buffer and produce the 2</a:t>
            </a:r>
            <a:r>
              <a:rPr lang="en-US" sz="800" baseline="30000" smtClean="0">
                <a:latin typeface="Arial" charset="0"/>
              </a:rPr>
              <a:t>nd</a:t>
            </a:r>
            <a:r>
              <a:rPr lang="en-US" sz="800" smtClean="0">
                <a:latin typeface="Arial" charset="0"/>
              </a:rPr>
              <a:t> output buffer results</a:t>
            </a:r>
          </a:p>
          <a:p>
            <a:pPr marL="228600" indent="-228600">
              <a:lnSpc>
                <a:spcPct val="80000"/>
              </a:lnSpc>
              <a:buFontTx/>
              <a:buAutoNum type="arabicPeriod"/>
            </a:pPr>
            <a:r>
              <a:rPr lang="en-US" sz="800" smtClean="0">
                <a:latin typeface="Arial" charset="0"/>
              </a:rPr>
              <a:t>NOW we can send BOTH output buffers to the out stream &amp; underlying out device, which gives us proper “double buffering” on the output side</a:t>
            </a:r>
          </a:p>
          <a:p>
            <a:pPr marL="228600" indent="-228600">
              <a:lnSpc>
                <a:spcPct val="80000"/>
              </a:lnSpc>
              <a:buFontTx/>
              <a:buAutoNum type="arabicPeriod"/>
            </a:pPr>
            <a:r>
              <a:rPr lang="en-US" sz="800" smtClean="0">
                <a:latin typeface="Arial" charset="0"/>
              </a:rPr>
              <a:t>finally, we re-issue the used 2</a:t>
            </a:r>
            <a:r>
              <a:rPr lang="en-US" sz="800" baseline="30000" smtClean="0">
                <a:latin typeface="Arial" charset="0"/>
              </a:rPr>
              <a:t>nd</a:t>
            </a:r>
            <a:r>
              <a:rPr lang="en-US" sz="800" smtClean="0">
                <a:latin typeface="Arial" charset="0"/>
              </a:rPr>
              <a:t> buffer back to the in stream</a:t>
            </a:r>
          </a:p>
          <a:p>
            <a:pPr marL="228600" indent="-228600">
              <a:lnSpc>
                <a:spcPct val="80000"/>
              </a:lnSpc>
              <a:buFontTx/>
              <a:buAutoNum type="arabicPeriod"/>
            </a:pPr>
            <a:r>
              <a:rPr lang="en-US" sz="800" smtClean="0">
                <a:latin typeface="Arial" charset="0"/>
              </a:rPr>
              <a:t>at this point, all 4 buffers are ‘out’ in stream and device, so the 1</a:t>
            </a:r>
            <a:r>
              <a:rPr lang="en-US" sz="800" baseline="30000" smtClean="0">
                <a:latin typeface="Arial" charset="0"/>
              </a:rPr>
              <a:t>st</a:t>
            </a:r>
            <a:r>
              <a:rPr lang="en-US" sz="800" smtClean="0">
                <a:latin typeface="Arial" charset="0"/>
              </a:rPr>
              <a:t> two reclaims in the while loop that follows will each block until a buffer fill/empty period has concluded, at which time we’ll get back another in and out ptr to do DSP through</a:t>
            </a:r>
          </a:p>
          <a:p>
            <a:pPr marL="228600" indent="-228600">
              <a:lnSpc>
                <a:spcPct val="80000"/>
              </a:lnSpc>
              <a:buFontTx/>
              <a:buAutoNum type="arabicPeriod"/>
            </a:pPr>
            <a:r>
              <a:rPr lang="en-US" sz="800" smtClean="0">
                <a:latin typeface="Arial" charset="0"/>
              </a:rPr>
              <a:t>in the loop we obtain a ready to use block on BOTH the in and out streams, then do DSP on the IN block, putting the results in the OUT block</a:t>
            </a:r>
          </a:p>
          <a:p>
            <a:pPr marL="228600" indent="-228600">
              <a:lnSpc>
                <a:spcPct val="80000"/>
              </a:lnSpc>
              <a:buFontTx/>
              <a:buAutoNum type="arabicPeriod"/>
            </a:pPr>
            <a:r>
              <a:rPr lang="en-US" sz="800" smtClean="0">
                <a:latin typeface="Arial" charset="0"/>
              </a:rPr>
              <a:t>the empty in buffer is returned to the in stream to be re-filled. the new out data is sent via the out stream to the out device</a:t>
            </a:r>
          </a:p>
          <a:p>
            <a:pPr marL="228600" indent="-228600">
              <a:lnSpc>
                <a:spcPct val="80000"/>
              </a:lnSpc>
              <a:buFontTx/>
              <a:buAutoNum type="arabicPeriod"/>
            </a:pPr>
            <a:r>
              <a:rPr lang="en-US" sz="800" smtClean="0">
                <a:latin typeface="Arial" charset="0"/>
              </a:rPr>
              <a:t>this loop could continue forever, or until any author defined ‘condition’ is true (end of data signal, user throws switch to turn off thread, etc)</a:t>
            </a:r>
          </a:p>
          <a:p>
            <a:pPr marL="228600" indent="-228600">
              <a:lnSpc>
                <a:spcPct val="80000"/>
              </a:lnSpc>
              <a:buFontTx/>
              <a:buAutoNum type="arabicPeriod"/>
            </a:pPr>
            <a:r>
              <a:rPr lang="en-US" sz="800" smtClean="0">
                <a:latin typeface="Arial" charset="0"/>
              </a:rPr>
              <a:t>if loop can terminate, the epilog script will run at this point</a:t>
            </a:r>
          </a:p>
          <a:p>
            <a:pPr marL="228600" indent="-228600">
              <a:lnSpc>
                <a:spcPct val="80000"/>
              </a:lnSpc>
              <a:buFontTx/>
              <a:buAutoNum type="arabicPeriod"/>
            </a:pPr>
            <a:r>
              <a:rPr lang="en-US" sz="800" smtClean="0">
                <a:latin typeface="Arial" charset="0"/>
              </a:rPr>
              <a:t>both streams are idled, which turns off each device and inhibits them from obtaining new interrupt signals. The choice of flush or idle is up to the author</a:t>
            </a:r>
          </a:p>
          <a:p>
            <a:pPr marL="228600" indent="-228600">
              <a:lnSpc>
                <a:spcPct val="80000"/>
              </a:lnSpc>
              <a:buFontTx/>
              <a:buAutoNum type="arabicPeriod"/>
            </a:pPr>
            <a:r>
              <a:rPr lang="en-US" sz="800" smtClean="0">
                <a:latin typeface="Arial" charset="0"/>
              </a:rPr>
              <a:t>The final reclaims are technically required, but don’t actually serve a purpose in the code above. The final reclaim does two things:</a:t>
            </a:r>
          </a:p>
          <a:p>
            <a:pPr marL="685800" lvl="1" indent="-228600">
              <a:lnSpc>
                <a:spcPct val="80000"/>
              </a:lnSpc>
              <a:buFontTx/>
              <a:buAutoNum type="arabicPeriod"/>
            </a:pPr>
            <a:r>
              <a:rPr lang="en-US" sz="800" smtClean="0">
                <a:latin typeface="Arial" charset="0"/>
              </a:rPr>
              <a:t>it gives back the final pointer to the buffers that were outstanding</a:t>
            </a:r>
          </a:p>
          <a:p>
            <a:pPr marL="685800" lvl="1" indent="-228600">
              <a:lnSpc>
                <a:spcPct val="80000"/>
              </a:lnSpc>
              <a:buFontTx/>
              <a:buAutoNum type="arabicPeriod"/>
            </a:pPr>
            <a:r>
              <a:rPr lang="en-US" sz="800" smtClean="0">
                <a:latin typeface="Arial" charset="0"/>
              </a:rPr>
              <a:t>it ‘proves’ the stream and device are no longer in possession of these resources</a:t>
            </a:r>
          </a:p>
          <a:p>
            <a:pPr marL="685800" lvl="1" indent="-228600">
              <a:lnSpc>
                <a:spcPct val="80000"/>
              </a:lnSpc>
            </a:pPr>
            <a:r>
              <a:rPr lang="en-US" sz="800" smtClean="0">
                <a:latin typeface="Arial" charset="0"/>
              </a:rPr>
              <a:t>However, this code doesn’t </a:t>
            </a:r>
            <a:r>
              <a:rPr lang="en-US" sz="800" i="1" smtClean="0">
                <a:latin typeface="Arial" charset="0"/>
              </a:rPr>
              <a:t>need</a:t>
            </a:r>
            <a:r>
              <a:rPr lang="en-US" sz="800" smtClean="0">
                <a:latin typeface="Arial" charset="0"/>
              </a:rPr>
              <a:t> the return of the pointer, since we never overwrote their original values, still available in pIn1 and 2 and out 1 and 2. We used the ‘x’ pointer which has been overwritten instead with ever different pointer values. So, if we were going to do a ‘free’ at this point to release heap resources, we could refer back to the ‘1’ and ‘2’ pointers and not worry about the x pointer at all. As to the 2</a:t>
            </a:r>
            <a:r>
              <a:rPr lang="en-US" sz="800" baseline="30000" smtClean="0">
                <a:latin typeface="Arial" charset="0"/>
              </a:rPr>
              <a:t>nd</a:t>
            </a:r>
            <a:r>
              <a:rPr lang="en-US" sz="800" smtClean="0">
                <a:latin typeface="Arial" charset="0"/>
              </a:rPr>
              <a:t> value: the ‘proof’ that the block was no longer in use by the SIO or IOM, this is assuerd by the return of the flush or idle already, so there is no need to obtain proof of this again, thus these last two lines will be seen commonly in system examples, but are probably not worth keeping in code such as that shown here. </a:t>
            </a:r>
          </a:p>
          <a:p>
            <a:pPr marL="685800" lvl="1" indent="-228600">
              <a:lnSpc>
                <a:spcPct val="80000"/>
              </a:lnSpc>
            </a:pPr>
            <a:endParaRPr lang="en-US" sz="800" smtClean="0">
              <a:latin typeface="Arial" charset="0"/>
            </a:endParaRPr>
          </a:p>
          <a:p>
            <a:pPr marL="685800" lvl="1" indent="-228600">
              <a:lnSpc>
                <a:spcPct val="80000"/>
              </a:lnSpc>
            </a:pPr>
            <a:r>
              <a:rPr lang="en-US" sz="800" smtClean="0">
                <a:latin typeface="Arial" charset="0"/>
              </a:rPr>
              <a:t>Lastly, it is good to note that the pro/epi logs run 1x each, and maybe never for the epilogue. However, the while loop often runs MANY times over, many times ‘forever’ in the life of the system. No follow-on point, just the notion that this is the way this code usually runs, so the students can see this general approach.</a:t>
            </a:r>
          </a:p>
          <a:p>
            <a:pPr marL="685800" lvl="1" indent="-228600">
              <a:lnSpc>
                <a:spcPct val="80000"/>
              </a:lnSpc>
            </a:pPr>
            <a:endParaRPr lang="en-US" sz="800" smtClean="0">
              <a:latin typeface="Arial" charset="0"/>
            </a:endParaRPr>
          </a:p>
          <a:p>
            <a:pPr marL="685800" lvl="1" indent="-228600">
              <a:lnSpc>
                <a:spcPct val="80000"/>
              </a:lnSpc>
            </a:pPr>
            <a:r>
              <a:rPr lang="en-US" sz="800" smtClean="0">
                <a:latin typeface="Arial" charset="0"/>
              </a:rPr>
              <a:t>SUGGESTION: IN ADVANCED CLASSES, WHERE TIME AND INTEREST ALLOW, CONSIDER DEMONSTRATING HOW TO SCALE THIS SOLUTION TO A 3 BUFFER SOLUTION. IT MIGHT EVEN BE BENEFICIAL IF STUDENTS ARE DOING WELL WITH THE CONCEPTS TO HAVE **THEM** WORK OUT THE 3 BUFFER SOLUTION. ANOTHER OPTION: EXTRAPOLATE THE SOLUTION TO AN ‘N’ BUFFER GENERAL SOLUTION. THE SOLUTIONS TO THESE EXERCISES ARE PROVIDED AT THE END OF THE CHAPTER IN THE ‘OPTIONAL’ SECTION. PRESENTING THESE EXTRA SLIDES IS NOT REQUIRED, AND NOT RECOMMENDED FOR NOVICE CLASSES OR WHEN TIME OR INTEREST IN THE SUBJECT IS NOT AVAILABLE.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4D51B7C-6F2B-4F9A-AC2B-80B487583D66}" type="slidenum">
              <a:rPr lang="en-US" smtClean="0"/>
              <a:pPr/>
              <a:t>30</a:t>
            </a:fld>
            <a:endParaRPr lang="en-US" smtClean="0"/>
          </a:p>
        </p:txBody>
      </p:sp>
      <p:sp>
        <p:nvSpPr>
          <p:cNvPr id="39939" name="Rectangle 2"/>
          <p:cNvSpPr>
            <a:spLocks noGrp="1" noRot="1" noChangeAspect="1" noChangeArrowheads="1" noTextEdit="1"/>
          </p:cNvSpPr>
          <p:nvPr>
            <p:ph type="sldImg"/>
          </p:nvPr>
        </p:nvSpPr>
        <p:spPr>
          <a:xfrm>
            <a:off x="1268413" y="727075"/>
            <a:ext cx="4783137" cy="3586163"/>
          </a:xfrm>
          <a:ln/>
        </p:spPr>
      </p:sp>
      <p:sp>
        <p:nvSpPr>
          <p:cNvPr id="3994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p>
            <a:fld id="{6F72E106-6997-48D3-AB43-0E5A85C6A84E}" type="slidenum">
              <a:rPr lang="en-US" smtClean="0"/>
              <a:pPr/>
              <a:t>2</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3E5B0DB-CD4B-49C2-9D0E-02819FABC6B5}" type="slidenum">
              <a:rPr lang="en-US" smtClean="0"/>
              <a:pPr/>
              <a:t>4</a:t>
            </a:fld>
            <a:endParaRPr lang="en-US" smtClean="0"/>
          </a:p>
        </p:txBody>
      </p:sp>
      <p:sp>
        <p:nvSpPr>
          <p:cNvPr id="38915" name="Rectangle 2"/>
          <p:cNvSpPr>
            <a:spLocks noGrp="1" noRot="1" noChangeAspect="1" noChangeArrowheads="1" noTextEdit="1"/>
          </p:cNvSpPr>
          <p:nvPr>
            <p:ph type="sldImg"/>
          </p:nvPr>
        </p:nvSpPr>
        <p:spPr>
          <a:xfrm>
            <a:off x="1266825" y="725488"/>
            <a:ext cx="4783138" cy="3587750"/>
          </a:xfrm>
          <a:ln/>
        </p:spPr>
      </p:sp>
      <p:sp>
        <p:nvSpPr>
          <p:cNvPr id="38916" name="Rectangle 3"/>
          <p:cNvSpPr>
            <a:spLocks noGrp="1" noChangeArrowheads="1"/>
          </p:cNvSpPr>
          <p:nvPr>
            <p:ph type="body" idx="1"/>
          </p:nvPr>
        </p:nvSpPr>
        <p:spPr>
          <a:xfrm>
            <a:off x="974725" y="4560888"/>
            <a:ext cx="5365750" cy="4321175"/>
          </a:xfrm>
          <a:noFill/>
          <a:ln/>
        </p:spPr>
        <p:txBody>
          <a:bodyPr/>
          <a:lstStyle/>
          <a:p>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1BC74DF-3E6D-4FCC-A76A-36238A16B709}" type="slidenum">
              <a:rPr lang="en-US" smtClean="0"/>
              <a:pPr/>
              <a:t>7</a:t>
            </a:fld>
            <a:endParaRPr lang="en-US" smtClean="0"/>
          </a:p>
        </p:txBody>
      </p:sp>
      <p:sp>
        <p:nvSpPr>
          <p:cNvPr id="40963" name="Rectangle 2"/>
          <p:cNvSpPr>
            <a:spLocks noGrp="1" noRot="1" noChangeAspect="1" noChangeArrowheads="1" noTextEdit="1"/>
          </p:cNvSpPr>
          <p:nvPr>
            <p:ph type="sldImg"/>
          </p:nvPr>
        </p:nvSpPr>
        <p:spPr>
          <a:xfrm>
            <a:off x="1266825" y="725488"/>
            <a:ext cx="4783138" cy="3587750"/>
          </a:xfrm>
          <a:ln/>
        </p:spPr>
      </p:sp>
      <p:sp>
        <p:nvSpPr>
          <p:cNvPr id="40964" name="Rectangle 3"/>
          <p:cNvSpPr>
            <a:spLocks noGrp="1" noChangeArrowheads="1"/>
          </p:cNvSpPr>
          <p:nvPr>
            <p:ph type="body" idx="1"/>
          </p:nvPr>
        </p:nvSpPr>
        <p:spPr>
          <a:xfrm>
            <a:off x="974725" y="4560888"/>
            <a:ext cx="5365750" cy="4321175"/>
          </a:xfrm>
          <a:noFill/>
          <a:ln/>
        </p:spPr>
        <p:txBody>
          <a:bodyPr/>
          <a:lstStyle/>
          <a:p>
            <a:pPr>
              <a:lnSpc>
                <a:spcPct val="80000"/>
              </a:lnSpc>
            </a:pPr>
            <a:r>
              <a:rPr lang="en-US" sz="800" smtClean="0">
                <a:latin typeface="Arial" charset="0"/>
              </a:rPr>
              <a:t>Code example here is for a speech recorder. </a:t>
            </a:r>
          </a:p>
          <a:p>
            <a:pPr>
              <a:lnSpc>
                <a:spcPct val="80000"/>
              </a:lnSpc>
            </a:pPr>
            <a:endParaRPr lang="en-US" sz="800" smtClean="0">
              <a:latin typeface="Arial" charset="0"/>
            </a:endParaRPr>
          </a:p>
          <a:p>
            <a:pPr>
              <a:lnSpc>
                <a:spcPct val="80000"/>
              </a:lnSpc>
            </a:pPr>
            <a:r>
              <a:rPr lang="en-US" sz="800" smtClean="0">
                <a:latin typeface="Arial" charset="0"/>
              </a:rPr>
              <a:t>Input type is a ‘device’ (as hinted to by the file descriptor I def fd – input device file descriptor) and </a:t>
            </a:r>
          </a:p>
          <a:p>
            <a:pPr>
              <a:lnSpc>
                <a:spcPct val="80000"/>
              </a:lnSpc>
            </a:pPr>
            <a:r>
              <a:rPr lang="en-US" sz="800" smtClean="0">
                <a:latin typeface="Arial" charset="0"/>
              </a:rPr>
              <a:t>the output is a ‘file’ (again, going off the ‘o file fd’ output file descriptor)</a:t>
            </a:r>
          </a:p>
          <a:p>
            <a:pPr>
              <a:lnSpc>
                <a:spcPct val="80000"/>
              </a:lnSpc>
            </a:pPr>
            <a:endParaRPr lang="en-US" sz="800" smtClean="0">
              <a:latin typeface="Arial" charset="0"/>
            </a:endParaRPr>
          </a:p>
          <a:p>
            <a:pPr>
              <a:lnSpc>
                <a:spcPct val="80000"/>
              </a:lnSpc>
            </a:pPr>
            <a:r>
              <a:rPr lang="en-US" sz="800" smtClean="0">
                <a:latin typeface="Arial" charset="0"/>
              </a:rPr>
              <a:t>Third line – ioctl – IO control – is an example of what is usually several lines of control information required to fully set up each IO device</a:t>
            </a:r>
          </a:p>
          <a:p>
            <a:pPr>
              <a:lnSpc>
                <a:spcPct val="80000"/>
              </a:lnSpc>
            </a:pPr>
            <a:endParaRPr lang="en-US" sz="800" smtClean="0">
              <a:latin typeface="Arial" charset="0"/>
            </a:endParaRPr>
          </a:p>
          <a:p>
            <a:pPr>
              <a:lnSpc>
                <a:spcPct val="80000"/>
              </a:lnSpc>
            </a:pPr>
            <a:r>
              <a:rPr lang="en-US" sz="800" smtClean="0">
                <a:latin typeface="Arial" charset="0"/>
              </a:rPr>
              <a:t>Engine open – required to startup the VISA control functions that enable easy dual-processor usage</a:t>
            </a:r>
          </a:p>
          <a:p>
            <a:pPr>
              <a:lnSpc>
                <a:spcPct val="80000"/>
              </a:lnSpc>
            </a:pPr>
            <a:endParaRPr lang="en-US" sz="800" smtClean="0">
              <a:latin typeface="Arial" charset="0"/>
            </a:endParaRPr>
          </a:p>
          <a:p>
            <a:pPr>
              <a:lnSpc>
                <a:spcPct val="80000"/>
              </a:lnSpc>
            </a:pPr>
            <a:r>
              <a:rPr lang="en-US" sz="800" smtClean="0">
                <a:latin typeface="Arial" charset="0"/>
              </a:rPr>
              <a:t>SPH ENC (speech encoder) create – sets up the algo named ‘sphenc’ within the speech encoder engine: allocating needed ram, setting its params, etc</a:t>
            </a:r>
          </a:p>
          <a:p>
            <a:pPr>
              <a:lnSpc>
                <a:spcPct val="80000"/>
              </a:lnSpc>
            </a:pPr>
            <a:endParaRPr lang="en-US" sz="800" smtClean="0">
              <a:latin typeface="Arial" charset="0"/>
            </a:endParaRPr>
          </a:p>
          <a:p>
            <a:pPr>
              <a:lnSpc>
                <a:spcPct val="80000"/>
              </a:lnSpc>
            </a:pPr>
            <a:r>
              <a:rPr lang="en-US" sz="800" smtClean="0">
                <a:latin typeface="Arial" charset="0"/>
              </a:rPr>
              <a:t>The next segment of code is the ‘execute’ phase, that should run in a while loop for as long as the speech recording is desired.</a:t>
            </a:r>
          </a:p>
          <a:p>
            <a:pPr>
              <a:lnSpc>
                <a:spcPct val="80000"/>
              </a:lnSpc>
            </a:pPr>
            <a:r>
              <a:rPr lang="en-US" sz="800" smtClean="0">
                <a:latin typeface="Arial" charset="0"/>
              </a:rPr>
              <a:t>First, a new buffer of data is acquired from the input device. As noted in the ‘note’ below, this peripheral API is not likely the best choice in a real-time system, since it does not usually support double buffer exchange, as is often essential to maintaining uninterrupted data flow. (refer to the peripheral chapter for ways to better implement double buffering).</a:t>
            </a:r>
          </a:p>
          <a:p>
            <a:pPr>
              <a:lnSpc>
                <a:spcPct val="80000"/>
              </a:lnSpc>
            </a:pPr>
            <a:endParaRPr lang="en-US" sz="800" smtClean="0">
              <a:latin typeface="Arial" charset="0"/>
            </a:endParaRPr>
          </a:p>
          <a:p>
            <a:pPr>
              <a:lnSpc>
                <a:spcPct val="80000"/>
              </a:lnSpc>
            </a:pPr>
            <a:r>
              <a:rPr lang="en-US" sz="800" smtClean="0">
                <a:latin typeface="Arial" charset="0"/>
              </a:rPr>
              <a:t>Next, there are shown two VISA API to the example speech encoder. The first is the ‘control’ function, which allows master thread authors to control the behaviour of algos in a well defined manner. All speech encoders will share the same control functions. Each of the VISA enc/dec oders will have a control set that all such algos will respect. </a:t>
            </a:r>
          </a:p>
          <a:p>
            <a:pPr>
              <a:lnSpc>
                <a:spcPct val="80000"/>
              </a:lnSpc>
            </a:pPr>
            <a:endParaRPr lang="en-US" sz="800" smtClean="0">
              <a:latin typeface="Arial" charset="0"/>
            </a:endParaRPr>
          </a:p>
          <a:p>
            <a:pPr>
              <a:lnSpc>
                <a:spcPct val="80000"/>
              </a:lnSpc>
            </a:pPr>
            <a:r>
              <a:rPr lang="en-US" sz="800" smtClean="0">
                <a:latin typeface="Arial" charset="0"/>
              </a:rPr>
              <a:t>The SPHENC_process call is the key VISA API to run the speech encoder. As with the control API just described, the process function is common to any algo implementing speech encoding, so the master thread author can use any candidate algo of this type without rewriting the master code. Each of the VISA e/d groups similarly have a common style defined for their processing function.</a:t>
            </a:r>
          </a:p>
          <a:p>
            <a:pPr>
              <a:lnSpc>
                <a:spcPct val="80000"/>
              </a:lnSpc>
            </a:pPr>
            <a:endParaRPr lang="en-US" sz="800" smtClean="0">
              <a:latin typeface="Arial" charset="0"/>
            </a:endParaRPr>
          </a:p>
          <a:p>
            <a:pPr>
              <a:lnSpc>
                <a:spcPct val="80000"/>
              </a:lnSpc>
            </a:pPr>
            <a:r>
              <a:rPr lang="en-US" sz="800" smtClean="0">
                <a:latin typeface="Arial" charset="0"/>
              </a:rPr>
              <a:t>Finally, in the delete phase, the close API halt the peripherals and return them to the OS for later use by other threads. Similarly, the SPHENC delete function is used to return all RAM resources borrowed from the heap in the SPHENC_Create phase so that this memory is available subsequently for other purposes. </a:t>
            </a:r>
          </a:p>
          <a:p>
            <a:pPr>
              <a:lnSpc>
                <a:spcPct val="80000"/>
              </a:lnSpc>
            </a:pPr>
            <a:endParaRPr lang="en-US" sz="800" smtClean="0">
              <a:latin typeface="Arial" charset="0"/>
            </a:endParaRPr>
          </a:p>
          <a:p>
            <a:pPr>
              <a:lnSpc>
                <a:spcPct val="80000"/>
              </a:lnSpc>
            </a:pPr>
            <a:r>
              <a:rPr lang="en-US" sz="800" smtClean="0">
                <a:latin typeface="Arial" charset="0"/>
              </a:rPr>
              <a:t>The Engine close API is used when the VISA environment is no longer required. It is not mandatory to call, but demonstrates the complementary function to the engine open API above.</a:t>
            </a:r>
          </a:p>
          <a:p>
            <a:pPr>
              <a:lnSpc>
                <a:spcPct val="80000"/>
              </a:lnSpc>
            </a:pPr>
            <a:endParaRPr lang="en-US" sz="80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p:spPr>
        <p:txBody>
          <a:bodyPr/>
          <a:lstStyle/>
          <a:p>
            <a:fld id="{11CA46A7-3419-4E0A-9AEE-469BA6A0C38E}" type="slidenum">
              <a:rPr lang="en-US" smtClean="0"/>
              <a:pPr/>
              <a:t>10</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228600" indent="-228600">
              <a:lnSpc>
                <a:spcPct val="80000"/>
              </a:lnSpc>
            </a:pPr>
            <a:r>
              <a:rPr lang="en-US" sz="800" smtClean="0">
                <a:latin typeface="Arial" charset="0"/>
              </a:rPr>
              <a:t>This is a fairly ‘tricky’ coding solution, with many subtle solutions to problems seldom thought of. </a:t>
            </a:r>
          </a:p>
          <a:p>
            <a:pPr marL="228600" indent="-228600">
              <a:lnSpc>
                <a:spcPct val="80000"/>
              </a:lnSpc>
            </a:pPr>
            <a:endParaRPr lang="en-US" sz="800" smtClean="0">
              <a:latin typeface="Arial" charset="0"/>
            </a:endParaRPr>
          </a:p>
          <a:p>
            <a:pPr marL="228600" indent="-228600">
              <a:lnSpc>
                <a:spcPct val="80000"/>
              </a:lnSpc>
            </a:pPr>
            <a:r>
              <a:rPr lang="en-US" sz="800" smtClean="0">
                <a:latin typeface="Arial" charset="0"/>
              </a:rPr>
              <a:t>It is recommended that you highlight the points below to make the code well understood to the students:</a:t>
            </a:r>
          </a:p>
          <a:p>
            <a:pPr marL="228600" indent="-228600">
              <a:lnSpc>
                <a:spcPct val="80000"/>
              </a:lnSpc>
            </a:pPr>
            <a:endParaRPr lang="en-US" sz="800" smtClean="0">
              <a:latin typeface="Arial" charset="0"/>
            </a:endParaRPr>
          </a:p>
          <a:p>
            <a:pPr marL="228600" indent="-228600">
              <a:lnSpc>
                <a:spcPct val="80000"/>
              </a:lnSpc>
              <a:buFontTx/>
              <a:buAutoNum type="arabicPeriod"/>
            </a:pPr>
            <a:r>
              <a:rPr lang="en-US" sz="800" smtClean="0">
                <a:latin typeface="Arial" charset="0"/>
              </a:rPr>
              <a:t>we presume that 4 buffers were obtained : pBuf   In1 and 2 , Out 1 and 2</a:t>
            </a:r>
          </a:p>
          <a:p>
            <a:pPr marL="228600" indent="-228600">
              <a:lnSpc>
                <a:spcPct val="80000"/>
              </a:lnSpc>
              <a:buFontTx/>
              <a:buAutoNum type="arabicPeriod"/>
            </a:pPr>
            <a:r>
              <a:rPr lang="en-US" sz="800" smtClean="0">
                <a:latin typeface="Arial" charset="0"/>
              </a:rPr>
              <a:t>notice that we issue </a:t>
            </a:r>
            <a:r>
              <a:rPr lang="en-US" sz="800" i="1" smtClean="0">
                <a:latin typeface="Arial" charset="0"/>
              </a:rPr>
              <a:t>both </a:t>
            </a:r>
            <a:r>
              <a:rPr lang="en-US" sz="800" smtClean="0">
                <a:latin typeface="Arial" charset="0"/>
              </a:rPr>
              <a:t>input buffers to begin and then wait for 1 to come back</a:t>
            </a:r>
          </a:p>
          <a:p>
            <a:pPr marL="228600" indent="-228600">
              <a:lnSpc>
                <a:spcPct val="80000"/>
              </a:lnSpc>
              <a:buFontTx/>
              <a:buAutoNum type="arabicPeriod"/>
            </a:pPr>
            <a:r>
              <a:rPr lang="en-US" sz="800" smtClean="0">
                <a:latin typeface="Arial" charset="0"/>
              </a:rPr>
              <a:t>we store the ptr to the reclaimed input buffer as pInX – a ‘temporary’ pointer to the recently reclaimed buffer</a:t>
            </a:r>
          </a:p>
          <a:p>
            <a:pPr marL="228600" indent="-228600">
              <a:lnSpc>
                <a:spcPct val="80000"/>
              </a:lnSpc>
              <a:buFontTx/>
              <a:buAutoNum type="arabicPeriod"/>
            </a:pPr>
            <a:r>
              <a:rPr lang="en-US" sz="800" smtClean="0">
                <a:latin typeface="Arial" charset="0"/>
              </a:rPr>
              <a:t>we do the DSP on the 1</a:t>
            </a:r>
            <a:r>
              <a:rPr lang="en-US" sz="800" baseline="30000" smtClean="0">
                <a:latin typeface="Arial" charset="0"/>
              </a:rPr>
              <a:t>st</a:t>
            </a:r>
            <a:r>
              <a:rPr lang="en-US" sz="800" smtClean="0">
                <a:latin typeface="Arial" charset="0"/>
              </a:rPr>
              <a:t> input buf and store the results in the 1</a:t>
            </a:r>
            <a:r>
              <a:rPr lang="en-US" sz="800" baseline="30000" smtClean="0">
                <a:latin typeface="Arial" charset="0"/>
              </a:rPr>
              <a:t>st</a:t>
            </a:r>
            <a:r>
              <a:rPr lang="en-US" sz="800" smtClean="0">
                <a:latin typeface="Arial" charset="0"/>
              </a:rPr>
              <a:t> output buf – but we DON’T send the buf out yet – this is </a:t>
            </a:r>
            <a:r>
              <a:rPr lang="en-US" sz="800" i="1" smtClean="0">
                <a:latin typeface="Arial" charset="0"/>
              </a:rPr>
              <a:t>critical – </a:t>
            </a:r>
            <a:r>
              <a:rPr lang="en-US" sz="800" smtClean="0">
                <a:latin typeface="Arial" charset="0"/>
              </a:rPr>
              <a:t>and </a:t>
            </a:r>
            <a:r>
              <a:rPr lang="en-US" sz="800" i="1" smtClean="0">
                <a:latin typeface="Arial" charset="0"/>
              </a:rPr>
              <a:t>subtle</a:t>
            </a:r>
            <a:r>
              <a:rPr lang="en-US" sz="800" smtClean="0">
                <a:latin typeface="Arial" charset="0"/>
              </a:rPr>
              <a:t>, so please point this out: If we sent out the 1</a:t>
            </a:r>
            <a:r>
              <a:rPr lang="en-US" sz="800" baseline="30000" smtClean="0">
                <a:latin typeface="Arial" charset="0"/>
              </a:rPr>
              <a:t>st</a:t>
            </a:r>
            <a:r>
              <a:rPr lang="en-US" sz="800" smtClean="0">
                <a:latin typeface="Arial" charset="0"/>
              </a:rPr>
              <a:t> output buf NOW we’d never have time to load TWO buffers to the output, since by the time there is a new input buffer, the output buffer we just sent would also have just drained, so the output would have two buffers available, but never would have 2 buffers worth of results on hand at any time. To solve this REALLY hard to visualize problem, we HOLD the 1</a:t>
            </a:r>
            <a:r>
              <a:rPr lang="en-US" sz="800" baseline="30000" smtClean="0">
                <a:latin typeface="Arial" charset="0"/>
              </a:rPr>
              <a:t>st</a:t>
            </a:r>
            <a:r>
              <a:rPr lang="en-US" sz="800" smtClean="0">
                <a:latin typeface="Arial" charset="0"/>
              </a:rPr>
              <a:t> output buffer until we have BOTH ready to send. At this point, we can wait for a new input, and have a freshly emptied output buffer to put results into – perfect balance of input and output loading</a:t>
            </a:r>
          </a:p>
          <a:p>
            <a:pPr marL="228600" indent="-228600">
              <a:lnSpc>
                <a:spcPct val="80000"/>
              </a:lnSpc>
              <a:buFontTx/>
              <a:buAutoNum type="arabicPeriod"/>
            </a:pPr>
            <a:r>
              <a:rPr lang="en-US" sz="800" smtClean="0">
                <a:latin typeface="Arial" charset="0"/>
              </a:rPr>
              <a:t>we reissue the used input buffer back to the in stream for refilling </a:t>
            </a:r>
          </a:p>
          <a:p>
            <a:pPr marL="228600" indent="-228600">
              <a:lnSpc>
                <a:spcPct val="80000"/>
              </a:lnSpc>
              <a:buFontTx/>
              <a:buAutoNum type="arabicPeriod"/>
            </a:pPr>
            <a:r>
              <a:rPr lang="en-US" sz="800" smtClean="0">
                <a:latin typeface="Arial" charset="0"/>
              </a:rPr>
              <a:t>and wait for the 2</a:t>
            </a:r>
            <a:r>
              <a:rPr lang="en-US" sz="800" baseline="30000" smtClean="0">
                <a:latin typeface="Arial" charset="0"/>
              </a:rPr>
              <a:t>nd</a:t>
            </a:r>
            <a:r>
              <a:rPr lang="en-US" sz="800" smtClean="0">
                <a:latin typeface="Arial" charset="0"/>
              </a:rPr>
              <a:t> buffer to fill and be reclaimed. we block until the 2</a:t>
            </a:r>
            <a:r>
              <a:rPr lang="en-US" sz="800" baseline="30000" smtClean="0">
                <a:latin typeface="Arial" charset="0"/>
              </a:rPr>
              <a:t>nd</a:t>
            </a:r>
            <a:r>
              <a:rPr lang="en-US" sz="800" smtClean="0">
                <a:latin typeface="Arial" charset="0"/>
              </a:rPr>
              <a:t> buffer comes in, as we do in all reclaims</a:t>
            </a:r>
          </a:p>
          <a:p>
            <a:pPr marL="228600" indent="-228600">
              <a:lnSpc>
                <a:spcPct val="80000"/>
              </a:lnSpc>
              <a:buFontTx/>
              <a:buAutoNum type="arabicPeriod"/>
            </a:pPr>
            <a:r>
              <a:rPr lang="en-US" sz="800" smtClean="0">
                <a:latin typeface="Arial" charset="0"/>
              </a:rPr>
              <a:t>with the 2</a:t>
            </a:r>
            <a:r>
              <a:rPr lang="en-US" sz="800" baseline="30000" smtClean="0">
                <a:latin typeface="Arial" charset="0"/>
              </a:rPr>
              <a:t>nd</a:t>
            </a:r>
            <a:r>
              <a:rPr lang="en-US" sz="800" smtClean="0">
                <a:latin typeface="Arial" charset="0"/>
              </a:rPr>
              <a:t> buffer in, we perform DSP on the new buffer and produce the 2</a:t>
            </a:r>
            <a:r>
              <a:rPr lang="en-US" sz="800" baseline="30000" smtClean="0">
                <a:latin typeface="Arial" charset="0"/>
              </a:rPr>
              <a:t>nd</a:t>
            </a:r>
            <a:r>
              <a:rPr lang="en-US" sz="800" smtClean="0">
                <a:latin typeface="Arial" charset="0"/>
              </a:rPr>
              <a:t> output buffer results</a:t>
            </a:r>
          </a:p>
          <a:p>
            <a:pPr marL="228600" indent="-228600">
              <a:lnSpc>
                <a:spcPct val="80000"/>
              </a:lnSpc>
              <a:buFontTx/>
              <a:buAutoNum type="arabicPeriod"/>
            </a:pPr>
            <a:r>
              <a:rPr lang="en-US" sz="800" smtClean="0">
                <a:latin typeface="Arial" charset="0"/>
              </a:rPr>
              <a:t>NOW we can send BOTH output buffers to the out stream &amp; underlying out device, which gives us proper “double buffering” on the output side</a:t>
            </a:r>
          </a:p>
          <a:p>
            <a:pPr marL="228600" indent="-228600">
              <a:lnSpc>
                <a:spcPct val="80000"/>
              </a:lnSpc>
              <a:buFontTx/>
              <a:buAutoNum type="arabicPeriod"/>
            </a:pPr>
            <a:r>
              <a:rPr lang="en-US" sz="800" smtClean="0">
                <a:latin typeface="Arial" charset="0"/>
              </a:rPr>
              <a:t>finally, we re-issue the used 2</a:t>
            </a:r>
            <a:r>
              <a:rPr lang="en-US" sz="800" baseline="30000" smtClean="0">
                <a:latin typeface="Arial" charset="0"/>
              </a:rPr>
              <a:t>nd</a:t>
            </a:r>
            <a:r>
              <a:rPr lang="en-US" sz="800" smtClean="0">
                <a:latin typeface="Arial" charset="0"/>
              </a:rPr>
              <a:t> buffer back to the in stream</a:t>
            </a:r>
          </a:p>
          <a:p>
            <a:pPr marL="228600" indent="-228600">
              <a:lnSpc>
                <a:spcPct val="80000"/>
              </a:lnSpc>
              <a:buFontTx/>
              <a:buAutoNum type="arabicPeriod"/>
            </a:pPr>
            <a:r>
              <a:rPr lang="en-US" sz="800" smtClean="0">
                <a:latin typeface="Arial" charset="0"/>
              </a:rPr>
              <a:t>at this point, all 4 buffers are ‘out’ in stream and device, so the 1</a:t>
            </a:r>
            <a:r>
              <a:rPr lang="en-US" sz="800" baseline="30000" smtClean="0">
                <a:latin typeface="Arial" charset="0"/>
              </a:rPr>
              <a:t>st</a:t>
            </a:r>
            <a:r>
              <a:rPr lang="en-US" sz="800" smtClean="0">
                <a:latin typeface="Arial" charset="0"/>
              </a:rPr>
              <a:t> two reclaims in the while loop that follows will each block until a buffer fill/empty period has concluded, at which time we’ll get back another in and out ptr to do DSP through</a:t>
            </a:r>
          </a:p>
          <a:p>
            <a:pPr marL="228600" indent="-228600">
              <a:lnSpc>
                <a:spcPct val="80000"/>
              </a:lnSpc>
              <a:buFontTx/>
              <a:buAutoNum type="arabicPeriod"/>
            </a:pPr>
            <a:r>
              <a:rPr lang="en-US" sz="800" smtClean="0">
                <a:latin typeface="Arial" charset="0"/>
              </a:rPr>
              <a:t>in the loop we obtain a ready to use block on BOTH the in and out streams, then do DSP on the IN block, putting the results in the OUT block</a:t>
            </a:r>
          </a:p>
          <a:p>
            <a:pPr marL="228600" indent="-228600">
              <a:lnSpc>
                <a:spcPct val="80000"/>
              </a:lnSpc>
              <a:buFontTx/>
              <a:buAutoNum type="arabicPeriod"/>
            </a:pPr>
            <a:r>
              <a:rPr lang="en-US" sz="800" smtClean="0">
                <a:latin typeface="Arial" charset="0"/>
              </a:rPr>
              <a:t>the empty in buffer is returned to the in stream to be re-filled. the new out data is sent via the out stream to the out device</a:t>
            </a:r>
          </a:p>
          <a:p>
            <a:pPr marL="228600" indent="-228600">
              <a:lnSpc>
                <a:spcPct val="80000"/>
              </a:lnSpc>
              <a:buFontTx/>
              <a:buAutoNum type="arabicPeriod"/>
            </a:pPr>
            <a:r>
              <a:rPr lang="en-US" sz="800" smtClean="0">
                <a:latin typeface="Arial" charset="0"/>
              </a:rPr>
              <a:t>this loop could continue forever, or until any author defined ‘condition’ is true (end of data signal, user throws switch to turn off thread, etc)</a:t>
            </a:r>
          </a:p>
          <a:p>
            <a:pPr marL="228600" indent="-228600">
              <a:lnSpc>
                <a:spcPct val="80000"/>
              </a:lnSpc>
              <a:buFontTx/>
              <a:buAutoNum type="arabicPeriod"/>
            </a:pPr>
            <a:r>
              <a:rPr lang="en-US" sz="800" smtClean="0">
                <a:latin typeface="Arial" charset="0"/>
              </a:rPr>
              <a:t>if loop can terminate, the epilog script will run at this point</a:t>
            </a:r>
          </a:p>
          <a:p>
            <a:pPr marL="228600" indent="-228600">
              <a:lnSpc>
                <a:spcPct val="80000"/>
              </a:lnSpc>
              <a:buFontTx/>
              <a:buAutoNum type="arabicPeriod"/>
            </a:pPr>
            <a:r>
              <a:rPr lang="en-US" sz="800" smtClean="0">
                <a:latin typeface="Arial" charset="0"/>
              </a:rPr>
              <a:t>both streams are idled, which turns off each device and inhibits them from obtaining new interrupt signals. The choice of flush or idle is up to the author</a:t>
            </a:r>
          </a:p>
          <a:p>
            <a:pPr marL="228600" indent="-228600">
              <a:lnSpc>
                <a:spcPct val="80000"/>
              </a:lnSpc>
              <a:buFontTx/>
              <a:buAutoNum type="arabicPeriod"/>
            </a:pPr>
            <a:r>
              <a:rPr lang="en-US" sz="800" smtClean="0">
                <a:latin typeface="Arial" charset="0"/>
              </a:rPr>
              <a:t>The final reclaims are technically required, but don’t actually serve a purpose in the code above. The final reclaim does two things:</a:t>
            </a:r>
          </a:p>
          <a:p>
            <a:pPr marL="685800" lvl="1" indent="-228600">
              <a:lnSpc>
                <a:spcPct val="80000"/>
              </a:lnSpc>
              <a:buFontTx/>
              <a:buAutoNum type="arabicPeriod"/>
            </a:pPr>
            <a:r>
              <a:rPr lang="en-US" sz="800" smtClean="0">
                <a:latin typeface="Arial" charset="0"/>
              </a:rPr>
              <a:t>it gives back the final pointer to the buffers that were outstanding</a:t>
            </a:r>
          </a:p>
          <a:p>
            <a:pPr marL="685800" lvl="1" indent="-228600">
              <a:lnSpc>
                <a:spcPct val="80000"/>
              </a:lnSpc>
              <a:buFontTx/>
              <a:buAutoNum type="arabicPeriod"/>
            </a:pPr>
            <a:r>
              <a:rPr lang="en-US" sz="800" smtClean="0">
                <a:latin typeface="Arial" charset="0"/>
              </a:rPr>
              <a:t>it ‘proves’ the stream and device are no longer in possession of these resources</a:t>
            </a:r>
          </a:p>
          <a:p>
            <a:pPr marL="685800" lvl="1" indent="-228600">
              <a:lnSpc>
                <a:spcPct val="80000"/>
              </a:lnSpc>
            </a:pPr>
            <a:r>
              <a:rPr lang="en-US" sz="800" smtClean="0">
                <a:latin typeface="Arial" charset="0"/>
              </a:rPr>
              <a:t>However, this code doesn’t </a:t>
            </a:r>
            <a:r>
              <a:rPr lang="en-US" sz="800" i="1" smtClean="0">
                <a:latin typeface="Arial" charset="0"/>
              </a:rPr>
              <a:t>need</a:t>
            </a:r>
            <a:r>
              <a:rPr lang="en-US" sz="800" smtClean="0">
                <a:latin typeface="Arial" charset="0"/>
              </a:rPr>
              <a:t> the return of the pointer, since we never overwrote their original values, still available in pIn1 and 2 and out 1 and 2. We used the ‘x’ pointer which has been overwritten instead with ever different pointer values. So, if we were going to do a ‘free’ at this point to release heap resources, we could refer back to the ‘1’ and ‘2’ pointers and not worry about the x pointer at all. As to the 2</a:t>
            </a:r>
            <a:r>
              <a:rPr lang="en-US" sz="800" baseline="30000" smtClean="0">
                <a:latin typeface="Arial" charset="0"/>
              </a:rPr>
              <a:t>nd</a:t>
            </a:r>
            <a:r>
              <a:rPr lang="en-US" sz="800" smtClean="0">
                <a:latin typeface="Arial" charset="0"/>
              </a:rPr>
              <a:t> value: the ‘proof’ that the block was no longer in use by the SIO or IOM, this is assuerd by the return of the flush or idle already, so there is no need to obtain proof of this again, thus these last two lines will be seen commonly in system examples, but are probably not worth keeping in code such as that shown here. </a:t>
            </a:r>
          </a:p>
          <a:p>
            <a:pPr marL="685800" lvl="1" indent="-228600">
              <a:lnSpc>
                <a:spcPct val="80000"/>
              </a:lnSpc>
            </a:pPr>
            <a:endParaRPr lang="en-US" sz="800" smtClean="0">
              <a:latin typeface="Arial" charset="0"/>
            </a:endParaRPr>
          </a:p>
          <a:p>
            <a:pPr marL="685800" lvl="1" indent="-228600">
              <a:lnSpc>
                <a:spcPct val="80000"/>
              </a:lnSpc>
            </a:pPr>
            <a:r>
              <a:rPr lang="en-US" sz="800" smtClean="0">
                <a:latin typeface="Arial" charset="0"/>
              </a:rPr>
              <a:t>Lastly, it is good to note that the pro/epi logs run 1x each, and maybe never for the epilogue. However, the while loop often runs MANY times over, many times ‘forever’ in the life of the system. No follow-on point, just the notion that this is the way this code usually runs, so the students can see this general approach.</a:t>
            </a:r>
          </a:p>
          <a:p>
            <a:pPr marL="685800" lvl="1" indent="-228600">
              <a:lnSpc>
                <a:spcPct val="80000"/>
              </a:lnSpc>
            </a:pPr>
            <a:endParaRPr lang="en-US" sz="800" smtClean="0">
              <a:latin typeface="Arial" charset="0"/>
            </a:endParaRPr>
          </a:p>
          <a:p>
            <a:pPr marL="685800" lvl="1" indent="-228600">
              <a:lnSpc>
                <a:spcPct val="80000"/>
              </a:lnSpc>
            </a:pPr>
            <a:r>
              <a:rPr lang="en-US" sz="800" smtClean="0">
                <a:latin typeface="Arial" charset="0"/>
              </a:rPr>
              <a:t>SUGGESTION: IN ADVANCED CLASSES, WHERE TIME AND INTEREST ALLOW, CONSIDER DEMONSTRATING HOW TO SCALE THIS SOLUTION TO A 3 BUFFER SOLUTION. IT MIGHT EVEN BE BENEFICIAL IF STUDENTS ARE DOING WELL WITH THE CONCEPTS TO HAVE **THEM** WORK OUT THE 3 BUFFER SOLUTION. ANOTHER OPTION: EXTRAPOLATE THE SOLUTION TO AN ‘N’ BUFFER GENERAL SOLUTION. THE SOLUTIONS TO THESE EXERCISES ARE PROVIDED AT THE END OF THE CHAPTER IN THE ‘OPTIONAL’ SECTION. PRESENTING THESE EXTRA SLIDES IS NOT REQUIRED, AND NOT RECOMMENDED FOR NOVICE CLASSES OR WHEN TIME OR INTEREST IN THE SUBJECT IS NOT AVAILABLE.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ldNum" sz="quarter" idx="5"/>
          </p:nvPr>
        </p:nvSpPr>
        <p:spPr>
          <a:noFill/>
        </p:spPr>
        <p:txBody>
          <a:bodyPr/>
          <a:lstStyle/>
          <a:p>
            <a:fld id="{FAFEECF5-5E53-4E1B-A71A-610DF7B88568}" type="slidenum">
              <a:rPr lang="en-US" smtClean="0"/>
              <a:pPr/>
              <a:t>11</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marL="228600" indent="-228600">
              <a:lnSpc>
                <a:spcPct val="80000"/>
              </a:lnSpc>
            </a:pPr>
            <a:r>
              <a:rPr lang="en-US" sz="800" smtClean="0">
                <a:latin typeface="Arial" charset="0"/>
              </a:rPr>
              <a:t>This is a fairly ‘tricky’ coding solution, with many subtle solutions to problems seldom thought of. </a:t>
            </a:r>
          </a:p>
          <a:p>
            <a:pPr marL="228600" indent="-228600">
              <a:lnSpc>
                <a:spcPct val="80000"/>
              </a:lnSpc>
            </a:pPr>
            <a:endParaRPr lang="en-US" sz="800" smtClean="0">
              <a:latin typeface="Arial" charset="0"/>
            </a:endParaRPr>
          </a:p>
          <a:p>
            <a:pPr marL="228600" indent="-228600">
              <a:lnSpc>
                <a:spcPct val="80000"/>
              </a:lnSpc>
            </a:pPr>
            <a:r>
              <a:rPr lang="en-US" sz="800" smtClean="0">
                <a:latin typeface="Arial" charset="0"/>
              </a:rPr>
              <a:t>It is recommended that you highlight the points below to make the code well understood to the students:</a:t>
            </a:r>
          </a:p>
          <a:p>
            <a:pPr marL="228600" indent="-228600">
              <a:lnSpc>
                <a:spcPct val="80000"/>
              </a:lnSpc>
            </a:pPr>
            <a:endParaRPr lang="en-US" sz="800" smtClean="0">
              <a:latin typeface="Arial" charset="0"/>
            </a:endParaRPr>
          </a:p>
          <a:p>
            <a:pPr marL="228600" indent="-228600">
              <a:lnSpc>
                <a:spcPct val="80000"/>
              </a:lnSpc>
              <a:buFontTx/>
              <a:buAutoNum type="arabicPeriod"/>
            </a:pPr>
            <a:r>
              <a:rPr lang="en-US" sz="800" smtClean="0">
                <a:latin typeface="Arial" charset="0"/>
              </a:rPr>
              <a:t>we presume that 4 buffers were obtained : pBuf   In1 and 2 , Out 1 and 2</a:t>
            </a:r>
          </a:p>
          <a:p>
            <a:pPr marL="228600" indent="-228600">
              <a:lnSpc>
                <a:spcPct val="80000"/>
              </a:lnSpc>
              <a:buFontTx/>
              <a:buAutoNum type="arabicPeriod"/>
            </a:pPr>
            <a:r>
              <a:rPr lang="en-US" sz="800" smtClean="0">
                <a:latin typeface="Arial" charset="0"/>
              </a:rPr>
              <a:t>notice that we issue </a:t>
            </a:r>
            <a:r>
              <a:rPr lang="en-US" sz="800" i="1" smtClean="0">
                <a:latin typeface="Arial" charset="0"/>
              </a:rPr>
              <a:t>both </a:t>
            </a:r>
            <a:r>
              <a:rPr lang="en-US" sz="800" smtClean="0">
                <a:latin typeface="Arial" charset="0"/>
              </a:rPr>
              <a:t>input buffers to begin and then wait for 1 to come back</a:t>
            </a:r>
          </a:p>
          <a:p>
            <a:pPr marL="228600" indent="-228600">
              <a:lnSpc>
                <a:spcPct val="80000"/>
              </a:lnSpc>
              <a:buFontTx/>
              <a:buAutoNum type="arabicPeriod"/>
            </a:pPr>
            <a:r>
              <a:rPr lang="en-US" sz="800" smtClean="0">
                <a:latin typeface="Arial" charset="0"/>
              </a:rPr>
              <a:t>we store the ptr to the reclaimed input buffer as pInX – a ‘temporary’ pointer to the recently reclaimed buffer</a:t>
            </a:r>
          </a:p>
          <a:p>
            <a:pPr marL="228600" indent="-228600">
              <a:lnSpc>
                <a:spcPct val="80000"/>
              </a:lnSpc>
              <a:buFontTx/>
              <a:buAutoNum type="arabicPeriod"/>
            </a:pPr>
            <a:r>
              <a:rPr lang="en-US" sz="800" smtClean="0">
                <a:latin typeface="Arial" charset="0"/>
              </a:rPr>
              <a:t>we do the DSP on the 1</a:t>
            </a:r>
            <a:r>
              <a:rPr lang="en-US" sz="800" baseline="30000" smtClean="0">
                <a:latin typeface="Arial" charset="0"/>
              </a:rPr>
              <a:t>st</a:t>
            </a:r>
            <a:r>
              <a:rPr lang="en-US" sz="800" smtClean="0">
                <a:latin typeface="Arial" charset="0"/>
              </a:rPr>
              <a:t> input buf and store the results in the 1</a:t>
            </a:r>
            <a:r>
              <a:rPr lang="en-US" sz="800" baseline="30000" smtClean="0">
                <a:latin typeface="Arial" charset="0"/>
              </a:rPr>
              <a:t>st</a:t>
            </a:r>
            <a:r>
              <a:rPr lang="en-US" sz="800" smtClean="0">
                <a:latin typeface="Arial" charset="0"/>
              </a:rPr>
              <a:t> output buf – but we DON’T send the buf out yet – this is </a:t>
            </a:r>
            <a:r>
              <a:rPr lang="en-US" sz="800" i="1" smtClean="0">
                <a:latin typeface="Arial" charset="0"/>
              </a:rPr>
              <a:t>critical – </a:t>
            </a:r>
            <a:r>
              <a:rPr lang="en-US" sz="800" smtClean="0">
                <a:latin typeface="Arial" charset="0"/>
              </a:rPr>
              <a:t>and </a:t>
            </a:r>
            <a:r>
              <a:rPr lang="en-US" sz="800" i="1" smtClean="0">
                <a:latin typeface="Arial" charset="0"/>
              </a:rPr>
              <a:t>subtle</a:t>
            </a:r>
            <a:r>
              <a:rPr lang="en-US" sz="800" smtClean="0">
                <a:latin typeface="Arial" charset="0"/>
              </a:rPr>
              <a:t>, so please point this out: If we sent out the 1</a:t>
            </a:r>
            <a:r>
              <a:rPr lang="en-US" sz="800" baseline="30000" smtClean="0">
                <a:latin typeface="Arial" charset="0"/>
              </a:rPr>
              <a:t>st</a:t>
            </a:r>
            <a:r>
              <a:rPr lang="en-US" sz="800" smtClean="0">
                <a:latin typeface="Arial" charset="0"/>
              </a:rPr>
              <a:t> output buf NOW we’d never have time to load TWO buffers to the output, since by the time there is a new input buffer, the output buffer we just sent would also have just drained, so the output would have two buffers available, but never would have 2 buffers worth of results on hand at any time. To solve this REALLY hard to visualize problem, we HOLD the 1</a:t>
            </a:r>
            <a:r>
              <a:rPr lang="en-US" sz="800" baseline="30000" smtClean="0">
                <a:latin typeface="Arial" charset="0"/>
              </a:rPr>
              <a:t>st</a:t>
            </a:r>
            <a:r>
              <a:rPr lang="en-US" sz="800" smtClean="0">
                <a:latin typeface="Arial" charset="0"/>
              </a:rPr>
              <a:t> output buffer until we have BOTH ready to send. At this point, we can wait for a new input, and have a freshly emptied output buffer to put results into – perfect balance of input and output loading</a:t>
            </a:r>
          </a:p>
          <a:p>
            <a:pPr marL="228600" indent="-228600">
              <a:lnSpc>
                <a:spcPct val="80000"/>
              </a:lnSpc>
              <a:buFontTx/>
              <a:buAutoNum type="arabicPeriod"/>
            </a:pPr>
            <a:r>
              <a:rPr lang="en-US" sz="800" smtClean="0">
                <a:latin typeface="Arial" charset="0"/>
              </a:rPr>
              <a:t>we reissue the used input buffer back to the in stream for refilling </a:t>
            </a:r>
          </a:p>
          <a:p>
            <a:pPr marL="228600" indent="-228600">
              <a:lnSpc>
                <a:spcPct val="80000"/>
              </a:lnSpc>
              <a:buFontTx/>
              <a:buAutoNum type="arabicPeriod"/>
            </a:pPr>
            <a:r>
              <a:rPr lang="en-US" sz="800" smtClean="0">
                <a:latin typeface="Arial" charset="0"/>
              </a:rPr>
              <a:t>and wait for the 2</a:t>
            </a:r>
            <a:r>
              <a:rPr lang="en-US" sz="800" baseline="30000" smtClean="0">
                <a:latin typeface="Arial" charset="0"/>
              </a:rPr>
              <a:t>nd</a:t>
            </a:r>
            <a:r>
              <a:rPr lang="en-US" sz="800" smtClean="0">
                <a:latin typeface="Arial" charset="0"/>
              </a:rPr>
              <a:t> buffer to fill and be reclaimed. we block until the 2</a:t>
            </a:r>
            <a:r>
              <a:rPr lang="en-US" sz="800" baseline="30000" smtClean="0">
                <a:latin typeface="Arial" charset="0"/>
              </a:rPr>
              <a:t>nd</a:t>
            </a:r>
            <a:r>
              <a:rPr lang="en-US" sz="800" smtClean="0">
                <a:latin typeface="Arial" charset="0"/>
              </a:rPr>
              <a:t> buffer comes in, as we do in all reclaims</a:t>
            </a:r>
          </a:p>
          <a:p>
            <a:pPr marL="228600" indent="-228600">
              <a:lnSpc>
                <a:spcPct val="80000"/>
              </a:lnSpc>
              <a:buFontTx/>
              <a:buAutoNum type="arabicPeriod"/>
            </a:pPr>
            <a:r>
              <a:rPr lang="en-US" sz="800" smtClean="0">
                <a:latin typeface="Arial" charset="0"/>
              </a:rPr>
              <a:t>with the 2</a:t>
            </a:r>
            <a:r>
              <a:rPr lang="en-US" sz="800" baseline="30000" smtClean="0">
                <a:latin typeface="Arial" charset="0"/>
              </a:rPr>
              <a:t>nd</a:t>
            </a:r>
            <a:r>
              <a:rPr lang="en-US" sz="800" smtClean="0">
                <a:latin typeface="Arial" charset="0"/>
              </a:rPr>
              <a:t> buffer in, we perform DSP on the new buffer and produce the 2</a:t>
            </a:r>
            <a:r>
              <a:rPr lang="en-US" sz="800" baseline="30000" smtClean="0">
                <a:latin typeface="Arial" charset="0"/>
              </a:rPr>
              <a:t>nd</a:t>
            </a:r>
            <a:r>
              <a:rPr lang="en-US" sz="800" smtClean="0">
                <a:latin typeface="Arial" charset="0"/>
              </a:rPr>
              <a:t> output buffer results</a:t>
            </a:r>
          </a:p>
          <a:p>
            <a:pPr marL="228600" indent="-228600">
              <a:lnSpc>
                <a:spcPct val="80000"/>
              </a:lnSpc>
              <a:buFontTx/>
              <a:buAutoNum type="arabicPeriod"/>
            </a:pPr>
            <a:r>
              <a:rPr lang="en-US" sz="800" smtClean="0">
                <a:latin typeface="Arial" charset="0"/>
              </a:rPr>
              <a:t>NOW we can send BOTH output buffers to the out stream &amp; underlying out device, which gives us proper “double buffering” on the output side</a:t>
            </a:r>
          </a:p>
          <a:p>
            <a:pPr marL="228600" indent="-228600">
              <a:lnSpc>
                <a:spcPct val="80000"/>
              </a:lnSpc>
              <a:buFontTx/>
              <a:buAutoNum type="arabicPeriod"/>
            </a:pPr>
            <a:r>
              <a:rPr lang="en-US" sz="800" smtClean="0">
                <a:latin typeface="Arial" charset="0"/>
              </a:rPr>
              <a:t>finally, we re-issue the used 2</a:t>
            </a:r>
            <a:r>
              <a:rPr lang="en-US" sz="800" baseline="30000" smtClean="0">
                <a:latin typeface="Arial" charset="0"/>
              </a:rPr>
              <a:t>nd</a:t>
            </a:r>
            <a:r>
              <a:rPr lang="en-US" sz="800" smtClean="0">
                <a:latin typeface="Arial" charset="0"/>
              </a:rPr>
              <a:t> buffer back to the in stream</a:t>
            </a:r>
          </a:p>
          <a:p>
            <a:pPr marL="228600" indent="-228600">
              <a:lnSpc>
                <a:spcPct val="80000"/>
              </a:lnSpc>
              <a:buFontTx/>
              <a:buAutoNum type="arabicPeriod"/>
            </a:pPr>
            <a:r>
              <a:rPr lang="en-US" sz="800" smtClean="0">
                <a:latin typeface="Arial" charset="0"/>
              </a:rPr>
              <a:t>at this point, all 4 buffers are ‘out’ in stream and device, so the 1</a:t>
            </a:r>
            <a:r>
              <a:rPr lang="en-US" sz="800" baseline="30000" smtClean="0">
                <a:latin typeface="Arial" charset="0"/>
              </a:rPr>
              <a:t>st</a:t>
            </a:r>
            <a:r>
              <a:rPr lang="en-US" sz="800" smtClean="0">
                <a:latin typeface="Arial" charset="0"/>
              </a:rPr>
              <a:t> two reclaims in the while loop that follows will each block until a buffer fill/empty period has concluded, at which time we’ll get back another in and out ptr to do DSP through</a:t>
            </a:r>
          </a:p>
          <a:p>
            <a:pPr marL="228600" indent="-228600">
              <a:lnSpc>
                <a:spcPct val="80000"/>
              </a:lnSpc>
              <a:buFontTx/>
              <a:buAutoNum type="arabicPeriod"/>
            </a:pPr>
            <a:r>
              <a:rPr lang="en-US" sz="800" smtClean="0">
                <a:latin typeface="Arial" charset="0"/>
              </a:rPr>
              <a:t>in the loop we obtain a ready to use block on BOTH the in and out streams, then do DSP on the IN block, putting the results in the OUT block</a:t>
            </a:r>
          </a:p>
          <a:p>
            <a:pPr marL="228600" indent="-228600">
              <a:lnSpc>
                <a:spcPct val="80000"/>
              </a:lnSpc>
              <a:buFontTx/>
              <a:buAutoNum type="arabicPeriod"/>
            </a:pPr>
            <a:r>
              <a:rPr lang="en-US" sz="800" smtClean="0">
                <a:latin typeface="Arial" charset="0"/>
              </a:rPr>
              <a:t>the empty in buffer is returned to the in stream to be re-filled. the new out data is sent via the out stream to the out device</a:t>
            </a:r>
          </a:p>
          <a:p>
            <a:pPr marL="228600" indent="-228600">
              <a:lnSpc>
                <a:spcPct val="80000"/>
              </a:lnSpc>
              <a:buFontTx/>
              <a:buAutoNum type="arabicPeriod"/>
            </a:pPr>
            <a:r>
              <a:rPr lang="en-US" sz="800" smtClean="0">
                <a:latin typeface="Arial" charset="0"/>
              </a:rPr>
              <a:t>this loop could continue forever, or until any author defined ‘condition’ is true (end of data signal, user throws switch to turn off thread, etc)</a:t>
            </a:r>
          </a:p>
          <a:p>
            <a:pPr marL="228600" indent="-228600">
              <a:lnSpc>
                <a:spcPct val="80000"/>
              </a:lnSpc>
              <a:buFontTx/>
              <a:buAutoNum type="arabicPeriod"/>
            </a:pPr>
            <a:r>
              <a:rPr lang="en-US" sz="800" smtClean="0">
                <a:latin typeface="Arial" charset="0"/>
              </a:rPr>
              <a:t>if loop can terminate, the epilog script will run at this point</a:t>
            </a:r>
          </a:p>
          <a:p>
            <a:pPr marL="228600" indent="-228600">
              <a:lnSpc>
                <a:spcPct val="80000"/>
              </a:lnSpc>
              <a:buFontTx/>
              <a:buAutoNum type="arabicPeriod"/>
            </a:pPr>
            <a:r>
              <a:rPr lang="en-US" sz="800" smtClean="0">
                <a:latin typeface="Arial" charset="0"/>
              </a:rPr>
              <a:t>both streams are idled, which turns off each device and inhibits them from obtaining new interrupt signals. The choice of flush or idle is up to the author</a:t>
            </a:r>
          </a:p>
          <a:p>
            <a:pPr marL="228600" indent="-228600">
              <a:lnSpc>
                <a:spcPct val="80000"/>
              </a:lnSpc>
              <a:buFontTx/>
              <a:buAutoNum type="arabicPeriod"/>
            </a:pPr>
            <a:r>
              <a:rPr lang="en-US" sz="800" smtClean="0">
                <a:latin typeface="Arial" charset="0"/>
              </a:rPr>
              <a:t>The final reclaims are technically required, but don’t actually serve a purpose in the code above. The final reclaim does two things:</a:t>
            </a:r>
          </a:p>
          <a:p>
            <a:pPr marL="685800" lvl="1" indent="-228600">
              <a:lnSpc>
                <a:spcPct val="80000"/>
              </a:lnSpc>
              <a:buFontTx/>
              <a:buAutoNum type="arabicPeriod"/>
            </a:pPr>
            <a:r>
              <a:rPr lang="en-US" sz="800" smtClean="0">
                <a:latin typeface="Arial" charset="0"/>
              </a:rPr>
              <a:t>it gives back the final pointer to the buffers that were outstanding</a:t>
            </a:r>
          </a:p>
          <a:p>
            <a:pPr marL="685800" lvl="1" indent="-228600">
              <a:lnSpc>
                <a:spcPct val="80000"/>
              </a:lnSpc>
              <a:buFontTx/>
              <a:buAutoNum type="arabicPeriod"/>
            </a:pPr>
            <a:r>
              <a:rPr lang="en-US" sz="800" smtClean="0">
                <a:latin typeface="Arial" charset="0"/>
              </a:rPr>
              <a:t>it ‘proves’ the stream and device are no longer in possession of these resources</a:t>
            </a:r>
          </a:p>
          <a:p>
            <a:pPr marL="685800" lvl="1" indent="-228600">
              <a:lnSpc>
                <a:spcPct val="80000"/>
              </a:lnSpc>
            </a:pPr>
            <a:r>
              <a:rPr lang="en-US" sz="800" smtClean="0">
                <a:latin typeface="Arial" charset="0"/>
              </a:rPr>
              <a:t>However, this code doesn’t </a:t>
            </a:r>
            <a:r>
              <a:rPr lang="en-US" sz="800" i="1" smtClean="0">
                <a:latin typeface="Arial" charset="0"/>
              </a:rPr>
              <a:t>need</a:t>
            </a:r>
            <a:r>
              <a:rPr lang="en-US" sz="800" smtClean="0">
                <a:latin typeface="Arial" charset="0"/>
              </a:rPr>
              <a:t> the return of the pointer, since we never overwrote their original values, still available in pIn1 and 2 and out 1 and 2. We used the ‘x’ pointer which has been overwritten instead with ever different pointer values. So, if we were going to do a ‘free’ at this point to release heap resources, we could refer back to the ‘1’ and ‘2’ pointers and not worry about the x pointer at all. As to the 2</a:t>
            </a:r>
            <a:r>
              <a:rPr lang="en-US" sz="800" baseline="30000" smtClean="0">
                <a:latin typeface="Arial" charset="0"/>
              </a:rPr>
              <a:t>nd</a:t>
            </a:r>
            <a:r>
              <a:rPr lang="en-US" sz="800" smtClean="0">
                <a:latin typeface="Arial" charset="0"/>
              </a:rPr>
              <a:t> value: the ‘proof’ that the block was no longer in use by the SIO or IOM, this is assuerd by the return of the flush or idle already, so there is no need to obtain proof of this again, thus these last two lines will be seen commonly in system examples, but are probably not worth keeping in code such as that shown here. </a:t>
            </a:r>
          </a:p>
          <a:p>
            <a:pPr marL="685800" lvl="1" indent="-228600">
              <a:lnSpc>
                <a:spcPct val="80000"/>
              </a:lnSpc>
            </a:pPr>
            <a:endParaRPr lang="en-US" sz="800" smtClean="0">
              <a:latin typeface="Arial" charset="0"/>
            </a:endParaRPr>
          </a:p>
          <a:p>
            <a:pPr marL="685800" lvl="1" indent="-228600">
              <a:lnSpc>
                <a:spcPct val="80000"/>
              </a:lnSpc>
            </a:pPr>
            <a:r>
              <a:rPr lang="en-US" sz="800" smtClean="0">
                <a:latin typeface="Arial" charset="0"/>
              </a:rPr>
              <a:t>Lastly, it is good to note that the pro/epi logs run 1x each, and maybe never for the epilogue. However, the while loop often runs MANY times over, many times ‘forever’ in the life of the system. No follow-on point, just the notion that this is the way this code usually runs, so the students can see this general approach.</a:t>
            </a:r>
          </a:p>
          <a:p>
            <a:pPr marL="685800" lvl="1" indent="-228600">
              <a:lnSpc>
                <a:spcPct val="80000"/>
              </a:lnSpc>
            </a:pPr>
            <a:endParaRPr lang="en-US" sz="800" smtClean="0">
              <a:latin typeface="Arial" charset="0"/>
            </a:endParaRPr>
          </a:p>
          <a:p>
            <a:pPr marL="685800" lvl="1" indent="-228600">
              <a:lnSpc>
                <a:spcPct val="80000"/>
              </a:lnSpc>
            </a:pPr>
            <a:r>
              <a:rPr lang="en-US" sz="800" smtClean="0">
                <a:latin typeface="Arial" charset="0"/>
              </a:rPr>
              <a:t>SUGGESTION: IN ADVANCED CLASSES, WHERE TIME AND INTEREST ALLOW, CONSIDER DEMONSTRATING HOW TO SCALE THIS SOLUTION TO A 3 BUFFER SOLUTION. IT MIGHT EVEN BE BENEFICIAL IF STUDENTS ARE DOING WELL WITH THE CONCEPTS TO HAVE **THEM** WORK OUT THE 3 BUFFER SOLUTION. ANOTHER OPTION: EXTRAPOLATE THE SOLUTION TO AN ‘N’ BUFFER GENERAL SOLUTION. THE SOLUTIONS TO THESE EXERCISES ARE PROVIDED AT THE END OF THE CHAPTER IN THE ‘OPTIONAL’ SECTION. PRESENTING THESE EXTRA SLIDES IS NOT REQUIRED, AND NOT RECOMMENDED FOR NOVICE CLASSES OR WHEN TIME OR INTEREST IN THE SUBJECT IS NOT AVAILABLE.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A6CF76D9-8C4F-404E-B421-838159FF4993}" type="slidenum">
              <a:rPr lang="en-US" smtClean="0">
                <a:solidFill>
                  <a:prstClr val="black"/>
                </a:solidFill>
              </a:rPr>
              <a:pPr/>
              <a:t>21</a:t>
            </a:fld>
            <a:endParaRPr lang="en-US" smtClean="0">
              <a:solidFill>
                <a:prstClr val="black"/>
              </a:solidFill>
            </a:endParaRPr>
          </a:p>
        </p:txBody>
      </p:sp>
      <p:sp>
        <p:nvSpPr>
          <p:cNvPr id="40963" name="Rectangle 2"/>
          <p:cNvSpPr>
            <a:spLocks noGrp="1" noRot="1" noChangeAspect="1" noChangeArrowheads="1" noTextEdit="1"/>
          </p:cNvSpPr>
          <p:nvPr>
            <p:ph type="sldImg"/>
          </p:nvPr>
        </p:nvSpPr>
        <p:spPr>
          <a:ln cap="flat"/>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sldNum" sz="quarter" idx="5"/>
          </p:nvPr>
        </p:nvSpPr>
        <p:spPr>
          <a:noFill/>
        </p:spPr>
        <p:txBody>
          <a:bodyPr/>
          <a:lstStyle/>
          <a:p>
            <a:fld id="{B0ACA91D-324E-4FDC-8749-7983B9F85B3F}" type="slidenum">
              <a:rPr lang="en-US" smtClean="0"/>
              <a:pPr/>
              <a:t>26</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sldNum" sz="quarter" idx="5"/>
          </p:nvPr>
        </p:nvSpPr>
        <p:spPr>
          <a:noFill/>
        </p:spPr>
        <p:txBody>
          <a:bodyPr/>
          <a:lstStyle/>
          <a:p>
            <a:fld id="{3A06D62E-B0F4-4ED5-B9A1-B648F0FDCB6D}" type="slidenum">
              <a:rPr lang="en-US" smtClean="0"/>
              <a:pPr/>
              <a:t>28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marL="228600" indent="-228600">
              <a:lnSpc>
                <a:spcPct val="80000"/>
              </a:lnSpc>
            </a:pPr>
            <a:r>
              <a:rPr lang="en-US" sz="800" smtClean="0">
                <a:latin typeface="Arial" charset="0"/>
              </a:rPr>
              <a:t>This is a fairly ‘tricky’ coding solution, with many subtle solutions to problems seldom thought of. </a:t>
            </a:r>
          </a:p>
          <a:p>
            <a:pPr marL="228600" indent="-228600">
              <a:lnSpc>
                <a:spcPct val="80000"/>
              </a:lnSpc>
            </a:pPr>
            <a:endParaRPr lang="en-US" sz="800" smtClean="0">
              <a:latin typeface="Arial" charset="0"/>
            </a:endParaRPr>
          </a:p>
          <a:p>
            <a:pPr marL="228600" indent="-228600">
              <a:lnSpc>
                <a:spcPct val="80000"/>
              </a:lnSpc>
            </a:pPr>
            <a:r>
              <a:rPr lang="en-US" sz="800" smtClean="0">
                <a:latin typeface="Arial" charset="0"/>
              </a:rPr>
              <a:t>It is recommended that you highlight the points below to make the code well understood to the students:</a:t>
            </a:r>
          </a:p>
          <a:p>
            <a:pPr marL="228600" indent="-228600">
              <a:lnSpc>
                <a:spcPct val="80000"/>
              </a:lnSpc>
            </a:pPr>
            <a:endParaRPr lang="en-US" sz="800" smtClean="0">
              <a:latin typeface="Arial" charset="0"/>
            </a:endParaRPr>
          </a:p>
          <a:p>
            <a:pPr marL="228600" indent="-228600">
              <a:lnSpc>
                <a:spcPct val="80000"/>
              </a:lnSpc>
              <a:buFontTx/>
              <a:buAutoNum type="arabicPeriod"/>
            </a:pPr>
            <a:r>
              <a:rPr lang="en-US" sz="800" smtClean="0">
                <a:latin typeface="Arial" charset="0"/>
              </a:rPr>
              <a:t>we presume that 4 buffers were obtained : pBuf   In1 and 2 , Out 1 and 2</a:t>
            </a:r>
          </a:p>
          <a:p>
            <a:pPr marL="228600" indent="-228600">
              <a:lnSpc>
                <a:spcPct val="80000"/>
              </a:lnSpc>
              <a:buFontTx/>
              <a:buAutoNum type="arabicPeriod"/>
            </a:pPr>
            <a:r>
              <a:rPr lang="en-US" sz="800" smtClean="0">
                <a:latin typeface="Arial" charset="0"/>
              </a:rPr>
              <a:t>notice that we issue </a:t>
            </a:r>
            <a:r>
              <a:rPr lang="en-US" sz="800" i="1" smtClean="0">
                <a:latin typeface="Arial" charset="0"/>
              </a:rPr>
              <a:t>both </a:t>
            </a:r>
            <a:r>
              <a:rPr lang="en-US" sz="800" smtClean="0">
                <a:latin typeface="Arial" charset="0"/>
              </a:rPr>
              <a:t>input buffers to begin and then wait for 1 to come back</a:t>
            </a:r>
          </a:p>
          <a:p>
            <a:pPr marL="228600" indent="-228600">
              <a:lnSpc>
                <a:spcPct val="80000"/>
              </a:lnSpc>
              <a:buFontTx/>
              <a:buAutoNum type="arabicPeriod"/>
            </a:pPr>
            <a:r>
              <a:rPr lang="en-US" sz="800" smtClean="0">
                <a:latin typeface="Arial" charset="0"/>
              </a:rPr>
              <a:t>we store the ptr to the reclaimed input buffer as pInX – a ‘temporary’ pointer to the recently reclaimed buffer</a:t>
            </a:r>
          </a:p>
          <a:p>
            <a:pPr marL="228600" indent="-228600">
              <a:lnSpc>
                <a:spcPct val="80000"/>
              </a:lnSpc>
              <a:buFontTx/>
              <a:buAutoNum type="arabicPeriod"/>
            </a:pPr>
            <a:r>
              <a:rPr lang="en-US" sz="800" smtClean="0">
                <a:latin typeface="Arial" charset="0"/>
              </a:rPr>
              <a:t>we do the DSP on the 1</a:t>
            </a:r>
            <a:r>
              <a:rPr lang="en-US" sz="800" baseline="30000" smtClean="0">
                <a:latin typeface="Arial" charset="0"/>
              </a:rPr>
              <a:t>st</a:t>
            </a:r>
            <a:r>
              <a:rPr lang="en-US" sz="800" smtClean="0">
                <a:latin typeface="Arial" charset="0"/>
              </a:rPr>
              <a:t> input buf and store the results in the 1</a:t>
            </a:r>
            <a:r>
              <a:rPr lang="en-US" sz="800" baseline="30000" smtClean="0">
                <a:latin typeface="Arial" charset="0"/>
              </a:rPr>
              <a:t>st</a:t>
            </a:r>
            <a:r>
              <a:rPr lang="en-US" sz="800" smtClean="0">
                <a:latin typeface="Arial" charset="0"/>
              </a:rPr>
              <a:t> output buf – but we DON’T send the buf out yet – this is </a:t>
            </a:r>
            <a:r>
              <a:rPr lang="en-US" sz="800" i="1" smtClean="0">
                <a:latin typeface="Arial" charset="0"/>
              </a:rPr>
              <a:t>critical – </a:t>
            </a:r>
            <a:r>
              <a:rPr lang="en-US" sz="800" smtClean="0">
                <a:latin typeface="Arial" charset="0"/>
              </a:rPr>
              <a:t>and </a:t>
            </a:r>
            <a:r>
              <a:rPr lang="en-US" sz="800" i="1" smtClean="0">
                <a:latin typeface="Arial" charset="0"/>
              </a:rPr>
              <a:t>subtle</a:t>
            </a:r>
            <a:r>
              <a:rPr lang="en-US" sz="800" smtClean="0">
                <a:latin typeface="Arial" charset="0"/>
              </a:rPr>
              <a:t>, so please point this out: If we sent out the 1</a:t>
            </a:r>
            <a:r>
              <a:rPr lang="en-US" sz="800" baseline="30000" smtClean="0">
                <a:latin typeface="Arial" charset="0"/>
              </a:rPr>
              <a:t>st</a:t>
            </a:r>
            <a:r>
              <a:rPr lang="en-US" sz="800" smtClean="0">
                <a:latin typeface="Arial" charset="0"/>
              </a:rPr>
              <a:t> output buf NOW we’d never have time to load TWO buffers to the output, since by the time there is a new input buffer, the output buffer we just sent would also have just drained, so the output would have two buffers available, but never would have 2 buffers worth of results on hand at any time. To solve this REALLY hard to visualize problem, we HOLD the 1</a:t>
            </a:r>
            <a:r>
              <a:rPr lang="en-US" sz="800" baseline="30000" smtClean="0">
                <a:latin typeface="Arial" charset="0"/>
              </a:rPr>
              <a:t>st</a:t>
            </a:r>
            <a:r>
              <a:rPr lang="en-US" sz="800" smtClean="0">
                <a:latin typeface="Arial" charset="0"/>
              </a:rPr>
              <a:t> output buffer until we have BOTH ready to send. At this point, we can wait for a new input, and have a freshly emptied output buffer to put results into – perfect balance of input and output loading</a:t>
            </a:r>
          </a:p>
          <a:p>
            <a:pPr marL="228600" indent="-228600">
              <a:lnSpc>
                <a:spcPct val="80000"/>
              </a:lnSpc>
              <a:buFontTx/>
              <a:buAutoNum type="arabicPeriod"/>
            </a:pPr>
            <a:r>
              <a:rPr lang="en-US" sz="800" smtClean="0">
                <a:latin typeface="Arial" charset="0"/>
              </a:rPr>
              <a:t>we reissue the used input buffer back to the in stream for refilling </a:t>
            </a:r>
          </a:p>
          <a:p>
            <a:pPr marL="228600" indent="-228600">
              <a:lnSpc>
                <a:spcPct val="80000"/>
              </a:lnSpc>
              <a:buFontTx/>
              <a:buAutoNum type="arabicPeriod"/>
            </a:pPr>
            <a:r>
              <a:rPr lang="en-US" sz="800" smtClean="0">
                <a:latin typeface="Arial" charset="0"/>
              </a:rPr>
              <a:t>and wait for the 2</a:t>
            </a:r>
            <a:r>
              <a:rPr lang="en-US" sz="800" baseline="30000" smtClean="0">
                <a:latin typeface="Arial" charset="0"/>
              </a:rPr>
              <a:t>nd</a:t>
            </a:r>
            <a:r>
              <a:rPr lang="en-US" sz="800" smtClean="0">
                <a:latin typeface="Arial" charset="0"/>
              </a:rPr>
              <a:t> buffer to fill and be reclaimed. we block until the 2</a:t>
            </a:r>
            <a:r>
              <a:rPr lang="en-US" sz="800" baseline="30000" smtClean="0">
                <a:latin typeface="Arial" charset="0"/>
              </a:rPr>
              <a:t>nd</a:t>
            </a:r>
            <a:r>
              <a:rPr lang="en-US" sz="800" smtClean="0">
                <a:latin typeface="Arial" charset="0"/>
              </a:rPr>
              <a:t> buffer comes in, as we do in all reclaims</a:t>
            </a:r>
          </a:p>
          <a:p>
            <a:pPr marL="228600" indent="-228600">
              <a:lnSpc>
                <a:spcPct val="80000"/>
              </a:lnSpc>
              <a:buFontTx/>
              <a:buAutoNum type="arabicPeriod"/>
            </a:pPr>
            <a:r>
              <a:rPr lang="en-US" sz="800" smtClean="0">
                <a:latin typeface="Arial" charset="0"/>
              </a:rPr>
              <a:t>with the 2</a:t>
            </a:r>
            <a:r>
              <a:rPr lang="en-US" sz="800" baseline="30000" smtClean="0">
                <a:latin typeface="Arial" charset="0"/>
              </a:rPr>
              <a:t>nd</a:t>
            </a:r>
            <a:r>
              <a:rPr lang="en-US" sz="800" smtClean="0">
                <a:latin typeface="Arial" charset="0"/>
              </a:rPr>
              <a:t> buffer in, we perform DSP on the new buffer and produce the 2</a:t>
            </a:r>
            <a:r>
              <a:rPr lang="en-US" sz="800" baseline="30000" smtClean="0">
                <a:latin typeface="Arial" charset="0"/>
              </a:rPr>
              <a:t>nd</a:t>
            </a:r>
            <a:r>
              <a:rPr lang="en-US" sz="800" smtClean="0">
                <a:latin typeface="Arial" charset="0"/>
              </a:rPr>
              <a:t> output buffer results</a:t>
            </a:r>
          </a:p>
          <a:p>
            <a:pPr marL="228600" indent="-228600">
              <a:lnSpc>
                <a:spcPct val="80000"/>
              </a:lnSpc>
              <a:buFontTx/>
              <a:buAutoNum type="arabicPeriod"/>
            </a:pPr>
            <a:r>
              <a:rPr lang="en-US" sz="800" smtClean="0">
                <a:latin typeface="Arial" charset="0"/>
              </a:rPr>
              <a:t>NOW we can send BOTH output buffers to the out stream &amp; underlying out device, which gives us proper “double buffering” on the output side</a:t>
            </a:r>
          </a:p>
          <a:p>
            <a:pPr marL="228600" indent="-228600">
              <a:lnSpc>
                <a:spcPct val="80000"/>
              </a:lnSpc>
              <a:buFontTx/>
              <a:buAutoNum type="arabicPeriod"/>
            </a:pPr>
            <a:r>
              <a:rPr lang="en-US" sz="800" smtClean="0">
                <a:latin typeface="Arial" charset="0"/>
              </a:rPr>
              <a:t>finally, we re-issue the used 2</a:t>
            </a:r>
            <a:r>
              <a:rPr lang="en-US" sz="800" baseline="30000" smtClean="0">
                <a:latin typeface="Arial" charset="0"/>
              </a:rPr>
              <a:t>nd</a:t>
            </a:r>
            <a:r>
              <a:rPr lang="en-US" sz="800" smtClean="0">
                <a:latin typeface="Arial" charset="0"/>
              </a:rPr>
              <a:t> buffer back to the in stream</a:t>
            </a:r>
          </a:p>
          <a:p>
            <a:pPr marL="228600" indent="-228600">
              <a:lnSpc>
                <a:spcPct val="80000"/>
              </a:lnSpc>
              <a:buFontTx/>
              <a:buAutoNum type="arabicPeriod"/>
            </a:pPr>
            <a:r>
              <a:rPr lang="en-US" sz="800" smtClean="0">
                <a:latin typeface="Arial" charset="0"/>
              </a:rPr>
              <a:t>at this point, all 4 buffers are ‘out’ in stream and device, so the 1</a:t>
            </a:r>
            <a:r>
              <a:rPr lang="en-US" sz="800" baseline="30000" smtClean="0">
                <a:latin typeface="Arial" charset="0"/>
              </a:rPr>
              <a:t>st</a:t>
            </a:r>
            <a:r>
              <a:rPr lang="en-US" sz="800" smtClean="0">
                <a:latin typeface="Arial" charset="0"/>
              </a:rPr>
              <a:t> two reclaims in the while loop that follows will each block until a buffer fill/empty period has concluded, at which time we’ll get back another in and out ptr to do DSP through</a:t>
            </a:r>
          </a:p>
          <a:p>
            <a:pPr marL="228600" indent="-228600">
              <a:lnSpc>
                <a:spcPct val="80000"/>
              </a:lnSpc>
              <a:buFontTx/>
              <a:buAutoNum type="arabicPeriod"/>
            </a:pPr>
            <a:r>
              <a:rPr lang="en-US" sz="800" smtClean="0">
                <a:latin typeface="Arial" charset="0"/>
              </a:rPr>
              <a:t>in the loop we obtain a ready to use block on BOTH the in and out streams, then do DSP on the IN block, putting the results in the OUT block</a:t>
            </a:r>
          </a:p>
          <a:p>
            <a:pPr marL="228600" indent="-228600">
              <a:lnSpc>
                <a:spcPct val="80000"/>
              </a:lnSpc>
              <a:buFontTx/>
              <a:buAutoNum type="arabicPeriod"/>
            </a:pPr>
            <a:r>
              <a:rPr lang="en-US" sz="800" smtClean="0">
                <a:latin typeface="Arial" charset="0"/>
              </a:rPr>
              <a:t>the empty in buffer is returned to the in stream to be re-filled. the new out data is sent via the out stream to the out device</a:t>
            </a:r>
          </a:p>
          <a:p>
            <a:pPr marL="228600" indent="-228600">
              <a:lnSpc>
                <a:spcPct val="80000"/>
              </a:lnSpc>
              <a:buFontTx/>
              <a:buAutoNum type="arabicPeriod"/>
            </a:pPr>
            <a:r>
              <a:rPr lang="en-US" sz="800" smtClean="0">
                <a:latin typeface="Arial" charset="0"/>
              </a:rPr>
              <a:t>this loop could continue forever, or until any author defined ‘condition’ is true (end of data signal, user throws switch to turn off thread, etc)</a:t>
            </a:r>
          </a:p>
          <a:p>
            <a:pPr marL="228600" indent="-228600">
              <a:lnSpc>
                <a:spcPct val="80000"/>
              </a:lnSpc>
              <a:buFontTx/>
              <a:buAutoNum type="arabicPeriod"/>
            </a:pPr>
            <a:r>
              <a:rPr lang="en-US" sz="800" smtClean="0">
                <a:latin typeface="Arial" charset="0"/>
              </a:rPr>
              <a:t>if loop can terminate, the epilog script will run at this point</a:t>
            </a:r>
          </a:p>
          <a:p>
            <a:pPr marL="228600" indent="-228600">
              <a:lnSpc>
                <a:spcPct val="80000"/>
              </a:lnSpc>
              <a:buFontTx/>
              <a:buAutoNum type="arabicPeriod"/>
            </a:pPr>
            <a:r>
              <a:rPr lang="en-US" sz="800" smtClean="0">
                <a:latin typeface="Arial" charset="0"/>
              </a:rPr>
              <a:t>both streams are idled, which turns off each device and inhibits them from obtaining new interrupt signals. The choice of flush or idle is up to the author</a:t>
            </a:r>
          </a:p>
          <a:p>
            <a:pPr marL="228600" indent="-228600">
              <a:lnSpc>
                <a:spcPct val="80000"/>
              </a:lnSpc>
              <a:buFontTx/>
              <a:buAutoNum type="arabicPeriod"/>
            </a:pPr>
            <a:r>
              <a:rPr lang="en-US" sz="800" smtClean="0">
                <a:latin typeface="Arial" charset="0"/>
              </a:rPr>
              <a:t>The final reclaims are technically required, but don’t actually serve a purpose in the code above. The final reclaim does two things:</a:t>
            </a:r>
          </a:p>
          <a:p>
            <a:pPr marL="685800" lvl="1" indent="-228600">
              <a:lnSpc>
                <a:spcPct val="80000"/>
              </a:lnSpc>
              <a:buFontTx/>
              <a:buAutoNum type="arabicPeriod"/>
            </a:pPr>
            <a:r>
              <a:rPr lang="en-US" sz="800" smtClean="0">
                <a:latin typeface="Arial" charset="0"/>
              </a:rPr>
              <a:t>it gives back the final pointer to the buffers that were outstanding</a:t>
            </a:r>
          </a:p>
          <a:p>
            <a:pPr marL="685800" lvl="1" indent="-228600">
              <a:lnSpc>
                <a:spcPct val="80000"/>
              </a:lnSpc>
              <a:buFontTx/>
              <a:buAutoNum type="arabicPeriod"/>
            </a:pPr>
            <a:r>
              <a:rPr lang="en-US" sz="800" smtClean="0">
                <a:latin typeface="Arial" charset="0"/>
              </a:rPr>
              <a:t>it ‘proves’ the stream and device are no longer in possession of these resources</a:t>
            </a:r>
          </a:p>
          <a:p>
            <a:pPr marL="685800" lvl="1" indent="-228600">
              <a:lnSpc>
                <a:spcPct val="80000"/>
              </a:lnSpc>
            </a:pPr>
            <a:r>
              <a:rPr lang="en-US" sz="800" smtClean="0">
                <a:latin typeface="Arial" charset="0"/>
              </a:rPr>
              <a:t>However, this code doesn’t </a:t>
            </a:r>
            <a:r>
              <a:rPr lang="en-US" sz="800" i="1" smtClean="0">
                <a:latin typeface="Arial" charset="0"/>
              </a:rPr>
              <a:t>need</a:t>
            </a:r>
            <a:r>
              <a:rPr lang="en-US" sz="800" smtClean="0">
                <a:latin typeface="Arial" charset="0"/>
              </a:rPr>
              <a:t> the return of the pointer, since we never overwrote their original values, still available in pIn1 and 2 and out 1 and 2. We used the ‘x’ pointer which has been overwritten instead with ever different pointer values. So, if we were going to do a ‘free’ at this point to release heap resources, we could refer back to the ‘1’ and ‘2’ pointers and not worry about the x pointer at all. As to the 2</a:t>
            </a:r>
            <a:r>
              <a:rPr lang="en-US" sz="800" baseline="30000" smtClean="0">
                <a:latin typeface="Arial" charset="0"/>
              </a:rPr>
              <a:t>nd</a:t>
            </a:r>
            <a:r>
              <a:rPr lang="en-US" sz="800" smtClean="0">
                <a:latin typeface="Arial" charset="0"/>
              </a:rPr>
              <a:t> value: the ‘proof’ that the block was no longer in use by the SIO or IOM, this is assuerd by the return of the flush or idle already, so there is no need to obtain proof of this again, thus these last two lines will be seen commonly in system examples, but are probably not worth keeping in code such as that shown here. </a:t>
            </a:r>
          </a:p>
          <a:p>
            <a:pPr marL="685800" lvl="1" indent="-228600">
              <a:lnSpc>
                <a:spcPct val="80000"/>
              </a:lnSpc>
            </a:pPr>
            <a:endParaRPr lang="en-US" sz="800" smtClean="0">
              <a:latin typeface="Arial" charset="0"/>
            </a:endParaRPr>
          </a:p>
          <a:p>
            <a:pPr marL="685800" lvl="1" indent="-228600">
              <a:lnSpc>
                <a:spcPct val="80000"/>
              </a:lnSpc>
            </a:pPr>
            <a:r>
              <a:rPr lang="en-US" sz="800" smtClean="0">
                <a:latin typeface="Arial" charset="0"/>
              </a:rPr>
              <a:t>Lastly, it is good to note that the pro/epi logs run 1x each, and maybe never for the epilogue. However, the while loop often runs MANY times over, many times ‘forever’ in the life of the system. No follow-on point, just the notion that this is the way this code usually runs, so the students can see this general approach.</a:t>
            </a:r>
          </a:p>
          <a:p>
            <a:pPr marL="685800" lvl="1" indent="-228600">
              <a:lnSpc>
                <a:spcPct val="80000"/>
              </a:lnSpc>
            </a:pPr>
            <a:endParaRPr lang="en-US" sz="800" smtClean="0">
              <a:latin typeface="Arial" charset="0"/>
            </a:endParaRPr>
          </a:p>
          <a:p>
            <a:pPr marL="685800" lvl="1" indent="-228600">
              <a:lnSpc>
                <a:spcPct val="80000"/>
              </a:lnSpc>
            </a:pPr>
            <a:r>
              <a:rPr lang="en-US" sz="800" smtClean="0">
                <a:latin typeface="Arial" charset="0"/>
              </a:rPr>
              <a:t>SUGGESTION: IN ADVANCED CLASSES, WHERE TIME AND INTEREST ALLOW, CONSIDER DEMONSTRATING HOW TO SCALE THIS SOLUTION TO A 3 BUFFER SOLUTION. IT MIGHT EVEN BE BENEFICIAL IF STUDENTS ARE DOING WELL WITH THE CONCEPTS TO HAVE **THEM** WORK OUT THE 3 BUFFER SOLUTION. ANOTHER OPTION: EXTRAPOLATE THE SOLUTION TO AN ‘N’ BUFFER GENERAL SOLUTION. THE SOLUTIONS TO THESE EXERCISES ARE PROVIDED AT THE END OF THE CHAPTER IN THE ‘OPTIONAL’ SECTION. PRESENTING THESE EXTRA SLIDES IS NOT REQUIRED, AND NOT RECOMMENDED FOR NOVICE CLASSES OR WHEN TIME OR INTEREST IN THE SUBJECT IS NOT AVAILABLE.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914400"/>
            <a:ext cx="7772400" cy="2166938"/>
          </a:xfrm>
        </p:spPr>
        <p:txBody>
          <a:bodyPr/>
          <a:lstStyle/>
          <a:p>
            <a:pPr lvl="0"/>
            <a:endParaRPr lang="en-US" noProof="0"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50800"/>
            <a:ext cx="91440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914400"/>
            <a:ext cx="7772400" cy="2166938"/>
          </a:xfrm>
        </p:spPr>
        <p:txBody>
          <a:bodyPr/>
          <a:lstStyle/>
          <a:p>
            <a:pPr lvl="0"/>
            <a:endParaRPr lang="en-US" noProof="0" smtClean="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27946305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44784241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0090527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9206144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67099450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pPr/>
              <a:t>9/8/2013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82503069"/>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189414468"/>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77057613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75474183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97903636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62421651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3547300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2567784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4128677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pPr/>
              <a:t>9/8/2013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pPr/>
              <a:t>9/8/2013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3.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2.png"/><Relationship Id="rId2" Type="http://schemas.openxmlformats.org/officeDocument/2006/relationships/slideLayout" Target="../slideLayouts/slideLayout17.xml"/><Relationship Id="rId16"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19" Type="http://schemas.openxmlformats.org/officeDocument/2006/relationships/image" Target="../media/image4.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image" Target="../media/image2.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image" Target="../media/image1.png"/><Relationship Id="rId2" Type="http://schemas.openxmlformats.org/officeDocument/2006/relationships/slideLayout" Target="../slideLayouts/slideLayout31.xml"/><Relationship Id="rId16" Type="http://schemas.openxmlformats.org/officeDocument/2006/relationships/theme" Target="../theme/theme3.xml"/><Relationship Id="rId20" Type="http://schemas.openxmlformats.org/officeDocument/2006/relationships/image" Target="../media/image4.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3.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image" Target="../media/image3.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image" Target="../media/image2.png"/><Relationship Id="rId2" Type="http://schemas.openxmlformats.org/officeDocument/2006/relationships/slideLayout" Target="../slideLayouts/slideLayout46.xml"/><Relationship Id="rId16" Type="http://schemas.openxmlformats.org/officeDocument/2006/relationships/image" Target="../media/image1.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heme" Target="../theme/theme4.xml"/><Relationship Id="rId10" Type="http://schemas.openxmlformats.org/officeDocument/2006/relationships/slideLayout" Target="../slideLayouts/slideLayout54.xml"/><Relationship Id="rId19" Type="http://schemas.openxmlformats.org/officeDocument/2006/relationships/image" Target="../media/image4.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pPr/>
              <a:t>9/8/2013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pPr/>
              <a:t>‹#›</a:t>
            </a:fld>
            <a:endParaRPr lang="en-US"/>
          </a:p>
        </p:txBody>
      </p:sp>
      <p:pic>
        <p:nvPicPr>
          <p:cNvPr id="7" name="TI Logo Color One Line" descr="tilogo_color_oneline.png" hidden="1"/>
          <p:cNvPicPr>
            <a:picLocks noChangeAspect="1"/>
          </p:cNvPicPr>
          <p:nvPr/>
        </p:nvPicPr>
        <p:blipFill>
          <a:blip r:embed="rId17"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8"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9"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20"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Lst>
  <p:transition>
    <p:fade/>
  </p:transition>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hangingPunct="0">
              <a:lnSpc>
                <a:spcPct val="80000"/>
              </a:lnSpc>
              <a:spcBef>
                <a:spcPct val="50000"/>
              </a:spcBef>
            </a:pPr>
            <a:fld id="{AEF89BD6-E300-4C67-B175-76E5828D27B4}" type="datetimeFigureOut">
              <a:rPr lang="en-US" smtClean="0">
                <a:solidFill>
                  <a:srgbClr val="000000">
                    <a:tint val="75000"/>
                  </a:srgbClr>
                </a:solidFill>
              </a:rPr>
              <a:pPr eaLnBrk="0" hangingPunct="0">
                <a:lnSpc>
                  <a:spcPct val="80000"/>
                </a:lnSpc>
                <a:spcBef>
                  <a:spcPct val="50000"/>
                </a:spcBef>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hangingPunct="0">
              <a:lnSpc>
                <a:spcPct val="80000"/>
              </a:lnSpc>
              <a:spcBef>
                <a:spcPct val="50000"/>
              </a:spcBef>
            </a:pPr>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hangingPunct="0">
              <a:lnSpc>
                <a:spcPct val="80000"/>
              </a:lnSpc>
              <a:spcBef>
                <a:spcPct val="50000"/>
              </a:spcBef>
            </a:pPr>
            <a:fld id="{4E582210-5FCA-4178-AB04-4337EADA3D81}" type="slidenum">
              <a:rPr lang="en-US" smtClean="0">
                <a:solidFill>
                  <a:srgbClr val="000000">
                    <a:tint val="75000"/>
                  </a:srgbClr>
                </a:solidFill>
              </a:rPr>
              <a:pPr eaLnBrk="0" hangingPunct="0">
                <a:lnSpc>
                  <a:spcPct val="80000"/>
                </a:lnSpc>
                <a:spcBef>
                  <a:spcPct val="50000"/>
                </a:spcBef>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6"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7"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8"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9"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transition>
    <p:fade/>
  </p:transition>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ffectLst/>
              </a:defRPr>
            </a:lvl1p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7"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8"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9"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20"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Lst>
  <p:transition>
    <p:fade/>
  </p:transition>
  <p:txStyles>
    <p:titleStyle>
      <a:lvl1pPr algn="ctr" defTabSz="914400" rtl="0" eaLnBrk="1" latinLnBrk="0" hangingPunct="1">
        <a:spcBef>
          <a:spcPct val="0"/>
        </a:spcBef>
        <a:buNone/>
        <a:defRPr sz="3600" b="1" kern="1200" baseline="0">
          <a:solidFill>
            <a:schemeClr val="tx2"/>
          </a:solidFill>
          <a:effectLst/>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effectLst/>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effectLst/>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effectLst/>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effectLst/>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ffectLst/>
              </a:defRPr>
            </a:lvl1p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6"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7"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8"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9" cstate="print"/>
          <a:stretch>
            <a:fillRect/>
          </a:stretch>
        </p:blipFill>
        <p:spPr>
          <a:xfrm>
            <a:off x="127241" y="6399926"/>
            <a:ext cx="1438537" cy="347443"/>
          </a:xfrm>
          <a:prstGeom prst="rect">
            <a:avLst/>
          </a:prstGeom>
        </p:spPr>
      </p:pic>
    </p:spTree>
    <p:extLst>
      <p:ext uri="{BB962C8B-B14F-4D97-AF65-F5344CB8AC3E}">
        <p14:creationId xmlns:p14="http://schemas.microsoft.com/office/powerpoint/2010/main" val="63834635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Lst>
  <p:transition>
    <p:fade/>
  </p:transition>
  <p:timing>
    <p:tnLst>
      <p:par>
        <p:cTn id="1" dur="indefinite" restart="never" nodeType="tmRoot"/>
      </p:par>
    </p:tnLst>
  </p:timing>
  <p:txStyles>
    <p:titleStyle>
      <a:lvl1pPr algn="ctr" defTabSz="914400" rtl="0" eaLnBrk="1" latinLnBrk="0" hangingPunct="1">
        <a:spcBef>
          <a:spcPct val="0"/>
        </a:spcBef>
        <a:buNone/>
        <a:defRPr sz="3600" b="1" kern="1200" baseline="0">
          <a:solidFill>
            <a:schemeClr val="tx2"/>
          </a:solidFill>
          <a:effectLst/>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effectLst/>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effectLst/>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effectLst/>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effectLst/>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14.xml"/><Relationship Id="rId3" Type="http://schemas.openxmlformats.org/officeDocument/2006/relationships/tags" Target="../tags/tag18.xml"/><Relationship Id="rId7" Type="http://schemas.openxmlformats.org/officeDocument/2006/relationships/slideLayout" Target="../slideLayouts/slideLayout21.xml"/><Relationship Id="rId12" Type="http://schemas.openxmlformats.org/officeDocument/2006/relationships/slide" Target="slide1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slide" Target="slide9.xml"/><Relationship Id="rId5" Type="http://schemas.openxmlformats.org/officeDocument/2006/relationships/tags" Target="../tags/tag20.xml"/><Relationship Id="rId10" Type="http://schemas.openxmlformats.org/officeDocument/2006/relationships/slide" Target="slide3.xml"/><Relationship Id="rId4" Type="http://schemas.openxmlformats.org/officeDocument/2006/relationships/tags" Target="../tags/tag19.xml"/><Relationship Id="rId9" Type="http://schemas.openxmlformats.org/officeDocument/2006/relationships/image" Target="../media/image4.png"/><Relationship Id="rId14" Type="http://schemas.openxmlformats.org/officeDocument/2006/relationships/slide" Target="slide19.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14.xml"/><Relationship Id="rId3" Type="http://schemas.openxmlformats.org/officeDocument/2006/relationships/tags" Target="../tags/tag24.xml"/><Relationship Id="rId7" Type="http://schemas.openxmlformats.org/officeDocument/2006/relationships/slideLayout" Target="../slideLayouts/slideLayout21.xml"/><Relationship Id="rId12" Type="http://schemas.openxmlformats.org/officeDocument/2006/relationships/slide" Target="slide1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slide" Target="slide9.xml"/><Relationship Id="rId5" Type="http://schemas.openxmlformats.org/officeDocument/2006/relationships/tags" Target="../tags/tag26.xml"/><Relationship Id="rId10" Type="http://schemas.openxmlformats.org/officeDocument/2006/relationships/slide" Target="slide3.xml"/><Relationship Id="rId4" Type="http://schemas.openxmlformats.org/officeDocument/2006/relationships/tags" Target="../tags/tag25.xml"/><Relationship Id="rId9" Type="http://schemas.openxmlformats.org/officeDocument/2006/relationships/image" Target="../media/image4.png"/><Relationship Id="rId14" Type="http://schemas.openxmlformats.org/officeDocument/2006/relationships/slide" Target="slide1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14.xml"/><Relationship Id="rId3" Type="http://schemas.openxmlformats.org/officeDocument/2006/relationships/tags" Target="../tags/tag30.xml"/><Relationship Id="rId7" Type="http://schemas.openxmlformats.org/officeDocument/2006/relationships/slideLayout" Target="../slideLayouts/slideLayout21.xml"/><Relationship Id="rId12" Type="http://schemas.openxmlformats.org/officeDocument/2006/relationships/slide" Target="slide13.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slide" Target="slide9.xml"/><Relationship Id="rId5" Type="http://schemas.openxmlformats.org/officeDocument/2006/relationships/tags" Target="../tags/tag32.xml"/><Relationship Id="rId10" Type="http://schemas.openxmlformats.org/officeDocument/2006/relationships/slide" Target="slide3.xml"/><Relationship Id="rId4" Type="http://schemas.openxmlformats.org/officeDocument/2006/relationships/tags" Target="../tags/tag31.xml"/><Relationship Id="rId9" Type="http://schemas.openxmlformats.org/officeDocument/2006/relationships/image" Target="../media/image4.png"/><Relationship Id="rId1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6.wmf"/></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1.xml"/><Relationship Id="rId1" Type="http://schemas.openxmlformats.org/officeDocument/2006/relationships/tags" Target="../tags/tag34.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5.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slideLayout" Target="../slideLayouts/slideLayout21.xml"/><Relationship Id="rId10" Type="http://schemas.openxmlformats.org/officeDocument/2006/relationships/slide" Target="slide13.xml"/><Relationship Id="rId4" Type="http://schemas.openxmlformats.org/officeDocument/2006/relationships/tags" Target="../tags/tag6.xml"/><Relationship Id="rId9" Type="http://schemas.openxmlformats.org/officeDocument/2006/relationships/slide" Target="slide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9.xml"/><Relationship Id="rId7" Type="http://schemas.openxmlformats.org/officeDocument/2006/relationships/image" Target="../media/image7.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Layout" Target="../slideLayouts/slideLayout21.xml"/><Relationship Id="rId5" Type="http://schemas.openxmlformats.org/officeDocument/2006/relationships/tags" Target="../tags/tag41.xml"/><Relationship Id="rId4"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slideLayout" Target="../slideLayouts/slideLayout21.xml"/><Relationship Id="rId10" Type="http://schemas.openxmlformats.org/officeDocument/2006/relationships/slide" Target="slide13.xml"/><Relationship Id="rId4" Type="http://schemas.openxmlformats.org/officeDocument/2006/relationships/tags" Target="../tags/tag12.xml"/><Relationship Id="rId9" Type="http://schemas.openxmlformats.org/officeDocument/2006/relationships/slide" Target="slide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7" y="0"/>
            <a:ext cx="914222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smtClean="0"/>
              <a:t>Double Buffer </a:t>
            </a:r>
            <a:r>
              <a:rPr lang="en-US" sz="3200" smtClean="0">
                <a:sym typeface="Symbol" pitchFamily="18" charset="2"/>
              </a:rPr>
              <a:t>Stream TSK Coding Example</a:t>
            </a:r>
          </a:p>
        </p:txBody>
      </p:sp>
      <p:sp>
        <p:nvSpPr>
          <p:cNvPr id="370691" name="Rectangle 3"/>
          <p:cNvSpPr>
            <a:spLocks noChangeArrowheads="1"/>
          </p:cNvSpPr>
          <p:nvPr/>
        </p:nvSpPr>
        <p:spPr bwMode="auto">
          <a:xfrm>
            <a:off x="381000" y="3417888"/>
            <a:ext cx="74613" cy="152400"/>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70692" name="Rectangle 4"/>
          <p:cNvSpPr>
            <a:spLocks noChangeArrowheads="1"/>
          </p:cNvSpPr>
          <p:nvPr/>
        </p:nvSpPr>
        <p:spPr bwMode="auto">
          <a:xfrm>
            <a:off x="381000" y="5094288"/>
            <a:ext cx="76200" cy="152400"/>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cxnSp>
        <p:nvCxnSpPr>
          <p:cNvPr id="12293" name="AutoShape 5"/>
          <p:cNvCxnSpPr>
            <a:cxnSpLocks noChangeShapeType="1"/>
            <a:stCxn id="370691" idx="3"/>
            <a:endCxn id="370692" idx="3"/>
          </p:cNvCxnSpPr>
          <p:nvPr/>
        </p:nvCxnSpPr>
        <p:spPr bwMode="auto">
          <a:xfrm>
            <a:off x="455613" y="3494088"/>
            <a:ext cx="1587" cy="1676400"/>
          </a:xfrm>
          <a:prstGeom prst="bentConnector3">
            <a:avLst>
              <a:gd name="adj1" fmla="val 14500005"/>
            </a:avLst>
          </a:prstGeom>
          <a:noFill/>
          <a:ln w="28575">
            <a:solidFill>
              <a:schemeClr val="tx1"/>
            </a:solidFill>
            <a:miter lim="800000"/>
            <a:headEnd/>
            <a:tailEnd type="triangle" w="lg" len="med"/>
          </a:ln>
        </p:spPr>
      </p:cxnSp>
      <p:cxnSp>
        <p:nvCxnSpPr>
          <p:cNvPr id="12294" name="AutoShape 6"/>
          <p:cNvCxnSpPr>
            <a:cxnSpLocks noChangeShapeType="1"/>
            <a:stCxn id="370692" idx="1"/>
            <a:endCxn id="370691" idx="1"/>
          </p:cNvCxnSpPr>
          <p:nvPr/>
        </p:nvCxnSpPr>
        <p:spPr bwMode="auto">
          <a:xfrm rot="10800000" flipH="1">
            <a:off x="381000" y="3494088"/>
            <a:ext cx="1588" cy="1676400"/>
          </a:xfrm>
          <a:prstGeom prst="bentConnector3">
            <a:avLst>
              <a:gd name="adj1" fmla="val -14400005"/>
            </a:avLst>
          </a:prstGeom>
          <a:noFill/>
          <a:ln w="28575">
            <a:solidFill>
              <a:schemeClr val="tx1"/>
            </a:solidFill>
            <a:miter lim="800000"/>
            <a:headEnd/>
            <a:tailEnd type="triangle" w="lg" len="med"/>
          </a:ln>
        </p:spPr>
      </p:cxnSp>
      <p:sp>
        <p:nvSpPr>
          <p:cNvPr id="370695" name="Rectangle 7"/>
          <p:cNvSpPr>
            <a:spLocks noChangeArrowheads="1"/>
          </p:cNvSpPr>
          <p:nvPr/>
        </p:nvSpPr>
        <p:spPr bwMode="auto">
          <a:xfrm>
            <a:off x="381000" y="598488"/>
            <a:ext cx="76200" cy="304800"/>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70696" name="Rectangle 8"/>
          <p:cNvSpPr>
            <a:spLocks noChangeArrowheads="1"/>
          </p:cNvSpPr>
          <p:nvPr/>
        </p:nvSpPr>
        <p:spPr bwMode="auto">
          <a:xfrm>
            <a:off x="381000" y="6313488"/>
            <a:ext cx="76200" cy="304800"/>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cxnSp>
        <p:nvCxnSpPr>
          <p:cNvPr id="12297" name="AutoShape 9"/>
          <p:cNvCxnSpPr>
            <a:cxnSpLocks noChangeShapeType="1"/>
            <a:stCxn id="370695" idx="2"/>
            <a:endCxn id="370691" idx="0"/>
          </p:cNvCxnSpPr>
          <p:nvPr/>
        </p:nvCxnSpPr>
        <p:spPr bwMode="auto">
          <a:xfrm>
            <a:off x="419100" y="903288"/>
            <a:ext cx="0" cy="2514600"/>
          </a:xfrm>
          <a:prstGeom prst="straightConnector1">
            <a:avLst/>
          </a:prstGeom>
          <a:noFill/>
          <a:ln w="28575">
            <a:solidFill>
              <a:schemeClr val="tx1"/>
            </a:solidFill>
            <a:round/>
            <a:headEnd/>
            <a:tailEnd type="triangle" w="lg" len="med"/>
          </a:ln>
        </p:spPr>
      </p:cxnSp>
      <p:cxnSp>
        <p:nvCxnSpPr>
          <p:cNvPr id="12298" name="AutoShape 10"/>
          <p:cNvCxnSpPr>
            <a:cxnSpLocks noChangeShapeType="1"/>
            <a:stCxn id="370692" idx="2"/>
            <a:endCxn id="370696" idx="0"/>
          </p:cNvCxnSpPr>
          <p:nvPr/>
        </p:nvCxnSpPr>
        <p:spPr bwMode="auto">
          <a:xfrm>
            <a:off x="419100" y="5246688"/>
            <a:ext cx="0" cy="1066800"/>
          </a:xfrm>
          <a:prstGeom prst="straightConnector1">
            <a:avLst/>
          </a:prstGeom>
          <a:noFill/>
          <a:ln w="28575">
            <a:solidFill>
              <a:schemeClr val="tx1"/>
            </a:solidFill>
            <a:round/>
            <a:headEnd/>
            <a:tailEnd type="triangle" w="lg" len="med"/>
          </a:ln>
        </p:spPr>
      </p:cxnSp>
      <p:sp>
        <p:nvSpPr>
          <p:cNvPr id="370707" name="Rectangle 19"/>
          <p:cNvSpPr>
            <a:spLocks noChangeArrowheads="1"/>
          </p:cNvSpPr>
          <p:nvPr/>
        </p:nvSpPr>
        <p:spPr bwMode="auto">
          <a:xfrm>
            <a:off x="1143000" y="5286375"/>
            <a:ext cx="7543800" cy="1423988"/>
          </a:xfrm>
          <a:prstGeom prst="rect">
            <a:avLst/>
          </a:prstGeom>
          <a:solidFill>
            <a:srgbClr val="CCFFFF"/>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70708" name="Rectangle 20"/>
          <p:cNvSpPr>
            <a:spLocks noChangeArrowheads="1"/>
          </p:cNvSpPr>
          <p:nvPr/>
        </p:nvSpPr>
        <p:spPr bwMode="auto">
          <a:xfrm>
            <a:off x="1143000" y="3390900"/>
            <a:ext cx="7543800" cy="1600200"/>
          </a:xfrm>
          <a:prstGeom prst="rect">
            <a:avLst/>
          </a:prstGeom>
          <a:solidFill>
            <a:srgbClr val="FFC00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70709" name="Rectangle 21"/>
          <p:cNvSpPr>
            <a:spLocks noChangeArrowheads="1"/>
          </p:cNvSpPr>
          <p:nvPr/>
        </p:nvSpPr>
        <p:spPr bwMode="auto">
          <a:xfrm>
            <a:off x="1143000" y="792163"/>
            <a:ext cx="7543800" cy="2305050"/>
          </a:xfrm>
          <a:prstGeom prst="rect">
            <a:avLst/>
          </a:prstGeom>
          <a:solidFill>
            <a:schemeClr val="accent1">
              <a:lumMod val="9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12302" name="Text Box 22"/>
          <p:cNvSpPr txBox="1">
            <a:spLocks noChangeArrowheads="1"/>
          </p:cNvSpPr>
          <p:nvPr/>
        </p:nvSpPr>
        <p:spPr bwMode="auto">
          <a:xfrm>
            <a:off x="762000" y="523875"/>
            <a:ext cx="8153400" cy="6457950"/>
          </a:xfrm>
          <a:prstGeom prst="rect">
            <a:avLst/>
          </a:prstGeom>
          <a:noFill/>
          <a:ln w="12700">
            <a:noFill/>
            <a:miter lim="800000"/>
            <a:headEnd type="none" w="sm" len="sm"/>
            <a:tailEnd type="none" w="sm" len="sm"/>
          </a:ln>
        </p:spPr>
        <p:txBody>
          <a:bodyPr>
            <a:spAutoFit/>
          </a:bodyPr>
          <a:lstStyle/>
          <a:p>
            <a:pPr eaLnBrk="0" hangingPunct="0">
              <a:lnSpc>
                <a:spcPct val="74000"/>
              </a:lnSpc>
              <a:spcBef>
                <a:spcPct val="25000"/>
              </a:spcBef>
              <a:tabLst>
                <a:tab pos="460375" algn="l"/>
                <a:tab pos="744538" algn="l"/>
              </a:tabLst>
            </a:pPr>
            <a:r>
              <a:rPr lang="en-US" sz="1800" b="0">
                <a:cs typeface="Times New Roman" pitchFamily="18" charset="0"/>
              </a:rPr>
              <a:t>//</a:t>
            </a:r>
            <a:r>
              <a:rPr lang="en-US" sz="1800" b="0" i="1">
                <a:cs typeface="Times New Roman" pitchFamily="18" charset="0"/>
              </a:rPr>
              <a:t>prolog – prime the process…</a:t>
            </a:r>
            <a:r>
              <a:rPr lang="en-US" sz="1800" b="0">
                <a:latin typeface="Courier New" pitchFamily="49" charset="0"/>
                <a:cs typeface="Times New Roman" pitchFamily="18" charset="0"/>
              </a:rPr>
              <a:t> 	</a:t>
            </a: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(&amp;sioIn, pIn1, SIZE,   NULL);</a:t>
            </a:r>
            <a:br>
              <a:rPr lang="en-US" sz="1800">
                <a:latin typeface="Courier New" pitchFamily="49" charset="0"/>
                <a:cs typeface="Times New Roman" pitchFamily="18" charset="0"/>
              </a:rPr>
            </a:b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(&amp;sioIn, pIn2, SIZE,   NULL);</a:t>
            </a: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a:t>
            </a:r>
            <a:r>
              <a:rPr lang="en-US" sz="1800" i="1">
                <a:latin typeface="Courier New" pitchFamily="49" charset="0"/>
                <a:cs typeface="Times New Roman" pitchFamily="18" charset="0"/>
              </a:rPr>
              <a:t/>
            </a:r>
            <a:br>
              <a:rPr lang="en-US" sz="1800" i="1">
                <a:latin typeface="Courier New" pitchFamily="49" charset="0"/>
                <a:cs typeface="Times New Roman" pitchFamily="18" charset="0"/>
              </a:rPr>
            </a:br>
            <a:r>
              <a:rPr lang="en-US" sz="1800">
                <a:latin typeface="Courier New" pitchFamily="49" charset="0"/>
              </a:rPr>
              <a:t>	 </a:t>
            </a:r>
            <a:r>
              <a:rPr lang="en-US" sz="1800" i="1">
                <a:latin typeface="Courier New" pitchFamily="49" charset="0"/>
              </a:rPr>
              <a:t>  </a:t>
            </a:r>
            <a:br>
              <a:rPr lang="en-US" sz="1800" i="1">
                <a:latin typeface="Courier New" pitchFamily="49" charset="0"/>
              </a:rPr>
            </a:br>
            <a:r>
              <a:rPr lang="en-US" sz="1800" i="1">
                <a:latin typeface="Courier New" pitchFamily="49" charset="0"/>
              </a:rPr>
              <a:t>	</a:t>
            </a:r>
            <a:r>
              <a:rPr lang="en-US" sz="1800">
                <a:latin typeface="Courier New" pitchFamily="49" charset="0"/>
                <a:cs typeface="Times New Roman" pitchFamily="18" charset="0"/>
              </a:rPr>
              <a:t>   </a:t>
            </a:r>
            <a:endParaRPr lang="en-US" sz="1800" i="1">
              <a:latin typeface="Courier New" pitchFamily="49" charset="0"/>
              <a:cs typeface="Times New Roman" pitchFamily="18" charset="0"/>
            </a:endParaRP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a:t>
            </a:r>
            <a:r>
              <a:rPr lang="en-US" sz="1800" i="1">
                <a:latin typeface="Courier New" pitchFamily="49" charset="0"/>
                <a:cs typeface="Times New Roman" pitchFamily="18" charset="0"/>
              </a:rPr>
              <a:t/>
            </a:r>
            <a:br>
              <a:rPr lang="en-US" sz="1800" i="1">
                <a:latin typeface="Courier New" pitchFamily="49" charset="0"/>
                <a:cs typeface="Times New Roman" pitchFamily="18" charset="0"/>
              </a:rPr>
            </a:br>
            <a:r>
              <a:rPr lang="en-US" sz="1800">
                <a:latin typeface="Courier New" pitchFamily="49" charset="0"/>
              </a:rPr>
              <a:t>	 </a:t>
            </a:r>
            <a:r>
              <a:rPr lang="en-US" sz="1800" i="1">
                <a:latin typeface="Courier New" pitchFamily="49" charset="0"/>
              </a:rPr>
              <a:t>  </a:t>
            </a:r>
            <a:br>
              <a:rPr lang="en-US" sz="1800" i="1">
                <a:latin typeface="Courier New" pitchFamily="49" charset="0"/>
              </a:rPr>
            </a:br>
            <a:r>
              <a:rPr lang="en-US" sz="1800" i="1">
                <a:latin typeface="Courier New" pitchFamily="49" charset="0"/>
              </a:rPr>
              <a:t>	</a:t>
            </a:r>
            <a:r>
              <a:rPr lang="en-US" sz="1800">
                <a:latin typeface="Courier New" pitchFamily="49" charset="0"/>
              </a:rPr>
              <a:t> </a:t>
            </a:r>
            <a:endParaRPr lang="en-US" sz="1800">
              <a:latin typeface="Courier New" pitchFamily="49" charset="0"/>
              <a:cs typeface="Times New Roman" pitchFamily="18" charset="0"/>
            </a:endParaRP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(&amp;sioOut, pOut1, SIZE, NULL); </a:t>
            </a:r>
            <a:br>
              <a:rPr lang="en-US" sz="1800">
                <a:latin typeface="Courier New" pitchFamily="49" charset="0"/>
                <a:cs typeface="Times New Roman" pitchFamily="18" charset="0"/>
              </a:rPr>
            </a:b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(&amp;sioOut, pOut2, SIZE, NULL); 	</a:t>
            </a:r>
            <a:endParaRPr lang="en-US" sz="1800" b="0" i="1">
              <a:latin typeface="Courier New" pitchFamily="49" charset="0"/>
            </a:endParaRPr>
          </a:p>
          <a:p>
            <a:pPr eaLnBrk="0" hangingPunct="0">
              <a:lnSpc>
                <a:spcPct val="74000"/>
              </a:lnSpc>
              <a:spcBef>
                <a:spcPct val="25000"/>
              </a:spcBef>
              <a:tabLst>
                <a:tab pos="460375" algn="l"/>
                <a:tab pos="744538" algn="l"/>
              </a:tabLst>
            </a:pPr>
            <a:r>
              <a:rPr lang="en-US" sz="1800" b="0">
                <a:cs typeface="Times New Roman" pitchFamily="18" charset="0"/>
              </a:rPr>
              <a:t>//</a:t>
            </a:r>
            <a:r>
              <a:rPr lang="en-US" sz="1800" i="1">
                <a:cs typeface="Times New Roman" pitchFamily="18" charset="0"/>
              </a:rPr>
              <a:t>while loop – iterate the process…</a:t>
            </a:r>
            <a:endParaRPr lang="en-US" sz="1800" i="1"/>
          </a:p>
          <a:p>
            <a:pPr eaLnBrk="0" hangingPunct="0">
              <a:lnSpc>
                <a:spcPct val="74000"/>
              </a:lnSpc>
              <a:spcBef>
                <a:spcPct val="25000"/>
              </a:spcBef>
              <a:tabLst>
                <a:tab pos="460375" algn="l"/>
                <a:tab pos="744538" algn="l"/>
              </a:tabLst>
            </a:pPr>
            <a:r>
              <a:rPr lang="en-US" sz="1800">
                <a:latin typeface="Courier New" pitchFamily="49" charset="0"/>
              </a:rPr>
              <a:t>	while (condition == TRUE){</a:t>
            </a:r>
            <a:br>
              <a:rPr lang="en-US" sz="1800">
                <a:latin typeface="Courier New" pitchFamily="49" charset="0"/>
              </a:rPr>
            </a:br>
            <a:r>
              <a:rPr lang="en-US" sz="1800">
                <a:latin typeface="Courier New" pitchFamily="49" charset="0"/>
                <a:cs typeface="Times New Roman" pitchFamily="18" charset="0"/>
              </a:rPr>
              <a:t>		size = SIO_</a:t>
            </a:r>
            <a:r>
              <a:rPr lang="en-US" sz="1800">
                <a:solidFill>
                  <a:schemeClr val="tx2"/>
                </a:solidFill>
                <a:latin typeface="Courier New" pitchFamily="49" charset="0"/>
                <a:cs typeface="Times New Roman" pitchFamily="18" charset="0"/>
              </a:rPr>
              <a:t>reclaim</a:t>
            </a:r>
            <a:r>
              <a:rPr lang="en-US" sz="1800">
                <a:latin typeface="Courier New" pitchFamily="49" charset="0"/>
                <a:cs typeface="Times New Roman" pitchFamily="18" charset="0"/>
              </a:rPr>
              <a:t>(&amp;sioIn, (Ptr *)&amp;pInX,  NULL); </a:t>
            </a:r>
            <a:r>
              <a:rPr lang="en-US" sz="1800" b="0">
                <a:latin typeface="Courier New" pitchFamily="49" charset="0"/>
                <a:cs typeface="Times New Roman" pitchFamily="18" charset="0"/>
              </a:rPr>
              <a:t> </a:t>
            </a:r>
            <a:r>
              <a:rPr lang="en-US" sz="1800" b="0" i="1">
                <a:latin typeface="Courier New" pitchFamily="49" charset="0"/>
                <a:cs typeface="Times New Roman" pitchFamily="18" charset="0"/>
              </a:rPr>
              <a:t> </a:t>
            </a:r>
            <a:r>
              <a:rPr lang="en-US" sz="1800" b="0">
                <a:latin typeface="Courier New" pitchFamily="49" charset="0"/>
                <a:cs typeface="Times New Roman" pitchFamily="18" charset="0"/>
              </a:rPr>
              <a:t>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Times New Roman" pitchFamily="18" charset="0"/>
              </a:rPr>
              <a:t>		size = SIO_</a:t>
            </a:r>
            <a:r>
              <a:rPr lang="en-US" sz="1800">
                <a:solidFill>
                  <a:schemeClr val="tx2"/>
                </a:solidFill>
                <a:latin typeface="Courier New" pitchFamily="49" charset="0"/>
                <a:cs typeface="Times New Roman" pitchFamily="18" charset="0"/>
              </a:rPr>
              <a:t>reclaim</a:t>
            </a:r>
            <a:r>
              <a:rPr lang="en-US" sz="1800">
                <a:latin typeface="Courier New" pitchFamily="49" charset="0"/>
                <a:cs typeface="Times New Roman" pitchFamily="18" charset="0"/>
              </a:rPr>
              <a:t>(&amp;sioOut, (Ptr *)&amp;pOutX, NULL); </a:t>
            </a:r>
            <a:r>
              <a:rPr lang="en-US" sz="1800" b="0" i="1">
                <a:latin typeface="Courier New" pitchFamily="49" charset="0"/>
                <a:cs typeface="Times New Roman" pitchFamily="18" charset="0"/>
              </a:rPr>
              <a:t> </a:t>
            </a:r>
            <a:endParaRPr lang="en-US" sz="1800" b="0" i="1">
              <a:latin typeface="Courier New" pitchFamily="49" charset="0"/>
            </a:endParaRPr>
          </a:p>
          <a:p>
            <a:pPr eaLnBrk="0" hangingPunct="0">
              <a:lnSpc>
                <a:spcPct val="74000"/>
              </a:lnSpc>
              <a:spcBef>
                <a:spcPct val="25000"/>
              </a:spcBef>
              <a:tabLst>
                <a:tab pos="460375" algn="l"/>
                <a:tab pos="744538" algn="l"/>
              </a:tabLst>
            </a:pPr>
            <a:r>
              <a:rPr lang="en-US" sz="1800" i="1">
                <a:latin typeface="Courier New" pitchFamily="49" charset="0"/>
              </a:rPr>
              <a:t>		</a:t>
            </a:r>
            <a:r>
              <a:rPr lang="en-US" sz="1800">
                <a:latin typeface="Courier New" pitchFamily="49" charset="0"/>
              </a:rPr>
              <a:t>//</a:t>
            </a:r>
            <a:r>
              <a:rPr lang="en-US" sz="1800" i="1">
                <a:latin typeface="Courier New" pitchFamily="49" charset="0"/>
              </a:rPr>
              <a:t> </a:t>
            </a:r>
            <a:r>
              <a:rPr lang="en-US" sz="1800" i="1">
                <a:solidFill>
                  <a:schemeClr val="tx2"/>
                </a:solidFill>
                <a:latin typeface="Courier New" pitchFamily="49" charset="0"/>
              </a:rPr>
              <a:t>DSP...</a:t>
            </a:r>
            <a:r>
              <a:rPr lang="en-US" sz="1800" i="1">
                <a:latin typeface="Courier New" pitchFamily="49" charset="0"/>
              </a:rPr>
              <a:t> to pOut</a:t>
            </a:r>
          </a:p>
          <a:p>
            <a:pPr eaLnBrk="0" hangingPunct="0">
              <a:lnSpc>
                <a:spcPct val="74000"/>
              </a:lnSpc>
              <a:spcBef>
                <a:spcPct val="25000"/>
              </a:spcBef>
              <a:tabLst>
                <a:tab pos="460375" algn="l"/>
                <a:tab pos="744538" algn="l"/>
              </a:tabLst>
            </a:pPr>
            <a:r>
              <a:rPr lang="en-US" sz="1800">
                <a:latin typeface="Courier New" pitchFamily="49" charset="0"/>
              </a:rPr>
              <a:t>		status = </a:t>
            </a:r>
            <a:r>
              <a:rPr lang="en-US" sz="1800">
                <a:latin typeface="Courier New" pitchFamily="49" charset="0"/>
                <a:cs typeface="Times New Roman" pitchFamily="18" charset="0"/>
              </a:rPr>
              <a:t>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(&amp;sioIn, pInX, SIZE,  NULL);</a:t>
            </a:r>
            <a:r>
              <a:rPr lang="en-US" sz="1800">
                <a:latin typeface="Courier New" pitchFamily="49" charset="0"/>
              </a:rPr>
              <a:t/>
            </a:r>
            <a:br>
              <a:rPr lang="en-US" sz="1800">
                <a:latin typeface="Courier New" pitchFamily="49" charset="0"/>
              </a:rPr>
            </a:b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(&amp;sioOut, pOutX, SIZE, NULL);</a:t>
            </a:r>
            <a:br>
              <a:rPr lang="en-US" sz="1800">
                <a:latin typeface="Courier New" pitchFamily="49" charset="0"/>
                <a:cs typeface="Times New Roman" pitchFamily="18" charset="0"/>
              </a:rPr>
            </a:br>
            <a:r>
              <a:rPr lang="en-US" sz="1800">
                <a:latin typeface="Courier New" pitchFamily="49" charset="0"/>
              </a:rPr>
              <a:t>   }</a:t>
            </a:r>
            <a:endParaRPr lang="en-US" sz="1800">
              <a:latin typeface="Courier New" pitchFamily="49" charset="0"/>
              <a:cs typeface="Times New Roman" pitchFamily="18" charset="0"/>
            </a:endParaRPr>
          </a:p>
          <a:p>
            <a:pPr eaLnBrk="0" hangingPunct="0">
              <a:lnSpc>
                <a:spcPct val="74000"/>
              </a:lnSpc>
              <a:spcBef>
                <a:spcPct val="25000"/>
              </a:spcBef>
              <a:tabLst>
                <a:tab pos="460375" algn="l"/>
                <a:tab pos="744538" algn="l"/>
              </a:tabLst>
            </a:pPr>
            <a:r>
              <a:rPr lang="en-US" sz="1800" b="0"/>
              <a:t>//</a:t>
            </a:r>
            <a:r>
              <a:rPr lang="en-US" sz="1800" b="0" i="1"/>
              <a:t>epilog – wind down the process…</a:t>
            </a: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flush</a:t>
            </a:r>
            <a:r>
              <a:rPr lang="en-US" sz="1800">
                <a:latin typeface="Courier New" pitchFamily="49" charset="0"/>
                <a:cs typeface="Times New Roman" pitchFamily="18" charset="0"/>
              </a:rPr>
              <a:t>(&amp;sioIn); //stop input</a:t>
            </a:r>
            <a:br>
              <a:rPr lang="en-US" sz="1800">
                <a:latin typeface="Courier New" pitchFamily="49" charset="0"/>
                <a:cs typeface="Times New Roman" pitchFamily="18" charset="0"/>
              </a:rPr>
            </a:b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idle</a:t>
            </a:r>
            <a:r>
              <a:rPr lang="en-US" sz="1800">
                <a:latin typeface="Courier New" pitchFamily="49" charset="0"/>
                <a:cs typeface="Times New Roman" pitchFamily="18" charset="0"/>
              </a:rPr>
              <a:t>(&amp;sioOut); //idle output, then stop</a:t>
            </a: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a:t>
            </a:r>
            <a:r>
              <a:rPr lang="en-US" sz="1800" i="1">
                <a:latin typeface="Courier New" pitchFamily="49" charset="0"/>
                <a:cs typeface="Times New Roman" pitchFamily="18" charset="0"/>
              </a:rPr>
              <a:t>size = SIO_</a:t>
            </a:r>
            <a:r>
              <a:rPr lang="en-US" sz="1800" i="1">
                <a:solidFill>
                  <a:schemeClr val="tx2"/>
                </a:solidFill>
                <a:latin typeface="Courier New" pitchFamily="49" charset="0"/>
                <a:cs typeface="Times New Roman" pitchFamily="18" charset="0"/>
              </a:rPr>
              <a:t>reclaim</a:t>
            </a:r>
            <a:r>
              <a:rPr lang="en-US" sz="1800" i="1">
                <a:latin typeface="Courier New" pitchFamily="49" charset="0"/>
                <a:cs typeface="Times New Roman" pitchFamily="18" charset="0"/>
              </a:rPr>
              <a:t>(&amp;sioIn, </a:t>
            </a:r>
            <a:r>
              <a:rPr lang="en-US" sz="1800">
                <a:latin typeface="Courier New" pitchFamily="49" charset="0"/>
                <a:cs typeface="Times New Roman" pitchFamily="18" charset="0"/>
              </a:rPr>
              <a:t>(Ptr *)</a:t>
            </a:r>
            <a:r>
              <a:rPr lang="en-US" sz="1800" i="1">
                <a:latin typeface="Courier New" pitchFamily="49" charset="0"/>
                <a:cs typeface="Times New Roman" pitchFamily="18" charset="0"/>
              </a:rPr>
              <a:t>&amp;pIn1,  NULL); </a:t>
            </a:r>
            <a:r>
              <a:rPr lang="en-US" sz="1800" b="0" i="1">
                <a:latin typeface="Courier New" pitchFamily="49" charset="0"/>
                <a:cs typeface="Times New Roman" pitchFamily="18" charset="0"/>
              </a:rPr>
              <a:t>   </a:t>
            </a:r>
            <a:r>
              <a:rPr lang="en-US" sz="1800" i="1">
                <a:latin typeface="Courier New" pitchFamily="49" charset="0"/>
                <a:cs typeface="Times New Roman" pitchFamily="18" charset="0"/>
              </a:rPr>
              <a:t/>
            </a:r>
            <a:br>
              <a:rPr lang="en-US" sz="1800" i="1">
                <a:latin typeface="Courier New" pitchFamily="49" charset="0"/>
                <a:cs typeface="Times New Roman" pitchFamily="18" charset="0"/>
              </a:rPr>
            </a:br>
            <a:r>
              <a:rPr lang="en-US" sz="1800" i="1">
                <a:latin typeface="Courier New" pitchFamily="49" charset="0"/>
                <a:cs typeface="Times New Roman" pitchFamily="18" charset="0"/>
              </a:rPr>
              <a:t>	size = SIO_</a:t>
            </a:r>
            <a:r>
              <a:rPr lang="en-US" sz="1800" i="1">
                <a:solidFill>
                  <a:schemeClr val="tx2"/>
                </a:solidFill>
                <a:latin typeface="Courier New" pitchFamily="49" charset="0"/>
                <a:cs typeface="Times New Roman" pitchFamily="18" charset="0"/>
              </a:rPr>
              <a:t>reclaim</a:t>
            </a:r>
            <a:r>
              <a:rPr lang="en-US" sz="1800" i="1">
                <a:latin typeface="Courier New" pitchFamily="49" charset="0"/>
                <a:cs typeface="Times New Roman" pitchFamily="18" charset="0"/>
              </a:rPr>
              <a:t>(&amp;sioIn, </a:t>
            </a:r>
            <a:r>
              <a:rPr lang="en-US" sz="1800">
                <a:latin typeface="Courier New" pitchFamily="49" charset="0"/>
                <a:cs typeface="Times New Roman" pitchFamily="18" charset="0"/>
              </a:rPr>
              <a:t>(Ptr *)</a:t>
            </a:r>
            <a:r>
              <a:rPr lang="en-US" sz="1800" i="1">
                <a:latin typeface="Courier New" pitchFamily="49" charset="0"/>
                <a:cs typeface="Times New Roman" pitchFamily="18" charset="0"/>
              </a:rPr>
              <a:t>&amp;pIn2,  NULL);</a:t>
            </a:r>
            <a:r>
              <a:rPr lang="en-US" sz="1800">
                <a:latin typeface="Courier New" pitchFamily="49" charset="0"/>
                <a:cs typeface="Times New Roman" pitchFamily="18" charset="0"/>
              </a:rPr>
              <a:t> </a:t>
            </a:r>
            <a:r>
              <a:rPr lang="en-US" sz="1800" b="0" i="1">
                <a:latin typeface="Courier New" pitchFamily="49" charset="0"/>
                <a:cs typeface="Times New Roman" pitchFamily="18" charset="0"/>
              </a:rPr>
              <a:t> </a:t>
            </a:r>
          </a:p>
          <a:p>
            <a:pPr eaLnBrk="0" hangingPunct="0">
              <a:lnSpc>
                <a:spcPct val="74000"/>
              </a:lnSpc>
              <a:spcBef>
                <a:spcPct val="25000"/>
              </a:spcBef>
              <a:tabLst>
                <a:tab pos="460375" algn="l"/>
                <a:tab pos="744538" algn="l"/>
              </a:tabLst>
            </a:pPr>
            <a:r>
              <a:rPr lang="en-US" sz="1800" i="1">
                <a:latin typeface="Courier New" pitchFamily="49" charset="0"/>
                <a:cs typeface="Times New Roman" pitchFamily="18" charset="0"/>
              </a:rPr>
              <a:t>	size = SIO_</a:t>
            </a:r>
            <a:r>
              <a:rPr lang="en-US" sz="1800" i="1">
                <a:solidFill>
                  <a:schemeClr val="tx2"/>
                </a:solidFill>
                <a:latin typeface="Courier New" pitchFamily="49" charset="0"/>
                <a:cs typeface="Times New Roman" pitchFamily="18" charset="0"/>
              </a:rPr>
              <a:t>reclaim</a:t>
            </a:r>
            <a:r>
              <a:rPr lang="en-US" sz="1800" i="1">
                <a:latin typeface="Courier New" pitchFamily="49" charset="0"/>
                <a:cs typeface="Times New Roman" pitchFamily="18" charset="0"/>
              </a:rPr>
              <a:t>(&amp;sioOut, </a:t>
            </a:r>
            <a:r>
              <a:rPr lang="en-US" sz="1800">
                <a:latin typeface="Courier New" pitchFamily="49" charset="0"/>
                <a:cs typeface="Times New Roman" pitchFamily="18" charset="0"/>
              </a:rPr>
              <a:t>(Ptr *)</a:t>
            </a:r>
            <a:r>
              <a:rPr lang="en-US" sz="1800" i="1">
                <a:latin typeface="Courier New" pitchFamily="49" charset="0"/>
                <a:cs typeface="Times New Roman" pitchFamily="18" charset="0"/>
              </a:rPr>
              <a:t>&amp;pOut1, NULL); </a:t>
            </a:r>
            <a:r>
              <a:rPr lang="en-US" sz="1800" b="0" i="1">
                <a:latin typeface="Courier New" pitchFamily="49" charset="0"/>
                <a:cs typeface="Times New Roman" pitchFamily="18" charset="0"/>
              </a:rPr>
              <a:t>   </a:t>
            </a:r>
            <a:r>
              <a:rPr lang="en-US" sz="1800" i="1">
                <a:latin typeface="Courier New" pitchFamily="49" charset="0"/>
                <a:cs typeface="Times New Roman" pitchFamily="18" charset="0"/>
              </a:rPr>
              <a:t/>
            </a:r>
            <a:br>
              <a:rPr lang="en-US" sz="1800" i="1">
                <a:latin typeface="Courier New" pitchFamily="49" charset="0"/>
                <a:cs typeface="Times New Roman" pitchFamily="18" charset="0"/>
              </a:rPr>
            </a:br>
            <a:r>
              <a:rPr lang="en-US" sz="1800" i="1">
                <a:latin typeface="Courier New" pitchFamily="49" charset="0"/>
                <a:cs typeface="Times New Roman" pitchFamily="18" charset="0"/>
              </a:rPr>
              <a:t>	size = SIO_</a:t>
            </a:r>
            <a:r>
              <a:rPr lang="en-US" sz="1800" i="1">
                <a:solidFill>
                  <a:schemeClr val="tx2"/>
                </a:solidFill>
                <a:latin typeface="Courier New" pitchFamily="49" charset="0"/>
                <a:cs typeface="Times New Roman" pitchFamily="18" charset="0"/>
              </a:rPr>
              <a:t>reclaim</a:t>
            </a:r>
            <a:r>
              <a:rPr lang="en-US" sz="1800" i="1">
                <a:latin typeface="Courier New" pitchFamily="49" charset="0"/>
                <a:cs typeface="Times New Roman" pitchFamily="18" charset="0"/>
              </a:rPr>
              <a:t>(&amp;sioOut, </a:t>
            </a:r>
            <a:r>
              <a:rPr lang="en-US" sz="1800">
                <a:latin typeface="Courier New" pitchFamily="49" charset="0"/>
                <a:cs typeface="Times New Roman" pitchFamily="18" charset="0"/>
              </a:rPr>
              <a:t>(Ptr *)</a:t>
            </a:r>
            <a:r>
              <a:rPr lang="en-US" sz="1800" i="1">
                <a:latin typeface="Courier New" pitchFamily="49" charset="0"/>
                <a:cs typeface="Times New Roman" pitchFamily="18" charset="0"/>
              </a:rPr>
              <a:t>&amp;pOut2, NULL);</a:t>
            </a:r>
            <a:r>
              <a:rPr lang="en-US" sz="1800">
                <a:latin typeface="Courier New" pitchFamily="49" charset="0"/>
                <a:cs typeface="Times New Roman" pitchFamily="18" charset="0"/>
              </a:rPr>
              <a:t> </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ChangeArrowheads="1"/>
          </p:cNvSpPr>
          <p:nvPr/>
        </p:nvSpPr>
        <p:spPr bwMode="auto">
          <a:xfrm>
            <a:off x="1143000" y="5286375"/>
            <a:ext cx="7543800" cy="1423988"/>
          </a:xfrm>
          <a:prstGeom prst="rect">
            <a:avLst/>
          </a:prstGeom>
          <a:solidFill>
            <a:srgbClr val="CCFFFF"/>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72739" name="Rectangle 3"/>
          <p:cNvSpPr>
            <a:spLocks noChangeArrowheads="1"/>
          </p:cNvSpPr>
          <p:nvPr/>
        </p:nvSpPr>
        <p:spPr bwMode="auto">
          <a:xfrm>
            <a:off x="1143000" y="3390900"/>
            <a:ext cx="7543800" cy="1600200"/>
          </a:xfrm>
          <a:prstGeom prst="rect">
            <a:avLst/>
          </a:prstGeom>
          <a:solidFill>
            <a:srgbClr val="FFC000"/>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72740" name="Rectangle 4"/>
          <p:cNvSpPr>
            <a:spLocks noChangeArrowheads="1"/>
          </p:cNvSpPr>
          <p:nvPr/>
        </p:nvSpPr>
        <p:spPr bwMode="auto">
          <a:xfrm>
            <a:off x="1143000" y="792163"/>
            <a:ext cx="7543800" cy="2305050"/>
          </a:xfrm>
          <a:prstGeom prst="rect">
            <a:avLst/>
          </a:prstGeom>
          <a:solidFill>
            <a:schemeClr val="accent1">
              <a:lumMod val="90000"/>
            </a:schemeClr>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13317" name="Rectangle 5"/>
          <p:cNvSpPr>
            <a:spLocks noGrp="1" noChangeArrowheads="1"/>
          </p:cNvSpPr>
          <p:nvPr>
            <p:ph type="title"/>
          </p:nvPr>
        </p:nvSpPr>
        <p:spPr/>
        <p:txBody>
          <a:bodyPr/>
          <a:lstStyle/>
          <a:p>
            <a:r>
              <a:rPr lang="en-US" sz="3200" smtClean="0"/>
              <a:t>Double Buffer </a:t>
            </a:r>
            <a:r>
              <a:rPr lang="en-US" sz="3200" smtClean="0">
                <a:sym typeface="Symbol" pitchFamily="18" charset="2"/>
              </a:rPr>
              <a:t>Stream TSK Coding Example</a:t>
            </a:r>
          </a:p>
        </p:txBody>
      </p:sp>
      <p:sp>
        <p:nvSpPr>
          <p:cNvPr id="13318" name="Text Box 6"/>
          <p:cNvSpPr txBox="1">
            <a:spLocks noChangeArrowheads="1"/>
          </p:cNvSpPr>
          <p:nvPr/>
        </p:nvSpPr>
        <p:spPr bwMode="auto">
          <a:xfrm>
            <a:off x="762000" y="523875"/>
            <a:ext cx="7848600" cy="6270625"/>
          </a:xfrm>
          <a:prstGeom prst="rect">
            <a:avLst/>
          </a:prstGeom>
          <a:noFill/>
          <a:ln w="12700">
            <a:noFill/>
            <a:miter lim="800000"/>
            <a:headEnd type="none" w="sm" len="sm"/>
            <a:tailEnd type="none" w="sm" len="sm"/>
          </a:ln>
        </p:spPr>
        <p:txBody>
          <a:bodyPr>
            <a:spAutoFit/>
          </a:bodyPr>
          <a:lstStyle/>
          <a:p>
            <a:pPr eaLnBrk="0" hangingPunct="0">
              <a:lnSpc>
                <a:spcPct val="74000"/>
              </a:lnSpc>
              <a:spcBef>
                <a:spcPct val="25000"/>
              </a:spcBef>
              <a:tabLst>
                <a:tab pos="460375" algn="l"/>
                <a:tab pos="744538" algn="l"/>
              </a:tabLst>
            </a:pPr>
            <a:r>
              <a:rPr lang="en-US" sz="1800" b="0">
                <a:cs typeface="Times New Roman" pitchFamily="18" charset="0"/>
              </a:rPr>
              <a:t>//</a:t>
            </a:r>
            <a:r>
              <a:rPr lang="en-US" sz="1800" b="0" i="1">
                <a:cs typeface="Times New Roman" pitchFamily="18" charset="0"/>
              </a:rPr>
              <a:t>prolog – prime the process…</a:t>
            </a:r>
            <a:r>
              <a:rPr lang="en-US" sz="1800" b="0">
                <a:latin typeface="Courier New" pitchFamily="49" charset="0"/>
                <a:cs typeface="Times New Roman" pitchFamily="18" charset="0"/>
              </a:rPr>
              <a:t> 	</a:t>
            </a: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(&amp;sioIn, pIn1, SIZE,   NULL);</a:t>
            </a:r>
            <a:br>
              <a:rPr lang="en-US" sz="1800">
                <a:latin typeface="Courier New" pitchFamily="49" charset="0"/>
                <a:cs typeface="Times New Roman" pitchFamily="18" charset="0"/>
              </a:rPr>
            </a:b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(&amp;sioIn, pIn2, SIZE,   NULL);</a:t>
            </a: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size = SIO_</a:t>
            </a:r>
            <a:r>
              <a:rPr lang="en-US" sz="1800">
                <a:solidFill>
                  <a:schemeClr val="tx2"/>
                </a:solidFill>
                <a:latin typeface="Courier New" pitchFamily="49" charset="0"/>
                <a:cs typeface="Times New Roman" pitchFamily="18" charset="0"/>
              </a:rPr>
              <a:t>reclaim</a:t>
            </a:r>
            <a:r>
              <a:rPr lang="en-US" sz="1800">
                <a:latin typeface="Courier New" pitchFamily="49" charset="0"/>
                <a:cs typeface="Times New Roman" pitchFamily="18" charset="0"/>
              </a:rPr>
              <a:t>(&amp;sioIn, (Ptr *)&amp;pInX, NULL);</a:t>
            </a:r>
            <a:r>
              <a:rPr lang="en-US" sz="1800" i="1">
                <a:latin typeface="Courier New" pitchFamily="49" charset="0"/>
                <a:cs typeface="Times New Roman" pitchFamily="18" charset="0"/>
              </a:rPr>
              <a:t/>
            </a:r>
            <a:br>
              <a:rPr lang="en-US" sz="1800" i="1">
                <a:latin typeface="Courier New" pitchFamily="49" charset="0"/>
                <a:cs typeface="Times New Roman" pitchFamily="18" charset="0"/>
              </a:rPr>
            </a:br>
            <a:r>
              <a:rPr lang="en-US" sz="1800">
                <a:latin typeface="Courier New" pitchFamily="49" charset="0"/>
              </a:rPr>
              <a:t>	  // </a:t>
            </a:r>
            <a:r>
              <a:rPr lang="en-US" sz="1800" i="1">
                <a:solidFill>
                  <a:schemeClr val="tx2"/>
                </a:solidFill>
                <a:latin typeface="Courier New" pitchFamily="49" charset="0"/>
              </a:rPr>
              <a:t>DSP...</a:t>
            </a:r>
            <a:r>
              <a:rPr lang="en-US" sz="1800" i="1">
                <a:latin typeface="Courier New" pitchFamily="49" charset="0"/>
              </a:rPr>
              <a:t> to pOut1  </a:t>
            </a:r>
            <a:br>
              <a:rPr lang="en-US" sz="1800" i="1">
                <a:latin typeface="Courier New" pitchFamily="49" charset="0"/>
              </a:rPr>
            </a:br>
            <a:r>
              <a:rPr lang="en-US" sz="1800" i="1">
                <a:latin typeface="Courier New" pitchFamily="49" charset="0"/>
              </a:rPr>
              <a:t>	  </a:t>
            </a:r>
            <a:r>
              <a:rPr lang="en-US" sz="1800">
                <a:latin typeface="Courier New" pitchFamily="49" charset="0"/>
                <a:cs typeface="Times New Roman" pitchFamily="18" charset="0"/>
              </a:rPr>
              <a:t>status = 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(&amp;sioIn, pInX, SIZE,   NULL);  </a:t>
            </a:r>
            <a:endParaRPr lang="en-US" sz="1800" i="1">
              <a:latin typeface="Courier New" pitchFamily="49" charset="0"/>
              <a:cs typeface="Times New Roman" pitchFamily="18" charset="0"/>
            </a:endParaRP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size = SIO_</a:t>
            </a:r>
            <a:r>
              <a:rPr lang="en-US" sz="1800">
                <a:solidFill>
                  <a:schemeClr val="tx2"/>
                </a:solidFill>
                <a:latin typeface="Courier New" pitchFamily="49" charset="0"/>
                <a:cs typeface="Times New Roman" pitchFamily="18" charset="0"/>
              </a:rPr>
              <a:t>reclaim</a:t>
            </a:r>
            <a:r>
              <a:rPr lang="en-US" sz="1800">
                <a:latin typeface="Courier New" pitchFamily="49" charset="0"/>
                <a:cs typeface="Times New Roman" pitchFamily="18" charset="0"/>
              </a:rPr>
              <a:t>(&amp;sioIn, (Ptr *)&amp;pInX, NULL);</a:t>
            </a:r>
            <a:r>
              <a:rPr lang="en-US" sz="1800" i="1">
                <a:latin typeface="Courier New" pitchFamily="49" charset="0"/>
                <a:cs typeface="Times New Roman" pitchFamily="18" charset="0"/>
              </a:rPr>
              <a:t/>
            </a:r>
            <a:br>
              <a:rPr lang="en-US" sz="1800" i="1">
                <a:latin typeface="Courier New" pitchFamily="49" charset="0"/>
                <a:cs typeface="Times New Roman" pitchFamily="18" charset="0"/>
              </a:rPr>
            </a:br>
            <a:r>
              <a:rPr lang="en-US" sz="1800">
                <a:latin typeface="Courier New" pitchFamily="49" charset="0"/>
              </a:rPr>
              <a:t>	  // </a:t>
            </a:r>
            <a:r>
              <a:rPr lang="en-US" sz="1800" i="1">
                <a:solidFill>
                  <a:schemeClr val="tx2"/>
                </a:solidFill>
                <a:latin typeface="Courier New" pitchFamily="49" charset="0"/>
              </a:rPr>
              <a:t>DSP...</a:t>
            </a:r>
            <a:r>
              <a:rPr lang="en-US" sz="1800" i="1">
                <a:latin typeface="Courier New" pitchFamily="49" charset="0"/>
              </a:rPr>
              <a:t> to pOut2   </a:t>
            </a:r>
            <a:br>
              <a:rPr lang="en-US" sz="1800" i="1">
                <a:latin typeface="Courier New" pitchFamily="49" charset="0"/>
              </a:rPr>
            </a:br>
            <a:r>
              <a:rPr lang="en-US" sz="1800" i="1">
                <a:latin typeface="Courier New" pitchFamily="49" charset="0"/>
              </a:rPr>
              <a:t>	  </a:t>
            </a:r>
            <a:r>
              <a:rPr lang="en-US" sz="1800">
                <a:latin typeface="Courier New" pitchFamily="49" charset="0"/>
              </a:rPr>
              <a:t>status = </a:t>
            </a:r>
            <a:r>
              <a:rPr lang="en-US" sz="1800">
                <a:latin typeface="Courier New" pitchFamily="49" charset="0"/>
                <a:cs typeface="Times New Roman" pitchFamily="18" charset="0"/>
              </a:rPr>
              <a:t>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(&amp;sioIn, pInX, SIZE,  NULL);</a:t>
            </a: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(&amp;sioOut, pOut1, SIZE, NULL); </a:t>
            </a:r>
            <a:br>
              <a:rPr lang="en-US" sz="1800">
                <a:latin typeface="Courier New" pitchFamily="49" charset="0"/>
                <a:cs typeface="Times New Roman" pitchFamily="18" charset="0"/>
              </a:rPr>
            </a:b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(&amp;sioOut, pOut2, SIZE, NULL); 	</a:t>
            </a:r>
            <a:endParaRPr lang="en-US" sz="1800" b="0" i="1">
              <a:latin typeface="Courier New" pitchFamily="49" charset="0"/>
            </a:endParaRPr>
          </a:p>
          <a:p>
            <a:pPr eaLnBrk="0" hangingPunct="0">
              <a:lnSpc>
                <a:spcPct val="74000"/>
              </a:lnSpc>
              <a:spcBef>
                <a:spcPct val="25000"/>
              </a:spcBef>
              <a:tabLst>
                <a:tab pos="460375" algn="l"/>
                <a:tab pos="744538" algn="l"/>
              </a:tabLst>
            </a:pPr>
            <a:r>
              <a:rPr lang="en-US" sz="1800" b="0">
                <a:cs typeface="Times New Roman" pitchFamily="18" charset="0"/>
              </a:rPr>
              <a:t>//</a:t>
            </a:r>
            <a:r>
              <a:rPr lang="en-US" sz="1800" i="1">
                <a:cs typeface="Times New Roman" pitchFamily="18" charset="0"/>
              </a:rPr>
              <a:t>while loop – iterate the process…</a:t>
            </a:r>
            <a:endParaRPr lang="en-US" sz="1800" i="1"/>
          </a:p>
          <a:p>
            <a:pPr eaLnBrk="0" hangingPunct="0">
              <a:lnSpc>
                <a:spcPct val="74000"/>
              </a:lnSpc>
              <a:spcBef>
                <a:spcPct val="25000"/>
              </a:spcBef>
              <a:tabLst>
                <a:tab pos="460375" algn="l"/>
                <a:tab pos="744538" algn="l"/>
              </a:tabLst>
            </a:pPr>
            <a:r>
              <a:rPr lang="en-US" sz="1800">
                <a:latin typeface="Courier New" pitchFamily="49" charset="0"/>
              </a:rPr>
              <a:t>	while (condition == TRUE){</a:t>
            </a:r>
            <a:br>
              <a:rPr lang="en-US" sz="1800">
                <a:latin typeface="Courier New" pitchFamily="49" charset="0"/>
              </a:rPr>
            </a:br>
            <a:r>
              <a:rPr lang="en-US" sz="1800">
                <a:latin typeface="Courier New" pitchFamily="49" charset="0"/>
                <a:cs typeface="Times New Roman" pitchFamily="18" charset="0"/>
              </a:rPr>
              <a:t>		size = SIO_</a:t>
            </a:r>
            <a:r>
              <a:rPr lang="en-US" sz="1800">
                <a:solidFill>
                  <a:schemeClr val="tx2"/>
                </a:solidFill>
                <a:latin typeface="Courier New" pitchFamily="49" charset="0"/>
                <a:cs typeface="Times New Roman" pitchFamily="18" charset="0"/>
              </a:rPr>
              <a:t>reclaim</a:t>
            </a:r>
            <a:r>
              <a:rPr lang="en-US" sz="1800">
                <a:latin typeface="Courier New" pitchFamily="49" charset="0"/>
                <a:cs typeface="Times New Roman" pitchFamily="18" charset="0"/>
              </a:rPr>
              <a:t>(&amp;sioIn, (Ptr *)&amp;pInX,  NULL); </a:t>
            </a:r>
            <a:r>
              <a:rPr lang="en-US" sz="1800" b="0">
                <a:latin typeface="Courier New" pitchFamily="49" charset="0"/>
                <a:cs typeface="Times New Roman" pitchFamily="18" charset="0"/>
              </a:rPr>
              <a:t> </a:t>
            </a:r>
            <a:r>
              <a:rPr lang="en-US" sz="1800" b="0" i="1">
                <a:latin typeface="Courier New" pitchFamily="49" charset="0"/>
                <a:cs typeface="Times New Roman" pitchFamily="18" charset="0"/>
              </a:rPr>
              <a:t> </a:t>
            </a:r>
            <a:r>
              <a:rPr lang="en-US" sz="1800" b="0">
                <a:latin typeface="Courier New" pitchFamily="49" charset="0"/>
                <a:cs typeface="Times New Roman" pitchFamily="18" charset="0"/>
              </a:rPr>
              <a:t> </a:t>
            </a:r>
            <a:r>
              <a:rPr lang="en-US" sz="1800">
                <a:latin typeface="Courier New" pitchFamily="49" charset="0"/>
                <a:cs typeface="Times New Roman" pitchFamily="18" charset="0"/>
              </a:rPr>
              <a:t/>
            </a:r>
            <a:br>
              <a:rPr lang="en-US" sz="1800">
                <a:latin typeface="Courier New" pitchFamily="49" charset="0"/>
                <a:cs typeface="Times New Roman" pitchFamily="18" charset="0"/>
              </a:rPr>
            </a:br>
            <a:r>
              <a:rPr lang="en-US" sz="1800">
                <a:latin typeface="Courier New" pitchFamily="49" charset="0"/>
                <a:cs typeface="Times New Roman" pitchFamily="18" charset="0"/>
              </a:rPr>
              <a:t>		size = SIO_</a:t>
            </a:r>
            <a:r>
              <a:rPr lang="en-US" sz="1800">
                <a:solidFill>
                  <a:schemeClr val="tx2"/>
                </a:solidFill>
                <a:latin typeface="Courier New" pitchFamily="49" charset="0"/>
                <a:cs typeface="Times New Roman" pitchFamily="18" charset="0"/>
              </a:rPr>
              <a:t>reclaim</a:t>
            </a:r>
            <a:r>
              <a:rPr lang="en-US" sz="1800">
                <a:latin typeface="Courier New" pitchFamily="49" charset="0"/>
                <a:cs typeface="Times New Roman" pitchFamily="18" charset="0"/>
              </a:rPr>
              <a:t>(&amp;sioOut, (Ptr *)&amp;pOutX, NULL); </a:t>
            </a:r>
            <a:r>
              <a:rPr lang="en-US" sz="1800" b="0" i="1">
                <a:latin typeface="Courier New" pitchFamily="49" charset="0"/>
                <a:cs typeface="Times New Roman" pitchFamily="18" charset="0"/>
              </a:rPr>
              <a:t> </a:t>
            </a:r>
            <a:endParaRPr lang="en-US" sz="1800" b="0" i="1">
              <a:latin typeface="Courier New" pitchFamily="49" charset="0"/>
            </a:endParaRPr>
          </a:p>
          <a:p>
            <a:pPr eaLnBrk="0" hangingPunct="0">
              <a:lnSpc>
                <a:spcPct val="74000"/>
              </a:lnSpc>
              <a:spcBef>
                <a:spcPct val="25000"/>
              </a:spcBef>
              <a:tabLst>
                <a:tab pos="460375" algn="l"/>
                <a:tab pos="744538" algn="l"/>
              </a:tabLst>
            </a:pPr>
            <a:r>
              <a:rPr lang="en-US" sz="1800" i="1">
                <a:latin typeface="Courier New" pitchFamily="49" charset="0"/>
              </a:rPr>
              <a:t>		</a:t>
            </a:r>
            <a:r>
              <a:rPr lang="en-US" sz="1800">
                <a:latin typeface="Courier New" pitchFamily="49" charset="0"/>
              </a:rPr>
              <a:t>//</a:t>
            </a:r>
            <a:r>
              <a:rPr lang="en-US" sz="1800" i="1">
                <a:latin typeface="Courier New" pitchFamily="49" charset="0"/>
              </a:rPr>
              <a:t> </a:t>
            </a:r>
            <a:r>
              <a:rPr lang="en-US" sz="1800" i="1">
                <a:solidFill>
                  <a:schemeClr val="tx2"/>
                </a:solidFill>
                <a:latin typeface="Courier New" pitchFamily="49" charset="0"/>
              </a:rPr>
              <a:t>DSP...</a:t>
            </a:r>
            <a:r>
              <a:rPr lang="en-US" sz="1800" i="1">
                <a:latin typeface="Courier New" pitchFamily="49" charset="0"/>
              </a:rPr>
              <a:t> to pOut</a:t>
            </a:r>
          </a:p>
          <a:p>
            <a:pPr eaLnBrk="0" hangingPunct="0">
              <a:lnSpc>
                <a:spcPct val="74000"/>
              </a:lnSpc>
              <a:spcBef>
                <a:spcPct val="25000"/>
              </a:spcBef>
              <a:tabLst>
                <a:tab pos="460375" algn="l"/>
                <a:tab pos="744538" algn="l"/>
              </a:tabLst>
            </a:pPr>
            <a:r>
              <a:rPr lang="en-US" sz="1800">
                <a:latin typeface="Courier New" pitchFamily="49" charset="0"/>
              </a:rPr>
              <a:t>		status = </a:t>
            </a:r>
            <a:r>
              <a:rPr lang="en-US" sz="1800">
                <a:latin typeface="Courier New" pitchFamily="49" charset="0"/>
                <a:cs typeface="Times New Roman" pitchFamily="18" charset="0"/>
              </a:rPr>
              <a:t>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(&amp;sioIn, pInX, SIZE,  NULL);</a:t>
            </a:r>
            <a:r>
              <a:rPr lang="en-US" sz="1800">
                <a:latin typeface="Courier New" pitchFamily="49" charset="0"/>
              </a:rPr>
              <a:t/>
            </a:r>
            <a:br>
              <a:rPr lang="en-US" sz="1800">
                <a:latin typeface="Courier New" pitchFamily="49" charset="0"/>
              </a:rPr>
            </a:b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issue</a:t>
            </a:r>
            <a:r>
              <a:rPr lang="en-US" sz="1800">
                <a:latin typeface="Courier New" pitchFamily="49" charset="0"/>
                <a:cs typeface="Times New Roman" pitchFamily="18" charset="0"/>
              </a:rPr>
              <a:t>(&amp;sioOut, pOutX, SIZE, NULL);</a:t>
            </a:r>
            <a:br>
              <a:rPr lang="en-US" sz="1800">
                <a:latin typeface="Courier New" pitchFamily="49" charset="0"/>
                <a:cs typeface="Times New Roman" pitchFamily="18" charset="0"/>
              </a:rPr>
            </a:br>
            <a:r>
              <a:rPr lang="en-US" sz="1800">
                <a:latin typeface="Courier New" pitchFamily="49" charset="0"/>
              </a:rPr>
              <a:t>   }</a:t>
            </a:r>
            <a:endParaRPr lang="en-US" sz="1800">
              <a:latin typeface="Courier New" pitchFamily="49" charset="0"/>
              <a:cs typeface="Times New Roman" pitchFamily="18" charset="0"/>
            </a:endParaRPr>
          </a:p>
          <a:p>
            <a:pPr eaLnBrk="0" hangingPunct="0">
              <a:lnSpc>
                <a:spcPct val="74000"/>
              </a:lnSpc>
              <a:spcBef>
                <a:spcPct val="25000"/>
              </a:spcBef>
              <a:tabLst>
                <a:tab pos="460375" algn="l"/>
                <a:tab pos="744538" algn="l"/>
              </a:tabLst>
            </a:pPr>
            <a:r>
              <a:rPr lang="en-US" sz="1800" b="0"/>
              <a:t>//</a:t>
            </a:r>
            <a:r>
              <a:rPr lang="en-US" sz="1800" b="0" i="1"/>
              <a:t>epilog – wind down the process…</a:t>
            </a: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flush</a:t>
            </a:r>
            <a:r>
              <a:rPr lang="en-US" sz="1800">
                <a:latin typeface="Courier New" pitchFamily="49" charset="0"/>
                <a:cs typeface="Times New Roman" pitchFamily="18" charset="0"/>
              </a:rPr>
              <a:t>(&amp;sioIn); //stop input</a:t>
            </a:r>
            <a:br>
              <a:rPr lang="en-US" sz="1800">
                <a:latin typeface="Courier New" pitchFamily="49" charset="0"/>
                <a:cs typeface="Times New Roman" pitchFamily="18" charset="0"/>
              </a:rPr>
            </a:br>
            <a:r>
              <a:rPr lang="en-US" sz="1800">
                <a:latin typeface="Courier New" pitchFamily="49" charset="0"/>
                <a:cs typeface="Times New Roman" pitchFamily="18" charset="0"/>
              </a:rPr>
              <a:t>	status = SIO_</a:t>
            </a:r>
            <a:r>
              <a:rPr lang="en-US" sz="1800">
                <a:solidFill>
                  <a:schemeClr val="tx2"/>
                </a:solidFill>
                <a:latin typeface="Courier New" pitchFamily="49" charset="0"/>
                <a:cs typeface="Times New Roman" pitchFamily="18" charset="0"/>
              </a:rPr>
              <a:t>idle</a:t>
            </a:r>
            <a:r>
              <a:rPr lang="en-US" sz="1800">
                <a:latin typeface="Courier New" pitchFamily="49" charset="0"/>
                <a:cs typeface="Times New Roman" pitchFamily="18" charset="0"/>
              </a:rPr>
              <a:t>(&amp;sioOut); //idle output, then stop</a:t>
            </a:r>
          </a:p>
          <a:p>
            <a:pPr eaLnBrk="0" hangingPunct="0">
              <a:lnSpc>
                <a:spcPct val="74000"/>
              </a:lnSpc>
              <a:spcBef>
                <a:spcPct val="25000"/>
              </a:spcBef>
              <a:tabLst>
                <a:tab pos="460375" algn="l"/>
                <a:tab pos="744538" algn="l"/>
              </a:tabLst>
            </a:pPr>
            <a:r>
              <a:rPr lang="en-US" sz="1800">
                <a:latin typeface="Courier New" pitchFamily="49" charset="0"/>
                <a:cs typeface="Times New Roman" pitchFamily="18" charset="0"/>
              </a:rPr>
              <a:t>	</a:t>
            </a:r>
            <a:r>
              <a:rPr lang="en-US" sz="1800" i="1">
                <a:latin typeface="Courier New" pitchFamily="49" charset="0"/>
                <a:cs typeface="Times New Roman" pitchFamily="18" charset="0"/>
              </a:rPr>
              <a:t>size = SIO_</a:t>
            </a:r>
            <a:r>
              <a:rPr lang="en-US" sz="1800" i="1">
                <a:solidFill>
                  <a:schemeClr val="tx2"/>
                </a:solidFill>
                <a:latin typeface="Courier New" pitchFamily="49" charset="0"/>
                <a:cs typeface="Times New Roman" pitchFamily="18" charset="0"/>
              </a:rPr>
              <a:t>reclaim</a:t>
            </a:r>
            <a:r>
              <a:rPr lang="en-US" sz="1800" i="1">
                <a:latin typeface="Courier New" pitchFamily="49" charset="0"/>
                <a:cs typeface="Times New Roman" pitchFamily="18" charset="0"/>
              </a:rPr>
              <a:t>(&amp;sioIn, </a:t>
            </a:r>
            <a:r>
              <a:rPr lang="en-US" sz="1800">
                <a:latin typeface="Courier New" pitchFamily="49" charset="0"/>
                <a:cs typeface="Times New Roman" pitchFamily="18" charset="0"/>
              </a:rPr>
              <a:t>(Ptr *)</a:t>
            </a:r>
            <a:r>
              <a:rPr lang="en-US" sz="1800" i="1">
                <a:latin typeface="Courier New" pitchFamily="49" charset="0"/>
                <a:cs typeface="Times New Roman" pitchFamily="18" charset="0"/>
              </a:rPr>
              <a:t>&amp;pIn1,  NULL); </a:t>
            </a:r>
            <a:r>
              <a:rPr lang="en-US" sz="1800" b="0" i="1">
                <a:latin typeface="Courier New" pitchFamily="49" charset="0"/>
                <a:cs typeface="Times New Roman" pitchFamily="18" charset="0"/>
              </a:rPr>
              <a:t>   </a:t>
            </a:r>
            <a:r>
              <a:rPr lang="en-US" sz="1800" i="1">
                <a:latin typeface="Courier New" pitchFamily="49" charset="0"/>
                <a:cs typeface="Times New Roman" pitchFamily="18" charset="0"/>
              </a:rPr>
              <a:t/>
            </a:r>
            <a:br>
              <a:rPr lang="en-US" sz="1800" i="1">
                <a:latin typeface="Courier New" pitchFamily="49" charset="0"/>
                <a:cs typeface="Times New Roman" pitchFamily="18" charset="0"/>
              </a:rPr>
            </a:br>
            <a:r>
              <a:rPr lang="en-US" sz="1800" i="1">
                <a:latin typeface="Courier New" pitchFamily="49" charset="0"/>
                <a:cs typeface="Times New Roman" pitchFamily="18" charset="0"/>
              </a:rPr>
              <a:t>	size = SIO_</a:t>
            </a:r>
            <a:r>
              <a:rPr lang="en-US" sz="1800" i="1">
                <a:solidFill>
                  <a:schemeClr val="tx2"/>
                </a:solidFill>
                <a:latin typeface="Courier New" pitchFamily="49" charset="0"/>
                <a:cs typeface="Times New Roman" pitchFamily="18" charset="0"/>
              </a:rPr>
              <a:t>reclaim</a:t>
            </a:r>
            <a:r>
              <a:rPr lang="en-US" sz="1800" i="1">
                <a:latin typeface="Courier New" pitchFamily="49" charset="0"/>
                <a:cs typeface="Times New Roman" pitchFamily="18" charset="0"/>
              </a:rPr>
              <a:t>(&amp;sioIn, </a:t>
            </a:r>
            <a:r>
              <a:rPr lang="en-US" sz="1800">
                <a:latin typeface="Courier New" pitchFamily="49" charset="0"/>
                <a:cs typeface="Times New Roman" pitchFamily="18" charset="0"/>
              </a:rPr>
              <a:t>(Ptr *)</a:t>
            </a:r>
            <a:r>
              <a:rPr lang="en-US" sz="1800" i="1">
                <a:latin typeface="Courier New" pitchFamily="49" charset="0"/>
                <a:cs typeface="Times New Roman" pitchFamily="18" charset="0"/>
              </a:rPr>
              <a:t>&amp;pIn2,  NULL);</a:t>
            </a:r>
            <a:r>
              <a:rPr lang="en-US" sz="1800">
                <a:latin typeface="Courier New" pitchFamily="49" charset="0"/>
                <a:cs typeface="Times New Roman" pitchFamily="18" charset="0"/>
              </a:rPr>
              <a:t> </a:t>
            </a:r>
            <a:r>
              <a:rPr lang="en-US" sz="1800" b="0" i="1">
                <a:latin typeface="Courier New" pitchFamily="49" charset="0"/>
                <a:cs typeface="Times New Roman" pitchFamily="18" charset="0"/>
              </a:rPr>
              <a:t> </a:t>
            </a:r>
          </a:p>
          <a:p>
            <a:pPr eaLnBrk="0" hangingPunct="0">
              <a:lnSpc>
                <a:spcPct val="74000"/>
              </a:lnSpc>
              <a:spcBef>
                <a:spcPct val="25000"/>
              </a:spcBef>
              <a:tabLst>
                <a:tab pos="460375" algn="l"/>
                <a:tab pos="744538" algn="l"/>
              </a:tabLst>
            </a:pPr>
            <a:r>
              <a:rPr lang="en-US" sz="1800" i="1">
                <a:latin typeface="Courier New" pitchFamily="49" charset="0"/>
                <a:cs typeface="Times New Roman" pitchFamily="18" charset="0"/>
              </a:rPr>
              <a:t>	size = SIO_</a:t>
            </a:r>
            <a:r>
              <a:rPr lang="en-US" sz="1800" i="1">
                <a:solidFill>
                  <a:schemeClr val="tx2"/>
                </a:solidFill>
                <a:latin typeface="Courier New" pitchFamily="49" charset="0"/>
                <a:cs typeface="Times New Roman" pitchFamily="18" charset="0"/>
              </a:rPr>
              <a:t>reclaim</a:t>
            </a:r>
            <a:r>
              <a:rPr lang="en-US" sz="1800" i="1">
                <a:latin typeface="Courier New" pitchFamily="49" charset="0"/>
                <a:cs typeface="Times New Roman" pitchFamily="18" charset="0"/>
              </a:rPr>
              <a:t>(&amp;sioOut, </a:t>
            </a:r>
            <a:r>
              <a:rPr lang="en-US" sz="1800">
                <a:latin typeface="Courier New" pitchFamily="49" charset="0"/>
                <a:cs typeface="Times New Roman" pitchFamily="18" charset="0"/>
              </a:rPr>
              <a:t>(Ptr *)</a:t>
            </a:r>
            <a:r>
              <a:rPr lang="en-US" sz="1800" i="1">
                <a:latin typeface="Courier New" pitchFamily="49" charset="0"/>
                <a:cs typeface="Times New Roman" pitchFamily="18" charset="0"/>
              </a:rPr>
              <a:t>&amp;pOut1, NULL); </a:t>
            </a:r>
            <a:r>
              <a:rPr lang="en-US" sz="1800" b="0" i="1">
                <a:latin typeface="Courier New" pitchFamily="49" charset="0"/>
                <a:cs typeface="Times New Roman" pitchFamily="18" charset="0"/>
              </a:rPr>
              <a:t>   </a:t>
            </a:r>
            <a:r>
              <a:rPr lang="en-US" sz="1800" i="1">
                <a:latin typeface="Courier New" pitchFamily="49" charset="0"/>
                <a:cs typeface="Times New Roman" pitchFamily="18" charset="0"/>
              </a:rPr>
              <a:t/>
            </a:r>
            <a:br>
              <a:rPr lang="en-US" sz="1800" i="1">
                <a:latin typeface="Courier New" pitchFamily="49" charset="0"/>
                <a:cs typeface="Times New Roman" pitchFamily="18" charset="0"/>
              </a:rPr>
            </a:br>
            <a:r>
              <a:rPr lang="en-US" sz="1800" i="1">
                <a:latin typeface="Courier New" pitchFamily="49" charset="0"/>
                <a:cs typeface="Times New Roman" pitchFamily="18" charset="0"/>
              </a:rPr>
              <a:t>	size = SIO_</a:t>
            </a:r>
            <a:r>
              <a:rPr lang="en-US" sz="1800" i="1">
                <a:solidFill>
                  <a:schemeClr val="tx2"/>
                </a:solidFill>
                <a:latin typeface="Courier New" pitchFamily="49" charset="0"/>
                <a:cs typeface="Times New Roman" pitchFamily="18" charset="0"/>
              </a:rPr>
              <a:t>reclaim</a:t>
            </a:r>
            <a:r>
              <a:rPr lang="en-US" sz="1800" i="1">
                <a:latin typeface="Courier New" pitchFamily="49" charset="0"/>
                <a:cs typeface="Times New Roman" pitchFamily="18" charset="0"/>
              </a:rPr>
              <a:t>(&amp;sioOut, </a:t>
            </a:r>
            <a:r>
              <a:rPr lang="en-US" sz="1800">
                <a:latin typeface="Courier New" pitchFamily="49" charset="0"/>
                <a:cs typeface="Times New Roman" pitchFamily="18" charset="0"/>
              </a:rPr>
              <a:t>(Ptr *)</a:t>
            </a:r>
            <a:r>
              <a:rPr lang="en-US" sz="1800" i="1">
                <a:latin typeface="Courier New" pitchFamily="49" charset="0"/>
                <a:cs typeface="Times New Roman" pitchFamily="18" charset="0"/>
              </a:rPr>
              <a:t>&amp;pOut2, NULL);</a:t>
            </a:r>
            <a:r>
              <a:rPr lang="en-US" sz="1800">
                <a:latin typeface="Courier New" pitchFamily="49" charset="0"/>
                <a:cs typeface="Times New Roman" pitchFamily="18" charset="0"/>
              </a:rPr>
              <a:t> </a:t>
            </a:r>
          </a:p>
        </p:txBody>
      </p:sp>
      <p:sp>
        <p:nvSpPr>
          <p:cNvPr id="372743" name="Rectangle 7"/>
          <p:cNvSpPr>
            <a:spLocks noChangeArrowheads="1"/>
          </p:cNvSpPr>
          <p:nvPr/>
        </p:nvSpPr>
        <p:spPr bwMode="auto">
          <a:xfrm>
            <a:off x="381000" y="3417888"/>
            <a:ext cx="74613" cy="152400"/>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72744" name="Rectangle 8"/>
          <p:cNvSpPr>
            <a:spLocks noChangeArrowheads="1"/>
          </p:cNvSpPr>
          <p:nvPr/>
        </p:nvSpPr>
        <p:spPr bwMode="auto">
          <a:xfrm>
            <a:off x="381000" y="5094288"/>
            <a:ext cx="76200" cy="152400"/>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cxnSp>
        <p:nvCxnSpPr>
          <p:cNvPr id="13321" name="AutoShape 9"/>
          <p:cNvCxnSpPr>
            <a:cxnSpLocks noChangeShapeType="1"/>
            <a:stCxn id="372743" idx="3"/>
            <a:endCxn id="372744" idx="3"/>
          </p:cNvCxnSpPr>
          <p:nvPr/>
        </p:nvCxnSpPr>
        <p:spPr bwMode="auto">
          <a:xfrm>
            <a:off x="455613" y="3494088"/>
            <a:ext cx="1587" cy="1676400"/>
          </a:xfrm>
          <a:prstGeom prst="bentConnector3">
            <a:avLst>
              <a:gd name="adj1" fmla="val 14500005"/>
            </a:avLst>
          </a:prstGeom>
          <a:noFill/>
          <a:ln w="28575">
            <a:solidFill>
              <a:schemeClr val="tx1"/>
            </a:solidFill>
            <a:miter lim="800000"/>
            <a:headEnd/>
            <a:tailEnd type="triangle" w="lg" len="med"/>
          </a:ln>
        </p:spPr>
      </p:cxnSp>
      <p:cxnSp>
        <p:nvCxnSpPr>
          <p:cNvPr id="13322" name="AutoShape 10"/>
          <p:cNvCxnSpPr>
            <a:cxnSpLocks noChangeShapeType="1"/>
            <a:stCxn id="372744" idx="1"/>
            <a:endCxn id="372743" idx="1"/>
          </p:cNvCxnSpPr>
          <p:nvPr/>
        </p:nvCxnSpPr>
        <p:spPr bwMode="auto">
          <a:xfrm rot="10800000" flipH="1">
            <a:off x="381000" y="3494088"/>
            <a:ext cx="1588" cy="1676400"/>
          </a:xfrm>
          <a:prstGeom prst="bentConnector3">
            <a:avLst>
              <a:gd name="adj1" fmla="val -14400005"/>
            </a:avLst>
          </a:prstGeom>
          <a:noFill/>
          <a:ln w="28575">
            <a:solidFill>
              <a:schemeClr val="tx1"/>
            </a:solidFill>
            <a:miter lim="800000"/>
            <a:headEnd/>
            <a:tailEnd type="triangle" w="lg" len="med"/>
          </a:ln>
        </p:spPr>
      </p:cxnSp>
      <p:sp>
        <p:nvSpPr>
          <p:cNvPr id="372747" name="Rectangle 11"/>
          <p:cNvSpPr>
            <a:spLocks noChangeArrowheads="1"/>
          </p:cNvSpPr>
          <p:nvPr/>
        </p:nvSpPr>
        <p:spPr bwMode="auto">
          <a:xfrm>
            <a:off x="381000" y="598488"/>
            <a:ext cx="76200" cy="296862"/>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72748" name="Rectangle 12"/>
          <p:cNvSpPr>
            <a:spLocks noChangeArrowheads="1"/>
          </p:cNvSpPr>
          <p:nvPr/>
        </p:nvSpPr>
        <p:spPr bwMode="auto">
          <a:xfrm>
            <a:off x="381000" y="6313488"/>
            <a:ext cx="76200" cy="304800"/>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cxnSp>
        <p:nvCxnSpPr>
          <p:cNvPr id="13325" name="AutoShape 13"/>
          <p:cNvCxnSpPr>
            <a:cxnSpLocks noChangeShapeType="1"/>
            <a:stCxn id="372747" idx="2"/>
            <a:endCxn id="372743" idx="0"/>
          </p:cNvCxnSpPr>
          <p:nvPr/>
        </p:nvCxnSpPr>
        <p:spPr bwMode="auto">
          <a:xfrm>
            <a:off x="419100" y="895350"/>
            <a:ext cx="0" cy="2522538"/>
          </a:xfrm>
          <a:prstGeom prst="straightConnector1">
            <a:avLst/>
          </a:prstGeom>
          <a:noFill/>
          <a:ln w="28575">
            <a:solidFill>
              <a:schemeClr val="tx1"/>
            </a:solidFill>
            <a:round/>
            <a:headEnd/>
            <a:tailEnd type="triangle" w="lg" len="med"/>
          </a:ln>
        </p:spPr>
      </p:cxnSp>
      <p:cxnSp>
        <p:nvCxnSpPr>
          <p:cNvPr id="13326" name="AutoShape 14"/>
          <p:cNvCxnSpPr>
            <a:cxnSpLocks noChangeShapeType="1"/>
            <a:stCxn id="372744" idx="2"/>
            <a:endCxn id="372748" idx="0"/>
          </p:cNvCxnSpPr>
          <p:nvPr/>
        </p:nvCxnSpPr>
        <p:spPr bwMode="auto">
          <a:xfrm>
            <a:off x="419100" y="5246688"/>
            <a:ext cx="0" cy="1066800"/>
          </a:xfrm>
          <a:prstGeom prst="straightConnector1">
            <a:avLst/>
          </a:prstGeom>
          <a:noFill/>
          <a:ln w="28575">
            <a:solidFill>
              <a:schemeClr val="tx1"/>
            </a:solidFill>
            <a:round/>
            <a:headEnd/>
            <a:tailEnd type="triangle" w="lg" len="med"/>
          </a:ln>
        </p:spPr>
      </p:cxnSp>
      <p:sp>
        <p:nvSpPr>
          <p:cNvPr id="16" name="Rectangle 15"/>
          <p:cNvSpPr/>
          <p:nvPr/>
        </p:nvSpPr>
        <p:spPr bwMode="auto">
          <a:xfrm>
            <a:off x="1512888" y="1260475"/>
            <a:ext cx="6553200" cy="1371600"/>
          </a:xfrm>
          <a:prstGeom prst="rect">
            <a:avLst/>
          </a:prstGeom>
          <a:noFill/>
          <a:ln w="19050" cap="flat" cmpd="sng" algn="ctr">
            <a:solidFill>
              <a:srgbClr val="FF0000"/>
            </a:solidFill>
            <a:prstDash val="dash"/>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752600"/>
            <a:ext cx="5562600" cy="26670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8"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9"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0" action="ppaction://hlinksldjump"/>
          </p:cNvPr>
          <p:cNvSpPr txBox="1">
            <a:spLocks noChangeArrowheads="1"/>
          </p:cNvSpPr>
          <p:nvPr>
            <p:custDataLst>
              <p:tags r:id="rId2"/>
            </p:custDataLst>
          </p:nvPr>
        </p:nvSpPr>
        <p:spPr bwMode="auto">
          <a:xfrm>
            <a:off x="301576" y="1837518"/>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Driver I/O - Intro</a:t>
            </a:r>
            <a:endParaRPr lang="en-US" dirty="0">
              <a:solidFill>
                <a:srgbClr val="000000"/>
              </a:solidFill>
            </a:endParaRPr>
          </a:p>
        </p:txBody>
      </p:sp>
      <p:sp>
        <p:nvSpPr>
          <p:cNvPr id="12" name="Text Box 4">
            <a:hlinkClick r:id="rId11" action="ppaction://hlinksldjump"/>
          </p:cNvPr>
          <p:cNvSpPr txBox="1">
            <a:spLocks noChangeArrowheads="1"/>
          </p:cNvSpPr>
          <p:nvPr>
            <p:custDataLst>
              <p:tags r:id="rId3"/>
            </p:custDataLst>
          </p:nvPr>
        </p:nvSpPr>
        <p:spPr bwMode="auto">
          <a:xfrm>
            <a:off x="301576" y="2352166"/>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Using Double Buffers</a:t>
            </a:r>
            <a:endParaRPr lang="en-US" dirty="0">
              <a:solidFill>
                <a:srgbClr val="000000"/>
              </a:solidFill>
            </a:endParaRPr>
          </a:p>
        </p:txBody>
      </p:sp>
      <p:sp>
        <p:nvSpPr>
          <p:cNvPr id="13" name="Text Box 3">
            <a:hlinkClick r:id="rId12" action="ppaction://hlinksldjump"/>
          </p:cNvPr>
          <p:cNvSpPr txBox="1">
            <a:spLocks noChangeArrowheads="1"/>
          </p:cNvSpPr>
          <p:nvPr>
            <p:custDataLst>
              <p:tags r:id="rId4"/>
            </p:custDataLst>
          </p:nvPr>
        </p:nvSpPr>
        <p:spPr bwMode="auto">
          <a:xfrm>
            <a:off x="304800" y="2866814"/>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PSP/IOM Drivers</a:t>
            </a:r>
            <a:endParaRPr lang="en-US" dirty="0">
              <a:solidFill>
                <a:srgbClr val="000000"/>
              </a:solidFill>
            </a:endParaRPr>
          </a:p>
        </p:txBody>
      </p:sp>
      <p:sp>
        <p:nvSpPr>
          <p:cNvPr id="14" name="Text Box 6">
            <a:hlinkClick r:id="rId13" action="ppaction://hlinksldjump"/>
          </p:cNvPr>
          <p:cNvSpPr txBox="1">
            <a:spLocks noChangeArrowheads="1"/>
          </p:cNvSpPr>
          <p:nvPr>
            <p:custDataLst>
              <p:tags r:id="rId5"/>
            </p:custDataLst>
          </p:nvPr>
        </p:nvSpPr>
        <p:spPr bwMode="auto">
          <a:xfrm>
            <a:off x="769877" y="3373540"/>
            <a:ext cx="4868924" cy="3139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000" smtClean="0">
                <a:solidFill>
                  <a:srgbClr val="000000"/>
                </a:solidFill>
              </a:rPr>
              <a:t>Stream Configuration</a:t>
            </a:r>
            <a:endParaRPr lang="en-US" sz="2000" dirty="0">
              <a:solidFill>
                <a:srgbClr val="000000"/>
              </a:solidFill>
            </a:endParaRPr>
          </a:p>
        </p:txBody>
      </p:sp>
      <p:sp>
        <p:nvSpPr>
          <p:cNvPr id="15" name="Text Box 6">
            <a:hlinkClick r:id="rId14" action="ppaction://hlinksldjump"/>
          </p:cNvPr>
          <p:cNvSpPr txBox="1">
            <a:spLocks noChangeArrowheads="1"/>
          </p:cNvSpPr>
          <p:nvPr>
            <p:custDataLst>
              <p:tags r:id="rId6"/>
            </p:custDataLst>
          </p:nvPr>
        </p:nvSpPr>
        <p:spPr bwMode="auto">
          <a:xfrm>
            <a:off x="769877" y="3730652"/>
            <a:ext cx="4868924" cy="3139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000" smtClean="0">
                <a:solidFill>
                  <a:srgbClr val="000000"/>
                </a:solidFill>
              </a:rPr>
              <a:t>For More Info…</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1202352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752600"/>
            <a:ext cx="5562600" cy="26670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8"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9"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0" action="ppaction://hlinksldjump"/>
          </p:cNvPr>
          <p:cNvSpPr txBox="1">
            <a:spLocks noChangeArrowheads="1"/>
          </p:cNvSpPr>
          <p:nvPr>
            <p:custDataLst>
              <p:tags r:id="rId2"/>
            </p:custDataLst>
          </p:nvPr>
        </p:nvSpPr>
        <p:spPr bwMode="auto">
          <a:xfrm>
            <a:off x="301576" y="1837518"/>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Driver I/O - Intro</a:t>
            </a:r>
            <a:endParaRPr lang="en-US" dirty="0">
              <a:solidFill>
                <a:srgbClr val="000000"/>
              </a:solidFill>
            </a:endParaRPr>
          </a:p>
        </p:txBody>
      </p:sp>
      <p:sp>
        <p:nvSpPr>
          <p:cNvPr id="12" name="Text Box 4">
            <a:hlinkClick r:id="rId11" action="ppaction://hlinksldjump"/>
          </p:cNvPr>
          <p:cNvSpPr txBox="1">
            <a:spLocks noChangeArrowheads="1"/>
          </p:cNvSpPr>
          <p:nvPr>
            <p:custDataLst>
              <p:tags r:id="rId3"/>
            </p:custDataLst>
          </p:nvPr>
        </p:nvSpPr>
        <p:spPr bwMode="auto">
          <a:xfrm>
            <a:off x="301576" y="2352166"/>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Using Double Buffers</a:t>
            </a:r>
            <a:endParaRPr lang="en-US" dirty="0">
              <a:solidFill>
                <a:srgbClr val="000000"/>
              </a:solidFill>
            </a:endParaRPr>
          </a:p>
        </p:txBody>
      </p:sp>
      <p:sp>
        <p:nvSpPr>
          <p:cNvPr id="13" name="Text Box 4">
            <a:hlinkClick r:id="rId12" action="ppaction://hlinksldjump"/>
          </p:cNvPr>
          <p:cNvSpPr txBox="1">
            <a:spLocks noChangeArrowheads="1"/>
          </p:cNvSpPr>
          <p:nvPr>
            <p:custDataLst>
              <p:tags r:id="rId4"/>
            </p:custDataLst>
          </p:nvPr>
        </p:nvSpPr>
        <p:spPr bwMode="auto">
          <a:xfrm>
            <a:off x="301576" y="2866814"/>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PSP/IOM Drivers</a:t>
            </a:r>
            <a:endParaRPr lang="en-US" dirty="0">
              <a:solidFill>
                <a:srgbClr val="000000"/>
              </a:solidFill>
            </a:endParaRPr>
          </a:p>
        </p:txBody>
      </p:sp>
      <p:sp>
        <p:nvSpPr>
          <p:cNvPr id="14" name="Text Box 5">
            <a:hlinkClick r:id="rId13" action="ppaction://hlinksldjump"/>
          </p:cNvPr>
          <p:cNvSpPr txBox="1">
            <a:spLocks noChangeArrowheads="1"/>
          </p:cNvSpPr>
          <p:nvPr>
            <p:custDataLst>
              <p:tags r:id="rId5"/>
            </p:custDataLst>
          </p:nvPr>
        </p:nvSpPr>
        <p:spPr bwMode="auto">
          <a:xfrm>
            <a:off x="774000" y="3373540"/>
            <a:ext cx="4864800" cy="3693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2000" smtClean="0">
                <a:solidFill>
                  <a:srgbClr val="000000"/>
                </a:solidFill>
              </a:rPr>
              <a:t>Stream Configuration</a:t>
            </a:r>
            <a:endParaRPr lang="en-US" sz="2000" dirty="0">
              <a:solidFill>
                <a:srgbClr val="000000"/>
              </a:solidFill>
            </a:endParaRPr>
          </a:p>
        </p:txBody>
      </p:sp>
      <p:sp>
        <p:nvSpPr>
          <p:cNvPr id="15" name="Text Box 6">
            <a:hlinkClick r:id="rId14" action="ppaction://hlinksldjump"/>
          </p:cNvPr>
          <p:cNvSpPr txBox="1">
            <a:spLocks noChangeArrowheads="1"/>
          </p:cNvSpPr>
          <p:nvPr>
            <p:custDataLst>
              <p:tags r:id="rId6"/>
            </p:custDataLst>
          </p:nvPr>
        </p:nvSpPr>
        <p:spPr bwMode="auto">
          <a:xfrm>
            <a:off x="769877" y="3836852"/>
            <a:ext cx="4868924" cy="3139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000" smtClean="0">
                <a:solidFill>
                  <a:srgbClr val="000000"/>
                </a:solidFill>
              </a:rPr>
              <a:t>For More Info…</a:t>
            </a:r>
            <a:endParaRPr lang="en-US" sz="2000" dirty="0">
              <a:solidFill>
                <a:srgbClr val="000000"/>
              </a:solidFill>
            </a:endParaRPr>
          </a:p>
        </p:txBody>
      </p:sp>
    </p:spTree>
    <p:custDataLst>
      <p:tags r:id="rId1"/>
    </p:custDataLst>
    <p:extLst>
      <p:ext uri="{BB962C8B-B14F-4D97-AF65-F5344CB8AC3E}">
        <p14:creationId xmlns:p14="http://schemas.microsoft.com/office/powerpoint/2010/main" val="401033161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Stream Configuration</a:t>
            </a:r>
          </a:p>
        </p:txBody>
      </p:sp>
      <p:sp>
        <p:nvSpPr>
          <p:cNvPr id="16387" name="Rectangle 3"/>
          <p:cNvSpPr>
            <a:spLocks noChangeArrowheads="1"/>
          </p:cNvSpPr>
          <p:nvPr/>
        </p:nvSpPr>
        <p:spPr bwMode="auto">
          <a:xfrm>
            <a:off x="3511550" y="3759200"/>
            <a:ext cx="1701800" cy="477838"/>
          </a:xfrm>
          <a:prstGeom prst="rect">
            <a:avLst/>
          </a:prstGeom>
          <a:solidFill>
            <a:schemeClr val="accent4"/>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t>PSP/IOM</a:t>
            </a:r>
          </a:p>
        </p:txBody>
      </p:sp>
      <p:sp>
        <p:nvSpPr>
          <p:cNvPr id="16388" name="Rectangle 4"/>
          <p:cNvSpPr>
            <a:spLocks noChangeArrowheads="1"/>
          </p:cNvSpPr>
          <p:nvPr/>
        </p:nvSpPr>
        <p:spPr bwMode="auto">
          <a:xfrm>
            <a:off x="3511550" y="2768600"/>
            <a:ext cx="801688" cy="477838"/>
          </a:xfrm>
          <a:prstGeom prst="rect">
            <a:avLst/>
          </a:prstGeom>
          <a:solidFill>
            <a:schemeClr val="bg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t>DIO</a:t>
            </a:r>
          </a:p>
        </p:txBody>
      </p:sp>
      <p:sp>
        <p:nvSpPr>
          <p:cNvPr id="16389" name="Rectangle 5"/>
          <p:cNvSpPr>
            <a:spLocks noChangeArrowheads="1"/>
          </p:cNvSpPr>
          <p:nvPr/>
        </p:nvSpPr>
        <p:spPr bwMode="auto">
          <a:xfrm>
            <a:off x="3511550" y="1779588"/>
            <a:ext cx="801688" cy="477837"/>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t>SIO</a:t>
            </a:r>
          </a:p>
        </p:txBody>
      </p:sp>
      <p:sp>
        <p:nvSpPr>
          <p:cNvPr id="16390" name="Rectangle 6"/>
          <p:cNvSpPr>
            <a:spLocks noChangeArrowheads="1"/>
          </p:cNvSpPr>
          <p:nvPr/>
        </p:nvSpPr>
        <p:spPr bwMode="auto">
          <a:xfrm>
            <a:off x="3511550" y="788988"/>
            <a:ext cx="1701800" cy="477837"/>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t>TSK</a:t>
            </a:r>
          </a:p>
        </p:txBody>
      </p:sp>
      <p:sp>
        <p:nvSpPr>
          <p:cNvPr id="479239" name="Line 7"/>
          <p:cNvSpPr>
            <a:spLocks noChangeShapeType="1"/>
          </p:cNvSpPr>
          <p:nvPr/>
        </p:nvSpPr>
        <p:spPr bwMode="auto">
          <a:xfrm>
            <a:off x="4662488" y="1287463"/>
            <a:ext cx="0" cy="477837"/>
          </a:xfrm>
          <a:prstGeom prst="line">
            <a:avLst/>
          </a:prstGeom>
          <a:noFill/>
          <a:ln w="5715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40" name="Line 8"/>
          <p:cNvSpPr>
            <a:spLocks noChangeShapeType="1"/>
          </p:cNvSpPr>
          <p:nvPr/>
        </p:nvSpPr>
        <p:spPr bwMode="auto">
          <a:xfrm>
            <a:off x="4662488" y="2284413"/>
            <a:ext cx="0" cy="477837"/>
          </a:xfrm>
          <a:prstGeom prst="line">
            <a:avLst/>
          </a:prstGeom>
          <a:noFill/>
          <a:ln w="5715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41" name="Line 9"/>
          <p:cNvSpPr>
            <a:spLocks noChangeShapeType="1"/>
          </p:cNvSpPr>
          <p:nvPr/>
        </p:nvSpPr>
        <p:spPr bwMode="auto">
          <a:xfrm>
            <a:off x="4662488" y="3267075"/>
            <a:ext cx="0" cy="477838"/>
          </a:xfrm>
          <a:prstGeom prst="line">
            <a:avLst/>
          </a:prstGeom>
          <a:noFill/>
          <a:ln w="5715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42" name="Line 10"/>
          <p:cNvSpPr>
            <a:spLocks noChangeShapeType="1"/>
          </p:cNvSpPr>
          <p:nvPr/>
        </p:nvSpPr>
        <p:spPr bwMode="auto">
          <a:xfrm>
            <a:off x="4964113" y="1287463"/>
            <a:ext cx="0" cy="477837"/>
          </a:xfrm>
          <a:prstGeom prst="line">
            <a:avLst/>
          </a:prstGeom>
          <a:noFill/>
          <a:ln w="19050">
            <a:solidFill>
              <a:schemeClr val="tx1"/>
            </a:solidFill>
            <a:prstDash val="sysDot"/>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43" name="Line 11"/>
          <p:cNvSpPr>
            <a:spLocks noChangeShapeType="1"/>
          </p:cNvSpPr>
          <p:nvPr/>
        </p:nvSpPr>
        <p:spPr bwMode="auto">
          <a:xfrm>
            <a:off x="4964113" y="2284413"/>
            <a:ext cx="0" cy="477837"/>
          </a:xfrm>
          <a:prstGeom prst="line">
            <a:avLst/>
          </a:prstGeom>
          <a:noFill/>
          <a:ln w="19050">
            <a:solidFill>
              <a:schemeClr val="tx1"/>
            </a:solidFill>
            <a:prstDash val="sysDot"/>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44" name="Line 12"/>
          <p:cNvSpPr>
            <a:spLocks noChangeShapeType="1"/>
          </p:cNvSpPr>
          <p:nvPr/>
        </p:nvSpPr>
        <p:spPr bwMode="auto">
          <a:xfrm>
            <a:off x="4964113" y="3267075"/>
            <a:ext cx="0" cy="477838"/>
          </a:xfrm>
          <a:prstGeom prst="line">
            <a:avLst/>
          </a:prstGeom>
          <a:noFill/>
          <a:ln w="19050">
            <a:solidFill>
              <a:schemeClr val="tx1"/>
            </a:solidFill>
            <a:prstDash val="sysDot"/>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16397" name="Text Box 13"/>
          <p:cNvSpPr txBox="1">
            <a:spLocks noChangeArrowheads="1"/>
          </p:cNvSpPr>
          <p:nvPr/>
        </p:nvSpPr>
        <p:spPr bwMode="auto">
          <a:xfrm>
            <a:off x="5338763" y="3844925"/>
            <a:ext cx="18986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1 – register IOM</a:t>
            </a:r>
          </a:p>
        </p:txBody>
      </p:sp>
      <p:sp>
        <p:nvSpPr>
          <p:cNvPr id="16398" name="Text Box 14"/>
          <p:cNvSpPr txBox="1">
            <a:spLocks noChangeArrowheads="1"/>
          </p:cNvSpPr>
          <p:nvPr/>
        </p:nvSpPr>
        <p:spPr bwMode="auto">
          <a:xfrm>
            <a:off x="5338763" y="2854325"/>
            <a:ext cx="24574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2 – tie in DIO adapter</a:t>
            </a:r>
          </a:p>
        </p:txBody>
      </p:sp>
      <p:sp>
        <p:nvSpPr>
          <p:cNvPr id="16399" name="Text Box 15"/>
          <p:cNvSpPr txBox="1">
            <a:spLocks noChangeArrowheads="1"/>
          </p:cNvSpPr>
          <p:nvPr/>
        </p:nvSpPr>
        <p:spPr bwMode="auto">
          <a:xfrm>
            <a:off x="5338763" y="1865313"/>
            <a:ext cx="20510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3 – define stream</a:t>
            </a:r>
          </a:p>
        </p:txBody>
      </p:sp>
      <p:sp>
        <p:nvSpPr>
          <p:cNvPr id="16400" name="Text Box 16"/>
          <p:cNvSpPr txBox="1">
            <a:spLocks noChangeArrowheads="1"/>
          </p:cNvSpPr>
          <p:nvPr/>
        </p:nvSpPr>
        <p:spPr bwMode="auto">
          <a:xfrm>
            <a:off x="5338763" y="874713"/>
            <a:ext cx="17716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4 – use stream</a:t>
            </a:r>
          </a:p>
        </p:txBody>
      </p:sp>
      <p:sp>
        <p:nvSpPr>
          <p:cNvPr id="16401" name="Rectangle 17"/>
          <p:cNvSpPr>
            <a:spLocks noChangeArrowheads="1"/>
          </p:cNvSpPr>
          <p:nvPr/>
        </p:nvSpPr>
        <p:spPr bwMode="auto">
          <a:xfrm>
            <a:off x="4413250" y="2759075"/>
            <a:ext cx="800100" cy="479425"/>
          </a:xfrm>
          <a:prstGeom prst="rect">
            <a:avLst/>
          </a:prstGeom>
          <a:solidFill>
            <a:schemeClr val="bg2"/>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t>DIO</a:t>
            </a:r>
          </a:p>
        </p:txBody>
      </p:sp>
      <p:sp>
        <p:nvSpPr>
          <p:cNvPr id="16402" name="Rectangle 18"/>
          <p:cNvSpPr>
            <a:spLocks noChangeArrowheads="1"/>
          </p:cNvSpPr>
          <p:nvPr/>
        </p:nvSpPr>
        <p:spPr bwMode="auto">
          <a:xfrm>
            <a:off x="4413250" y="1771650"/>
            <a:ext cx="800100" cy="479425"/>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t>SIO</a:t>
            </a:r>
          </a:p>
        </p:txBody>
      </p:sp>
      <p:sp>
        <p:nvSpPr>
          <p:cNvPr id="479251" name="Line 19"/>
          <p:cNvSpPr>
            <a:spLocks noChangeShapeType="1"/>
          </p:cNvSpPr>
          <p:nvPr/>
        </p:nvSpPr>
        <p:spPr bwMode="auto">
          <a:xfrm>
            <a:off x="3811588" y="1281113"/>
            <a:ext cx="0" cy="477837"/>
          </a:xfrm>
          <a:prstGeom prst="line">
            <a:avLst/>
          </a:prstGeom>
          <a:noFill/>
          <a:ln w="57150">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52" name="Line 20"/>
          <p:cNvSpPr>
            <a:spLocks noChangeShapeType="1"/>
          </p:cNvSpPr>
          <p:nvPr/>
        </p:nvSpPr>
        <p:spPr bwMode="auto">
          <a:xfrm>
            <a:off x="3811588" y="2276475"/>
            <a:ext cx="0" cy="479425"/>
          </a:xfrm>
          <a:prstGeom prst="line">
            <a:avLst/>
          </a:prstGeom>
          <a:noFill/>
          <a:ln w="57150">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53" name="Line 21"/>
          <p:cNvSpPr>
            <a:spLocks noChangeShapeType="1"/>
          </p:cNvSpPr>
          <p:nvPr/>
        </p:nvSpPr>
        <p:spPr bwMode="auto">
          <a:xfrm>
            <a:off x="3811588" y="3260725"/>
            <a:ext cx="0" cy="477838"/>
          </a:xfrm>
          <a:prstGeom prst="line">
            <a:avLst/>
          </a:prstGeom>
          <a:noFill/>
          <a:ln w="57150">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54" name="Line 22"/>
          <p:cNvSpPr>
            <a:spLocks noChangeShapeType="1"/>
          </p:cNvSpPr>
          <p:nvPr/>
        </p:nvSpPr>
        <p:spPr bwMode="auto">
          <a:xfrm>
            <a:off x="4111625" y="1281113"/>
            <a:ext cx="0" cy="477837"/>
          </a:xfrm>
          <a:prstGeom prst="line">
            <a:avLst/>
          </a:prstGeom>
          <a:noFill/>
          <a:ln w="19050">
            <a:solidFill>
              <a:schemeClr val="tx1"/>
            </a:solidFill>
            <a:prstDash val="sysDot"/>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55" name="Line 23"/>
          <p:cNvSpPr>
            <a:spLocks noChangeShapeType="1"/>
          </p:cNvSpPr>
          <p:nvPr/>
        </p:nvSpPr>
        <p:spPr bwMode="auto">
          <a:xfrm>
            <a:off x="4111625" y="2276475"/>
            <a:ext cx="0" cy="479425"/>
          </a:xfrm>
          <a:prstGeom prst="line">
            <a:avLst/>
          </a:prstGeom>
          <a:noFill/>
          <a:ln w="19050">
            <a:solidFill>
              <a:schemeClr val="tx1"/>
            </a:solidFill>
            <a:prstDash val="sysDot"/>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56" name="Line 24"/>
          <p:cNvSpPr>
            <a:spLocks noChangeShapeType="1"/>
          </p:cNvSpPr>
          <p:nvPr/>
        </p:nvSpPr>
        <p:spPr bwMode="auto">
          <a:xfrm>
            <a:off x="4111625" y="3260725"/>
            <a:ext cx="0" cy="477838"/>
          </a:xfrm>
          <a:prstGeom prst="line">
            <a:avLst/>
          </a:prstGeom>
          <a:noFill/>
          <a:ln w="19050">
            <a:solidFill>
              <a:schemeClr val="tx1"/>
            </a:solidFill>
            <a:prstDash val="sysDot"/>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57" name="Line 25"/>
          <p:cNvSpPr>
            <a:spLocks noChangeShapeType="1"/>
          </p:cNvSpPr>
          <p:nvPr/>
        </p:nvSpPr>
        <p:spPr bwMode="auto">
          <a:xfrm>
            <a:off x="3962400" y="4216400"/>
            <a:ext cx="0" cy="479425"/>
          </a:xfrm>
          <a:prstGeom prst="line">
            <a:avLst/>
          </a:prstGeom>
          <a:noFill/>
          <a:ln w="57150">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58" name="Line 26"/>
          <p:cNvSpPr>
            <a:spLocks noChangeShapeType="1"/>
          </p:cNvSpPr>
          <p:nvPr/>
        </p:nvSpPr>
        <p:spPr bwMode="auto">
          <a:xfrm>
            <a:off x="4829175" y="4230688"/>
            <a:ext cx="0" cy="477837"/>
          </a:xfrm>
          <a:prstGeom prst="line">
            <a:avLst/>
          </a:prstGeom>
          <a:noFill/>
          <a:ln w="5715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16411" name="Rectangle 27"/>
          <p:cNvSpPr>
            <a:spLocks noChangeArrowheads="1"/>
          </p:cNvSpPr>
          <p:nvPr/>
        </p:nvSpPr>
        <p:spPr bwMode="auto">
          <a:xfrm>
            <a:off x="3578225" y="4695825"/>
            <a:ext cx="801688" cy="477838"/>
          </a:xfrm>
          <a:prstGeom prst="rect">
            <a:avLst/>
          </a:prstGeom>
          <a:solidFill>
            <a:srgbClr val="CCFF66"/>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t>A/D</a:t>
            </a:r>
          </a:p>
        </p:txBody>
      </p:sp>
      <p:sp>
        <p:nvSpPr>
          <p:cNvPr id="16412" name="Rectangle 28"/>
          <p:cNvSpPr>
            <a:spLocks noChangeArrowheads="1"/>
          </p:cNvSpPr>
          <p:nvPr/>
        </p:nvSpPr>
        <p:spPr bwMode="auto">
          <a:xfrm>
            <a:off x="4479925" y="4695825"/>
            <a:ext cx="800100" cy="477838"/>
          </a:xfrm>
          <a:prstGeom prst="rect">
            <a:avLst/>
          </a:prstGeom>
          <a:solidFill>
            <a:srgbClr val="CCFF66"/>
          </a:solidFill>
          <a:ln w="12700">
            <a:solidFill>
              <a:schemeClr val="tx1"/>
            </a:solidFill>
            <a:miter lim="800000"/>
            <a:headEnd type="none" w="sm" len="sm"/>
            <a:tailEnd type="none" w="sm" len="sm"/>
          </a:ln>
        </p:spPr>
        <p:txBody>
          <a:bodyPr wrap="none" anchor="ctr"/>
          <a:lstStyle/>
          <a:p>
            <a:pPr algn="ctr" eaLnBrk="0" hangingPunct="0">
              <a:lnSpc>
                <a:spcPct val="80000"/>
              </a:lnSpc>
              <a:spcBef>
                <a:spcPct val="50000"/>
              </a:spcBef>
            </a:pPr>
            <a:r>
              <a:rPr lang="en-US" sz="1800"/>
              <a:t>D/A</a:t>
            </a:r>
          </a:p>
        </p:txBody>
      </p:sp>
      <p:sp>
        <p:nvSpPr>
          <p:cNvPr id="479261" name="Sound"/>
          <p:cNvSpPr>
            <a:spLocks noEditPoints="1" noChangeArrowheads="1"/>
          </p:cNvSpPr>
          <p:nvPr/>
        </p:nvSpPr>
        <p:spPr bwMode="auto">
          <a:xfrm>
            <a:off x="4495800" y="5492750"/>
            <a:ext cx="701675" cy="477838"/>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62" name="Music"/>
          <p:cNvSpPr>
            <a:spLocks noEditPoints="1" noChangeArrowheads="1"/>
          </p:cNvSpPr>
          <p:nvPr/>
        </p:nvSpPr>
        <p:spPr bwMode="auto">
          <a:xfrm>
            <a:off x="3695700" y="5502275"/>
            <a:ext cx="500063" cy="388938"/>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63" name="Line 31"/>
          <p:cNvSpPr>
            <a:spLocks noChangeShapeType="1"/>
          </p:cNvSpPr>
          <p:nvPr/>
        </p:nvSpPr>
        <p:spPr bwMode="auto">
          <a:xfrm>
            <a:off x="3944938" y="5159375"/>
            <a:ext cx="0" cy="252413"/>
          </a:xfrm>
          <a:prstGeom prst="line">
            <a:avLst/>
          </a:prstGeom>
          <a:noFill/>
          <a:ln w="57150">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79264" name="Line 32"/>
          <p:cNvSpPr>
            <a:spLocks noChangeShapeType="1"/>
          </p:cNvSpPr>
          <p:nvPr/>
        </p:nvSpPr>
        <p:spPr bwMode="auto">
          <a:xfrm>
            <a:off x="4813300" y="5173663"/>
            <a:ext cx="0" cy="238125"/>
          </a:xfrm>
          <a:prstGeom prst="line">
            <a:avLst/>
          </a:prstGeom>
          <a:noFill/>
          <a:ln w="57150">
            <a:solidFill>
              <a:schemeClr val="tx1"/>
            </a:solidFill>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16417" name="Text Box 33"/>
          <p:cNvSpPr txBox="1">
            <a:spLocks noChangeArrowheads="1"/>
          </p:cNvSpPr>
          <p:nvPr/>
        </p:nvSpPr>
        <p:spPr bwMode="auto">
          <a:xfrm>
            <a:off x="5338763" y="4775200"/>
            <a:ext cx="15557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0 – build HW</a:t>
            </a:r>
          </a:p>
        </p:txBody>
      </p:sp>
      <p:sp>
        <p:nvSpPr>
          <p:cNvPr id="479266" name="Line 34"/>
          <p:cNvSpPr>
            <a:spLocks noChangeShapeType="1"/>
          </p:cNvSpPr>
          <p:nvPr/>
        </p:nvSpPr>
        <p:spPr bwMode="auto">
          <a:xfrm>
            <a:off x="3511550" y="4483100"/>
            <a:ext cx="4305300" cy="0"/>
          </a:xfrm>
          <a:prstGeom prst="line">
            <a:avLst/>
          </a:prstGeom>
          <a:noFill/>
          <a:ln w="12700">
            <a:solidFill>
              <a:schemeClr val="tx2"/>
            </a:solidFill>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16419" name="Text Box 36"/>
          <p:cNvSpPr txBox="1">
            <a:spLocks noChangeArrowheads="1"/>
          </p:cNvSpPr>
          <p:nvPr/>
        </p:nvSpPr>
        <p:spPr bwMode="auto">
          <a:xfrm>
            <a:off x="7740650" y="1863725"/>
            <a:ext cx="1403350"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chemeClr val="tx2"/>
                </a:solidFill>
                <a:latin typeface="Courier New" pitchFamily="49" charset="0"/>
              </a:rPr>
              <a:t>“Stream”</a:t>
            </a:r>
          </a:p>
        </p:txBody>
      </p:sp>
      <p:sp>
        <p:nvSpPr>
          <p:cNvPr id="16420" name="Text Box 37"/>
          <p:cNvSpPr txBox="1">
            <a:spLocks noChangeArrowheads="1"/>
          </p:cNvSpPr>
          <p:nvPr/>
        </p:nvSpPr>
        <p:spPr bwMode="auto">
          <a:xfrm>
            <a:off x="7883525" y="865188"/>
            <a:ext cx="946150"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chemeClr val="tx2"/>
                </a:solidFill>
                <a:latin typeface="Courier New" pitchFamily="49" charset="0"/>
              </a:rPr>
              <a:t>“Use”</a:t>
            </a:r>
          </a:p>
        </p:txBody>
      </p:sp>
      <p:sp>
        <p:nvSpPr>
          <p:cNvPr id="16421" name="Text Box 38"/>
          <p:cNvSpPr txBox="1">
            <a:spLocks noChangeArrowheads="1"/>
          </p:cNvSpPr>
          <p:nvPr/>
        </p:nvSpPr>
        <p:spPr bwMode="auto">
          <a:xfrm>
            <a:off x="7861300" y="2814638"/>
            <a:ext cx="1098550"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chemeClr val="tx2"/>
                </a:solidFill>
                <a:latin typeface="Courier New" pitchFamily="49" charset="0"/>
              </a:rPr>
              <a:t>“Door”</a:t>
            </a:r>
          </a:p>
        </p:txBody>
      </p:sp>
      <p:sp>
        <p:nvSpPr>
          <p:cNvPr id="16422" name="Text Box 39"/>
          <p:cNvSpPr txBox="1">
            <a:spLocks noChangeArrowheads="1"/>
          </p:cNvSpPr>
          <p:nvPr/>
        </p:nvSpPr>
        <p:spPr bwMode="auto">
          <a:xfrm>
            <a:off x="7861300" y="3836988"/>
            <a:ext cx="1098550"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chemeClr val="tx2"/>
                </a:solidFill>
                <a:latin typeface="Courier New" pitchFamily="49" charset="0"/>
              </a:rPr>
              <a:t>“Room”</a:t>
            </a:r>
          </a:p>
        </p:txBody>
      </p:sp>
      <p:pic>
        <p:nvPicPr>
          <p:cNvPr id="16423" name="Picture 40" descr="Image1_SIO"/>
          <p:cNvPicPr>
            <a:picLocks noChangeAspect="1" noChangeArrowheads="1"/>
          </p:cNvPicPr>
          <p:nvPr/>
        </p:nvPicPr>
        <p:blipFill>
          <a:blip r:embed="rId2" cstate="print"/>
          <a:srcRect/>
          <a:stretch>
            <a:fillRect/>
          </a:stretch>
        </p:blipFill>
        <p:spPr bwMode="auto">
          <a:xfrm>
            <a:off x="76200" y="762000"/>
            <a:ext cx="3276600" cy="425450"/>
          </a:xfrm>
          <a:prstGeom prst="rect">
            <a:avLst/>
          </a:prstGeom>
          <a:noFill/>
          <a:ln w="9525">
            <a:noFill/>
            <a:miter lim="800000"/>
            <a:headEnd/>
            <a:tailEnd/>
          </a:ln>
        </p:spPr>
      </p:pic>
      <p:sp>
        <p:nvSpPr>
          <p:cNvPr id="16424" name="Text Box 41"/>
          <p:cNvSpPr txBox="1">
            <a:spLocks noChangeArrowheads="1"/>
          </p:cNvSpPr>
          <p:nvPr/>
        </p:nvSpPr>
        <p:spPr bwMode="auto">
          <a:xfrm>
            <a:off x="434975" y="1447800"/>
            <a:ext cx="2613025"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b="0">
                <a:latin typeface="Arial Narrow" pitchFamily="34" charset="0"/>
              </a:rPr>
              <a:t>Cfg:  Static (GUI) or Dynamic</a:t>
            </a:r>
          </a:p>
        </p:txBody>
      </p:sp>
      <p:pic>
        <p:nvPicPr>
          <p:cNvPr id="479275" name="Picture 43" descr="Image1_DIO"/>
          <p:cNvPicPr>
            <a:picLocks noChangeAspect="1" noChangeArrowheads="1"/>
          </p:cNvPicPr>
          <p:nvPr/>
        </p:nvPicPr>
        <p:blipFill>
          <a:blip r:embed="rId3" cstate="print"/>
          <a:srcRect/>
          <a:stretch>
            <a:fillRect/>
          </a:stretch>
        </p:blipFill>
        <p:spPr bwMode="auto">
          <a:xfrm>
            <a:off x="990600" y="2590800"/>
            <a:ext cx="1612900" cy="609600"/>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sp>
        <p:nvSpPr>
          <p:cNvPr id="16426" name="Text Box 44"/>
          <p:cNvSpPr txBox="1">
            <a:spLocks noChangeArrowheads="1"/>
          </p:cNvSpPr>
          <p:nvPr/>
        </p:nvSpPr>
        <p:spPr bwMode="auto">
          <a:xfrm>
            <a:off x="1316038" y="6388100"/>
            <a:ext cx="6175375"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b="0">
                <a:latin typeface="Arial Narrow" pitchFamily="34" charset="0"/>
              </a:rPr>
              <a:t>PSP – Platform Support Package (a collection of IOM-compliant drivers)</a:t>
            </a:r>
          </a:p>
        </p:txBody>
      </p:sp>
      <p:pic>
        <p:nvPicPr>
          <p:cNvPr id="479277" name="Picture 45" descr="Image1_udevCodec0"/>
          <p:cNvPicPr>
            <a:picLocks noChangeAspect="1" noChangeArrowheads="1"/>
          </p:cNvPicPr>
          <p:nvPr/>
        </p:nvPicPr>
        <p:blipFill>
          <a:blip r:embed="rId4" cstate="print"/>
          <a:srcRect/>
          <a:stretch>
            <a:fillRect/>
          </a:stretch>
        </p:blipFill>
        <p:spPr bwMode="auto">
          <a:xfrm>
            <a:off x="914400" y="3644900"/>
            <a:ext cx="1917700" cy="850900"/>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pic>
        <p:nvPicPr>
          <p:cNvPr id="479289" name="Picture 57" descr="sioProp"/>
          <p:cNvPicPr>
            <a:picLocks noChangeAspect="1" noChangeArrowheads="1"/>
          </p:cNvPicPr>
          <p:nvPr/>
        </p:nvPicPr>
        <p:blipFill>
          <a:blip r:embed="rId5" cstate="print"/>
          <a:srcRect/>
          <a:stretch>
            <a:fillRect/>
          </a:stretch>
        </p:blipFill>
        <p:spPr bwMode="auto">
          <a:xfrm>
            <a:off x="295275" y="1752600"/>
            <a:ext cx="2943225" cy="542925"/>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sp>
        <p:nvSpPr>
          <p:cNvPr id="16430" name="Text Box 58"/>
          <p:cNvSpPr txBox="1">
            <a:spLocks noChangeArrowheads="1"/>
          </p:cNvSpPr>
          <p:nvPr/>
        </p:nvSpPr>
        <p:spPr bwMode="auto">
          <a:xfrm>
            <a:off x="1028700" y="1905000"/>
            <a:ext cx="722313" cy="265113"/>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400">
                <a:latin typeface="Courier New" pitchFamily="49" charset="0"/>
              </a:rPr>
              <a:t>sioIn</a:t>
            </a:r>
          </a:p>
        </p:txBody>
      </p:sp>
      <p:pic>
        <p:nvPicPr>
          <p:cNvPr id="49" name="Animated Logo" descr="tilogo_color_twoline.png"/>
          <p:cNvPicPr>
            <a:picLocks noChangeAspect="1"/>
          </p:cNvPicPr>
          <p:nvPr/>
        </p:nvPicPr>
        <p:blipFill>
          <a:blip r:embed="rId6"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200" smtClean="0"/>
              <a:t>Using a PSP/IOM Driver – Procedure (1)</a:t>
            </a:r>
          </a:p>
        </p:txBody>
      </p:sp>
      <p:sp>
        <p:nvSpPr>
          <p:cNvPr id="17411" name="Text Box 4"/>
          <p:cNvSpPr txBox="1">
            <a:spLocks noChangeArrowheads="1"/>
          </p:cNvSpPr>
          <p:nvPr/>
        </p:nvSpPr>
        <p:spPr bwMode="auto">
          <a:xfrm>
            <a:off x="228600" y="722313"/>
            <a:ext cx="6870700" cy="433387"/>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Char char=""/>
            </a:pPr>
            <a:r>
              <a:rPr lang="en-US" sz="2800"/>
              <a:t> Procedure:  Using an IOM/PSP driver</a:t>
            </a:r>
          </a:p>
        </p:txBody>
      </p:sp>
      <p:sp>
        <p:nvSpPr>
          <p:cNvPr id="17412" name="Text Box 5"/>
          <p:cNvSpPr txBox="1">
            <a:spLocks noChangeArrowheads="1"/>
          </p:cNvSpPr>
          <p:nvPr/>
        </p:nvSpPr>
        <p:spPr bwMode="auto">
          <a:xfrm>
            <a:off x="652463" y="1295400"/>
            <a:ext cx="5194300" cy="38735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None/>
            </a:pPr>
            <a:r>
              <a:rPr lang="en-US">
                <a:solidFill>
                  <a:schemeClr val="tx2"/>
                </a:solidFill>
                <a:latin typeface="Arial Narrow" pitchFamily="34" charset="0"/>
              </a:rPr>
              <a:t>1.  Register the IOM-compliant PSP Driver</a:t>
            </a:r>
          </a:p>
        </p:txBody>
      </p:sp>
      <p:sp>
        <p:nvSpPr>
          <p:cNvPr id="17413" name="Text Box 6"/>
          <p:cNvSpPr txBox="1">
            <a:spLocks noChangeArrowheads="1"/>
          </p:cNvSpPr>
          <p:nvPr/>
        </p:nvSpPr>
        <p:spPr bwMode="auto">
          <a:xfrm>
            <a:off x="1054100" y="1697038"/>
            <a:ext cx="8208963" cy="677862"/>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70000"/>
              </a:lnSpc>
              <a:spcBef>
                <a:spcPct val="50000"/>
              </a:spcBef>
              <a:buClr>
                <a:schemeClr val="tx1"/>
              </a:buClr>
              <a:buSzPct val="110000"/>
              <a:buFontTx/>
              <a:buChar char="•"/>
            </a:pPr>
            <a:r>
              <a:rPr lang="en-US" sz="2000">
                <a:latin typeface="Arial Narrow" pitchFamily="34" charset="0"/>
              </a:rPr>
              <a:t>The heart of each PSP driver is an IOM-compliant mini-driver.</a:t>
            </a:r>
          </a:p>
          <a:p>
            <a:pPr marL="342900" indent="-342900" eaLnBrk="0" hangingPunct="0">
              <a:lnSpc>
                <a:spcPct val="70000"/>
              </a:lnSpc>
              <a:spcBef>
                <a:spcPct val="50000"/>
              </a:spcBef>
              <a:buClr>
                <a:schemeClr val="tx1"/>
              </a:buClr>
              <a:buSzPct val="110000"/>
              <a:buFontTx/>
              <a:buChar char="•"/>
            </a:pPr>
            <a:r>
              <a:rPr lang="en-US" sz="2000">
                <a:latin typeface="Arial Narrow" pitchFamily="34" charset="0"/>
              </a:rPr>
              <a:t>Register via GUI or .tcf. Refer to driver’s sample app and U/G for parameters.</a:t>
            </a:r>
          </a:p>
        </p:txBody>
      </p:sp>
      <p:sp>
        <p:nvSpPr>
          <p:cNvPr id="17414" name="Text Box 7"/>
          <p:cNvSpPr txBox="1">
            <a:spLocks noChangeArrowheads="1"/>
          </p:cNvSpPr>
          <p:nvPr/>
        </p:nvSpPr>
        <p:spPr bwMode="auto">
          <a:xfrm>
            <a:off x="652463" y="2514600"/>
            <a:ext cx="5249862" cy="38735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None/>
            </a:pPr>
            <a:r>
              <a:rPr lang="en-US">
                <a:solidFill>
                  <a:schemeClr val="tx2"/>
                </a:solidFill>
                <a:latin typeface="Arial Narrow" pitchFamily="34" charset="0"/>
              </a:rPr>
              <a:t>2.  Define DIO Adapter (BIOS Class Driver)</a:t>
            </a:r>
          </a:p>
        </p:txBody>
      </p:sp>
      <p:sp>
        <p:nvSpPr>
          <p:cNvPr id="17415" name="Text Box 8"/>
          <p:cNvSpPr txBox="1">
            <a:spLocks noChangeArrowheads="1"/>
          </p:cNvSpPr>
          <p:nvPr/>
        </p:nvSpPr>
        <p:spPr bwMode="auto">
          <a:xfrm>
            <a:off x="1054100" y="2916238"/>
            <a:ext cx="7588250" cy="677862"/>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70000"/>
              </a:lnSpc>
              <a:spcBef>
                <a:spcPct val="50000"/>
              </a:spcBef>
              <a:buClr>
                <a:schemeClr val="tx1"/>
              </a:buClr>
              <a:buSzPct val="110000"/>
              <a:buFontTx/>
              <a:buChar char="•"/>
            </a:pPr>
            <a:r>
              <a:rPr lang="en-US" sz="2000">
                <a:latin typeface="Arial Narrow" pitchFamily="34" charset="0"/>
              </a:rPr>
              <a:t>Doorway between PSP/IOM and SIO/GIO stream</a:t>
            </a:r>
          </a:p>
          <a:p>
            <a:pPr marL="342900" indent="-342900" eaLnBrk="0" hangingPunct="0">
              <a:lnSpc>
                <a:spcPct val="70000"/>
              </a:lnSpc>
              <a:spcBef>
                <a:spcPct val="50000"/>
              </a:spcBef>
              <a:buClr>
                <a:schemeClr val="tx1"/>
              </a:buClr>
              <a:buSzPct val="110000"/>
              <a:buFontTx/>
              <a:buChar char="•"/>
            </a:pPr>
            <a:r>
              <a:rPr lang="en-US" sz="2000">
                <a:latin typeface="Arial Narrow" pitchFamily="34" charset="0"/>
              </a:rPr>
              <a:t>Define via GUI, tie to specific “device” – i.e. what was created in Step 1.</a:t>
            </a:r>
          </a:p>
        </p:txBody>
      </p:sp>
      <p:sp>
        <p:nvSpPr>
          <p:cNvPr id="17416" name="Text Box 9"/>
          <p:cNvSpPr txBox="1">
            <a:spLocks noChangeArrowheads="1"/>
          </p:cNvSpPr>
          <p:nvPr/>
        </p:nvSpPr>
        <p:spPr bwMode="auto">
          <a:xfrm>
            <a:off x="652463" y="3733800"/>
            <a:ext cx="2909887" cy="38735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None/>
            </a:pPr>
            <a:r>
              <a:rPr lang="en-US">
                <a:solidFill>
                  <a:schemeClr val="tx2"/>
                </a:solidFill>
                <a:latin typeface="Arial Narrow" pitchFamily="34" charset="0"/>
              </a:rPr>
              <a:t>3.  Define Stream (SIO)</a:t>
            </a:r>
          </a:p>
        </p:txBody>
      </p:sp>
      <p:sp>
        <p:nvSpPr>
          <p:cNvPr id="17417" name="Text Box 10"/>
          <p:cNvSpPr txBox="1">
            <a:spLocks noChangeArrowheads="1"/>
          </p:cNvSpPr>
          <p:nvPr/>
        </p:nvSpPr>
        <p:spPr bwMode="auto">
          <a:xfrm>
            <a:off x="1054100" y="4135438"/>
            <a:ext cx="5365750" cy="67945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70000"/>
              </a:lnSpc>
              <a:spcBef>
                <a:spcPct val="50000"/>
              </a:spcBef>
              <a:buClr>
                <a:schemeClr val="tx1"/>
              </a:buClr>
              <a:buSzPct val="110000"/>
              <a:buFontTx/>
              <a:buChar char="•"/>
            </a:pPr>
            <a:r>
              <a:rPr lang="en-US" sz="2000">
                <a:latin typeface="Arial Narrow" pitchFamily="34" charset="0"/>
              </a:rPr>
              <a:t>Create the stream statically (GUI) or dynamically</a:t>
            </a:r>
          </a:p>
          <a:p>
            <a:pPr marL="342900" indent="-342900" eaLnBrk="0" hangingPunct="0">
              <a:lnSpc>
                <a:spcPct val="70000"/>
              </a:lnSpc>
              <a:spcBef>
                <a:spcPct val="50000"/>
              </a:spcBef>
              <a:buClr>
                <a:schemeClr val="tx1"/>
              </a:buClr>
              <a:buSzPct val="110000"/>
              <a:buFontTx/>
              <a:buChar char="•"/>
            </a:pPr>
            <a:r>
              <a:rPr lang="en-US" sz="2000">
                <a:latin typeface="Arial Narrow" pitchFamily="34" charset="0"/>
              </a:rPr>
              <a:t>Tie the stream to a DIO Adapter</a:t>
            </a:r>
          </a:p>
        </p:txBody>
      </p:sp>
      <p:sp>
        <p:nvSpPr>
          <p:cNvPr id="17418" name="Text Box 11"/>
          <p:cNvSpPr txBox="1">
            <a:spLocks noChangeArrowheads="1"/>
          </p:cNvSpPr>
          <p:nvPr/>
        </p:nvSpPr>
        <p:spPr bwMode="auto">
          <a:xfrm>
            <a:off x="652463" y="4953000"/>
            <a:ext cx="5726112" cy="38735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None/>
            </a:pPr>
            <a:r>
              <a:rPr lang="en-US">
                <a:solidFill>
                  <a:schemeClr val="tx2"/>
                </a:solidFill>
                <a:latin typeface="Arial Narrow" pitchFamily="34" charset="0"/>
              </a:rPr>
              <a:t>4.  Add PSP/IOM Driver Library to Your Project</a:t>
            </a:r>
          </a:p>
        </p:txBody>
      </p:sp>
      <p:pic>
        <p:nvPicPr>
          <p:cNvPr id="13"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200" smtClean="0"/>
              <a:t>Using a PSP/IOM Driver – Procedure (2)</a:t>
            </a:r>
          </a:p>
        </p:txBody>
      </p:sp>
      <p:pic>
        <p:nvPicPr>
          <p:cNvPr id="481284" name="Picture 4" descr="Image1_udevcodec"/>
          <p:cNvPicPr>
            <a:picLocks noChangeAspect="1" noChangeArrowheads="1"/>
          </p:cNvPicPr>
          <p:nvPr/>
        </p:nvPicPr>
        <p:blipFill>
          <a:blip r:embed="rId2" cstate="print"/>
          <a:srcRect/>
          <a:stretch>
            <a:fillRect/>
          </a:stretch>
        </p:blipFill>
        <p:spPr bwMode="auto">
          <a:xfrm>
            <a:off x="838200" y="1905000"/>
            <a:ext cx="3200400" cy="1393825"/>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pic>
        <p:nvPicPr>
          <p:cNvPr id="481285" name="Picture 5" descr="Image1_udevcodec0_properties"/>
          <p:cNvPicPr>
            <a:picLocks noChangeAspect="1" noChangeArrowheads="1"/>
          </p:cNvPicPr>
          <p:nvPr/>
        </p:nvPicPr>
        <p:blipFill>
          <a:blip r:embed="rId3" cstate="print"/>
          <a:srcRect/>
          <a:stretch>
            <a:fillRect/>
          </a:stretch>
        </p:blipFill>
        <p:spPr bwMode="auto">
          <a:xfrm>
            <a:off x="533400" y="3692525"/>
            <a:ext cx="3733800" cy="2479675"/>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pic>
        <p:nvPicPr>
          <p:cNvPr id="481286" name="Picture 6" descr="Image1_DIO"/>
          <p:cNvPicPr>
            <a:picLocks noChangeAspect="1" noChangeArrowheads="1"/>
          </p:cNvPicPr>
          <p:nvPr/>
        </p:nvPicPr>
        <p:blipFill>
          <a:blip r:embed="rId4" cstate="print"/>
          <a:srcRect/>
          <a:stretch>
            <a:fillRect/>
          </a:stretch>
        </p:blipFill>
        <p:spPr bwMode="auto">
          <a:xfrm>
            <a:off x="5562600" y="1828800"/>
            <a:ext cx="2324100" cy="1651000"/>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pic>
        <p:nvPicPr>
          <p:cNvPr id="481287" name="Picture 7" descr="Image1_DIOIN"/>
          <p:cNvPicPr>
            <a:picLocks noChangeAspect="1" noChangeArrowheads="1"/>
          </p:cNvPicPr>
          <p:nvPr/>
        </p:nvPicPr>
        <p:blipFill>
          <a:blip r:embed="rId5" cstate="print"/>
          <a:srcRect/>
          <a:stretch>
            <a:fillRect/>
          </a:stretch>
        </p:blipFill>
        <p:spPr bwMode="auto">
          <a:xfrm>
            <a:off x="5230813" y="3657600"/>
            <a:ext cx="3608387" cy="2527300"/>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sp>
        <p:nvSpPr>
          <p:cNvPr id="18439" name="Text Box 8"/>
          <p:cNvSpPr txBox="1">
            <a:spLocks noChangeArrowheads="1"/>
          </p:cNvSpPr>
          <p:nvPr/>
        </p:nvSpPr>
        <p:spPr bwMode="auto">
          <a:xfrm>
            <a:off x="0" y="685800"/>
            <a:ext cx="4062413" cy="384175"/>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a:solidFill>
                  <a:schemeClr val="tx2"/>
                </a:solidFill>
              </a:rPr>
              <a:t>1. Register IOM/PSP Driver</a:t>
            </a:r>
          </a:p>
        </p:txBody>
      </p:sp>
      <p:sp>
        <p:nvSpPr>
          <p:cNvPr id="18440" name="Text Box 9"/>
          <p:cNvSpPr txBox="1">
            <a:spLocks noChangeArrowheads="1"/>
          </p:cNvSpPr>
          <p:nvPr/>
        </p:nvSpPr>
        <p:spPr bwMode="auto">
          <a:xfrm>
            <a:off x="381000" y="1065213"/>
            <a:ext cx="4419600" cy="587375"/>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90000"/>
              </a:lnSpc>
              <a:spcBef>
                <a:spcPct val="50000"/>
              </a:spcBef>
              <a:buClr>
                <a:schemeClr val="tx1"/>
              </a:buClr>
              <a:buSzPct val="110000"/>
              <a:buFontTx/>
              <a:buChar char="•"/>
            </a:pPr>
            <a:r>
              <a:rPr lang="en-US" sz="1800">
                <a:latin typeface="Arial Narrow" pitchFamily="34" charset="0"/>
              </a:rPr>
              <a:t>Register via GUI or .tcf. Refer to driver’s</a:t>
            </a:r>
            <a:br>
              <a:rPr lang="en-US" sz="1800">
                <a:latin typeface="Arial Narrow" pitchFamily="34" charset="0"/>
              </a:rPr>
            </a:br>
            <a:r>
              <a:rPr lang="en-US" sz="1800">
                <a:latin typeface="Arial Narrow" pitchFamily="34" charset="0"/>
              </a:rPr>
              <a:t>sample app and User Guide for parameters.</a:t>
            </a:r>
          </a:p>
        </p:txBody>
      </p:sp>
      <p:sp>
        <p:nvSpPr>
          <p:cNvPr id="18441" name="Text Box 10"/>
          <p:cNvSpPr txBox="1">
            <a:spLocks noChangeArrowheads="1"/>
          </p:cNvSpPr>
          <p:nvPr/>
        </p:nvSpPr>
        <p:spPr bwMode="auto">
          <a:xfrm>
            <a:off x="5081588" y="685800"/>
            <a:ext cx="3316287" cy="384175"/>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a:solidFill>
                  <a:schemeClr val="tx2"/>
                </a:solidFill>
              </a:rPr>
              <a:t>2. Define DIO Adapter</a:t>
            </a:r>
          </a:p>
        </p:txBody>
      </p:sp>
      <p:sp>
        <p:nvSpPr>
          <p:cNvPr id="18442" name="Text Box 11"/>
          <p:cNvSpPr txBox="1">
            <a:spLocks noChangeArrowheads="1"/>
          </p:cNvSpPr>
          <p:nvPr/>
        </p:nvSpPr>
        <p:spPr bwMode="auto">
          <a:xfrm>
            <a:off x="5467350" y="1098550"/>
            <a:ext cx="2711450" cy="534988"/>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chemeClr val="tx1"/>
              </a:buClr>
              <a:buSzPct val="110000"/>
              <a:buFontTx/>
              <a:buChar char="•"/>
            </a:pPr>
            <a:r>
              <a:rPr lang="en-US" sz="1800">
                <a:latin typeface="Arial Narrow" pitchFamily="34" charset="0"/>
              </a:rPr>
              <a:t>Define via GUI and tie to</a:t>
            </a:r>
            <a:br>
              <a:rPr lang="en-US" sz="1800">
                <a:latin typeface="Arial Narrow" pitchFamily="34" charset="0"/>
              </a:rPr>
            </a:br>
            <a:r>
              <a:rPr lang="en-US" sz="1800">
                <a:latin typeface="Arial Narrow" pitchFamily="34" charset="0"/>
              </a:rPr>
              <a:t>specific “device”</a:t>
            </a:r>
          </a:p>
        </p:txBody>
      </p:sp>
      <p:pic>
        <p:nvPicPr>
          <p:cNvPr id="14" name="Animated Logo" descr="tilogo_color_twoline.png"/>
          <p:cNvPicPr>
            <a:picLocks noChangeAspect="1"/>
          </p:cNvPicPr>
          <p:nvPr/>
        </p:nvPicPr>
        <p:blipFill>
          <a:blip r:embed="rId6"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z="3200" smtClean="0"/>
              <a:t>Using a PSP/IOM Driver – Procedure (3)</a:t>
            </a:r>
          </a:p>
        </p:txBody>
      </p:sp>
      <p:sp>
        <p:nvSpPr>
          <p:cNvPr id="19460" name="Text Box 4"/>
          <p:cNvSpPr txBox="1">
            <a:spLocks noChangeArrowheads="1"/>
          </p:cNvSpPr>
          <p:nvPr/>
        </p:nvSpPr>
        <p:spPr bwMode="auto">
          <a:xfrm>
            <a:off x="152400" y="685800"/>
            <a:ext cx="3384550" cy="384175"/>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a:solidFill>
                  <a:schemeClr val="tx2"/>
                </a:solidFill>
              </a:rPr>
              <a:t>3. Define Stream (SIO)</a:t>
            </a:r>
          </a:p>
        </p:txBody>
      </p:sp>
      <p:sp>
        <p:nvSpPr>
          <p:cNvPr id="19461" name="Text Box 5"/>
          <p:cNvSpPr txBox="1">
            <a:spLocks noChangeArrowheads="1"/>
          </p:cNvSpPr>
          <p:nvPr/>
        </p:nvSpPr>
        <p:spPr bwMode="auto">
          <a:xfrm>
            <a:off x="4572000" y="685800"/>
            <a:ext cx="3721100" cy="384175"/>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a:solidFill>
                  <a:schemeClr val="tx2"/>
                </a:solidFill>
              </a:rPr>
              <a:t>4. Add Library to Project</a:t>
            </a:r>
          </a:p>
        </p:txBody>
      </p:sp>
      <p:sp>
        <p:nvSpPr>
          <p:cNvPr id="19462" name="Text Box 6"/>
          <p:cNvSpPr txBox="1">
            <a:spLocks noChangeArrowheads="1"/>
          </p:cNvSpPr>
          <p:nvPr/>
        </p:nvSpPr>
        <p:spPr bwMode="auto">
          <a:xfrm>
            <a:off x="4957763" y="1098550"/>
            <a:ext cx="3478212" cy="534988"/>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chemeClr val="tx1"/>
              </a:buClr>
              <a:buSzPct val="110000"/>
              <a:buFontTx/>
              <a:buChar char="•"/>
            </a:pPr>
            <a:r>
              <a:rPr lang="en-US" sz="1800">
                <a:latin typeface="Arial Narrow" pitchFamily="34" charset="0"/>
              </a:rPr>
              <a:t>Either add the library directly to</a:t>
            </a:r>
            <a:br>
              <a:rPr lang="en-US" sz="1800">
                <a:latin typeface="Arial Narrow" pitchFamily="34" charset="0"/>
              </a:rPr>
            </a:br>
            <a:r>
              <a:rPr lang="en-US" sz="1800">
                <a:latin typeface="Arial Narrow" pitchFamily="34" charset="0"/>
              </a:rPr>
              <a:t>your project or via Build Options</a:t>
            </a:r>
          </a:p>
        </p:txBody>
      </p:sp>
      <p:sp>
        <p:nvSpPr>
          <p:cNvPr id="19463" name="Text Box 7"/>
          <p:cNvSpPr txBox="1">
            <a:spLocks noChangeArrowheads="1"/>
          </p:cNvSpPr>
          <p:nvPr/>
        </p:nvSpPr>
        <p:spPr bwMode="auto">
          <a:xfrm>
            <a:off x="533400" y="1143000"/>
            <a:ext cx="3479800" cy="80645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70000"/>
              </a:lnSpc>
              <a:spcBef>
                <a:spcPct val="50000"/>
              </a:spcBef>
              <a:buClr>
                <a:schemeClr val="tx1"/>
              </a:buClr>
              <a:buSzPct val="110000"/>
              <a:buFontTx/>
              <a:buChar char="•"/>
            </a:pPr>
            <a:r>
              <a:rPr lang="en-US" sz="1800">
                <a:latin typeface="Arial Narrow" pitchFamily="34" charset="0"/>
              </a:rPr>
              <a:t>Create the stream statically (GUI)</a:t>
            </a:r>
            <a:br>
              <a:rPr lang="en-US" sz="1800">
                <a:latin typeface="Arial Narrow" pitchFamily="34" charset="0"/>
              </a:rPr>
            </a:br>
            <a:r>
              <a:rPr lang="en-US" sz="1800">
                <a:latin typeface="Arial Narrow" pitchFamily="34" charset="0"/>
              </a:rPr>
              <a:t>or dynamically</a:t>
            </a:r>
          </a:p>
          <a:p>
            <a:pPr marL="342900" indent="-342900" eaLnBrk="0" hangingPunct="0">
              <a:lnSpc>
                <a:spcPct val="70000"/>
              </a:lnSpc>
              <a:spcBef>
                <a:spcPct val="50000"/>
              </a:spcBef>
              <a:buClr>
                <a:schemeClr val="tx1"/>
              </a:buClr>
              <a:buSzPct val="110000"/>
              <a:buFontTx/>
              <a:buChar char="•"/>
            </a:pPr>
            <a:r>
              <a:rPr lang="en-US" sz="1800">
                <a:latin typeface="Arial Narrow" pitchFamily="34" charset="0"/>
              </a:rPr>
              <a:t>Tie the stream to a DIO Adapter</a:t>
            </a:r>
          </a:p>
        </p:txBody>
      </p:sp>
      <p:pic>
        <p:nvPicPr>
          <p:cNvPr id="482313" name="Picture 9" descr="Image1_libraries"/>
          <p:cNvPicPr>
            <a:picLocks noChangeAspect="1" noChangeArrowheads="1"/>
          </p:cNvPicPr>
          <p:nvPr/>
        </p:nvPicPr>
        <p:blipFill>
          <a:blip r:embed="rId2" cstate="print"/>
          <a:srcRect/>
          <a:stretch>
            <a:fillRect/>
          </a:stretch>
        </p:blipFill>
        <p:spPr bwMode="auto">
          <a:xfrm>
            <a:off x="4724400" y="1858963"/>
            <a:ext cx="4191000" cy="2135187"/>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sp>
        <p:nvSpPr>
          <p:cNvPr id="482330" name="Text Box 26"/>
          <p:cNvSpPr txBox="1">
            <a:spLocks noChangeArrowheads="1"/>
          </p:cNvSpPr>
          <p:nvPr/>
        </p:nvSpPr>
        <p:spPr bwMode="auto">
          <a:xfrm>
            <a:off x="4038600" y="5338763"/>
            <a:ext cx="5064125" cy="623887"/>
          </a:xfrm>
          <a:prstGeom prst="rect">
            <a:avLst/>
          </a:prstGeom>
          <a:solidFill>
            <a:schemeClr val="accent2"/>
          </a:solidFill>
          <a:ln w="1905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spAutoFit/>
          </a:bodyPr>
          <a:lstStyle/>
          <a:p>
            <a:pPr eaLnBrk="0" hangingPunct="0">
              <a:lnSpc>
                <a:spcPct val="80000"/>
              </a:lnSpc>
              <a:spcBef>
                <a:spcPct val="50000"/>
              </a:spcBef>
              <a:defRPr/>
            </a:pPr>
            <a:r>
              <a:rPr lang="en-US" sz="1600">
                <a:latin typeface="Arial Narrow" pitchFamily="34" charset="0"/>
              </a:rPr>
              <a:t>sioIn  = SIO_create("/dioIn" , SIO_INPUT , 4*BUF, &amp;attrs); </a:t>
            </a:r>
          </a:p>
          <a:p>
            <a:pPr eaLnBrk="0" hangingPunct="0">
              <a:lnSpc>
                <a:spcPct val="80000"/>
              </a:lnSpc>
              <a:spcBef>
                <a:spcPct val="50000"/>
              </a:spcBef>
              <a:defRPr/>
            </a:pPr>
            <a:r>
              <a:rPr lang="en-US" sz="1600">
                <a:latin typeface="Arial Narrow" pitchFamily="34" charset="0"/>
              </a:rPr>
              <a:t>sioOut = SIO_create("/dioOut", SIO_OUTPUT, 4*BUF, &amp;attrs); </a:t>
            </a:r>
          </a:p>
        </p:txBody>
      </p:sp>
      <p:pic>
        <p:nvPicPr>
          <p:cNvPr id="482331" name="Picture 27" descr="sioInProp"/>
          <p:cNvPicPr>
            <a:picLocks noChangeAspect="1" noChangeArrowheads="1"/>
          </p:cNvPicPr>
          <p:nvPr/>
        </p:nvPicPr>
        <p:blipFill>
          <a:blip r:embed="rId3" cstate="print"/>
          <a:srcRect/>
          <a:stretch>
            <a:fillRect/>
          </a:stretch>
        </p:blipFill>
        <p:spPr bwMode="auto">
          <a:xfrm>
            <a:off x="471488" y="1981200"/>
            <a:ext cx="3386137" cy="4181475"/>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sp>
        <p:nvSpPr>
          <p:cNvPr id="482326" name="Rectangle 22"/>
          <p:cNvSpPr>
            <a:spLocks noChangeArrowheads="1"/>
          </p:cNvSpPr>
          <p:nvPr/>
        </p:nvSpPr>
        <p:spPr bwMode="auto">
          <a:xfrm>
            <a:off x="457200" y="1971675"/>
            <a:ext cx="381000" cy="304800"/>
          </a:xfrm>
          <a:prstGeom prst="rect">
            <a:avLst/>
          </a:prstGeom>
          <a:noFill/>
          <a:ln w="28575">
            <a:solidFill>
              <a:srgbClr val="FF0000"/>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82329" name="Rectangle 25"/>
          <p:cNvSpPr>
            <a:spLocks noChangeArrowheads="1"/>
          </p:cNvSpPr>
          <p:nvPr/>
        </p:nvSpPr>
        <p:spPr bwMode="auto">
          <a:xfrm>
            <a:off x="2314575" y="2895600"/>
            <a:ext cx="457200" cy="304800"/>
          </a:xfrm>
          <a:prstGeom prst="rect">
            <a:avLst/>
          </a:prstGeom>
          <a:noFill/>
          <a:ln w="28575">
            <a:solidFill>
              <a:srgbClr val="FF0000"/>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19469" name="Text Box 28"/>
          <p:cNvSpPr txBox="1">
            <a:spLocks noChangeArrowheads="1"/>
          </p:cNvSpPr>
          <p:nvPr/>
        </p:nvSpPr>
        <p:spPr bwMode="auto">
          <a:xfrm>
            <a:off x="3962400" y="4921250"/>
            <a:ext cx="3048000"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2000">
                <a:solidFill>
                  <a:schemeClr val="tx2"/>
                </a:solidFill>
              </a:rPr>
              <a:t>Dynamic Stream Config</a:t>
            </a:r>
          </a:p>
        </p:txBody>
      </p:sp>
      <p:sp>
        <p:nvSpPr>
          <p:cNvPr id="482333" name="Rectangle 29"/>
          <p:cNvSpPr>
            <a:spLocks noChangeArrowheads="1"/>
          </p:cNvSpPr>
          <p:nvPr/>
        </p:nvSpPr>
        <p:spPr bwMode="auto">
          <a:xfrm>
            <a:off x="4095750" y="5334000"/>
            <a:ext cx="457200" cy="304800"/>
          </a:xfrm>
          <a:prstGeom prst="rect">
            <a:avLst/>
          </a:prstGeom>
          <a:noFill/>
          <a:ln w="28575">
            <a:solidFill>
              <a:srgbClr val="FF0000"/>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82334" name="Rectangle 30"/>
          <p:cNvSpPr>
            <a:spLocks noChangeArrowheads="1"/>
          </p:cNvSpPr>
          <p:nvPr/>
        </p:nvSpPr>
        <p:spPr bwMode="auto">
          <a:xfrm>
            <a:off x="5743575" y="5324475"/>
            <a:ext cx="457200" cy="304800"/>
          </a:xfrm>
          <a:prstGeom prst="rect">
            <a:avLst/>
          </a:prstGeom>
          <a:noFill/>
          <a:ln w="28575">
            <a:solidFill>
              <a:srgbClr val="FF0000"/>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pic>
        <p:nvPicPr>
          <p:cNvPr id="18"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752600"/>
            <a:ext cx="5562600" cy="26670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8"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9"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0" action="ppaction://hlinksldjump"/>
          </p:cNvPr>
          <p:cNvSpPr txBox="1">
            <a:spLocks noChangeArrowheads="1"/>
          </p:cNvSpPr>
          <p:nvPr>
            <p:custDataLst>
              <p:tags r:id="rId2"/>
            </p:custDataLst>
          </p:nvPr>
        </p:nvSpPr>
        <p:spPr bwMode="auto">
          <a:xfrm>
            <a:off x="301576" y="1837518"/>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Driver I/O - Intro</a:t>
            </a:r>
            <a:endParaRPr lang="en-US" dirty="0">
              <a:solidFill>
                <a:srgbClr val="000000"/>
              </a:solidFill>
            </a:endParaRPr>
          </a:p>
        </p:txBody>
      </p:sp>
      <p:sp>
        <p:nvSpPr>
          <p:cNvPr id="12" name="Text Box 4">
            <a:hlinkClick r:id="rId11" action="ppaction://hlinksldjump"/>
          </p:cNvPr>
          <p:cNvSpPr txBox="1">
            <a:spLocks noChangeArrowheads="1"/>
          </p:cNvSpPr>
          <p:nvPr>
            <p:custDataLst>
              <p:tags r:id="rId3"/>
            </p:custDataLst>
          </p:nvPr>
        </p:nvSpPr>
        <p:spPr bwMode="auto">
          <a:xfrm>
            <a:off x="301576" y="2352166"/>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Using Double Buffers</a:t>
            </a:r>
            <a:endParaRPr lang="en-US" dirty="0">
              <a:solidFill>
                <a:srgbClr val="000000"/>
              </a:solidFill>
            </a:endParaRPr>
          </a:p>
        </p:txBody>
      </p:sp>
      <p:sp>
        <p:nvSpPr>
          <p:cNvPr id="13" name="Text Box 4">
            <a:hlinkClick r:id="rId12" action="ppaction://hlinksldjump"/>
          </p:cNvPr>
          <p:cNvSpPr txBox="1">
            <a:spLocks noChangeArrowheads="1"/>
          </p:cNvSpPr>
          <p:nvPr>
            <p:custDataLst>
              <p:tags r:id="rId4"/>
            </p:custDataLst>
          </p:nvPr>
        </p:nvSpPr>
        <p:spPr bwMode="auto">
          <a:xfrm>
            <a:off x="301576" y="2866814"/>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PSP/IOM Drivers</a:t>
            </a:r>
            <a:endParaRPr lang="en-US" dirty="0">
              <a:solidFill>
                <a:srgbClr val="000000"/>
              </a:solidFill>
            </a:endParaRPr>
          </a:p>
        </p:txBody>
      </p:sp>
      <p:sp>
        <p:nvSpPr>
          <p:cNvPr id="14" name="Text Box 6">
            <a:hlinkClick r:id="rId13" action="ppaction://hlinksldjump"/>
          </p:cNvPr>
          <p:cNvSpPr txBox="1">
            <a:spLocks noChangeArrowheads="1"/>
          </p:cNvSpPr>
          <p:nvPr>
            <p:custDataLst>
              <p:tags r:id="rId5"/>
            </p:custDataLst>
          </p:nvPr>
        </p:nvSpPr>
        <p:spPr bwMode="auto">
          <a:xfrm>
            <a:off x="769877" y="3373540"/>
            <a:ext cx="4868924" cy="3139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000" smtClean="0">
                <a:solidFill>
                  <a:srgbClr val="000000"/>
                </a:solidFill>
              </a:rPr>
              <a:t>Stream Configuration</a:t>
            </a:r>
            <a:endParaRPr lang="en-US" sz="2000" dirty="0">
              <a:solidFill>
                <a:srgbClr val="000000"/>
              </a:solidFill>
            </a:endParaRPr>
          </a:p>
        </p:txBody>
      </p:sp>
      <p:sp>
        <p:nvSpPr>
          <p:cNvPr id="15" name="Text Box 5">
            <a:hlinkClick r:id="rId14" action="ppaction://hlinksldjump"/>
          </p:cNvPr>
          <p:cNvSpPr txBox="1">
            <a:spLocks noChangeArrowheads="1"/>
          </p:cNvSpPr>
          <p:nvPr>
            <p:custDataLst>
              <p:tags r:id="rId6"/>
            </p:custDataLst>
          </p:nvPr>
        </p:nvSpPr>
        <p:spPr bwMode="auto">
          <a:xfrm>
            <a:off x="774000" y="3730652"/>
            <a:ext cx="4864800" cy="3693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2000" smtClean="0">
                <a:solidFill>
                  <a:srgbClr val="000000"/>
                </a:solidFill>
              </a:rPr>
              <a:t>For More Info…</a:t>
            </a:r>
            <a:endParaRPr lang="en-US" sz="2000" dirty="0">
              <a:solidFill>
                <a:srgbClr val="000000"/>
              </a:solidFill>
            </a:endParaRPr>
          </a:p>
        </p:txBody>
      </p:sp>
    </p:spTree>
    <p:custDataLst>
      <p:tags r:id="rId1"/>
    </p:custDataLst>
    <p:extLst>
      <p:ext uri="{BB962C8B-B14F-4D97-AF65-F5344CB8AC3E}">
        <p14:creationId xmlns:p14="http://schemas.microsoft.com/office/powerpoint/2010/main" val="115309232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
          <p:cNvSpPr>
            <a:spLocks noGrp="1" noChangeArrowheads="1"/>
          </p:cNvSpPr>
          <p:nvPr>
            <p:ph type="title"/>
          </p:nvPr>
        </p:nvSpPr>
        <p:spPr/>
        <p:txBody>
          <a:bodyPr/>
          <a:lstStyle/>
          <a:p>
            <a:r>
              <a:rPr lang="en-US" sz="3200" smtClean="0"/>
              <a:t>PSP – For More Information (TI Wiki)</a:t>
            </a:r>
          </a:p>
        </p:txBody>
      </p:sp>
      <p:sp>
        <p:nvSpPr>
          <p:cNvPr id="21508" name="Text Box 18"/>
          <p:cNvSpPr txBox="1">
            <a:spLocks noChangeArrowheads="1"/>
          </p:cNvSpPr>
          <p:nvPr/>
        </p:nvSpPr>
        <p:spPr bwMode="auto">
          <a:xfrm>
            <a:off x="228600" y="609600"/>
            <a:ext cx="5757863" cy="336550"/>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Char char=""/>
            </a:pPr>
            <a:r>
              <a:rPr lang="en-US" sz="2000"/>
              <a:t>Check out the PSP Tutorial on the TI Wiki…</a:t>
            </a:r>
          </a:p>
        </p:txBody>
      </p:sp>
      <p:pic>
        <p:nvPicPr>
          <p:cNvPr id="497683" name="Picture 19" descr="Image7"/>
          <p:cNvPicPr>
            <a:picLocks noChangeAspect="1" noChangeArrowheads="1"/>
          </p:cNvPicPr>
          <p:nvPr/>
        </p:nvPicPr>
        <p:blipFill>
          <a:blip r:embed="rId2" cstate="print"/>
          <a:srcRect/>
          <a:stretch>
            <a:fillRect/>
          </a:stretch>
        </p:blipFill>
        <p:spPr bwMode="auto">
          <a:xfrm>
            <a:off x="990600" y="990600"/>
            <a:ext cx="7315200" cy="5503863"/>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pic>
        <p:nvPicPr>
          <p:cNvPr id="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ChangeArrowheads="1"/>
          </p:cNvSpPr>
          <p:nvPr/>
        </p:nvSpPr>
        <p:spPr bwMode="auto">
          <a:xfrm>
            <a:off x="0" y="0"/>
            <a:ext cx="9144000" cy="6858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099" name="Rectangle 3"/>
          <p:cNvSpPr>
            <a:spLocks noGrp="1" noChangeArrowheads="1"/>
          </p:cNvSpPr>
          <p:nvPr>
            <p:ph type="title"/>
          </p:nvPr>
        </p:nvSpPr>
        <p:spPr/>
        <p:txBody>
          <a:bodyPr/>
          <a:lstStyle/>
          <a:p>
            <a:r>
              <a:rPr lang="en-US" smtClean="0">
                <a:solidFill>
                  <a:srgbClr val="FFFF66"/>
                </a:solidFill>
              </a:rPr>
              <a:t>Objectives</a:t>
            </a:r>
          </a:p>
        </p:txBody>
      </p:sp>
      <p:pic>
        <p:nvPicPr>
          <p:cNvPr id="4100" name="Picture 4" descr="dglxasset[3]"/>
          <p:cNvPicPr>
            <a:picLocks noChangeAspect="1" noChangeArrowheads="1"/>
          </p:cNvPicPr>
          <p:nvPr/>
        </p:nvPicPr>
        <p:blipFill>
          <a:blip r:embed="rId4" cstate="print"/>
          <a:srcRect/>
          <a:stretch>
            <a:fillRect/>
          </a:stretch>
        </p:blipFill>
        <p:spPr bwMode="auto">
          <a:xfrm>
            <a:off x="304800" y="762000"/>
            <a:ext cx="8458200" cy="5894388"/>
          </a:xfrm>
          <a:prstGeom prst="rect">
            <a:avLst/>
          </a:prstGeom>
          <a:noFill/>
          <a:ln w="9525">
            <a:noFill/>
            <a:miter lim="800000"/>
            <a:headEnd/>
            <a:tailEnd/>
          </a:ln>
        </p:spPr>
      </p:pic>
      <p:sp>
        <p:nvSpPr>
          <p:cNvPr id="4101" name="Text Box 5"/>
          <p:cNvSpPr txBox="1">
            <a:spLocks noChangeArrowheads="1"/>
          </p:cNvSpPr>
          <p:nvPr/>
        </p:nvSpPr>
        <p:spPr bwMode="auto">
          <a:xfrm>
            <a:off x="1447800" y="1682079"/>
            <a:ext cx="6324600" cy="3194721"/>
          </a:xfrm>
          <a:prstGeom prst="rect">
            <a:avLst/>
          </a:prstGeom>
          <a:noFill/>
          <a:ln w="12700">
            <a:noFill/>
            <a:miter lim="800000"/>
            <a:headEnd type="none" w="sm" len="sm"/>
            <a:tailEnd type="none" w="sm" len="sm"/>
          </a:ln>
        </p:spPr>
        <p:txBody>
          <a:bodyPr wrap="square">
            <a:spAutoFit/>
          </a:bodyPr>
          <a:lstStyle/>
          <a:p>
            <a:pPr marL="287338" indent="-287338" eaLnBrk="0" hangingPunct="0">
              <a:lnSpc>
                <a:spcPct val="90000"/>
              </a:lnSpc>
              <a:spcAft>
                <a:spcPct val="30000"/>
              </a:spcAft>
              <a:buClr>
                <a:srgbClr val="D60093"/>
              </a:buClr>
              <a:buSzPct val="120000"/>
              <a:buFont typeface="Wingdings" pitchFamily="2" charset="2"/>
              <a:buChar char="§"/>
            </a:pPr>
            <a:r>
              <a:rPr lang="en-US" sz="3200" smtClean="0">
                <a:latin typeface="Arial Narrow" pitchFamily="34" charset="0"/>
              </a:rPr>
              <a:t>Analyze </a:t>
            </a:r>
            <a:r>
              <a:rPr lang="en-US" sz="3200" i="1" u="sng" dirty="0">
                <a:latin typeface="Arial Narrow" pitchFamily="34" charset="0"/>
              </a:rPr>
              <a:t>BIOS streams</a:t>
            </a:r>
            <a:r>
              <a:rPr lang="en-US" sz="3200" i="1" dirty="0">
                <a:latin typeface="Arial Narrow" pitchFamily="34" charset="0"/>
              </a:rPr>
              <a:t> </a:t>
            </a:r>
            <a:r>
              <a:rPr lang="en-US" sz="3200" dirty="0">
                <a:latin typeface="Arial Narrow" pitchFamily="34" charset="0"/>
              </a:rPr>
              <a:t>– SIO </a:t>
            </a:r>
            <a:r>
              <a:rPr lang="en-US" sz="3200">
                <a:latin typeface="Arial Narrow" pitchFamily="34" charset="0"/>
              </a:rPr>
              <a:t>– </a:t>
            </a:r>
            <a:r>
              <a:rPr lang="en-US" sz="3200" smtClean="0">
                <a:latin typeface="Arial Narrow" pitchFamily="34" charset="0"/>
              </a:rPr>
              <a:t>and</a:t>
            </a:r>
            <a:r>
              <a:rPr lang="en-US" sz="3200">
                <a:latin typeface="Arial Narrow" pitchFamily="34" charset="0"/>
              </a:rPr>
              <a:t> </a:t>
            </a:r>
            <a:r>
              <a:rPr lang="en-US" sz="3200" smtClean="0">
                <a:latin typeface="Arial Narrow" pitchFamily="34" charset="0"/>
              </a:rPr>
              <a:t>the </a:t>
            </a:r>
            <a:r>
              <a:rPr lang="en-US" sz="3200" dirty="0">
                <a:latin typeface="Arial Narrow" pitchFamily="34" charset="0"/>
              </a:rPr>
              <a:t>key APIs used</a:t>
            </a:r>
            <a:endParaRPr lang="en-US" sz="3200" u="sng" dirty="0">
              <a:latin typeface="Arial Narrow" pitchFamily="34" charset="0"/>
            </a:endParaRPr>
          </a:p>
          <a:p>
            <a:pPr marL="287338" indent="-287338" eaLnBrk="0" hangingPunct="0">
              <a:lnSpc>
                <a:spcPct val="90000"/>
              </a:lnSpc>
              <a:spcAft>
                <a:spcPct val="30000"/>
              </a:spcAft>
              <a:buClr>
                <a:srgbClr val="D60093"/>
              </a:buClr>
              <a:buSzPct val="120000"/>
              <a:buFont typeface="Wingdings" pitchFamily="2" charset="2"/>
              <a:buChar char="§"/>
            </a:pPr>
            <a:r>
              <a:rPr lang="en-US" sz="3200" i="1" u="sng" smtClean="0">
                <a:latin typeface="Arial Narrow" pitchFamily="34" charset="0"/>
              </a:rPr>
              <a:t>Adapt </a:t>
            </a:r>
            <a:r>
              <a:rPr lang="en-US" sz="3200" i="1" u="sng" dirty="0">
                <a:latin typeface="Arial Narrow" pitchFamily="34" charset="0"/>
              </a:rPr>
              <a:t>a TSK</a:t>
            </a:r>
            <a:r>
              <a:rPr lang="en-US" sz="3200" dirty="0">
                <a:latin typeface="Arial Narrow" pitchFamily="34" charset="0"/>
              </a:rPr>
              <a:t> to use SIO </a:t>
            </a:r>
            <a:r>
              <a:rPr lang="en-US" sz="3200">
                <a:latin typeface="Arial Narrow" pitchFamily="34" charset="0"/>
              </a:rPr>
              <a:t>(</a:t>
            </a:r>
            <a:r>
              <a:rPr lang="en-US" sz="3200" smtClean="0">
                <a:latin typeface="Arial Narrow" pitchFamily="34" charset="0"/>
              </a:rPr>
              <a:t>Stream I/O</a:t>
            </a:r>
            <a:r>
              <a:rPr lang="en-US" sz="3200" dirty="0">
                <a:latin typeface="Arial Narrow" pitchFamily="34" charset="0"/>
              </a:rPr>
              <a:t>)</a:t>
            </a:r>
          </a:p>
          <a:p>
            <a:pPr marL="287338" indent="-287338" eaLnBrk="0" hangingPunct="0">
              <a:lnSpc>
                <a:spcPct val="90000"/>
              </a:lnSpc>
              <a:spcAft>
                <a:spcPct val="30000"/>
              </a:spcAft>
              <a:buClr>
                <a:srgbClr val="D60093"/>
              </a:buClr>
              <a:buSzPct val="120000"/>
              <a:buFont typeface="Wingdings" pitchFamily="2" charset="2"/>
              <a:buChar char="§"/>
            </a:pPr>
            <a:r>
              <a:rPr lang="en-US" sz="3200" smtClean="0">
                <a:latin typeface="Arial Narrow" pitchFamily="34" charset="0"/>
              </a:rPr>
              <a:t>Describe </a:t>
            </a:r>
            <a:r>
              <a:rPr lang="en-US" sz="3200" dirty="0">
                <a:latin typeface="Arial Narrow" pitchFamily="34" charset="0"/>
              </a:rPr>
              <a:t>the </a:t>
            </a:r>
            <a:r>
              <a:rPr lang="en-US" sz="3200" i="1" u="sng" dirty="0">
                <a:latin typeface="Arial Narrow" pitchFamily="34" charset="0"/>
              </a:rPr>
              <a:t>benefits</a:t>
            </a:r>
            <a:r>
              <a:rPr lang="en-US" sz="3200" dirty="0">
                <a:latin typeface="Arial Narrow" pitchFamily="34" charset="0"/>
              </a:rPr>
              <a:t> </a:t>
            </a:r>
            <a:r>
              <a:rPr lang="en-US" sz="3200">
                <a:latin typeface="Arial Narrow" pitchFamily="34" charset="0"/>
              </a:rPr>
              <a:t>of </a:t>
            </a:r>
            <a:r>
              <a:rPr lang="en-US" sz="3200" smtClean="0">
                <a:latin typeface="Arial Narrow" pitchFamily="34" charset="0"/>
              </a:rPr>
              <a:t>multi-buffer streams</a:t>
            </a:r>
            <a:endParaRPr lang="en-US" sz="3200" dirty="0">
              <a:latin typeface="Arial Narrow" pitchFamily="34" charset="0"/>
            </a:endParaRPr>
          </a:p>
          <a:p>
            <a:pPr marL="287338" indent="-287338" eaLnBrk="0" hangingPunct="0">
              <a:lnSpc>
                <a:spcPct val="90000"/>
              </a:lnSpc>
              <a:spcAft>
                <a:spcPct val="30000"/>
              </a:spcAft>
              <a:buClr>
                <a:srgbClr val="D60093"/>
              </a:buClr>
              <a:buSzPct val="120000"/>
              <a:buFont typeface="Wingdings" pitchFamily="2" charset="2"/>
              <a:buChar char="§"/>
            </a:pPr>
            <a:r>
              <a:rPr lang="en-US" sz="3200" smtClean="0">
                <a:latin typeface="Arial Narrow" pitchFamily="34" charset="0"/>
              </a:rPr>
              <a:t>Learn </a:t>
            </a:r>
            <a:r>
              <a:rPr lang="en-US" sz="3200" dirty="0">
                <a:latin typeface="Arial Narrow" pitchFamily="34" charset="0"/>
              </a:rPr>
              <a:t>the basics of </a:t>
            </a:r>
            <a:r>
              <a:rPr lang="en-US" sz="3200" u="sng">
                <a:latin typeface="Arial Narrow" pitchFamily="34" charset="0"/>
              </a:rPr>
              <a:t>PSP </a:t>
            </a:r>
            <a:r>
              <a:rPr lang="en-US" sz="3200" u="sng" smtClean="0">
                <a:latin typeface="Arial Narrow" pitchFamily="34" charset="0"/>
              </a:rPr>
              <a:t>drivers</a:t>
            </a:r>
            <a:endParaRPr lang="en-US" sz="3200" u="sng" dirty="0">
              <a:latin typeface="Arial Narrow"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
          <p:cNvSpPr>
            <a:spLocks noGrp="1" noChangeArrowheads="1"/>
          </p:cNvSpPr>
          <p:nvPr>
            <p:ph type="title"/>
          </p:nvPr>
        </p:nvSpPr>
        <p:spPr/>
        <p:txBody>
          <a:bodyPr/>
          <a:lstStyle/>
          <a:p>
            <a:r>
              <a:rPr lang="en-US" sz="3200" smtClean="0"/>
              <a:t>PSP Drivers – Where Are They ?</a:t>
            </a:r>
          </a:p>
        </p:txBody>
      </p:sp>
      <p:sp>
        <p:nvSpPr>
          <p:cNvPr id="22532" name="Text Box 14"/>
          <p:cNvSpPr txBox="1">
            <a:spLocks noChangeArrowheads="1"/>
          </p:cNvSpPr>
          <p:nvPr/>
        </p:nvSpPr>
        <p:spPr bwMode="auto">
          <a:xfrm>
            <a:off x="152400" y="609600"/>
            <a:ext cx="8901113" cy="868363"/>
          </a:xfrm>
          <a:prstGeom prst="rect">
            <a:avLst/>
          </a:prstGeom>
          <a:noFill/>
          <a:ln w="12700">
            <a:noFill/>
            <a:miter lim="800000"/>
            <a:headEnd type="none" w="sm" len="sm"/>
            <a:tailEnd type="none" w="sm" len="sm"/>
          </a:ln>
        </p:spPr>
        <p:txBody>
          <a:bodyPr wrap="none">
            <a:spAutoFit/>
          </a:bodyPr>
          <a:lstStyle/>
          <a:p>
            <a:pPr marL="342900" indent="-342900" eaLnBrk="0" hangingPunct="0">
              <a:lnSpc>
                <a:spcPct val="80000"/>
              </a:lnSpc>
              <a:spcBef>
                <a:spcPct val="50000"/>
              </a:spcBef>
              <a:buClr>
                <a:schemeClr val="tx2"/>
              </a:buClr>
              <a:buSzPct val="75000"/>
              <a:buFont typeface="Wingdings" pitchFamily="2" charset="2"/>
              <a:buChar char=""/>
            </a:pPr>
            <a:r>
              <a:rPr lang="en-US">
                <a:latin typeface="Arial Narrow" pitchFamily="34" charset="0"/>
              </a:rPr>
              <a:t>PSP/IOM drivers are part of the SDK download of your specific device</a:t>
            </a:r>
          </a:p>
          <a:p>
            <a:pPr marL="342900" indent="-342900" eaLnBrk="0" hangingPunct="0">
              <a:lnSpc>
                <a:spcPct val="80000"/>
              </a:lnSpc>
              <a:spcBef>
                <a:spcPct val="50000"/>
              </a:spcBef>
              <a:buClr>
                <a:schemeClr val="tx2"/>
              </a:buClr>
              <a:buSzPct val="75000"/>
              <a:buFont typeface="Wingdings" pitchFamily="2" charset="2"/>
              <a:buChar char=""/>
            </a:pPr>
            <a:r>
              <a:rPr lang="en-US">
                <a:latin typeface="Arial Narrow" pitchFamily="34" charset="0"/>
              </a:rPr>
              <a:t>Questions galore:</a:t>
            </a:r>
          </a:p>
        </p:txBody>
      </p:sp>
      <p:sp>
        <p:nvSpPr>
          <p:cNvPr id="22533" name="Text Box 15"/>
          <p:cNvSpPr txBox="1">
            <a:spLocks noChangeArrowheads="1"/>
          </p:cNvSpPr>
          <p:nvPr/>
        </p:nvSpPr>
        <p:spPr bwMode="auto">
          <a:xfrm>
            <a:off x="3625850" y="1109663"/>
            <a:ext cx="2317750"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buFontTx/>
              <a:buChar char="•"/>
            </a:pPr>
            <a:r>
              <a:rPr lang="en-US" sz="2000">
                <a:solidFill>
                  <a:schemeClr val="tx2"/>
                </a:solidFill>
              </a:rPr>
              <a:t> Where are they?</a:t>
            </a:r>
          </a:p>
        </p:txBody>
      </p:sp>
      <p:sp>
        <p:nvSpPr>
          <p:cNvPr id="22534" name="Text Box 16"/>
          <p:cNvSpPr txBox="1">
            <a:spLocks noChangeArrowheads="1"/>
          </p:cNvSpPr>
          <p:nvPr/>
        </p:nvSpPr>
        <p:spPr bwMode="auto">
          <a:xfrm>
            <a:off x="6486525" y="1109663"/>
            <a:ext cx="2206625"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buFontTx/>
              <a:buChar char="•"/>
            </a:pPr>
            <a:r>
              <a:rPr lang="en-US" sz="2000">
                <a:solidFill>
                  <a:schemeClr val="tx2"/>
                </a:solidFill>
              </a:rPr>
              <a:t> Any examples?</a:t>
            </a:r>
          </a:p>
        </p:txBody>
      </p:sp>
      <p:sp>
        <p:nvSpPr>
          <p:cNvPr id="22535" name="Text Box 17"/>
          <p:cNvSpPr txBox="1">
            <a:spLocks noChangeArrowheads="1"/>
          </p:cNvSpPr>
          <p:nvPr/>
        </p:nvSpPr>
        <p:spPr bwMode="auto">
          <a:xfrm>
            <a:off x="180975" y="2306638"/>
            <a:ext cx="3095625" cy="3365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buFontTx/>
              <a:buChar char="•"/>
            </a:pPr>
            <a:r>
              <a:rPr lang="en-US" sz="2000">
                <a:solidFill>
                  <a:schemeClr val="tx2"/>
                </a:solidFill>
              </a:rPr>
              <a:t> Are they documented?</a:t>
            </a:r>
          </a:p>
        </p:txBody>
      </p:sp>
      <p:sp>
        <p:nvSpPr>
          <p:cNvPr id="22536" name="Text Box 18"/>
          <p:cNvSpPr txBox="1">
            <a:spLocks noChangeArrowheads="1"/>
          </p:cNvSpPr>
          <p:nvPr/>
        </p:nvSpPr>
        <p:spPr bwMode="auto">
          <a:xfrm>
            <a:off x="320675" y="2786063"/>
            <a:ext cx="20764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Driver Docs (e.g.)</a:t>
            </a:r>
          </a:p>
        </p:txBody>
      </p:sp>
      <p:sp>
        <p:nvSpPr>
          <p:cNvPr id="22537" name="Text Box 19"/>
          <p:cNvSpPr txBox="1">
            <a:spLocks noChangeArrowheads="1"/>
          </p:cNvSpPr>
          <p:nvPr/>
        </p:nvSpPr>
        <p:spPr bwMode="auto">
          <a:xfrm>
            <a:off x="327025" y="3824288"/>
            <a:ext cx="1885950" cy="311150"/>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800"/>
              <a:t>BIOS PSP Docs</a:t>
            </a:r>
          </a:p>
        </p:txBody>
      </p:sp>
      <p:pic>
        <p:nvPicPr>
          <p:cNvPr id="548884" name="Picture 20" descr="driver_mcasp_doc"/>
          <p:cNvPicPr>
            <a:picLocks noChangeAspect="1" noChangeArrowheads="1"/>
          </p:cNvPicPr>
          <p:nvPr/>
        </p:nvPicPr>
        <p:blipFill>
          <a:blip r:embed="rId2" cstate="print"/>
          <a:srcRect/>
          <a:stretch>
            <a:fillRect/>
          </a:stretch>
        </p:blipFill>
        <p:spPr bwMode="auto">
          <a:xfrm>
            <a:off x="457200" y="3162300"/>
            <a:ext cx="2590800" cy="301625"/>
          </a:xfrm>
          <a:prstGeom prst="rect">
            <a:avLst/>
          </a:prstGeom>
          <a:noFill/>
          <a:ln w="12700">
            <a:solidFill>
              <a:schemeClr val="tx1"/>
            </a:solidFill>
            <a:miter lim="800000"/>
            <a:headEnd/>
            <a:tailEnd/>
          </a:ln>
          <a:effectLst>
            <a:outerShdw dist="107763" dir="2700000" algn="ctr" rotWithShape="0">
              <a:srgbClr val="808080">
                <a:alpha val="50000"/>
              </a:srgbClr>
            </a:outerShdw>
          </a:effectLst>
        </p:spPr>
      </p:pic>
      <p:pic>
        <p:nvPicPr>
          <p:cNvPr id="548885" name="Picture 21" descr="PSP_docs"/>
          <p:cNvPicPr>
            <a:picLocks noChangeAspect="1" noChangeArrowheads="1"/>
          </p:cNvPicPr>
          <p:nvPr/>
        </p:nvPicPr>
        <p:blipFill>
          <a:blip r:embed="rId3" cstate="print"/>
          <a:srcRect/>
          <a:stretch>
            <a:fillRect/>
          </a:stretch>
        </p:blipFill>
        <p:spPr bwMode="auto">
          <a:xfrm>
            <a:off x="457200" y="4287838"/>
            <a:ext cx="2590800" cy="893762"/>
          </a:xfrm>
          <a:prstGeom prst="rect">
            <a:avLst/>
          </a:prstGeom>
          <a:noFill/>
          <a:ln w="12700">
            <a:solidFill>
              <a:schemeClr val="tx1"/>
            </a:solidFill>
            <a:miter lim="800000"/>
            <a:headEnd/>
            <a:tailEnd/>
          </a:ln>
          <a:effectLst>
            <a:outerShdw dist="107763" dir="2700000" algn="ctr" rotWithShape="0">
              <a:srgbClr val="808080">
                <a:alpha val="50000"/>
              </a:srgbClr>
            </a:outerShdw>
          </a:effectLst>
        </p:spPr>
      </p:pic>
      <p:pic>
        <p:nvPicPr>
          <p:cNvPr id="548886" name="Picture 22" descr="PSP_drivers_laundry_list"/>
          <p:cNvPicPr>
            <a:picLocks noChangeAspect="1" noChangeArrowheads="1"/>
          </p:cNvPicPr>
          <p:nvPr/>
        </p:nvPicPr>
        <p:blipFill>
          <a:blip r:embed="rId4" cstate="print"/>
          <a:srcRect/>
          <a:stretch>
            <a:fillRect/>
          </a:stretch>
        </p:blipFill>
        <p:spPr bwMode="auto">
          <a:xfrm>
            <a:off x="3657600" y="1490663"/>
            <a:ext cx="2298700" cy="5062537"/>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pic>
        <p:nvPicPr>
          <p:cNvPr id="548887" name="Picture 23" descr="example_tree_psp"/>
          <p:cNvPicPr>
            <a:picLocks noChangeAspect="1" noChangeArrowheads="1"/>
          </p:cNvPicPr>
          <p:nvPr/>
        </p:nvPicPr>
        <p:blipFill>
          <a:blip r:embed="rId5" cstate="print"/>
          <a:srcRect/>
          <a:stretch>
            <a:fillRect/>
          </a:stretch>
        </p:blipFill>
        <p:spPr bwMode="auto">
          <a:xfrm>
            <a:off x="6621463" y="1490663"/>
            <a:ext cx="1912937" cy="5062537"/>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pic>
        <p:nvPicPr>
          <p:cNvPr id="16" name="Animated Logo" descr="tilogo_color_twoline.png"/>
          <p:cNvPicPr>
            <a:picLocks noChangeAspect="1"/>
          </p:cNvPicPr>
          <p:nvPr/>
        </p:nvPicPr>
        <p:blipFill>
          <a:blip r:embed="rId6"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0" y="0"/>
            <a:ext cx="9144000" cy="6858000"/>
          </a:xfrm>
          <a:prstGeom prst="rect">
            <a:avLst/>
          </a:prstGeom>
          <a:solidFill>
            <a:srgbClr val="FFFFFF">
              <a:alpha val="50000"/>
            </a:srgbClr>
          </a:solidFill>
          <a:ln w="12700">
            <a:solidFill>
              <a:schemeClr val="tx1"/>
            </a:solidFill>
            <a:miter lim="800000"/>
            <a:headEnd type="none" w="sm" len="sm"/>
            <a:tailEnd type="none" w="sm" len="sm"/>
          </a:ln>
          <a:effectLst/>
        </p:spPr>
        <p:txBody>
          <a:bodyPr wrap="none" anchor="ctr"/>
          <a:lstStyle/>
          <a:p>
            <a:pPr>
              <a:defRPr/>
            </a:pPr>
            <a:endParaRPr lang="en-US">
              <a:solidFill>
                <a:srgbClr val="000000"/>
              </a:solidFill>
              <a:effectLst>
                <a:outerShdw blurRad="38100" dist="38100" dir="2700000" algn="tl">
                  <a:srgbClr val="000000">
                    <a:alpha val="43137"/>
                  </a:srgbClr>
                </a:outerShdw>
              </a:effectLst>
              <a:latin typeface="Arial" pitchFamily="34" charset="0"/>
            </a:endParaRPr>
          </a:p>
        </p:txBody>
      </p:sp>
      <p:pic>
        <p:nvPicPr>
          <p:cNvPr id="4" name="Picture 2" descr="ti_stk_2c_pos_rgb_jpg"/>
          <p:cNvPicPr>
            <a:picLocks noChangeAspect="1" noChangeArrowheads="1"/>
          </p:cNvPicPr>
          <p:nvPr/>
        </p:nvPicPr>
        <p:blipFill>
          <a:blip r:embed="rId4" cstate="print"/>
          <a:srcRect/>
          <a:stretch>
            <a:fillRect/>
          </a:stretch>
        </p:blipFill>
        <p:spPr bwMode="auto">
          <a:xfrm>
            <a:off x="76200" y="1752600"/>
            <a:ext cx="8839200" cy="31019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73048440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smtClean="0"/>
              <a:t>Buffer Passing: </a:t>
            </a:r>
            <a:r>
              <a:rPr lang="en-US" i="1" smtClean="0"/>
              <a:t>SIO_issue() </a:t>
            </a:r>
            <a:r>
              <a:rPr lang="en-US" smtClean="0"/>
              <a:t>&amp;</a:t>
            </a:r>
            <a:r>
              <a:rPr lang="en-US" i="1" smtClean="0"/>
              <a:t> _reclaim()</a:t>
            </a:r>
          </a:p>
        </p:txBody>
      </p:sp>
      <p:graphicFrame>
        <p:nvGraphicFramePr>
          <p:cNvPr id="352260" name="Group 4"/>
          <p:cNvGraphicFramePr>
            <a:graphicFrameLocks noGrp="1"/>
          </p:cNvGraphicFramePr>
          <p:nvPr>
            <p:ph type="tbl" idx="1"/>
          </p:nvPr>
        </p:nvGraphicFramePr>
        <p:xfrm>
          <a:off x="914400" y="4670425"/>
          <a:ext cx="7391400" cy="1889760"/>
        </p:xfrm>
        <a:graphic>
          <a:graphicData uri="http://schemas.openxmlformats.org/drawingml/2006/table">
            <a:tbl>
              <a:tblPr/>
              <a:tblGrid>
                <a:gridCol w="1733550"/>
                <a:gridCol w="1235075"/>
                <a:gridCol w="4422775"/>
              </a:tblGrid>
              <a:tr h="261938">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param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usage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246063">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status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report of success/failure of operation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249238">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uSize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 of used values in block - in nmadus (error =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2476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SIO_Handle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hStream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handle to stream obj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2476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Ptr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pBuf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pointer to buffer being stream transferred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2476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Arg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arg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Narrow" pitchFamily="34" charset="0"/>
                        </a:rPr>
                        <a:t>uncommitted </a:t>
                      </a:r>
                      <a:r>
                        <a:rPr kumimoji="0" lang="en-US" sz="1800" b="0" i="0" u="none" strike="noStrike" cap="none" normalizeH="0" baseline="0" dirty="0" err="1" smtClean="0">
                          <a:ln>
                            <a:noFill/>
                          </a:ln>
                          <a:solidFill>
                            <a:schemeClr val="tx1"/>
                          </a:solidFill>
                          <a:effectLst/>
                          <a:latin typeface="Arial Narrow" pitchFamily="34" charset="0"/>
                        </a:rPr>
                        <a:t>gen’l</a:t>
                      </a:r>
                      <a:r>
                        <a:rPr kumimoji="0" lang="en-US" sz="1800" b="0" i="0" u="none" strike="noStrike" cap="none" normalizeH="0" baseline="0" dirty="0" smtClean="0">
                          <a:ln>
                            <a:noFill/>
                          </a:ln>
                          <a:solidFill>
                            <a:schemeClr val="tx1"/>
                          </a:solidFill>
                          <a:effectLst/>
                          <a:latin typeface="Arial Narrow" pitchFamily="34" charset="0"/>
                        </a:rPr>
                        <a:t> purpose user argument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r>
            </a:tbl>
          </a:graphicData>
        </a:graphic>
      </p:graphicFrame>
      <p:sp>
        <p:nvSpPr>
          <p:cNvPr id="352259" name="Rectangle 3"/>
          <p:cNvSpPr>
            <a:spLocks noChangeArrowheads="1"/>
          </p:cNvSpPr>
          <p:nvPr/>
        </p:nvSpPr>
        <p:spPr bwMode="auto">
          <a:xfrm>
            <a:off x="228600" y="762000"/>
            <a:ext cx="8763000" cy="1163638"/>
          </a:xfrm>
          <a:prstGeom prst="rect">
            <a:avLst/>
          </a:prstGeom>
          <a:solidFill>
            <a:schemeClr val="accent3"/>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eaLnBrk="0" hangingPunct="0">
              <a:lnSpc>
                <a:spcPct val="120000"/>
              </a:lnSpc>
              <a:spcBef>
                <a:spcPct val="50000"/>
              </a:spcBef>
              <a:defRPr/>
            </a:pPr>
            <a:r>
              <a:rPr lang="en-US">
                <a:latin typeface="Courier New" pitchFamily="49" charset="0"/>
              </a:rPr>
              <a:t>status = </a:t>
            </a:r>
            <a:r>
              <a:rPr lang="en-US">
                <a:solidFill>
                  <a:schemeClr val="tx2"/>
                </a:solidFill>
                <a:latin typeface="Courier New" pitchFamily="49" charset="0"/>
              </a:rPr>
              <a:t>SIO_issue</a:t>
            </a:r>
            <a:r>
              <a:rPr lang="en-US">
                <a:latin typeface="Courier New" pitchFamily="49" charset="0"/>
              </a:rPr>
              <a:t>(hStream, pBuf, uSize, arg);</a:t>
            </a:r>
          </a:p>
          <a:p>
            <a:pPr eaLnBrk="0" hangingPunct="0">
              <a:lnSpc>
                <a:spcPct val="120000"/>
              </a:lnSpc>
              <a:spcBef>
                <a:spcPct val="50000"/>
              </a:spcBef>
              <a:defRPr/>
            </a:pPr>
            <a:r>
              <a:rPr lang="en-US">
                <a:latin typeface="Courier New" pitchFamily="49" charset="0"/>
              </a:rPr>
              <a:t>uSize = </a:t>
            </a:r>
            <a:r>
              <a:rPr lang="en-US">
                <a:solidFill>
                  <a:schemeClr val="tx2"/>
                </a:solidFill>
                <a:latin typeface="Courier New" pitchFamily="49" charset="0"/>
              </a:rPr>
              <a:t>SIO_reclaim</a:t>
            </a:r>
            <a:r>
              <a:rPr lang="en-US">
                <a:latin typeface="Courier New" pitchFamily="49" charset="0"/>
              </a:rPr>
              <a:t>(hStream, &amp;pBuf, pArg);</a:t>
            </a:r>
          </a:p>
        </p:txBody>
      </p:sp>
      <p:sp>
        <p:nvSpPr>
          <p:cNvPr id="26658" name="Text Box 34"/>
          <p:cNvSpPr txBox="1">
            <a:spLocks noChangeArrowheads="1"/>
          </p:cNvSpPr>
          <p:nvPr/>
        </p:nvSpPr>
        <p:spPr bwMode="auto">
          <a:xfrm>
            <a:off x="609600" y="2112963"/>
            <a:ext cx="7924800" cy="2508250"/>
          </a:xfrm>
          <a:prstGeom prst="rect">
            <a:avLst/>
          </a:prstGeom>
          <a:noFill/>
          <a:ln w="12700">
            <a:noFill/>
            <a:miter lim="800000"/>
            <a:headEnd type="none" w="sm" len="sm"/>
            <a:tailEnd type="none" w="sm" len="sm"/>
          </a:ln>
        </p:spPr>
        <p:txBody>
          <a:bodyPr>
            <a:spAutoFit/>
          </a:bodyPr>
          <a:lstStyle/>
          <a:p>
            <a:pPr marL="342900" indent="-342900" eaLnBrk="0" hangingPunct="0">
              <a:lnSpc>
                <a:spcPct val="80000"/>
              </a:lnSpc>
              <a:spcBef>
                <a:spcPct val="30000"/>
              </a:spcBef>
              <a:buClr>
                <a:schemeClr val="tx2"/>
              </a:buClr>
              <a:buSzPct val="75000"/>
              <a:buFont typeface="Wingdings" pitchFamily="2" charset="2"/>
              <a:buChar char=""/>
            </a:pPr>
            <a:r>
              <a:rPr lang="en-US" sz="2000" i="1">
                <a:latin typeface="Arial Narrow" pitchFamily="34" charset="0"/>
              </a:rPr>
              <a:t>SIO_issue()</a:t>
            </a:r>
            <a:r>
              <a:rPr lang="en-US" sz="2000">
                <a:latin typeface="Arial Narrow" pitchFamily="34" charset="0"/>
              </a:rPr>
              <a:t> and </a:t>
            </a:r>
            <a:r>
              <a:rPr lang="en-US" sz="2000" i="1">
                <a:latin typeface="Arial Narrow" pitchFamily="34" charset="0"/>
              </a:rPr>
              <a:t>SIO_reclaim()</a:t>
            </a:r>
            <a:r>
              <a:rPr lang="en-US" sz="2000">
                <a:latin typeface="Arial Narrow" pitchFamily="34" charset="0"/>
              </a:rPr>
              <a:t> are the key stream API for exchanging buffers with IOM via the stream interface. </a:t>
            </a:r>
          </a:p>
          <a:p>
            <a:pPr marL="342900" indent="-342900" eaLnBrk="0" hangingPunct="0">
              <a:lnSpc>
                <a:spcPct val="80000"/>
              </a:lnSpc>
              <a:spcBef>
                <a:spcPct val="30000"/>
              </a:spcBef>
              <a:buClr>
                <a:schemeClr val="tx2"/>
              </a:buClr>
              <a:buSzPct val="75000"/>
              <a:buFont typeface="Wingdings" pitchFamily="2" charset="2"/>
              <a:buChar char=""/>
            </a:pPr>
            <a:r>
              <a:rPr lang="en-US" sz="2000" i="1">
                <a:latin typeface="Arial Narrow" pitchFamily="34" charset="0"/>
              </a:rPr>
              <a:t>SIO_issue()</a:t>
            </a:r>
            <a:r>
              <a:rPr lang="en-US" sz="2000">
                <a:latin typeface="Arial Narrow" pitchFamily="34" charset="0"/>
              </a:rPr>
              <a:t> places a buffer in the stream</a:t>
            </a:r>
          </a:p>
          <a:p>
            <a:pPr marL="342900" indent="-342900" eaLnBrk="0" hangingPunct="0">
              <a:lnSpc>
                <a:spcPct val="80000"/>
              </a:lnSpc>
              <a:spcBef>
                <a:spcPct val="30000"/>
              </a:spcBef>
              <a:buClr>
                <a:schemeClr val="tx2"/>
              </a:buClr>
              <a:buSzPct val="75000"/>
              <a:buFont typeface="Wingdings" pitchFamily="2" charset="2"/>
              <a:buChar char=""/>
            </a:pPr>
            <a:r>
              <a:rPr lang="en-US" sz="2000" i="1">
                <a:latin typeface="Arial Narrow" pitchFamily="34" charset="0"/>
              </a:rPr>
              <a:t>SIO_reclaim()</a:t>
            </a:r>
            <a:r>
              <a:rPr lang="en-US" sz="2000">
                <a:latin typeface="Arial Narrow" pitchFamily="34" charset="0"/>
              </a:rPr>
              <a:t> requests a buffer from the stream. Note: </a:t>
            </a:r>
          </a:p>
          <a:p>
            <a:pPr marL="800100" lvl="1" indent="-342900" eaLnBrk="0" hangingPunct="0">
              <a:lnSpc>
                <a:spcPct val="80000"/>
              </a:lnSpc>
              <a:spcBef>
                <a:spcPct val="30000"/>
              </a:spcBef>
              <a:buClr>
                <a:schemeClr val="tx2"/>
              </a:buClr>
              <a:buSzPct val="75000"/>
              <a:buFont typeface="Wingdings" pitchFamily="2" charset="2"/>
              <a:buChar char=""/>
            </a:pPr>
            <a:r>
              <a:rPr lang="en-US" sz="2000">
                <a:latin typeface="Arial Narrow" pitchFamily="34" charset="0"/>
              </a:rPr>
              <a:t>if no buffers are already available in the stream, this call can </a:t>
            </a:r>
            <a:r>
              <a:rPr lang="en-US" sz="2000" i="1">
                <a:latin typeface="Arial Narrow" pitchFamily="34" charset="0"/>
              </a:rPr>
              <a:t>block</a:t>
            </a:r>
            <a:r>
              <a:rPr lang="en-US" sz="2000">
                <a:latin typeface="Arial Narrow" pitchFamily="34" charset="0"/>
              </a:rPr>
              <a:t> until a buffer is made available from the IOM</a:t>
            </a:r>
          </a:p>
          <a:p>
            <a:pPr marL="800100" lvl="1" indent="-342900" eaLnBrk="0" hangingPunct="0">
              <a:lnSpc>
                <a:spcPct val="80000"/>
              </a:lnSpc>
              <a:spcBef>
                <a:spcPct val="30000"/>
              </a:spcBef>
              <a:buClr>
                <a:schemeClr val="tx2"/>
              </a:buClr>
              <a:buSzPct val="75000"/>
              <a:buFont typeface="Wingdings" pitchFamily="2" charset="2"/>
              <a:buChar char=""/>
            </a:pPr>
            <a:r>
              <a:rPr lang="en-US" sz="2000" i="1" u="sng">
                <a:latin typeface="Arial Narrow" pitchFamily="34" charset="0"/>
              </a:rPr>
              <a:t>Never </a:t>
            </a:r>
            <a:r>
              <a:rPr lang="en-US" sz="2000" u="sng">
                <a:latin typeface="Arial Narrow" pitchFamily="34" charset="0"/>
              </a:rPr>
              <a:t>attempt a reclaim prior to issuing buffer(s) </a:t>
            </a:r>
            <a:r>
              <a:rPr lang="en-US" sz="2000">
                <a:latin typeface="Arial Narrow" pitchFamily="34" charset="0"/>
              </a:rPr>
              <a:t>into the stream first</a:t>
            </a:r>
          </a:p>
          <a:p>
            <a:pPr marL="800100" lvl="1" indent="-342900" eaLnBrk="0" hangingPunct="0">
              <a:lnSpc>
                <a:spcPct val="80000"/>
              </a:lnSpc>
              <a:spcBef>
                <a:spcPct val="30000"/>
              </a:spcBef>
              <a:buClr>
                <a:schemeClr val="tx2"/>
              </a:buClr>
              <a:buSzPct val="75000"/>
              <a:buFont typeface="Wingdings" pitchFamily="2" charset="2"/>
              <a:buChar char=""/>
            </a:pPr>
            <a:r>
              <a:rPr lang="en-US" sz="2000">
                <a:latin typeface="Arial Narrow" pitchFamily="34" charset="0"/>
              </a:rPr>
              <a:t>*pBuf is where SIO_reclaim writes the address of the buffer returned</a:t>
            </a:r>
          </a:p>
        </p:txBody>
      </p:sp>
      <p:pic>
        <p:nvPicPr>
          <p:cNvPr id="9"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1524000" y="3048000"/>
            <a:ext cx="457200" cy="304800"/>
          </a:xfrm>
          <a:prstGeom prst="rect">
            <a:avLst/>
          </a:prstGeom>
          <a:no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pic>
        <p:nvPicPr>
          <p:cNvPr id="27651" name="Picture 3"/>
          <p:cNvPicPr>
            <a:picLocks noChangeAspect="1" noChangeArrowheads="1"/>
          </p:cNvPicPr>
          <p:nvPr/>
        </p:nvPicPr>
        <p:blipFill>
          <a:blip r:embed="rId3" cstate="print"/>
          <a:srcRect/>
          <a:stretch>
            <a:fillRect/>
          </a:stretch>
        </p:blipFill>
        <p:spPr bwMode="auto">
          <a:xfrm>
            <a:off x="5049838" y="1295400"/>
            <a:ext cx="3636962" cy="4800600"/>
          </a:xfrm>
          <a:prstGeom prst="rect">
            <a:avLst/>
          </a:prstGeom>
          <a:noFill/>
          <a:ln w="12700">
            <a:noFill/>
            <a:miter lim="800000"/>
            <a:headEnd type="none" w="sm" len="sm"/>
            <a:tailEnd type="none" w="sm" len="sm"/>
          </a:ln>
        </p:spPr>
      </p:pic>
      <p:sp>
        <p:nvSpPr>
          <p:cNvPr id="27652" name="Rectangle 4"/>
          <p:cNvSpPr>
            <a:spLocks noGrp="1" noChangeArrowheads="1"/>
          </p:cNvSpPr>
          <p:nvPr>
            <p:ph type="title"/>
          </p:nvPr>
        </p:nvSpPr>
        <p:spPr/>
        <p:txBody>
          <a:bodyPr>
            <a:normAutofit fontScale="90000"/>
          </a:bodyPr>
          <a:lstStyle/>
          <a:p>
            <a:r>
              <a:rPr lang="en-US" smtClean="0"/>
              <a:t>Obtaining Buffers:</a:t>
            </a:r>
            <a:r>
              <a:rPr lang="en-US" i="1" smtClean="0"/>
              <a:t> SIO_staticbuf()</a:t>
            </a:r>
          </a:p>
        </p:txBody>
      </p:sp>
      <p:graphicFrame>
        <p:nvGraphicFramePr>
          <p:cNvPr id="354319" name="Group 15"/>
          <p:cNvGraphicFramePr>
            <a:graphicFrameLocks noGrp="1"/>
          </p:cNvGraphicFramePr>
          <p:nvPr>
            <p:ph type="tbl" idx="1"/>
          </p:nvPr>
        </p:nvGraphicFramePr>
        <p:xfrm>
          <a:off x="914400" y="5365750"/>
          <a:ext cx="7391400" cy="1267968"/>
        </p:xfrm>
        <a:graphic>
          <a:graphicData uri="http://schemas.openxmlformats.org/drawingml/2006/table">
            <a:tbl>
              <a:tblPr/>
              <a:tblGrid>
                <a:gridCol w="1733550"/>
                <a:gridCol w="1235075"/>
                <a:gridCol w="4422775"/>
              </a:tblGrid>
              <a:tr h="261938">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param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usage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249238">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uSize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size of block obtained - in nmadus (o if no more)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2476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SIO_Handle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hStream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handle to statically created parent stream obj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2476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Ptr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pBuf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Narrow" pitchFamily="34" charset="0"/>
                        </a:rPr>
                        <a:t>pointer to buffer being stream transferred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r>
            </a:tbl>
          </a:graphicData>
        </a:graphic>
      </p:graphicFrame>
      <p:sp>
        <p:nvSpPr>
          <p:cNvPr id="354309" name="Rectangle 5"/>
          <p:cNvSpPr>
            <a:spLocks noChangeArrowheads="1"/>
          </p:cNvSpPr>
          <p:nvPr/>
        </p:nvSpPr>
        <p:spPr bwMode="auto">
          <a:xfrm>
            <a:off x="990600" y="676275"/>
            <a:ext cx="7283450" cy="534988"/>
          </a:xfrm>
          <a:prstGeom prst="rect">
            <a:avLst/>
          </a:prstGeom>
          <a:solidFill>
            <a:schemeClr val="accent3"/>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eaLnBrk="0" hangingPunct="0">
              <a:lnSpc>
                <a:spcPct val="120000"/>
              </a:lnSpc>
              <a:spcBef>
                <a:spcPct val="50000"/>
              </a:spcBef>
              <a:defRPr/>
            </a:pPr>
            <a:r>
              <a:rPr lang="en-US">
                <a:latin typeface="Courier New" pitchFamily="49" charset="0"/>
              </a:rPr>
              <a:t>uSize = </a:t>
            </a:r>
            <a:r>
              <a:rPr lang="en-US">
                <a:solidFill>
                  <a:schemeClr val="tx2"/>
                </a:solidFill>
                <a:latin typeface="Courier New" pitchFamily="49" charset="0"/>
              </a:rPr>
              <a:t>SIO_staticbuf</a:t>
            </a:r>
            <a:r>
              <a:rPr lang="en-US">
                <a:latin typeface="Courier New" pitchFamily="49" charset="0"/>
              </a:rPr>
              <a:t>(hStream, &amp;pBuf);</a:t>
            </a:r>
          </a:p>
        </p:txBody>
      </p:sp>
      <p:sp>
        <p:nvSpPr>
          <p:cNvPr id="27654" name="Text Box 6"/>
          <p:cNvSpPr txBox="1">
            <a:spLocks noChangeArrowheads="1"/>
          </p:cNvSpPr>
          <p:nvPr/>
        </p:nvSpPr>
        <p:spPr bwMode="auto">
          <a:xfrm>
            <a:off x="228600" y="1600200"/>
            <a:ext cx="4267200" cy="3324225"/>
          </a:xfrm>
          <a:prstGeom prst="rect">
            <a:avLst/>
          </a:prstGeom>
          <a:noFill/>
          <a:ln w="12700">
            <a:noFill/>
            <a:miter lim="800000"/>
            <a:headEnd type="none" w="sm" len="sm"/>
            <a:tailEnd type="none" w="sm" len="sm"/>
          </a:ln>
        </p:spPr>
        <p:txBody>
          <a:bodyPr>
            <a:spAutoFit/>
          </a:bodyPr>
          <a:lstStyle/>
          <a:p>
            <a:pPr marL="342900" indent="-342900" eaLnBrk="0" hangingPunct="0">
              <a:lnSpc>
                <a:spcPct val="110000"/>
              </a:lnSpc>
              <a:spcBef>
                <a:spcPct val="30000"/>
              </a:spcBef>
              <a:buClr>
                <a:schemeClr val="tx2"/>
              </a:buClr>
              <a:buSzPct val="75000"/>
              <a:buFont typeface="Wingdings" pitchFamily="2" charset="2"/>
              <a:buChar char=""/>
            </a:pPr>
            <a:r>
              <a:rPr lang="en-US" sz="2000" i="1">
                <a:latin typeface="Arial Narrow" pitchFamily="34" charset="0"/>
              </a:rPr>
              <a:t>SIO_staticbuf()</a:t>
            </a:r>
            <a:r>
              <a:rPr lang="en-US" sz="2000">
                <a:latin typeface="Arial Narrow" pitchFamily="34" charset="0"/>
              </a:rPr>
              <a:t> returns buffers for </a:t>
            </a:r>
            <a:r>
              <a:rPr lang="en-US" sz="2000" i="1">
                <a:solidFill>
                  <a:schemeClr val="tx2"/>
                </a:solidFill>
                <a:latin typeface="Arial Narrow" pitchFamily="34" charset="0"/>
              </a:rPr>
              <a:t>statically created streams</a:t>
            </a:r>
            <a:r>
              <a:rPr lang="en-US" sz="2000">
                <a:latin typeface="Arial Narrow" pitchFamily="34" charset="0"/>
              </a:rPr>
              <a:t> where the ‘Allocate Static Buffers’ box was checked</a:t>
            </a:r>
          </a:p>
          <a:p>
            <a:pPr marL="342900" indent="-342900" eaLnBrk="0" hangingPunct="0">
              <a:lnSpc>
                <a:spcPct val="110000"/>
              </a:lnSpc>
              <a:spcBef>
                <a:spcPct val="30000"/>
              </a:spcBef>
              <a:buClr>
                <a:schemeClr val="tx2"/>
              </a:buClr>
              <a:buSzPct val="75000"/>
              <a:buFont typeface="Wingdings" pitchFamily="2" charset="2"/>
              <a:buChar char=""/>
            </a:pPr>
            <a:r>
              <a:rPr lang="en-US" sz="2000" i="1">
                <a:latin typeface="Arial Narrow" pitchFamily="34" charset="0"/>
              </a:rPr>
              <a:t>SIO_staticbuf()</a:t>
            </a:r>
            <a:r>
              <a:rPr lang="en-US" sz="2000">
                <a:latin typeface="Arial Narrow" pitchFamily="34" charset="0"/>
              </a:rPr>
              <a:t> can only be called prior to any SIO_issue or _reclaim call</a:t>
            </a:r>
          </a:p>
          <a:p>
            <a:pPr marL="342900" indent="-342900" eaLnBrk="0" hangingPunct="0">
              <a:lnSpc>
                <a:spcPct val="110000"/>
              </a:lnSpc>
              <a:spcBef>
                <a:spcPct val="30000"/>
              </a:spcBef>
              <a:buClr>
                <a:schemeClr val="tx2"/>
              </a:buClr>
              <a:buSzPct val="75000"/>
              <a:buFont typeface="Wingdings" pitchFamily="2" charset="2"/>
              <a:buChar char=""/>
            </a:pPr>
            <a:r>
              <a:rPr lang="en-US" sz="2000">
                <a:solidFill>
                  <a:schemeClr val="tx2"/>
                </a:solidFill>
                <a:latin typeface="Arial Narrow" pitchFamily="34" charset="0"/>
              </a:rPr>
              <a:t>Dynamic systems</a:t>
            </a:r>
            <a:r>
              <a:rPr lang="en-US" sz="2000">
                <a:latin typeface="Arial Narrow" pitchFamily="34" charset="0"/>
              </a:rPr>
              <a:t> use SIO_create() and SIO_delete()</a:t>
            </a:r>
          </a:p>
        </p:txBody>
      </p:sp>
      <p:sp>
        <p:nvSpPr>
          <p:cNvPr id="354341" name="Rectangle 37"/>
          <p:cNvSpPr>
            <a:spLocks noChangeArrowheads="1"/>
          </p:cNvSpPr>
          <p:nvPr/>
        </p:nvSpPr>
        <p:spPr bwMode="auto">
          <a:xfrm>
            <a:off x="5235575" y="4953000"/>
            <a:ext cx="1447800" cy="304800"/>
          </a:xfrm>
          <a:prstGeom prst="rect">
            <a:avLst/>
          </a:prstGeom>
          <a:noFill/>
          <a:ln w="19050">
            <a:solidFill>
              <a:schemeClr val="tx2"/>
            </a:solid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54350" name="Line 46"/>
          <p:cNvSpPr>
            <a:spLocks noChangeShapeType="1"/>
          </p:cNvSpPr>
          <p:nvPr/>
        </p:nvSpPr>
        <p:spPr bwMode="auto">
          <a:xfrm>
            <a:off x="1600200" y="2819400"/>
            <a:ext cx="2971800" cy="0"/>
          </a:xfrm>
          <a:prstGeom prst="line">
            <a:avLst/>
          </a:prstGeom>
          <a:noFill/>
          <a:ln w="19050">
            <a:solidFill>
              <a:schemeClr val="tx2"/>
            </a:solidFill>
            <a:prstDash val="dash"/>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54351" name="Line 47"/>
          <p:cNvSpPr>
            <a:spLocks noChangeShapeType="1"/>
          </p:cNvSpPr>
          <p:nvPr/>
        </p:nvSpPr>
        <p:spPr bwMode="auto">
          <a:xfrm>
            <a:off x="4572000" y="2819400"/>
            <a:ext cx="0" cy="2286000"/>
          </a:xfrm>
          <a:prstGeom prst="line">
            <a:avLst/>
          </a:prstGeom>
          <a:noFill/>
          <a:ln w="19050">
            <a:solidFill>
              <a:schemeClr val="tx2"/>
            </a:solidFill>
            <a:prstDash val="dash"/>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54352" name="Line 48"/>
          <p:cNvSpPr>
            <a:spLocks noChangeShapeType="1"/>
          </p:cNvSpPr>
          <p:nvPr/>
        </p:nvSpPr>
        <p:spPr bwMode="auto">
          <a:xfrm>
            <a:off x="4572000" y="5105400"/>
            <a:ext cx="609600" cy="0"/>
          </a:xfrm>
          <a:prstGeom prst="line">
            <a:avLst/>
          </a:prstGeom>
          <a:noFill/>
          <a:ln w="19050">
            <a:solidFill>
              <a:schemeClr val="tx2"/>
            </a:solidFill>
            <a:prstDash val="dash"/>
            <a:round/>
            <a:headEnd type="none" w="sm" len="sm"/>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smtClean="0"/>
              <a:t>Halting a Stream: </a:t>
            </a:r>
            <a:r>
              <a:rPr lang="en-US" i="1" smtClean="0"/>
              <a:t>SIO_idle()</a:t>
            </a:r>
            <a:r>
              <a:rPr lang="en-US" smtClean="0"/>
              <a:t>, </a:t>
            </a:r>
            <a:r>
              <a:rPr lang="en-US" i="1" smtClean="0"/>
              <a:t>SIO_flush()</a:t>
            </a:r>
          </a:p>
        </p:txBody>
      </p:sp>
      <p:graphicFrame>
        <p:nvGraphicFramePr>
          <p:cNvPr id="355332" name="Group 4"/>
          <p:cNvGraphicFramePr>
            <a:graphicFrameLocks noGrp="1"/>
          </p:cNvGraphicFramePr>
          <p:nvPr>
            <p:ph type="tbl" idx="1"/>
          </p:nvPr>
        </p:nvGraphicFramePr>
        <p:xfrm>
          <a:off x="914400" y="4670425"/>
          <a:ext cx="7391400" cy="957072"/>
        </p:xfrm>
        <a:graphic>
          <a:graphicData uri="http://schemas.openxmlformats.org/drawingml/2006/table">
            <a:tbl>
              <a:tblPr/>
              <a:tblGrid>
                <a:gridCol w="1733550"/>
                <a:gridCol w="1235075"/>
                <a:gridCol w="4422775"/>
              </a:tblGrid>
              <a:tr h="261938">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param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itchFamily="34" charset="0"/>
                        </a:rPr>
                        <a:t>usage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246063">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Status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report of success/failure of operation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2476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SIO_Handle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rPr>
                        <a:t>hStream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Narrow" pitchFamily="34" charset="0"/>
                        </a:rPr>
                        <a:t>handle to stream </a:t>
                      </a:r>
                      <a:r>
                        <a:rPr kumimoji="0" lang="en-US" sz="1800" b="0" i="0" u="none" strike="noStrike" cap="none" normalizeH="0" baseline="0" dirty="0" err="1" smtClean="0">
                          <a:ln>
                            <a:noFill/>
                          </a:ln>
                          <a:solidFill>
                            <a:schemeClr val="tx1"/>
                          </a:solidFill>
                          <a:effectLst/>
                          <a:latin typeface="Arial Narrow" pitchFamily="34" charset="0"/>
                        </a:rPr>
                        <a:t>obj</a:t>
                      </a:r>
                      <a:r>
                        <a:rPr kumimoji="0" lang="en-US" sz="1800" b="0" i="0" u="none" strike="noStrike" cap="none" normalizeH="0" baseline="0" dirty="0" smtClean="0">
                          <a:ln>
                            <a:noFill/>
                          </a:ln>
                          <a:solidFill>
                            <a:schemeClr val="tx1"/>
                          </a:solidFill>
                          <a:effectLst/>
                          <a:latin typeface="Arial Narrow" pitchFamily="34"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r>
            </a:tbl>
          </a:graphicData>
        </a:graphic>
      </p:graphicFrame>
      <p:sp>
        <p:nvSpPr>
          <p:cNvPr id="355331" name="Rectangle 3"/>
          <p:cNvSpPr>
            <a:spLocks noChangeArrowheads="1"/>
          </p:cNvSpPr>
          <p:nvPr/>
        </p:nvSpPr>
        <p:spPr bwMode="auto">
          <a:xfrm>
            <a:off x="1676400" y="762000"/>
            <a:ext cx="5791200" cy="1163638"/>
          </a:xfrm>
          <a:prstGeom prst="rect">
            <a:avLst/>
          </a:prstGeom>
          <a:solidFill>
            <a:schemeClr val="accent3"/>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ctr" eaLnBrk="0" hangingPunct="0">
              <a:lnSpc>
                <a:spcPct val="120000"/>
              </a:lnSpc>
              <a:spcBef>
                <a:spcPct val="50000"/>
              </a:spcBef>
              <a:defRPr/>
            </a:pPr>
            <a:r>
              <a:rPr lang="en-US">
                <a:latin typeface="Courier New" pitchFamily="49" charset="0"/>
              </a:rPr>
              <a:t>status = </a:t>
            </a:r>
            <a:r>
              <a:rPr lang="en-US">
                <a:solidFill>
                  <a:schemeClr val="tx2"/>
                </a:solidFill>
                <a:latin typeface="Courier New" pitchFamily="49" charset="0"/>
              </a:rPr>
              <a:t>SIO_idle</a:t>
            </a:r>
            <a:r>
              <a:rPr lang="en-US">
                <a:latin typeface="Courier New" pitchFamily="49" charset="0"/>
              </a:rPr>
              <a:t>(hStream);</a:t>
            </a:r>
          </a:p>
          <a:p>
            <a:pPr algn="ctr" eaLnBrk="0" hangingPunct="0">
              <a:lnSpc>
                <a:spcPct val="120000"/>
              </a:lnSpc>
              <a:spcBef>
                <a:spcPct val="50000"/>
              </a:spcBef>
              <a:defRPr/>
            </a:pPr>
            <a:r>
              <a:rPr lang="en-US">
                <a:latin typeface="Courier New" pitchFamily="49" charset="0"/>
              </a:rPr>
              <a:t> status = </a:t>
            </a:r>
            <a:r>
              <a:rPr lang="en-US">
                <a:solidFill>
                  <a:schemeClr val="tx2"/>
                </a:solidFill>
                <a:latin typeface="Courier New" pitchFamily="49" charset="0"/>
              </a:rPr>
              <a:t>SIO_flush</a:t>
            </a:r>
            <a:r>
              <a:rPr lang="en-US">
                <a:latin typeface="Courier New" pitchFamily="49" charset="0"/>
              </a:rPr>
              <a:t>(hStream);</a:t>
            </a:r>
          </a:p>
        </p:txBody>
      </p:sp>
      <p:sp>
        <p:nvSpPr>
          <p:cNvPr id="28694" name="Text Box 22"/>
          <p:cNvSpPr txBox="1">
            <a:spLocks noChangeArrowheads="1"/>
          </p:cNvSpPr>
          <p:nvPr/>
        </p:nvSpPr>
        <p:spPr bwMode="auto">
          <a:xfrm>
            <a:off x="609600" y="2112963"/>
            <a:ext cx="8534400" cy="2365375"/>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spcBef>
                <a:spcPct val="30000"/>
              </a:spcBef>
              <a:buClr>
                <a:schemeClr val="tx2"/>
              </a:buClr>
              <a:buSzPct val="75000"/>
              <a:buFont typeface="Wingdings" pitchFamily="2" charset="2"/>
              <a:buChar char=""/>
            </a:pPr>
            <a:r>
              <a:rPr lang="en-US" sz="2000" i="1">
                <a:latin typeface="Arial Narrow" pitchFamily="34" charset="0"/>
              </a:rPr>
              <a:t>SIO_flush() </a:t>
            </a:r>
            <a:r>
              <a:rPr lang="en-US" sz="2000">
                <a:latin typeface="Arial Narrow" pitchFamily="34" charset="0"/>
              </a:rPr>
              <a:t>indicates to immediately return all buffers, </a:t>
            </a:r>
            <a:br>
              <a:rPr lang="en-US" sz="2000">
                <a:latin typeface="Arial Narrow" pitchFamily="34" charset="0"/>
              </a:rPr>
            </a:br>
            <a:r>
              <a:rPr lang="en-US" sz="2000">
                <a:latin typeface="Arial Narrow" pitchFamily="34" charset="0"/>
              </a:rPr>
              <a:t>regardless of state of data (sent, waiting, in progress) </a:t>
            </a:r>
          </a:p>
          <a:p>
            <a:pPr marL="342900" indent="-342900" eaLnBrk="0" hangingPunct="0">
              <a:lnSpc>
                <a:spcPct val="90000"/>
              </a:lnSpc>
              <a:spcBef>
                <a:spcPct val="30000"/>
              </a:spcBef>
              <a:buClr>
                <a:schemeClr val="tx2"/>
              </a:buClr>
              <a:buSzPct val="75000"/>
              <a:buFont typeface="Wingdings" pitchFamily="2" charset="2"/>
              <a:buChar char=""/>
            </a:pPr>
            <a:r>
              <a:rPr lang="en-US" sz="2000" i="1">
                <a:latin typeface="Arial Narrow" pitchFamily="34" charset="0"/>
              </a:rPr>
              <a:t>SIO_idle()</a:t>
            </a:r>
            <a:r>
              <a:rPr lang="en-US" sz="2000">
                <a:latin typeface="Arial Narrow" pitchFamily="34" charset="0"/>
              </a:rPr>
              <a:t> is </a:t>
            </a:r>
          </a:p>
          <a:p>
            <a:pPr marL="800100" lvl="1" indent="-342900" eaLnBrk="0" hangingPunct="0">
              <a:lnSpc>
                <a:spcPct val="90000"/>
              </a:lnSpc>
              <a:spcBef>
                <a:spcPct val="30000"/>
              </a:spcBef>
              <a:buClr>
                <a:schemeClr val="tx2"/>
              </a:buClr>
              <a:buSzPct val="75000"/>
              <a:buFont typeface="Wingdings" pitchFamily="2" charset="2"/>
              <a:buChar char=""/>
            </a:pPr>
            <a:r>
              <a:rPr lang="en-US" sz="1800">
                <a:latin typeface="Arial Narrow" pitchFamily="34" charset="0"/>
              </a:rPr>
              <a:t>identical to _</a:t>
            </a:r>
            <a:r>
              <a:rPr lang="en-US" sz="1800" i="1">
                <a:latin typeface="Arial Narrow" pitchFamily="34" charset="0"/>
              </a:rPr>
              <a:t>flush </a:t>
            </a:r>
            <a:r>
              <a:rPr lang="en-US" sz="1800">
                <a:latin typeface="Arial Narrow" pitchFamily="34" charset="0"/>
              </a:rPr>
              <a:t>for input streams, </a:t>
            </a:r>
          </a:p>
          <a:p>
            <a:pPr marL="800100" lvl="1" indent="-342900" eaLnBrk="0" hangingPunct="0">
              <a:lnSpc>
                <a:spcPct val="90000"/>
              </a:lnSpc>
              <a:spcBef>
                <a:spcPct val="30000"/>
              </a:spcBef>
              <a:buClr>
                <a:schemeClr val="tx2"/>
              </a:buClr>
              <a:buSzPct val="75000"/>
              <a:buFont typeface="Wingdings" pitchFamily="2" charset="2"/>
              <a:buChar char=""/>
            </a:pPr>
            <a:r>
              <a:rPr lang="en-US" sz="1800">
                <a:latin typeface="Arial Narrow" pitchFamily="34" charset="0"/>
              </a:rPr>
              <a:t>directs output streams to complete sending any remaining ‘live’ data prior to return</a:t>
            </a:r>
          </a:p>
          <a:p>
            <a:pPr marL="800100" lvl="1" indent="-342900" eaLnBrk="0" hangingPunct="0">
              <a:lnSpc>
                <a:spcPct val="90000"/>
              </a:lnSpc>
              <a:spcBef>
                <a:spcPct val="30000"/>
              </a:spcBef>
              <a:buClr>
                <a:schemeClr val="tx2"/>
              </a:buClr>
              <a:buSzPct val="75000"/>
              <a:buFont typeface="Wingdings" pitchFamily="2" charset="2"/>
              <a:buChar char=""/>
            </a:pPr>
            <a:r>
              <a:rPr lang="en-US" sz="1800" i="1">
                <a:latin typeface="Arial Narrow" pitchFamily="34" charset="0"/>
              </a:rPr>
              <a:t>blocks </a:t>
            </a:r>
            <a:r>
              <a:rPr lang="en-US" sz="1800">
                <a:latin typeface="Arial Narrow" pitchFamily="34" charset="0"/>
              </a:rPr>
              <a:t>the calling task until all output data is sent</a:t>
            </a:r>
            <a:endParaRPr lang="en-US" sz="1800" i="1">
              <a:latin typeface="Arial Narrow" pitchFamily="34" charset="0"/>
            </a:endParaRPr>
          </a:p>
          <a:p>
            <a:pPr marL="342900" indent="-342900" eaLnBrk="0" hangingPunct="0">
              <a:lnSpc>
                <a:spcPct val="90000"/>
              </a:lnSpc>
              <a:spcBef>
                <a:spcPct val="30000"/>
              </a:spcBef>
              <a:buClr>
                <a:schemeClr val="tx2"/>
              </a:buClr>
              <a:buSzPct val="75000"/>
              <a:buFont typeface="Wingdings" pitchFamily="2" charset="2"/>
              <a:buChar char=""/>
            </a:pPr>
            <a:r>
              <a:rPr lang="en-US" sz="2000">
                <a:latin typeface="Arial Narrow" pitchFamily="34" charset="0"/>
              </a:rPr>
              <a:t>In both cases, the underlying driver is idled prior to their return</a:t>
            </a:r>
          </a:p>
        </p:txBody>
      </p:sp>
      <p:pic>
        <p:nvPicPr>
          <p:cNvPr id="9"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ChangeArrowheads="1"/>
          </p:cNvSpPr>
          <p:nvPr/>
        </p:nvSpPr>
        <p:spPr bwMode="auto">
          <a:xfrm>
            <a:off x="6896100" y="4002088"/>
            <a:ext cx="184150" cy="336550"/>
          </a:xfrm>
          <a:prstGeom prst="rect">
            <a:avLst/>
          </a:prstGeom>
          <a:noFill/>
          <a:ln w="12700" algn="ctr">
            <a:noFill/>
            <a:miter lim="800000"/>
            <a:headEnd/>
            <a:tailEnd/>
          </a:ln>
          <a:effectLst/>
        </p:spPr>
        <p:txBody>
          <a:bodyPr wrap="none" anchor="ctr">
            <a:spAutoFit/>
          </a:bodyPr>
          <a:lstStyle/>
          <a:p>
            <a:pPr algn="ctr" eaLnBrk="0" hangingPunct="0">
              <a:lnSpc>
                <a:spcPct val="80000"/>
              </a:lnSpc>
              <a:spcBef>
                <a:spcPct val="50000"/>
              </a:spcBef>
              <a:defRPr/>
            </a:pPr>
            <a:endParaRPr lang="en-US" sz="2000">
              <a:effectLst>
                <a:outerShdw blurRad="38100" dist="38100" dir="2700000" algn="tl">
                  <a:srgbClr val="C0C0C0"/>
                </a:outerShdw>
              </a:effectLst>
              <a:latin typeface="Arial" pitchFamily="34" charset="0"/>
            </a:endParaRPr>
          </a:p>
        </p:txBody>
      </p:sp>
      <p:sp>
        <p:nvSpPr>
          <p:cNvPr id="404483" name="Rectangle 3"/>
          <p:cNvSpPr>
            <a:spLocks noChangeArrowheads="1"/>
          </p:cNvSpPr>
          <p:nvPr/>
        </p:nvSpPr>
        <p:spPr bwMode="auto">
          <a:xfrm>
            <a:off x="6896100" y="4200525"/>
            <a:ext cx="184150" cy="336550"/>
          </a:xfrm>
          <a:prstGeom prst="rect">
            <a:avLst/>
          </a:prstGeom>
          <a:noFill/>
          <a:ln w="12700" algn="ctr">
            <a:noFill/>
            <a:miter lim="800000"/>
            <a:headEnd/>
            <a:tailEnd/>
          </a:ln>
          <a:effectLst/>
        </p:spPr>
        <p:txBody>
          <a:bodyPr wrap="none" anchor="ctr">
            <a:spAutoFit/>
          </a:bodyPr>
          <a:lstStyle/>
          <a:p>
            <a:pPr algn="ctr" eaLnBrk="0" hangingPunct="0">
              <a:lnSpc>
                <a:spcPct val="80000"/>
              </a:lnSpc>
              <a:spcBef>
                <a:spcPct val="50000"/>
              </a:spcBef>
              <a:defRPr/>
            </a:pPr>
            <a:endParaRPr lang="en-US" sz="2000">
              <a:effectLst>
                <a:outerShdw blurRad="38100" dist="38100" dir="2700000" algn="tl">
                  <a:srgbClr val="C0C0C0"/>
                </a:outerShdw>
              </a:effectLst>
              <a:latin typeface="Arial" pitchFamily="34" charset="0"/>
            </a:endParaRPr>
          </a:p>
        </p:txBody>
      </p:sp>
      <p:sp>
        <p:nvSpPr>
          <p:cNvPr id="29700" name="Rectangle 4"/>
          <p:cNvSpPr>
            <a:spLocks noGrp="1" noChangeArrowheads="1"/>
          </p:cNvSpPr>
          <p:nvPr>
            <p:ph type="title"/>
          </p:nvPr>
        </p:nvSpPr>
        <p:spPr/>
        <p:txBody>
          <a:bodyPr lIns="92075" rIns="92075" anchor="ctr"/>
          <a:lstStyle/>
          <a:p>
            <a:r>
              <a:rPr lang="en-US" smtClean="0"/>
              <a:t>“First Available” Stream: </a:t>
            </a:r>
            <a:r>
              <a:rPr lang="en-US" i="1" smtClean="0"/>
              <a:t>SIO_select()</a:t>
            </a:r>
          </a:p>
        </p:txBody>
      </p:sp>
      <p:graphicFrame>
        <p:nvGraphicFramePr>
          <p:cNvPr id="404493" name="Group 13"/>
          <p:cNvGraphicFramePr>
            <a:graphicFrameLocks noGrp="1"/>
          </p:cNvGraphicFramePr>
          <p:nvPr>
            <p:ph sz="half" idx="4294967295"/>
          </p:nvPr>
        </p:nvGraphicFramePr>
        <p:xfrm>
          <a:off x="4572000" y="4991100"/>
          <a:ext cx="4572000" cy="1567434"/>
        </p:xfrm>
        <a:graphic>
          <a:graphicData uri="http://schemas.openxmlformats.org/drawingml/2006/table">
            <a:tbl>
              <a:tblPr/>
              <a:tblGrid>
                <a:gridCol w="1339850"/>
                <a:gridCol w="1262063"/>
                <a:gridCol w="1970087"/>
              </a:tblGrid>
              <a:tr h="309563">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param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usage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257175">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Uns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uMask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ready stream ID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r>
              <a:tr h="323850">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SIO_Handle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ahSioTab[]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table of streams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r>
              <a:tr h="257175">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nSio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 of streams in table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hlink"/>
                    </a:solidFill>
                  </a:tcPr>
                </a:tc>
              </a:tr>
              <a:tr h="257175">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Uns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uTimeout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Narrow" pitchFamily="34" charset="0"/>
                        </a:rPr>
                        <a:t>max blocking time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hlink"/>
                    </a:solidFill>
                  </a:tcPr>
                </a:tc>
              </a:tr>
            </a:tbl>
          </a:graphicData>
        </a:graphic>
      </p:graphicFrame>
      <p:sp>
        <p:nvSpPr>
          <p:cNvPr id="404485" name="Rectangle 5"/>
          <p:cNvSpPr>
            <a:spLocks noChangeArrowheads="1"/>
          </p:cNvSpPr>
          <p:nvPr/>
        </p:nvSpPr>
        <p:spPr bwMode="auto">
          <a:xfrm>
            <a:off x="685800" y="2752725"/>
            <a:ext cx="6400800" cy="348615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lIns="92075" tIns="46038" rIns="92075" bIns="46038">
            <a:spAutoFit/>
          </a:bodyPr>
          <a:lstStyle/>
          <a:p>
            <a:pPr eaLnBrk="0" hangingPunct="0">
              <a:lnSpc>
                <a:spcPct val="90000"/>
              </a:lnSpc>
              <a:spcBef>
                <a:spcPct val="60000"/>
              </a:spcBef>
              <a:defRPr/>
            </a:pPr>
            <a:r>
              <a:rPr lang="en-US" sz="1800">
                <a:latin typeface="Courier New" pitchFamily="49" charset="0"/>
              </a:rPr>
              <a:t>SIO_Handle	 hSioIn, hSioOut, ahSioTab[2];</a:t>
            </a:r>
            <a:br>
              <a:rPr lang="en-US" sz="1800">
                <a:latin typeface="Courier New" pitchFamily="49" charset="0"/>
              </a:rPr>
            </a:br>
            <a:r>
              <a:rPr lang="en-US" sz="1800">
                <a:latin typeface="Courier New" pitchFamily="49" charset="0"/>
              </a:rPr>
              <a:t>Uns		 uMask;</a:t>
            </a:r>
          </a:p>
          <a:p>
            <a:pPr eaLnBrk="0" hangingPunct="0">
              <a:lnSpc>
                <a:spcPct val="90000"/>
              </a:lnSpc>
              <a:spcBef>
                <a:spcPct val="60000"/>
              </a:spcBef>
              <a:defRPr/>
            </a:pPr>
            <a:r>
              <a:rPr lang="en-US" sz="1800">
                <a:latin typeface="Courier New" pitchFamily="49" charset="0"/>
              </a:rPr>
              <a:t>ahSioTab [0] = hSioIn;</a:t>
            </a:r>
            <a:br>
              <a:rPr lang="en-US" sz="1800">
                <a:latin typeface="Courier New" pitchFamily="49" charset="0"/>
              </a:rPr>
            </a:br>
            <a:r>
              <a:rPr lang="en-US" sz="1800">
                <a:latin typeface="Courier New" pitchFamily="49" charset="0"/>
              </a:rPr>
              <a:t>ahSioTab [1] = hSioOut;</a:t>
            </a:r>
          </a:p>
          <a:p>
            <a:pPr eaLnBrk="0" hangingPunct="0">
              <a:lnSpc>
                <a:spcPct val="90000"/>
              </a:lnSpc>
              <a:spcBef>
                <a:spcPct val="60000"/>
              </a:spcBef>
              <a:defRPr/>
            </a:pPr>
            <a:r>
              <a:rPr lang="en-US" sz="1800">
                <a:latin typeface="Courier New" pitchFamily="49" charset="0"/>
              </a:rPr>
              <a:t>uMask = </a:t>
            </a:r>
            <a:r>
              <a:rPr lang="en-US" sz="1800">
                <a:solidFill>
                  <a:schemeClr val="tx2"/>
                </a:solidFill>
                <a:latin typeface="Courier New" pitchFamily="49" charset="0"/>
              </a:rPr>
              <a:t>SIO_select</a:t>
            </a:r>
            <a:r>
              <a:rPr lang="en-US" sz="1800">
                <a:latin typeface="Courier New" pitchFamily="49" charset="0"/>
              </a:rPr>
              <a:t>(ahSioTab, 2, SYS_FOREVER)</a:t>
            </a:r>
          </a:p>
          <a:p>
            <a:pPr eaLnBrk="0" hangingPunct="0">
              <a:lnSpc>
                <a:spcPct val="90000"/>
              </a:lnSpc>
              <a:spcBef>
                <a:spcPct val="60000"/>
              </a:spcBef>
              <a:defRPr/>
            </a:pPr>
            <a:r>
              <a:rPr lang="en-US" sz="1800">
                <a:latin typeface="Courier New" pitchFamily="49" charset="0"/>
              </a:rPr>
              <a:t>if (uMask == 0x1) {</a:t>
            </a:r>
            <a:br>
              <a:rPr lang="en-US" sz="1800">
                <a:latin typeface="Courier New" pitchFamily="49" charset="0"/>
              </a:rPr>
            </a:br>
            <a:r>
              <a:rPr lang="en-US" sz="1800">
                <a:latin typeface="Courier New" pitchFamily="49" charset="0"/>
              </a:rPr>
              <a:t>   // service streamIn </a:t>
            </a:r>
            <a:br>
              <a:rPr lang="en-US" sz="1800">
                <a:latin typeface="Courier New" pitchFamily="49" charset="0"/>
              </a:rPr>
            </a:br>
            <a:r>
              <a:rPr lang="en-US" sz="1800">
                <a:latin typeface="Courier New" pitchFamily="49" charset="0"/>
              </a:rPr>
              <a:t>}</a:t>
            </a:r>
          </a:p>
          <a:p>
            <a:pPr eaLnBrk="0" hangingPunct="0">
              <a:lnSpc>
                <a:spcPct val="90000"/>
              </a:lnSpc>
              <a:spcBef>
                <a:spcPct val="60000"/>
              </a:spcBef>
              <a:defRPr/>
            </a:pPr>
            <a:r>
              <a:rPr lang="en-US" sz="1800">
                <a:latin typeface="Courier New" pitchFamily="49" charset="0"/>
              </a:rPr>
              <a:t>if (uMask == 0x2) {</a:t>
            </a:r>
            <a:br>
              <a:rPr lang="en-US" sz="1800">
                <a:latin typeface="Courier New" pitchFamily="49" charset="0"/>
              </a:rPr>
            </a:br>
            <a:r>
              <a:rPr lang="en-US" sz="1800">
                <a:latin typeface="Courier New" pitchFamily="49" charset="0"/>
              </a:rPr>
              <a:t>   // service streamOut  </a:t>
            </a:r>
            <a:br>
              <a:rPr lang="en-US" sz="1800">
                <a:latin typeface="Courier New" pitchFamily="49" charset="0"/>
              </a:rPr>
            </a:br>
            <a:r>
              <a:rPr lang="en-US" sz="1800">
                <a:latin typeface="Courier New" pitchFamily="49" charset="0"/>
              </a:rPr>
              <a:t>}</a:t>
            </a:r>
          </a:p>
        </p:txBody>
      </p:sp>
      <p:sp>
        <p:nvSpPr>
          <p:cNvPr id="29702" name="Rectangle 6"/>
          <p:cNvSpPr>
            <a:spLocks noChangeArrowheads="1"/>
          </p:cNvSpPr>
          <p:nvPr/>
        </p:nvSpPr>
        <p:spPr bwMode="auto">
          <a:xfrm>
            <a:off x="1447800" y="1311275"/>
            <a:ext cx="7010400" cy="1355725"/>
          </a:xfrm>
          <a:prstGeom prst="rect">
            <a:avLst/>
          </a:prstGeom>
          <a:noFill/>
          <a:ln w="9525">
            <a:noFill/>
            <a:miter lim="800000"/>
            <a:headEnd/>
            <a:tailEnd/>
          </a:ln>
        </p:spPr>
        <p:txBody>
          <a:bodyPr lIns="92075" tIns="46038" rIns="92075" bIns="46038">
            <a:spAutoFit/>
          </a:bodyPr>
          <a:lstStyle/>
          <a:p>
            <a:pPr marL="285750" indent="-285750" eaLnBrk="0" hangingPunct="0">
              <a:lnSpc>
                <a:spcPct val="60000"/>
              </a:lnSpc>
              <a:spcBef>
                <a:spcPct val="40000"/>
              </a:spcBef>
              <a:buClr>
                <a:schemeClr val="tx2"/>
              </a:buClr>
              <a:buSzPct val="75000"/>
              <a:buFont typeface="Wingdings" pitchFamily="2" charset="2"/>
              <a:buChar char="u"/>
            </a:pPr>
            <a:r>
              <a:rPr lang="en-US" sz="1800" b="0"/>
              <a:t>Wait until one or more streams are ready for I/O</a:t>
            </a:r>
          </a:p>
          <a:p>
            <a:pPr marL="285750" indent="-285750" eaLnBrk="0" hangingPunct="0">
              <a:lnSpc>
                <a:spcPct val="60000"/>
              </a:lnSpc>
              <a:spcBef>
                <a:spcPct val="40000"/>
              </a:spcBef>
              <a:buClr>
                <a:schemeClr val="tx2"/>
              </a:buClr>
              <a:buSzPct val="75000"/>
              <a:buFont typeface="Wingdings" pitchFamily="2" charset="2"/>
              <a:buChar char="u"/>
            </a:pPr>
            <a:r>
              <a:rPr lang="en-US" sz="1800" b="0" i="1"/>
              <a:t>streamtab</a:t>
            </a:r>
            <a:r>
              <a:rPr lang="en-US" sz="1800" b="0"/>
              <a:t> defines which streams to pend on</a:t>
            </a:r>
          </a:p>
          <a:p>
            <a:pPr marL="285750" indent="-285750" eaLnBrk="0" hangingPunct="0">
              <a:lnSpc>
                <a:spcPct val="60000"/>
              </a:lnSpc>
              <a:spcBef>
                <a:spcPct val="40000"/>
              </a:spcBef>
              <a:buClr>
                <a:schemeClr val="tx2"/>
              </a:buClr>
              <a:buSzPct val="75000"/>
              <a:buFont typeface="Wingdings" pitchFamily="2" charset="2"/>
              <a:buChar char="u"/>
            </a:pPr>
            <a:r>
              <a:rPr lang="en-US" sz="1800" b="0"/>
              <a:t>Useful for slow-device I/O</a:t>
            </a:r>
          </a:p>
          <a:p>
            <a:pPr marL="285750" indent="-285750" eaLnBrk="0" hangingPunct="0">
              <a:lnSpc>
                <a:spcPct val="60000"/>
              </a:lnSpc>
              <a:spcBef>
                <a:spcPct val="40000"/>
              </a:spcBef>
              <a:buClr>
                <a:schemeClr val="tx2"/>
              </a:buClr>
              <a:buSzPct val="75000"/>
              <a:buFont typeface="Wingdings" pitchFamily="2" charset="2"/>
              <a:buChar char="u"/>
            </a:pPr>
            <a:r>
              <a:rPr lang="en-US" sz="1800" b="0"/>
              <a:t>Daemon task to route data from several sources</a:t>
            </a:r>
          </a:p>
          <a:p>
            <a:pPr marL="285750" indent="-285750" eaLnBrk="0" hangingPunct="0">
              <a:lnSpc>
                <a:spcPct val="60000"/>
              </a:lnSpc>
              <a:spcBef>
                <a:spcPct val="40000"/>
              </a:spcBef>
              <a:buClr>
                <a:schemeClr val="tx2"/>
              </a:buClr>
              <a:buSzPct val="75000"/>
              <a:buFont typeface="Wingdings" pitchFamily="2" charset="2"/>
              <a:buChar char="u"/>
            </a:pPr>
            <a:r>
              <a:rPr lang="en-US" sz="1800" i="1">
                <a:solidFill>
                  <a:schemeClr val="tx2"/>
                </a:solidFill>
              </a:rPr>
              <a:t>recommended: use newer BIOS messaging API, eg: MSGQ</a:t>
            </a:r>
          </a:p>
        </p:txBody>
      </p:sp>
      <p:sp>
        <p:nvSpPr>
          <p:cNvPr id="29703" name="Rectangle 7"/>
          <p:cNvSpPr>
            <a:spLocks noChangeArrowheads="1"/>
          </p:cNvSpPr>
          <p:nvPr/>
        </p:nvSpPr>
        <p:spPr bwMode="auto">
          <a:xfrm>
            <a:off x="7369175" y="2749550"/>
            <a:ext cx="674688" cy="593725"/>
          </a:xfrm>
          <a:prstGeom prst="rect">
            <a:avLst/>
          </a:prstGeom>
          <a:solidFill>
            <a:schemeClr val="accent4"/>
          </a:solidFill>
          <a:ln w="12700" algn="ctr">
            <a:solidFill>
              <a:schemeClr val="tx1"/>
            </a:solidFill>
            <a:miter lim="800000"/>
            <a:headEnd/>
            <a:tailEnd/>
          </a:ln>
        </p:spPr>
        <p:txBody>
          <a:bodyPr wrap="none" anchor="ctr">
            <a:spAutoFit/>
          </a:bodyPr>
          <a:lstStyle/>
          <a:p>
            <a:pPr algn="ctr" eaLnBrk="0" hangingPunct="0">
              <a:lnSpc>
                <a:spcPct val="80000"/>
              </a:lnSpc>
              <a:spcBef>
                <a:spcPct val="50000"/>
              </a:spcBef>
            </a:pPr>
            <a:r>
              <a:rPr lang="en-US" sz="2000"/>
              <a:t>IOM</a:t>
            </a:r>
            <a:br>
              <a:rPr lang="en-US" sz="2000"/>
            </a:br>
            <a:r>
              <a:rPr lang="en-US" sz="2000"/>
              <a:t>In</a:t>
            </a:r>
          </a:p>
        </p:txBody>
      </p:sp>
      <p:sp>
        <p:nvSpPr>
          <p:cNvPr id="29704" name="Rectangle 8"/>
          <p:cNvSpPr>
            <a:spLocks noChangeArrowheads="1"/>
          </p:cNvSpPr>
          <p:nvPr/>
        </p:nvSpPr>
        <p:spPr bwMode="auto">
          <a:xfrm>
            <a:off x="8288338" y="2741613"/>
            <a:ext cx="674687" cy="593725"/>
          </a:xfrm>
          <a:prstGeom prst="rect">
            <a:avLst/>
          </a:prstGeom>
          <a:solidFill>
            <a:schemeClr val="accent4"/>
          </a:solidFill>
          <a:ln w="12700" algn="ctr">
            <a:solidFill>
              <a:schemeClr val="tx1"/>
            </a:solidFill>
            <a:miter lim="800000"/>
            <a:headEnd/>
            <a:tailEnd/>
          </a:ln>
        </p:spPr>
        <p:txBody>
          <a:bodyPr wrap="none" anchor="ctr">
            <a:spAutoFit/>
          </a:bodyPr>
          <a:lstStyle/>
          <a:p>
            <a:pPr algn="ctr" eaLnBrk="0" hangingPunct="0">
              <a:lnSpc>
                <a:spcPct val="80000"/>
              </a:lnSpc>
              <a:spcBef>
                <a:spcPct val="50000"/>
              </a:spcBef>
            </a:pPr>
            <a:r>
              <a:rPr lang="en-US" sz="2000"/>
              <a:t>IOM</a:t>
            </a:r>
            <a:br>
              <a:rPr lang="en-US" sz="2000"/>
            </a:br>
            <a:r>
              <a:rPr lang="en-US" sz="2000"/>
              <a:t>Out</a:t>
            </a:r>
          </a:p>
        </p:txBody>
      </p:sp>
      <p:cxnSp>
        <p:nvCxnSpPr>
          <p:cNvPr id="29705" name="AutoShape 9"/>
          <p:cNvCxnSpPr>
            <a:cxnSpLocks noChangeShapeType="1"/>
            <a:stCxn id="29703" idx="2"/>
            <a:endCxn id="404482" idx="3"/>
          </p:cNvCxnSpPr>
          <p:nvPr/>
        </p:nvCxnSpPr>
        <p:spPr bwMode="auto">
          <a:xfrm rot="5400000">
            <a:off x="6980238" y="3443287"/>
            <a:ext cx="827088" cy="627063"/>
          </a:xfrm>
          <a:prstGeom prst="bentConnector2">
            <a:avLst/>
          </a:prstGeom>
          <a:noFill/>
          <a:ln w="28575">
            <a:solidFill>
              <a:schemeClr val="tx1"/>
            </a:solidFill>
            <a:miter lim="800000"/>
            <a:headEnd/>
            <a:tailEnd type="triangle" w="med" len="med"/>
          </a:ln>
        </p:spPr>
      </p:cxnSp>
      <p:cxnSp>
        <p:nvCxnSpPr>
          <p:cNvPr id="29706" name="AutoShape 10"/>
          <p:cNvCxnSpPr>
            <a:cxnSpLocks noChangeShapeType="1"/>
            <a:stCxn id="404483" idx="3"/>
            <a:endCxn id="29704" idx="2"/>
          </p:cNvCxnSpPr>
          <p:nvPr/>
        </p:nvCxnSpPr>
        <p:spPr bwMode="auto">
          <a:xfrm flipV="1">
            <a:off x="7080250" y="3335338"/>
            <a:ext cx="1546225" cy="1033462"/>
          </a:xfrm>
          <a:prstGeom prst="bentConnector2">
            <a:avLst/>
          </a:prstGeom>
          <a:noFill/>
          <a:ln w="28575">
            <a:solidFill>
              <a:schemeClr val="tx1"/>
            </a:solidFill>
            <a:miter lim="800000"/>
            <a:headEnd/>
            <a:tailEnd type="triangle" w="med" len="med"/>
          </a:ln>
        </p:spPr>
      </p:cxnSp>
      <p:sp>
        <p:nvSpPr>
          <p:cNvPr id="29707" name="Text Box 11"/>
          <p:cNvSpPr txBox="1">
            <a:spLocks noChangeArrowheads="1"/>
          </p:cNvSpPr>
          <p:nvPr/>
        </p:nvSpPr>
        <p:spPr bwMode="auto">
          <a:xfrm>
            <a:off x="7396163" y="3602038"/>
            <a:ext cx="1508125" cy="268287"/>
          </a:xfrm>
          <a:prstGeom prst="rect">
            <a:avLst/>
          </a:prstGeom>
          <a:solidFill>
            <a:schemeClr val="bg1"/>
          </a:solidFill>
          <a:ln w="12700" algn="ctr">
            <a:noFill/>
            <a:miter lim="800000"/>
            <a:headEnd/>
            <a:tailEnd/>
          </a:ln>
        </p:spPr>
        <p:txBody>
          <a:bodyPr>
            <a:spAutoFit/>
          </a:bodyPr>
          <a:lstStyle/>
          <a:p>
            <a:pPr eaLnBrk="0" hangingPunct="0">
              <a:lnSpc>
                <a:spcPct val="60000"/>
              </a:lnSpc>
              <a:spcBef>
                <a:spcPct val="50000"/>
              </a:spcBef>
            </a:pPr>
            <a:r>
              <a:rPr lang="en-US" sz="1800" b="0">
                <a:solidFill>
                  <a:schemeClr val="tx2"/>
                </a:solidFill>
                <a:latin typeface="Arial Narrow" pitchFamily="34" charset="0"/>
              </a:rPr>
              <a:t>post</a:t>
            </a:r>
            <a:r>
              <a:rPr lang="en-US" sz="1800">
                <a:solidFill>
                  <a:schemeClr val="tx2"/>
                </a:solidFill>
                <a:latin typeface="Arial Narrow" pitchFamily="34" charset="0"/>
              </a:rPr>
              <a:t>    </a:t>
            </a:r>
            <a:r>
              <a:rPr lang="en-US" sz="1800" i="1">
                <a:solidFill>
                  <a:schemeClr val="tx2"/>
                </a:solidFill>
                <a:latin typeface="Arial Narrow" pitchFamily="34" charset="0"/>
              </a:rPr>
              <a:t>or    </a:t>
            </a:r>
            <a:r>
              <a:rPr lang="en-US" sz="1800" b="0">
                <a:solidFill>
                  <a:schemeClr val="tx2"/>
                </a:solidFill>
                <a:latin typeface="Arial Narrow" pitchFamily="34" charset="0"/>
              </a:rPr>
              <a:t>post</a:t>
            </a:r>
          </a:p>
        </p:txBody>
      </p:sp>
      <p:sp>
        <p:nvSpPr>
          <p:cNvPr id="29708" name="Text Box 12"/>
          <p:cNvSpPr txBox="1">
            <a:spLocks noChangeArrowheads="1"/>
          </p:cNvSpPr>
          <p:nvPr/>
        </p:nvSpPr>
        <p:spPr bwMode="auto">
          <a:xfrm>
            <a:off x="7691438" y="3890963"/>
            <a:ext cx="1060450" cy="268287"/>
          </a:xfrm>
          <a:prstGeom prst="rect">
            <a:avLst/>
          </a:prstGeom>
          <a:noFill/>
          <a:ln w="12700" algn="ctr">
            <a:noFill/>
            <a:miter lim="800000"/>
            <a:headEnd/>
            <a:tailEnd/>
          </a:ln>
        </p:spPr>
        <p:txBody>
          <a:bodyPr>
            <a:spAutoFit/>
          </a:bodyPr>
          <a:lstStyle/>
          <a:p>
            <a:pPr eaLnBrk="0" hangingPunct="0">
              <a:lnSpc>
                <a:spcPct val="60000"/>
              </a:lnSpc>
              <a:spcBef>
                <a:spcPct val="50000"/>
              </a:spcBef>
            </a:pPr>
            <a:r>
              <a:rPr lang="en-US" sz="1800" b="0">
                <a:solidFill>
                  <a:schemeClr val="tx2"/>
                </a:solidFill>
                <a:latin typeface="Arial Narrow" pitchFamily="34" charset="0"/>
              </a:rPr>
              <a:t>unblocks</a:t>
            </a:r>
          </a:p>
        </p:txBody>
      </p:sp>
      <p:sp>
        <p:nvSpPr>
          <p:cNvPr id="404519" name="Rectangle 39"/>
          <p:cNvSpPr>
            <a:spLocks noChangeArrowheads="1"/>
          </p:cNvSpPr>
          <p:nvPr/>
        </p:nvSpPr>
        <p:spPr bwMode="auto">
          <a:xfrm>
            <a:off x="228600" y="762000"/>
            <a:ext cx="8763000" cy="393700"/>
          </a:xfrm>
          <a:prstGeom prst="rect">
            <a:avLst/>
          </a:prstGeom>
          <a:solidFill>
            <a:schemeClr val="accent3"/>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algn="ctr" eaLnBrk="0" hangingPunct="0">
              <a:lnSpc>
                <a:spcPct val="90000"/>
              </a:lnSpc>
              <a:spcBef>
                <a:spcPct val="40000"/>
              </a:spcBef>
              <a:buClr>
                <a:schemeClr val="tx2"/>
              </a:buClr>
              <a:buSzPct val="75000"/>
              <a:buFont typeface="Wingdings" pitchFamily="2" charset="2"/>
              <a:buNone/>
              <a:defRPr/>
            </a:pPr>
            <a:r>
              <a:rPr lang="en-US" sz="2100">
                <a:latin typeface="Courier New" pitchFamily="49" charset="0"/>
              </a:rPr>
              <a:t>uMask = SIO_select(ahSioTab, nSio, uTimeout);</a:t>
            </a:r>
          </a:p>
        </p:txBody>
      </p:sp>
      <p:pic>
        <p:nvPicPr>
          <p:cNvPr id="18"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ChangeArrowheads="1"/>
          </p:cNvSpPr>
          <p:nvPr/>
        </p:nvSpPr>
        <p:spPr bwMode="auto">
          <a:xfrm>
            <a:off x="762000" y="5710238"/>
            <a:ext cx="7620000" cy="576262"/>
          </a:xfrm>
          <a:prstGeom prst="rect">
            <a:avLst/>
          </a:prstGeom>
          <a:solidFill>
            <a:schemeClr val="accent4"/>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05507" name="Rectangle 3"/>
          <p:cNvSpPr>
            <a:spLocks noChangeArrowheads="1"/>
          </p:cNvSpPr>
          <p:nvPr/>
        </p:nvSpPr>
        <p:spPr bwMode="auto">
          <a:xfrm>
            <a:off x="762000" y="2265363"/>
            <a:ext cx="7620000" cy="1103312"/>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05508" name="Rectangle 4"/>
          <p:cNvSpPr>
            <a:spLocks noChangeArrowheads="1"/>
          </p:cNvSpPr>
          <p:nvPr/>
        </p:nvSpPr>
        <p:spPr bwMode="auto">
          <a:xfrm>
            <a:off x="762000" y="3649663"/>
            <a:ext cx="7620000" cy="885825"/>
          </a:xfrm>
          <a:prstGeom prst="rect">
            <a:avLst/>
          </a:prstGeom>
          <a:solidFill>
            <a:schemeClr val="accent2"/>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05509" name="Rectangle 5"/>
          <p:cNvSpPr>
            <a:spLocks noChangeArrowheads="1"/>
          </p:cNvSpPr>
          <p:nvPr/>
        </p:nvSpPr>
        <p:spPr bwMode="auto">
          <a:xfrm>
            <a:off x="762000" y="4840288"/>
            <a:ext cx="7620000" cy="554037"/>
          </a:xfrm>
          <a:prstGeom prst="rect">
            <a:avLst/>
          </a:prstGeom>
          <a:solidFill>
            <a:schemeClr val="accent3"/>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05510" name="Rectangle 6"/>
          <p:cNvSpPr>
            <a:spLocks noChangeArrowheads="1"/>
          </p:cNvSpPr>
          <p:nvPr/>
        </p:nvSpPr>
        <p:spPr bwMode="auto">
          <a:xfrm>
            <a:off x="762000" y="827088"/>
            <a:ext cx="7620000" cy="1103312"/>
          </a:xfrm>
          <a:prstGeom prst="rect">
            <a:avLst/>
          </a:prstGeom>
          <a:solidFill>
            <a:schemeClr val="accent1"/>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0727" name="Rectangle 7"/>
          <p:cNvSpPr>
            <a:spLocks noGrp="1" noChangeArrowheads="1"/>
          </p:cNvSpPr>
          <p:nvPr>
            <p:ph type="title"/>
          </p:nvPr>
        </p:nvSpPr>
        <p:spPr/>
        <p:txBody>
          <a:bodyPr/>
          <a:lstStyle/>
          <a:p>
            <a:r>
              <a:rPr lang="en-US" smtClean="0"/>
              <a:t>SIO API Summary</a:t>
            </a:r>
          </a:p>
        </p:txBody>
      </p:sp>
      <p:sp>
        <p:nvSpPr>
          <p:cNvPr id="30728" name="Rectangle 8"/>
          <p:cNvSpPr>
            <a:spLocks noChangeArrowheads="1"/>
          </p:cNvSpPr>
          <p:nvPr/>
        </p:nvSpPr>
        <p:spPr bwMode="auto">
          <a:xfrm>
            <a:off x="609600" y="457200"/>
            <a:ext cx="7924800" cy="5856288"/>
          </a:xfrm>
          <a:prstGeom prst="rect">
            <a:avLst/>
          </a:prstGeom>
          <a:noFill/>
          <a:ln w="12700" algn="ctr">
            <a:noFill/>
            <a:miter lim="800000"/>
            <a:headEnd type="none" w="sm" len="sm"/>
            <a:tailEnd type="none" w="sm" len="sm"/>
          </a:ln>
        </p:spPr>
        <p:txBody>
          <a:bodyPr>
            <a:spAutoFit/>
          </a:bodyPr>
          <a:lstStyle/>
          <a:p>
            <a:pPr eaLnBrk="0" hangingPunct="0">
              <a:tabLst>
                <a:tab pos="463550" algn="l"/>
                <a:tab pos="1941513" algn="l"/>
              </a:tabLst>
            </a:pPr>
            <a:r>
              <a:rPr lang="en-US" sz="2000" i="1">
                <a:solidFill>
                  <a:schemeClr val="tx2"/>
                </a:solidFill>
              </a:rPr>
              <a:t>Buffer Passing</a:t>
            </a:r>
          </a:p>
          <a:p>
            <a:pPr eaLnBrk="0" hangingPunct="0">
              <a:tabLst>
                <a:tab pos="463550" algn="l"/>
                <a:tab pos="1941513" algn="l"/>
              </a:tabLst>
            </a:pPr>
            <a:r>
              <a:rPr lang="en-US" sz="1800"/>
              <a:t>	SIO_issue 	Send a buffer to a stream</a:t>
            </a:r>
          </a:p>
          <a:p>
            <a:pPr eaLnBrk="0" hangingPunct="0">
              <a:tabLst>
                <a:tab pos="463550" algn="l"/>
                <a:tab pos="1941513" algn="l"/>
              </a:tabLst>
            </a:pPr>
            <a:r>
              <a:rPr lang="en-US" sz="1800"/>
              <a:t>	SIO_reclaim 	Request a buffer back from a stream</a:t>
            </a:r>
          </a:p>
          <a:p>
            <a:pPr eaLnBrk="0" hangingPunct="0">
              <a:tabLst>
                <a:tab pos="463550" algn="l"/>
                <a:tab pos="1941513" algn="l"/>
              </a:tabLst>
            </a:pPr>
            <a:r>
              <a:rPr lang="en-US" sz="1800" b="0"/>
              <a:t>	SIO_ready	Test to see if stream has buffer available for reclaim</a:t>
            </a:r>
          </a:p>
          <a:p>
            <a:pPr eaLnBrk="0" hangingPunct="0">
              <a:tabLst>
                <a:tab pos="463550" algn="l"/>
                <a:tab pos="1941513" algn="l"/>
              </a:tabLst>
            </a:pPr>
            <a:r>
              <a:rPr lang="en-US" sz="1800" b="0"/>
              <a:t>	SIO_select 	Wait for any of a specified group of streams to be ready</a:t>
            </a:r>
          </a:p>
          <a:p>
            <a:pPr eaLnBrk="0" hangingPunct="0">
              <a:lnSpc>
                <a:spcPct val="110000"/>
              </a:lnSpc>
              <a:tabLst>
                <a:tab pos="463550" algn="l"/>
                <a:tab pos="1941513" algn="l"/>
              </a:tabLst>
            </a:pPr>
            <a:r>
              <a:rPr lang="en-US" sz="2000" i="1">
                <a:solidFill>
                  <a:schemeClr val="tx2"/>
                </a:solidFill>
              </a:rPr>
              <a:t>Stream Management</a:t>
            </a:r>
          </a:p>
          <a:p>
            <a:pPr eaLnBrk="0" hangingPunct="0">
              <a:tabLst>
                <a:tab pos="463550" algn="l"/>
                <a:tab pos="1941513" algn="l"/>
              </a:tabLst>
            </a:pPr>
            <a:r>
              <a:rPr lang="en-US" sz="1800" b="0"/>
              <a:t>	SIO_staticbuf 	Obtain pointer to statically created buffer</a:t>
            </a:r>
          </a:p>
          <a:p>
            <a:pPr eaLnBrk="0" hangingPunct="0">
              <a:tabLst>
                <a:tab pos="463550" algn="l"/>
                <a:tab pos="1941513" algn="l"/>
              </a:tabLst>
            </a:pPr>
            <a:r>
              <a:rPr lang="en-US" sz="1800" b="0"/>
              <a:t>	SIO_flush 	Idle a stream by flushing buffers</a:t>
            </a:r>
          </a:p>
          <a:p>
            <a:pPr eaLnBrk="0" hangingPunct="0">
              <a:tabLst>
                <a:tab pos="463550" algn="l"/>
                <a:tab pos="1941513" algn="l"/>
              </a:tabLst>
            </a:pPr>
            <a:r>
              <a:rPr lang="en-US" sz="1800" b="0"/>
              <a:t>	SIO_idle 	Idle a stream</a:t>
            </a:r>
          </a:p>
          <a:p>
            <a:pPr eaLnBrk="0" hangingPunct="0">
              <a:tabLst>
                <a:tab pos="463550" algn="l"/>
                <a:tab pos="1941513" algn="l"/>
              </a:tabLst>
            </a:pPr>
            <a:r>
              <a:rPr lang="en-US" sz="1800" b="0"/>
              <a:t>	SIO_ctrl 	Perform a device-dependent control operation</a:t>
            </a:r>
          </a:p>
          <a:p>
            <a:pPr eaLnBrk="0" hangingPunct="0">
              <a:lnSpc>
                <a:spcPct val="110000"/>
              </a:lnSpc>
              <a:tabLst>
                <a:tab pos="463550" algn="l"/>
                <a:tab pos="1941513" algn="l"/>
              </a:tabLst>
            </a:pPr>
            <a:r>
              <a:rPr lang="en-US" sz="2000" i="1">
                <a:solidFill>
                  <a:schemeClr val="tx2"/>
                </a:solidFill>
              </a:rPr>
              <a:t>Stream Properties Interrogation</a:t>
            </a:r>
          </a:p>
          <a:p>
            <a:pPr eaLnBrk="0" hangingPunct="0">
              <a:tabLst>
                <a:tab pos="463550" algn="l"/>
                <a:tab pos="1941513" algn="l"/>
              </a:tabLst>
            </a:pPr>
            <a:r>
              <a:rPr lang="en-US" sz="1800" b="0">
                <a:latin typeface="Arial Narrow" pitchFamily="34" charset="0"/>
              </a:rPr>
              <a:t>	SIO_bufsize 	Returns size of the buffers specified in stream object</a:t>
            </a:r>
          </a:p>
          <a:p>
            <a:pPr eaLnBrk="0" hangingPunct="0">
              <a:tabLst>
                <a:tab pos="463550" algn="l"/>
                <a:tab pos="1941513" algn="l"/>
              </a:tabLst>
            </a:pPr>
            <a:r>
              <a:rPr lang="en-US" sz="1800" b="0">
                <a:latin typeface="Arial Narrow" pitchFamily="34" charset="0"/>
              </a:rPr>
              <a:t>	</a:t>
            </a:r>
            <a:r>
              <a:rPr lang="en-US" sz="1800" b="0" i="1">
                <a:latin typeface="Arial Narrow" pitchFamily="34" charset="0"/>
              </a:rPr>
              <a:t>SIO_nbufs</a:t>
            </a:r>
            <a:r>
              <a:rPr lang="en-US" sz="1800" b="0">
                <a:latin typeface="Arial Narrow" pitchFamily="34" charset="0"/>
              </a:rPr>
              <a:t>	Returns number of buffers specified in stream object</a:t>
            </a:r>
          </a:p>
          <a:p>
            <a:pPr eaLnBrk="0" hangingPunct="0">
              <a:tabLst>
                <a:tab pos="463550" algn="l"/>
                <a:tab pos="1941513" algn="l"/>
              </a:tabLst>
            </a:pPr>
            <a:r>
              <a:rPr lang="en-US" sz="1800" b="0">
                <a:latin typeface="Arial Narrow" pitchFamily="34" charset="0"/>
              </a:rPr>
              <a:t>	SIO_segid 	Memory segment used by a stream as per stream object</a:t>
            </a:r>
          </a:p>
          <a:p>
            <a:pPr eaLnBrk="0" hangingPunct="0">
              <a:lnSpc>
                <a:spcPct val="110000"/>
              </a:lnSpc>
              <a:tabLst>
                <a:tab pos="463550" algn="l"/>
                <a:tab pos="1941513" algn="l"/>
              </a:tabLst>
            </a:pPr>
            <a:r>
              <a:rPr lang="en-US" sz="2000" i="1">
                <a:solidFill>
                  <a:schemeClr val="tx2"/>
                </a:solidFill>
              </a:rPr>
              <a:t>Dynamic Stream Management </a:t>
            </a:r>
            <a:r>
              <a:rPr lang="en-US" sz="1800" b="0" i="1">
                <a:solidFill>
                  <a:schemeClr val="tx2"/>
                </a:solidFill>
              </a:rPr>
              <a:t>(mod.11)</a:t>
            </a:r>
          </a:p>
          <a:p>
            <a:pPr eaLnBrk="0" hangingPunct="0">
              <a:tabLst>
                <a:tab pos="463550" algn="l"/>
                <a:tab pos="1941513" algn="l"/>
              </a:tabLst>
            </a:pPr>
            <a:r>
              <a:rPr lang="en-US" sz="1800" b="0">
                <a:latin typeface="Arial Narrow" pitchFamily="34" charset="0"/>
              </a:rPr>
              <a:t>	SIO_create 	Dynamically create a stream (malloc fxn)</a:t>
            </a:r>
          </a:p>
          <a:p>
            <a:pPr eaLnBrk="0" hangingPunct="0">
              <a:tabLst>
                <a:tab pos="463550" algn="l"/>
                <a:tab pos="1941513" algn="l"/>
              </a:tabLst>
            </a:pPr>
            <a:r>
              <a:rPr lang="en-US" sz="1800" b="0">
                <a:latin typeface="Arial Narrow" pitchFamily="34" charset="0"/>
              </a:rPr>
              <a:t>	SIO_delete 	Delete a dynamically created stream (free fxn)</a:t>
            </a:r>
          </a:p>
          <a:p>
            <a:pPr eaLnBrk="0" hangingPunct="0">
              <a:lnSpc>
                <a:spcPct val="110000"/>
              </a:lnSpc>
              <a:tabLst>
                <a:tab pos="463550" algn="l"/>
                <a:tab pos="1941513" algn="l"/>
              </a:tabLst>
            </a:pPr>
            <a:r>
              <a:rPr lang="en-US" sz="2000" i="1">
                <a:solidFill>
                  <a:schemeClr val="tx2"/>
                </a:solidFill>
              </a:rPr>
              <a:t>Archaic Stream API</a:t>
            </a:r>
          </a:p>
          <a:p>
            <a:pPr eaLnBrk="0" hangingPunct="0">
              <a:tabLst>
                <a:tab pos="463550" algn="l"/>
                <a:tab pos="1941513" algn="l"/>
              </a:tabLst>
            </a:pPr>
            <a:r>
              <a:rPr lang="en-US" sz="1800" b="0" i="1">
                <a:latin typeface="Arial Narrow" pitchFamily="34" charset="0"/>
              </a:rPr>
              <a:t>	SIO_get 	Get buffer from stream</a:t>
            </a:r>
          </a:p>
          <a:p>
            <a:pPr eaLnBrk="0" hangingPunct="0">
              <a:tabLst>
                <a:tab pos="463550" algn="l"/>
                <a:tab pos="1941513" algn="l"/>
              </a:tabLst>
            </a:pPr>
            <a:r>
              <a:rPr lang="en-US" sz="1800" b="0" i="1">
                <a:latin typeface="Arial Narrow" pitchFamily="34" charset="0"/>
              </a:rPr>
              <a:t>	SIO_put 	Put buffer to a stream</a:t>
            </a:r>
          </a:p>
        </p:txBody>
      </p:sp>
      <p:pic>
        <p:nvPicPr>
          <p:cNvPr id="405521" name="Picture 17"/>
          <p:cNvPicPr>
            <a:picLocks noChangeAspect="1" noChangeArrowheads="1"/>
          </p:cNvPicPr>
          <p:nvPr/>
        </p:nvPicPr>
        <p:blipFill>
          <a:blip r:embed="rId3" cstate="print"/>
          <a:srcRect b="56609"/>
          <a:stretch>
            <a:fillRect/>
          </a:stretch>
        </p:blipFill>
        <p:spPr bwMode="auto">
          <a:xfrm>
            <a:off x="4800600" y="5456238"/>
            <a:ext cx="3886200" cy="1401762"/>
          </a:xfrm>
          <a:prstGeom prst="rect">
            <a:avLst/>
          </a:prstGeom>
          <a:noFill/>
          <a:ln w="12700">
            <a:noFill/>
            <a:miter lim="800000"/>
            <a:headEnd type="none" w="sm" len="sm"/>
            <a:tailEnd type="none" w="sm" len="sm"/>
          </a:ln>
        </p:spPr>
      </p:pic>
      <p:pic>
        <p:nvPicPr>
          <p:cNvPr id="13"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5521"/>
                                        </p:tgtEl>
                                        <p:attrNameLst>
                                          <p:attrName>style.visibility</p:attrName>
                                        </p:attrNameLst>
                                      </p:cBhvr>
                                      <p:to>
                                        <p:strVal val="visible"/>
                                      </p:to>
                                    </p:set>
                                    <p:animEffect transition="in" filter="dissolve">
                                      <p:cBhvr>
                                        <p:cTn id="7" dur="500"/>
                                        <p:tgtEl>
                                          <p:spTgt spid="4055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76200" y="685800"/>
            <a:ext cx="1371600" cy="5562600"/>
          </a:xfrm>
          <a:prstGeom prst="rect">
            <a:avLst/>
          </a:prstGeom>
          <a:solidFill>
            <a:schemeClr val="accent2"/>
          </a:solidFill>
          <a:ln w="25400">
            <a:solidFill>
              <a:schemeClr val="tx1"/>
            </a:solidFill>
            <a:miter lim="800000"/>
            <a:headEnd type="none" w="sm" len="sm"/>
            <a:tailEnd type="none" w="sm" len="sm"/>
          </a:ln>
          <a:effectLst>
            <a:outerShdw dist="107763" dir="2700000" algn="ctr" rotWithShape="0">
              <a:schemeClr val="bg2"/>
            </a:outerShdw>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1747" name="Rectangle 3"/>
          <p:cNvSpPr>
            <a:spLocks noChangeArrowheads="1"/>
          </p:cNvSpPr>
          <p:nvPr/>
        </p:nvSpPr>
        <p:spPr bwMode="auto">
          <a:xfrm>
            <a:off x="254000" y="762000"/>
            <a:ext cx="990600" cy="838200"/>
          </a:xfrm>
          <a:prstGeom prst="rect">
            <a:avLst/>
          </a:prstGeom>
          <a:noFill/>
          <a:ln w="9525">
            <a:noFill/>
            <a:miter lim="800000"/>
            <a:headEnd/>
            <a:tailEnd/>
          </a:ln>
        </p:spPr>
        <p:txBody>
          <a:bodyPr lIns="0" tIns="91440" rIns="0" bIns="0"/>
          <a:lstStyle/>
          <a:p>
            <a:pPr algn="ctr" eaLnBrk="0" hangingPunct="0">
              <a:lnSpc>
                <a:spcPct val="80000"/>
              </a:lnSpc>
              <a:spcBef>
                <a:spcPct val="50000"/>
              </a:spcBef>
            </a:pPr>
            <a:r>
              <a:rPr lang="en-US" sz="2000"/>
              <a:t>IOM</a:t>
            </a:r>
            <a:br>
              <a:rPr lang="en-US" sz="2000"/>
            </a:br>
            <a:r>
              <a:rPr lang="en-US" sz="2000"/>
              <a:t>Device</a:t>
            </a:r>
          </a:p>
        </p:txBody>
      </p:sp>
      <p:sp>
        <p:nvSpPr>
          <p:cNvPr id="410628" name="Rectangle 4"/>
          <p:cNvSpPr>
            <a:spLocks noChangeArrowheads="1"/>
          </p:cNvSpPr>
          <p:nvPr/>
        </p:nvSpPr>
        <p:spPr bwMode="auto">
          <a:xfrm>
            <a:off x="4038600" y="685800"/>
            <a:ext cx="4953000" cy="5562600"/>
          </a:xfrm>
          <a:prstGeom prst="rect">
            <a:avLst/>
          </a:prstGeom>
          <a:solidFill>
            <a:schemeClr val="accent1"/>
          </a:solidFill>
          <a:ln w="25400">
            <a:solidFill>
              <a:schemeClr val="tx1"/>
            </a:solidFill>
            <a:miter lim="800000"/>
            <a:headEnd type="none" w="sm" len="sm"/>
            <a:tailEnd type="none" w="sm" len="sm"/>
          </a:ln>
          <a:effectLst>
            <a:outerShdw dist="107763" dir="2700000" algn="ctr" rotWithShape="0">
              <a:schemeClr val="bg2"/>
            </a:outerShdw>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1749" name="Rectangle 5"/>
          <p:cNvSpPr>
            <a:spLocks noChangeArrowheads="1"/>
          </p:cNvSpPr>
          <p:nvPr/>
        </p:nvSpPr>
        <p:spPr bwMode="auto">
          <a:xfrm>
            <a:off x="5715000" y="762000"/>
            <a:ext cx="1600200" cy="457200"/>
          </a:xfrm>
          <a:prstGeom prst="rect">
            <a:avLst/>
          </a:prstGeom>
          <a:noFill/>
          <a:ln w="9525">
            <a:noFill/>
            <a:miter lim="800000"/>
            <a:headEnd/>
            <a:tailEnd/>
          </a:ln>
        </p:spPr>
        <p:txBody>
          <a:bodyPr lIns="0" tIns="91440" rIns="0" bIns="0"/>
          <a:lstStyle/>
          <a:p>
            <a:pPr algn="ctr" eaLnBrk="0" hangingPunct="0">
              <a:lnSpc>
                <a:spcPct val="80000"/>
              </a:lnSpc>
              <a:spcBef>
                <a:spcPct val="50000"/>
              </a:spcBef>
            </a:pPr>
            <a:r>
              <a:rPr lang="en-US" sz="2000"/>
              <a:t>TASK</a:t>
            </a:r>
          </a:p>
        </p:txBody>
      </p:sp>
      <p:sp>
        <p:nvSpPr>
          <p:cNvPr id="31750" name="Rectangle 6"/>
          <p:cNvSpPr>
            <a:spLocks noGrp="1" noChangeArrowheads="1"/>
          </p:cNvSpPr>
          <p:nvPr>
            <p:ph type="title"/>
          </p:nvPr>
        </p:nvSpPr>
        <p:spPr/>
        <p:txBody>
          <a:bodyPr lIns="92075" rIns="92075" anchor="ctr"/>
          <a:lstStyle/>
          <a:p>
            <a:r>
              <a:rPr lang="en-US" smtClean="0"/>
              <a:t>Single Buffer Example</a:t>
            </a:r>
          </a:p>
        </p:txBody>
      </p:sp>
      <p:sp>
        <p:nvSpPr>
          <p:cNvPr id="31752" name="Rectangle 15"/>
          <p:cNvSpPr>
            <a:spLocks noChangeArrowheads="1"/>
          </p:cNvSpPr>
          <p:nvPr/>
        </p:nvSpPr>
        <p:spPr bwMode="auto">
          <a:xfrm>
            <a:off x="4038600" y="1108075"/>
            <a:ext cx="4967288" cy="4775200"/>
          </a:xfrm>
          <a:prstGeom prst="rect">
            <a:avLst/>
          </a:prstGeom>
          <a:noFill/>
          <a:ln w="9525">
            <a:noFill/>
            <a:miter lim="800000"/>
            <a:headEnd type="none" w="sm" len="sm"/>
            <a:tailEnd/>
          </a:ln>
        </p:spPr>
        <p:txBody>
          <a:bodyPr lIns="92075" tIns="46038" rIns="92075" bIns="46038">
            <a:spAutoFit/>
          </a:bodyPr>
          <a:lstStyle/>
          <a:p>
            <a:pPr eaLnBrk="0" hangingPunct="0">
              <a:lnSpc>
                <a:spcPct val="130000"/>
              </a:lnSpc>
              <a:tabLst>
                <a:tab pos="342900" algn="l"/>
              </a:tabLst>
            </a:pPr>
            <a:r>
              <a:rPr lang="en-US" sz="1700">
                <a:latin typeface="Arial Narrow" pitchFamily="34" charset="0"/>
                <a:cs typeface="Times New Roman" pitchFamily="18" charset="0"/>
              </a:rPr>
              <a:t> </a:t>
            </a:r>
          </a:p>
          <a:p>
            <a:pPr eaLnBrk="0" hangingPunct="0">
              <a:lnSpc>
                <a:spcPct val="130000"/>
              </a:lnSpc>
              <a:tabLst>
                <a:tab pos="342900" algn="l"/>
              </a:tabLst>
            </a:pPr>
            <a:r>
              <a:rPr lang="en-US" sz="1700">
                <a:latin typeface="Arial Narrow" pitchFamily="34" charset="0"/>
                <a:cs typeface="Times New Roman" pitchFamily="18" charset="0"/>
              </a:rPr>
              <a:t>int pBuf[SIZE];</a:t>
            </a:r>
          </a:p>
          <a:p>
            <a:pPr eaLnBrk="0" hangingPunct="0">
              <a:lnSpc>
                <a:spcPct val="130000"/>
              </a:lnSpc>
              <a:tabLst>
                <a:tab pos="342900" algn="l"/>
              </a:tabLst>
            </a:pPr>
            <a:r>
              <a:rPr lang="en-US" sz="1700">
                <a:latin typeface="Arial Narrow" pitchFamily="34" charset="0"/>
                <a:cs typeface="Times New Roman" pitchFamily="18" charset="0"/>
              </a:rPr>
              <a:t> </a:t>
            </a:r>
          </a:p>
          <a:p>
            <a:pPr eaLnBrk="0" hangingPunct="0">
              <a:lnSpc>
                <a:spcPct val="130000"/>
              </a:lnSpc>
              <a:tabLst>
                <a:tab pos="342900" algn="l"/>
              </a:tabLst>
            </a:pPr>
            <a:endParaRPr lang="en-US" sz="1700">
              <a:latin typeface="Arial Narrow" pitchFamily="34" charset="0"/>
              <a:cs typeface="Times New Roman" pitchFamily="18" charset="0"/>
            </a:endParaRPr>
          </a:p>
          <a:p>
            <a:pPr eaLnBrk="0" hangingPunct="0">
              <a:lnSpc>
                <a:spcPct val="130000"/>
              </a:lnSpc>
              <a:tabLst>
                <a:tab pos="342900" algn="l"/>
              </a:tabLst>
            </a:pPr>
            <a:endParaRPr lang="en-US" sz="1700">
              <a:latin typeface="Arial Narrow" pitchFamily="34" charset="0"/>
              <a:cs typeface="Times New Roman" pitchFamily="18" charset="0"/>
            </a:endParaRPr>
          </a:p>
          <a:p>
            <a:pPr eaLnBrk="0" hangingPunct="0">
              <a:lnSpc>
                <a:spcPct val="130000"/>
              </a:lnSpc>
              <a:tabLst>
                <a:tab pos="342900" algn="l"/>
              </a:tabLst>
            </a:pPr>
            <a:r>
              <a:rPr lang="en-US" sz="1700">
                <a:latin typeface="Arial Narrow" pitchFamily="34" charset="0"/>
              </a:rPr>
              <a:t>status = </a:t>
            </a:r>
            <a:r>
              <a:rPr lang="en-US" sz="1700">
                <a:latin typeface="Arial Narrow" pitchFamily="34" charset="0"/>
                <a:cs typeface="Times New Roman" pitchFamily="18" charset="0"/>
              </a:rPr>
              <a:t>SIO_</a:t>
            </a:r>
            <a:r>
              <a:rPr lang="en-US" sz="1700">
                <a:solidFill>
                  <a:schemeClr val="tx2"/>
                </a:solidFill>
                <a:latin typeface="Arial Narrow" pitchFamily="34" charset="0"/>
                <a:cs typeface="Times New Roman" pitchFamily="18" charset="0"/>
              </a:rPr>
              <a:t>issue</a:t>
            </a:r>
            <a:r>
              <a:rPr lang="en-US" sz="1700">
                <a:latin typeface="Arial Narrow" pitchFamily="34" charset="0"/>
                <a:cs typeface="Times New Roman" pitchFamily="18" charset="0"/>
              </a:rPr>
              <a:t>(hStrm, pBuf, SIZE, NULL );</a:t>
            </a:r>
          </a:p>
          <a:p>
            <a:pPr eaLnBrk="0" hangingPunct="0">
              <a:lnSpc>
                <a:spcPct val="130000"/>
              </a:lnSpc>
              <a:tabLst>
                <a:tab pos="342900" algn="l"/>
              </a:tabLst>
            </a:pPr>
            <a:r>
              <a:rPr lang="en-US" sz="1700">
                <a:latin typeface="Arial Narrow" pitchFamily="34" charset="0"/>
              </a:rPr>
              <a:t> </a:t>
            </a:r>
            <a:endParaRPr lang="en-US" sz="1700">
              <a:latin typeface="Arial Narrow" pitchFamily="34" charset="0"/>
              <a:cs typeface="Times New Roman" pitchFamily="18" charset="0"/>
            </a:endParaRPr>
          </a:p>
          <a:p>
            <a:pPr eaLnBrk="0" hangingPunct="0">
              <a:lnSpc>
                <a:spcPct val="130000"/>
              </a:lnSpc>
              <a:tabLst>
                <a:tab pos="342900" algn="l"/>
              </a:tabLst>
            </a:pPr>
            <a:r>
              <a:rPr lang="en-US" sz="1700">
                <a:latin typeface="Arial Narrow" pitchFamily="34" charset="0"/>
                <a:cs typeface="Times New Roman" pitchFamily="18" charset="0"/>
              </a:rPr>
              <a:t>while(…)</a:t>
            </a:r>
          </a:p>
          <a:p>
            <a:pPr eaLnBrk="0" hangingPunct="0">
              <a:lnSpc>
                <a:spcPct val="130000"/>
              </a:lnSpc>
              <a:tabLst>
                <a:tab pos="342900" algn="l"/>
              </a:tabLst>
            </a:pPr>
            <a:r>
              <a:rPr lang="en-US" sz="1700">
                <a:latin typeface="Arial Narrow" pitchFamily="34" charset="0"/>
                <a:cs typeface="Times New Roman" pitchFamily="18" charset="0"/>
              </a:rPr>
              <a:t>	size = SIO_</a:t>
            </a:r>
            <a:r>
              <a:rPr lang="en-US" sz="1700">
                <a:solidFill>
                  <a:schemeClr val="tx2"/>
                </a:solidFill>
                <a:latin typeface="Arial Narrow" pitchFamily="34" charset="0"/>
                <a:cs typeface="Times New Roman" pitchFamily="18" charset="0"/>
              </a:rPr>
              <a:t>reclaim</a:t>
            </a:r>
            <a:r>
              <a:rPr lang="en-US" sz="1700">
                <a:latin typeface="Arial Narrow" pitchFamily="34" charset="0"/>
                <a:cs typeface="Times New Roman" pitchFamily="18" charset="0"/>
              </a:rPr>
              <a:t>(hStrm, &amp;pBuf, NULL);</a:t>
            </a:r>
          </a:p>
          <a:p>
            <a:pPr eaLnBrk="0" hangingPunct="0">
              <a:lnSpc>
                <a:spcPct val="130000"/>
              </a:lnSpc>
              <a:tabLst>
                <a:tab pos="342900" algn="l"/>
              </a:tabLst>
            </a:pPr>
            <a:r>
              <a:rPr lang="en-US" sz="1700">
                <a:latin typeface="Arial Narrow" pitchFamily="34" charset="0"/>
              </a:rPr>
              <a:t>	</a:t>
            </a:r>
            <a:r>
              <a:rPr lang="en-US" sz="1700">
                <a:latin typeface="Arial Narrow" pitchFamily="34" charset="0"/>
                <a:cs typeface="Times New Roman" pitchFamily="18" charset="0"/>
              </a:rPr>
              <a:t>		        // process &amp; send output</a:t>
            </a:r>
          </a:p>
          <a:p>
            <a:pPr eaLnBrk="0" hangingPunct="0">
              <a:lnSpc>
                <a:spcPct val="180000"/>
              </a:lnSpc>
              <a:tabLst>
                <a:tab pos="342900" algn="l"/>
              </a:tabLst>
            </a:pPr>
            <a:r>
              <a:rPr lang="en-US" sz="1700">
                <a:latin typeface="Arial Narrow" pitchFamily="34" charset="0"/>
              </a:rPr>
              <a:t>	status = </a:t>
            </a:r>
            <a:r>
              <a:rPr lang="en-US" sz="1700">
                <a:latin typeface="Arial Narrow" pitchFamily="34" charset="0"/>
                <a:cs typeface="Times New Roman" pitchFamily="18" charset="0"/>
              </a:rPr>
              <a:t>SIO_</a:t>
            </a:r>
            <a:r>
              <a:rPr lang="en-US" sz="1700">
                <a:solidFill>
                  <a:schemeClr val="tx2"/>
                </a:solidFill>
                <a:latin typeface="Arial Narrow" pitchFamily="34" charset="0"/>
                <a:cs typeface="Times New Roman" pitchFamily="18" charset="0"/>
              </a:rPr>
              <a:t>issue</a:t>
            </a:r>
            <a:r>
              <a:rPr lang="en-US" sz="1700">
                <a:latin typeface="Arial Narrow" pitchFamily="34" charset="0"/>
                <a:cs typeface="Times New Roman" pitchFamily="18" charset="0"/>
              </a:rPr>
              <a:t>(hStrm, pBuf, SIZE, NULL );</a:t>
            </a:r>
          </a:p>
          <a:p>
            <a:pPr eaLnBrk="0" hangingPunct="0">
              <a:lnSpc>
                <a:spcPct val="180000"/>
              </a:lnSpc>
              <a:tabLst>
                <a:tab pos="342900" algn="l"/>
              </a:tabLst>
            </a:pPr>
            <a:endParaRPr lang="en-US" sz="1700">
              <a:latin typeface="Arial Narrow" pitchFamily="34" charset="0"/>
              <a:cs typeface="Times New Roman" pitchFamily="18" charset="0"/>
            </a:endParaRPr>
          </a:p>
          <a:p>
            <a:pPr eaLnBrk="0" hangingPunct="0">
              <a:lnSpc>
                <a:spcPct val="130000"/>
              </a:lnSpc>
              <a:tabLst>
                <a:tab pos="342900" algn="l"/>
              </a:tabLst>
            </a:pPr>
            <a:r>
              <a:rPr lang="en-US" sz="1700">
                <a:latin typeface="Arial Narrow" pitchFamily="34" charset="0"/>
                <a:cs typeface="Times New Roman" pitchFamily="18" charset="0"/>
              </a:rPr>
              <a:t>size = SIO_</a:t>
            </a:r>
            <a:r>
              <a:rPr lang="en-US" sz="1700">
                <a:solidFill>
                  <a:schemeClr val="tx2"/>
                </a:solidFill>
                <a:latin typeface="Arial Narrow" pitchFamily="34" charset="0"/>
                <a:cs typeface="Times New Roman" pitchFamily="18" charset="0"/>
              </a:rPr>
              <a:t>reclaim</a:t>
            </a:r>
            <a:r>
              <a:rPr lang="en-US" sz="1700">
                <a:latin typeface="Arial Narrow" pitchFamily="34" charset="0"/>
                <a:cs typeface="Times New Roman" pitchFamily="18" charset="0"/>
              </a:rPr>
              <a:t>(hStrm, &amp;pBuf, NULL);</a:t>
            </a:r>
          </a:p>
        </p:txBody>
      </p:sp>
      <p:grpSp>
        <p:nvGrpSpPr>
          <p:cNvPr id="31753" name="Group 16"/>
          <p:cNvGrpSpPr>
            <a:grpSpLocks/>
          </p:cNvGrpSpPr>
          <p:nvPr/>
        </p:nvGrpSpPr>
        <p:grpSpPr bwMode="auto">
          <a:xfrm>
            <a:off x="4487863" y="4248150"/>
            <a:ext cx="703262" cy="400050"/>
            <a:chOff x="2880" y="2628"/>
            <a:chExt cx="357" cy="252"/>
          </a:xfrm>
        </p:grpSpPr>
        <p:sp>
          <p:nvSpPr>
            <p:cNvPr id="410641" name="Rectangle 17"/>
            <p:cNvSpPr>
              <a:spLocks noChangeArrowheads="1"/>
            </p:cNvSpPr>
            <p:nvPr/>
          </p:nvSpPr>
          <p:spPr bwMode="auto">
            <a:xfrm>
              <a:off x="2880" y="2628"/>
              <a:ext cx="357" cy="252"/>
            </a:xfrm>
            <a:prstGeom prst="rect">
              <a:avLst/>
            </a:prstGeom>
            <a:solidFill>
              <a:schemeClr val="accent4"/>
            </a:solidFill>
            <a:ln w="3175">
              <a:solidFill>
                <a:srgbClr val="000000"/>
              </a:solidFill>
              <a:miter lim="800000"/>
              <a:headEnd/>
              <a:tailEnd/>
            </a:ln>
            <a:effectLst>
              <a:outerShdw dist="107763" dir="2700000" algn="ctr" rotWithShape="0">
                <a:schemeClr val="bg2"/>
              </a:outerShdw>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1788" name="Text Box 18"/>
            <p:cNvSpPr txBox="1">
              <a:spLocks noChangeArrowheads="1"/>
            </p:cNvSpPr>
            <p:nvPr/>
          </p:nvSpPr>
          <p:spPr bwMode="auto">
            <a:xfrm>
              <a:off x="2916" y="2649"/>
              <a:ext cx="236" cy="231"/>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full</a:t>
              </a:r>
            </a:p>
          </p:txBody>
        </p:sp>
      </p:grpSp>
      <p:grpSp>
        <p:nvGrpSpPr>
          <p:cNvPr id="31754" name="Group 19"/>
          <p:cNvGrpSpPr>
            <a:grpSpLocks/>
          </p:cNvGrpSpPr>
          <p:nvPr/>
        </p:nvGrpSpPr>
        <p:grpSpPr bwMode="auto">
          <a:xfrm>
            <a:off x="4414838" y="2263775"/>
            <a:ext cx="788987" cy="403225"/>
            <a:chOff x="1584" y="1954"/>
            <a:chExt cx="400" cy="254"/>
          </a:xfrm>
        </p:grpSpPr>
        <p:sp>
          <p:nvSpPr>
            <p:cNvPr id="410644" name="Rectangle 20"/>
            <p:cNvSpPr>
              <a:spLocks noChangeArrowheads="1"/>
            </p:cNvSpPr>
            <p:nvPr/>
          </p:nvSpPr>
          <p:spPr bwMode="auto">
            <a:xfrm>
              <a:off x="1624" y="1954"/>
              <a:ext cx="357" cy="254"/>
            </a:xfrm>
            <a:prstGeom prst="rect">
              <a:avLst/>
            </a:prstGeom>
            <a:solidFill>
              <a:schemeClr val="accent3"/>
            </a:solidFill>
            <a:ln w="3175">
              <a:solidFill>
                <a:srgbClr val="000000"/>
              </a:solidFill>
              <a:miter lim="800000"/>
              <a:headEnd/>
              <a:tailEnd/>
            </a:ln>
            <a:effectLst>
              <a:outerShdw dist="107763" dir="2700000" algn="ctr" rotWithShape="0">
                <a:schemeClr val="bg2"/>
              </a:outerShdw>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1786" name="Text Box 21"/>
            <p:cNvSpPr txBox="1">
              <a:spLocks noChangeArrowheads="1"/>
            </p:cNvSpPr>
            <p:nvPr/>
          </p:nvSpPr>
          <p:spPr bwMode="auto">
            <a:xfrm>
              <a:off x="1584" y="1962"/>
              <a:ext cx="400" cy="231"/>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 empty</a:t>
              </a:r>
            </a:p>
          </p:txBody>
        </p:sp>
      </p:grpSp>
      <p:sp>
        <p:nvSpPr>
          <p:cNvPr id="31755" name="Rectangle 22"/>
          <p:cNvSpPr>
            <a:spLocks noChangeArrowheads="1"/>
          </p:cNvSpPr>
          <p:nvPr/>
        </p:nvSpPr>
        <p:spPr bwMode="auto">
          <a:xfrm>
            <a:off x="4870450" y="3090863"/>
            <a:ext cx="184150" cy="482600"/>
          </a:xfrm>
          <a:prstGeom prst="rect">
            <a:avLst/>
          </a:prstGeom>
          <a:noFill/>
          <a:ln w="28575">
            <a:noFill/>
            <a:miter lim="800000"/>
            <a:headEnd type="none" w="sm" len="sm"/>
            <a:tailEnd/>
          </a:ln>
        </p:spPr>
        <p:txBody>
          <a:bodyPr wrap="none">
            <a:spAutoFit/>
          </a:bodyPr>
          <a:lstStyle/>
          <a:p>
            <a:pPr eaLnBrk="0" hangingPunct="0">
              <a:lnSpc>
                <a:spcPct val="80000"/>
              </a:lnSpc>
              <a:spcBef>
                <a:spcPct val="50000"/>
              </a:spcBef>
            </a:pPr>
            <a:r>
              <a:rPr lang="en-US" sz="1600">
                <a:latin typeface="Courier New" pitchFamily="49" charset="0"/>
                <a:cs typeface="Times New Roman" pitchFamily="18" charset="0"/>
              </a:rPr>
              <a:t/>
            </a:r>
            <a:br>
              <a:rPr lang="en-US" sz="1600">
                <a:latin typeface="Courier New" pitchFamily="49" charset="0"/>
                <a:cs typeface="Times New Roman" pitchFamily="18" charset="0"/>
              </a:rPr>
            </a:br>
            <a:endParaRPr lang="en-US" sz="1600">
              <a:latin typeface="Courier New" pitchFamily="49" charset="0"/>
              <a:cs typeface="Times New Roman" pitchFamily="18" charset="0"/>
            </a:endParaRPr>
          </a:p>
        </p:txBody>
      </p:sp>
      <p:sp>
        <p:nvSpPr>
          <p:cNvPr id="31756" name="Rectangle 23"/>
          <p:cNvSpPr>
            <a:spLocks noChangeArrowheads="1"/>
          </p:cNvSpPr>
          <p:nvPr/>
        </p:nvSpPr>
        <p:spPr bwMode="auto">
          <a:xfrm>
            <a:off x="1985963" y="2282825"/>
            <a:ext cx="1593850" cy="366713"/>
          </a:xfrm>
          <a:prstGeom prst="rect">
            <a:avLst/>
          </a:prstGeom>
          <a:noFill/>
          <a:ln w="9525">
            <a:noFill/>
            <a:miter lim="800000"/>
            <a:headEnd/>
            <a:tailEnd/>
          </a:ln>
        </p:spPr>
        <p:txBody>
          <a:bodyPr wrap="none" lIns="92075" tIns="46038" rIns="92075" bIns="46038">
            <a:spAutoFit/>
          </a:bodyPr>
          <a:lstStyle/>
          <a:p>
            <a:pPr algn="ctr" eaLnBrk="0" hangingPunct="0"/>
            <a:r>
              <a:rPr lang="en-US" sz="1800">
                <a:latin typeface="Times New Roman" pitchFamily="18" charset="0"/>
              </a:rPr>
              <a:t>ToDeviceQUE</a:t>
            </a:r>
          </a:p>
        </p:txBody>
      </p:sp>
      <p:sp>
        <p:nvSpPr>
          <p:cNvPr id="410648" name="AutoShape 24"/>
          <p:cNvSpPr>
            <a:spLocks noChangeArrowheads="1"/>
          </p:cNvSpPr>
          <p:nvPr/>
        </p:nvSpPr>
        <p:spPr bwMode="auto">
          <a:xfrm>
            <a:off x="1793875" y="2841625"/>
            <a:ext cx="1981200" cy="434975"/>
          </a:xfrm>
          <a:prstGeom prst="rightArrow">
            <a:avLst>
              <a:gd name="adj1" fmla="val 68750"/>
              <a:gd name="adj2" fmla="val 113869"/>
            </a:avLst>
          </a:prstGeom>
          <a:solidFill>
            <a:schemeClr val="accent4"/>
          </a:solidFill>
          <a:ln w="9525">
            <a:solidFill>
              <a:schemeClr val="tx1"/>
            </a:solidFill>
            <a:miter lim="800000"/>
            <a:headEnd/>
            <a:tailEnd/>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1758" name="Rectangle 25"/>
          <p:cNvSpPr>
            <a:spLocks noChangeArrowheads="1"/>
          </p:cNvSpPr>
          <p:nvPr/>
        </p:nvSpPr>
        <p:spPr bwMode="auto">
          <a:xfrm>
            <a:off x="2209800" y="2955925"/>
            <a:ext cx="1157288" cy="222250"/>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800" i="1">
                <a:latin typeface="Arial Narrow" pitchFamily="34" charset="0"/>
              </a:rPr>
              <a:t>Input Stream</a:t>
            </a:r>
          </a:p>
        </p:txBody>
      </p:sp>
      <p:sp>
        <p:nvSpPr>
          <p:cNvPr id="31759" name="Rectangle 26"/>
          <p:cNvSpPr>
            <a:spLocks noChangeArrowheads="1"/>
          </p:cNvSpPr>
          <p:nvPr/>
        </p:nvSpPr>
        <p:spPr bwMode="auto">
          <a:xfrm>
            <a:off x="1873250" y="4265613"/>
            <a:ext cx="1873250" cy="366712"/>
          </a:xfrm>
          <a:prstGeom prst="rect">
            <a:avLst/>
          </a:prstGeom>
          <a:noFill/>
          <a:ln w="9525">
            <a:noFill/>
            <a:miter lim="800000"/>
            <a:headEnd/>
            <a:tailEnd/>
          </a:ln>
        </p:spPr>
        <p:txBody>
          <a:bodyPr wrap="none" lIns="92075" tIns="46038" rIns="92075" bIns="46038">
            <a:spAutoFit/>
          </a:bodyPr>
          <a:lstStyle/>
          <a:p>
            <a:pPr algn="ctr" eaLnBrk="0" hangingPunct="0"/>
            <a:r>
              <a:rPr lang="en-US" sz="1800">
                <a:latin typeface="Times New Roman" pitchFamily="18" charset="0"/>
              </a:rPr>
              <a:t>FromDeviceQUE</a:t>
            </a:r>
          </a:p>
        </p:txBody>
      </p:sp>
      <p:sp>
        <p:nvSpPr>
          <p:cNvPr id="410651" name="Line 27"/>
          <p:cNvSpPr>
            <a:spLocks noChangeShapeType="1"/>
          </p:cNvSpPr>
          <p:nvPr/>
        </p:nvSpPr>
        <p:spPr bwMode="auto">
          <a:xfrm flipH="1">
            <a:off x="1320800" y="4448175"/>
            <a:ext cx="642938" cy="1588"/>
          </a:xfrm>
          <a:prstGeom prst="line">
            <a:avLst/>
          </a:prstGeom>
          <a:noFill/>
          <a:ln w="28575">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grpSp>
        <p:nvGrpSpPr>
          <p:cNvPr id="31761" name="Group 28"/>
          <p:cNvGrpSpPr>
            <a:grpSpLocks/>
          </p:cNvGrpSpPr>
          <p:nvPr/>
        </p:nvGrpSpPr>
        <p:grpSpPr bwMode="auto">
          <a:xfrm>
            <a:off x="434975" y="4248150"/>
            <a:ext cx="703263" cy="400050"/>
            <a:chOff x="288" y="1332"/>
            <a:chExt cx="357" cy="252"/>
          </a:xfrm>
        </p:grpSpPr>
        <p:sp>
          <p:nvSpPr>
            <p:cNvPr id="410653" name="Rectangle 29"/>
            <p:cNvSpPr>
              <a:spLocks noChangeArrowheads="1"/>
            </p:cNvSpPr>
            <p:nvPr/>
          </p:nvSpPr>
          <p:spPr bwMode="auto">
            <a:xfrm>
              <a:off x="288" y="1332"/>
              <a:ext cx="357" cy="252"/>
            </a:xfrm>
            <a:prstGeom prst="rect">
              <a:avLst/>
            </a:prstGeom>
            <a:solidFill>
              <a:schemeClr val="accent4"/>
            </a:solidFill>
            <a:ln w="3175">
              <a:solidFill>
                <a:srgbClr val="000000"/>
              </a:solidFill>
              <a:miter lim="800000"/>
              <a:headEnd/>
              <a:tailEnd/>
            </a:ln>
            <a:effectLst>
              <a:outerShdw dist="107763" dir="2700000" algn="ctr" rotWithShape="0">
                <a:schemeClr val="bg2"/>
              </a:outerShdw>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1784" name="Text Box 30"/>
            <p:cNvSpPr txBox="1">
              <a:spLocks noChangeArrowheads="1"/>
            </p:cNvSpPr>
            <p:nvPr/>
          </p:nvSpPr>
          <p:spPr bwMode="auto">
            <a:xfrm>
              <a:off x="352" y="1344"/>
              <a:ext cx="236" cy="231"/>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full</a:t>
              </a:r>
            </a:p>
          </p:txBody>
        </p:sp>
      </p:grpSp>
      <p:grpSp>
        <p:nvGrpSpPr>
          <p:cNvPr id="31762" name="Group 31"/>
          <p:cNvGrpSpPr>
            <a:grpSpLocks/>
          </p:cNvGrpSpPr>
          <p:nvPr/>
        </p:nvGrpSpPr>
        <p:grpSpPr bwMode="auto">
          <a:xfrm>
            <a:off x="339725" y="2263775"/>
            <a:ext cx="842963" cy="403225"/>
            <a:chOff x="1584" y="1954"/>
            <a:chExt cx="427" cy="254"/>
          </a:xfrm>
        </p:grpSpPr>
        <p:sp>
          <p:nvSpPr>
            <p:cNvPr id="410656" name="Rectangle 32"/>
            <p:cNvSpPr>
              <a:spLocks noChangeArrowheads="1"/>
            </p:cNvSpPr>
            <p:nvPr/>
          </p:nvSpPr>
          <p:spPr bwMode="auto">
            <a:xfrm>
              <a:off x="1624" y="1954"/>
              <a:ext cx="357" cy="254"/>
            </a:xfrm>
            <a:prstGeom prst="rect">
              <a:avLst/>
            </a:prstGeom>
            <a:solidFill>
              <a:schemeClr val="accent3"/>
            </a:solidFill>
            <a:ln w="3175">
              <a:solidFill>
                <a:srgbClr val="000000"/>
              </a:solidFill>
              <a:miter lim="800000"/>
              <a:headEnd/>
              <a:tailEnd/>
            </a:ln>
            <a:effectLst>
              <a:outerShdw dist="107763" dir="2700000" algn="ctr" rotWithShape="0">
                <a:schemeClr val="bg2"/>
              </a:outerShdw>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1782" name="Text Box 33"/>
            <p:cNvSpPr txBox="1">
              <a:spLocks noChangeArrowheads="1"/>
            </p:cNvSpPr>
            <p:nvPr/>
          </p:nvSpPr>
          <p:spPr bwMode="auto">
            <a:xfrm>
              <a:off x="1584" y="1962"/>
              <a:ext cx="427" cy="231"/>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  empty</a:t>
              </a:r>
            </a:p>
          </p:txBody>
        </p:sp>
      </p:grpSp>
      <p:sp>
        <p:nvSpPr>
          <p:cNvPr id="410658" name="Line 34"/>
          <p:cNvSpPr>
            <a:spLocks noChangeShapeType="1"/>
          </p:cNvSpPr>
          <p:nvPr/>
        </p:nvSpPr>
        <p:spPr bwMode="auto">
          <a:xfrm flipH="1">
            <a:off x="1295400" y="2465388"/>
            <a:ext cx="609600" cy="0"/>
          </a:xfrm>
          <a:prstGeom prst="line">
            <a:avLst/>
          </a:prstGeom>
          <a:noFill/>
          <a:ln w="28575">
            <a:solidFill>
              <a:schemeClr val="tx1"/>
            </a:solidFill>
            <a:prstDash val="dash"/>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10659" name="Line 35"/>
          <p:cNvSpPr>
            <a:spLocks noChangeShapeType="1"/>
          </p:cNvSpPr>
          <p:nvPr/>
        </p:nvSpPr>
        <p:spPr bwMode="auto">
          <a:xfrm flipH="1">
            <a:off x="3733800" y="2465388"/>
            <a:ext cx="609600" cy="0"/>
          </a:xfrm>
          <a:prstGeom prst="line">
            <a:avLst/>
          </a:prstGeom>
          <a:noFill/>
          <a:ln w="28575">
            <a:solidFill>
              <a:schemeClr val="tx1"/>
            </a:solidFill>
            <a:prstDash val="dash"/>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grpSp>
        <p:nvGrpSpPr>
          <p:cNvPr id="31765" name="Group 36"/>
          <p:cNvGrpSpPr>
            <a:grpSpLocks/>
          </p:cNvGrpSpPr>
          <p:nvPr/>
        </p:nvGrpSpPr>
        <p:grpSpPr bwMode="auto">
          <a:xfrm>
            <a:off x="347663" y="2819400"/>
            <a:ext cx="842962" cy="403225"/>
            <a:chOff x="1584" y="1954"/>
            <a:chExt cx="427" cy="254"/>
          </a:xfrm>
        </p:grpSpPr>
        <p:sp>
          <p:nvSpPr>
            <p:cNvPr id="410661" name="Rectangle 37"/>
            <p:cNvSpPr>
              <a:spLocks noChangeArrowheads="1"/>
            </p:cNvSpPr>
            <p:nvPr/>
          </p:nvSpPr>
          <p:spPr bwMode="auto">
            <a:xfrm>
              <a:off x="1624" y="1954"/>
              <a:ext cx="357" cy="254"/>
            </a:xfrm>
            <a:prstGeom prst="rect">
              <a:avLst/>
            </a:prstGeom>
            <a:solidFill>
              <a:schemeClr val="accent3"/>
            </a:solidFill>
            <a:ln w="3175">
              <a:solidFill>
                <a:srgbClr val="000000"/>
              </a:solidFill>
              <a:miter lim="800000"/>
              <a:headEnd/>
              <a:tailEnd/>
            </a:ln>
            <a:effectLst>
              <a:outerShdw dist="107763" dir="2700000" algn="ctr" rotWithShape="0">
                <a:schemeClr val="bg2"/>
              </a:outerShdw>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1780" name="Text Box 38"/>
            <p:cNvSpPr txBox="1">
              <a:spLocks noChangeArrowheads="1"/>
            </p:cNvSpPr>
            <p:nvPr/>
          </p:nvSpPr>
          <p:spPr bwMode="auto">
            <a:xfrm>
              <a:off x="1584" y="1962"/>
              <a:ext cx="427" cy="231"/>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  empty</a:t>
              </a:r>
            </a:p>
          </p:txBody>
        </p:sp>
      </p:grpSp>
      <p:sp>
        <p:nvSpPr>
          <p:cNvPr id="410663" name="Line 39"/>
          <p:cNvSpPr>
            <a:spLocks noChangeShapeType="1"/>
          </p:cNvSpPr>
          <p:nvPr/>
        </p:nvSpPr>
        <p:spPr bwMode="auto">
          <a:xfrm flipH="1">
            <a:off x="3802063" y="4452938"/>
            <a:ext cx="642937" cy="1587"/>
          </a:xfrm>
          <a:prstGeom prst="line">
            <a:avLst/>
          </a:prstGeom>
          <a:noFill/>
          <a:ln w="28575">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10664" name="Line 40"/>
          <p:cNvSpPr>
            <a:spLocks noChangeShapeType="1"/>
          </p:cNvSpPr>
          <p:nvPr/>
        </p:nvSpPr>
        <p:spPr bwMode="auto">
          <a:xfrm flipH="1">
            <a:off x="1295400" y="4157663"/>
            <a:ext cx="609600" cy="0"/>
          </a:xfrm>
          <a:prstGeom prst="line">
            <a:avLst/>
          </a:prstGeom>
          <a:noFill/>
          <a:ln w="28575">
            <a:solidFill>
              <a:schemeClr val="tx1"/>
            </a:solidFill>
            <a:prstDash val="dash"/>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10665" name="Line 41"/>
          <p:cNvSpPr>
            <a:spLocks noChangeShapeType="1"/>
          </p:cNvSpPr>
          <p:nvPr/>
        </p:nvSpPr>
        <p:spPr bwMode="auto">
          <a:xfrm flipH="1">
            <a:off x="3733800" y="4157663"/>
            <a:ext cx="609600" cy="0"/>
          </a:xfrm>
          <a:prstGeom prst="line">
            <a:avLst/>
          </a:prstGeom>
          <a:noFill/>
          <a:ln w="28575">
            <a:solidFill>
              <a:schemeClr val="tx1"/>
            </a:solidFill>
            <a:prstDash val="dash"/>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grpSp>
        <p:nvGrpSpPr>
          <p:cNvPr id="31769" name="Group 42"/>
          <p:cNvGrpSpPr>
            <a:grpSpLocks/>
          </p:cNvGrpSpPr>
          <p:nvPr/>
        </p:nvGrpSpPr>
        <p:grpSpPr bwMode="auto">
          <a:xfrm>
            <a:off x="4418013" y="5026025"/>
            <a:ext cx="788987" cy="403225"/>
            <a:chOff x="1584" y="1954"/>
            <a:chExt cx="400" cy="254"/>
          </a:xfrm>
        </p:grpSpPr>
        <p:sp>
          <p:nvSpPr>
            <p:cNvPr id="410667" name="Rectangle 43"/>
            <p:cNvSpPr>
              <a:spLocks noChangeArrowheads="1"/>
            </p:cNvSpPr>
            <p:nvPr/>
          </p:nvSpPr>
          <p:spPr bwMode="auto">
            <a:xfrm>
              <a:off x="1624" y="1954"/>
              <a:ext cx="357" cy="254"/>
            </a:xfrm>
            <a:prstGeom prst="rect">
              <a:avLst/>
            </a:prstGeom>
            <a:solidFill>
              <a:schemeClr val="accent3"/>
            </a:solidFill>
            <a:ln w="3175">
              <a:solidFill>
                <a:srgbClr val="000000"/>
              </a:solidFill>
              <a:miter lim="800000"/>
              <a:headEnd/>
              <a:tailEnd/>
            </a:ln>
            <a:effectLst>
              <a:outerShdw dist="107763" dir="2700000" algn="ctr" rotWithShape="0">
                <a:schemeClr val="bg2"/>
              </a:outerShdw>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1778" name="Text Box 44"/>
            <p:cNvSpPr txBox="1">
              <a:spLocks noChangeArrowheads="1"/>
            </p:cNvSpPr>
            <p:nvPr/>
          </p:nvSpPr>
          <p:spPr bwMode="auto">
            <a:xfrm>
              <a:off x="1584" y="1962"/>
              <a:ext cx="400" cy="231"/>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 empty</a:t>
              </a:r>
            </a:p>
          </p:txBody>
        </p:sp>
      </p:grpSp>
      <p:sp>
        <p:nvSpPr>
          <p:cNvPr id="31770" name="Rectangle 45"/>
          <p:cNvSpPr>
            <a:spLocks noChangeArrowheads="1"/>
          </p:cNvSpPr>
          <p:nvPr/>
        </p:nvSpPr>
        <p:spPr bwMode="auto">
          <a:xfrm>
            <a:off x="1989138" y="5045075"/>
            <a:ext cx="1593850" cy="366713"/>
          </a:xfrm>
          <a:prstGeom prst="rect">
            <a:avLst/>
          </a:prstGeom>
          <a:noFill/>
          <a:ln w="9525">
            <a:noFill/>
            <a:miter lim="800000"/>
            <a:headEnd/>
            <a:tailEnd/>
          </a:ln>
        </p:spPr>
        <p:txBody>
          <a:bodyPr wrap="none" lIns="92075" tIns="46038" rIns="92075" bIns="46038">
            <a:spAutoFit/>
          </a:bodyPr>
          <a:lstStyle/>
          <a:p>
            <a:pPr algn="ctr" eaLnBrk="0" hangingPunct="0"/>
            <a:r>
              <a:rPr lang="en-US" sz="1800">
                <a:latin typeface="Times New Roman" pitchFamily="18" charset="0"/>
              </a:rPr>
              <a:t>ToDeviceQUE</a:t>
            </a:r>
          </a:p>
        </p:txBody>
      </p:sp>
      <p:grpSp>
        <p:nvGrpSpPr>
          <p:cNvPr id="31771" name="Group 46"/>
          <p:cNvGrpSpPr>
            <a:grpSpLocks/>
          </p:cNvGrpSpPr>
          <p:nvPr/>
        </p:nvGrpSpPr>
        <p:grpSpPr bwMode="auto">
          <a:xfrm>
            <a:off x="342900" y="5026025"/>
            <a:ext cx="842963" cy="403225"/>
            <a:chOff x="1584" y="1954"/>
            <a:chExt cx="427" cy="254"/>
          </a:xfrm>
        </p:grpSpPr>
        <p:sp>
          <p:nvSpPr>
            <p:cNvPr id="410671" name="Rectangle 47"/>
            <p:cNvSpPr>
              <a:spLocks noChangeArrowheads="1"/>
            </p:cNvSpPr>
            <p:nvPr/>
          </p:nvSpPr>
          <p:spPr bwMode="auto">
            <a:xfrm>
              <a:off x="1624" y="1954"/>
              <a:ext cx="357" cy="254"/>
            </a:xfrm>
            <a:prstGeom prst="rect">
              <a:avLst/>
            </a:prstGeom>
            <a:solidFill>
              <a:schemeClr val="accent3"/>
            </a:solidFill>
            <a:ln w="3175">
              <a:solidFill>
                <a:srgbClr val="000000"/>
              </a:solidFill>
              <a:miter lim="800000"/>
              <a:headEnd/>
              <a:tailEnd/>
            </a:ln>
            <a:effectLst>
              <a:outerShdw dist="107763" dir="2700000" algn="ctr" rotWithShape="0">
                <a:schemeClr val="bg2"/>
              </a:outerShdw>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1776" name="Text Box 48"/>
            <p:cNvSpPr txBox="1">
              <a:spLocks noChangeArrowheads="1"/>
            </p:cNvSpPr>
            <p:nvPr/>
          </p:nvSpPr>
          <p:spPr bwMode="auto">
            <a:xfrm>
              <a:off x="1584" y="1962"/>
              <a:ext cx="427" cy="231"/>
            </a:xfrm>
            <a:prstGeom prst="rect">
              <a:avLst/>
            </a:prstGeom>
            <a:noFill/>
            <a:ln w="9525">
              <a:noFill/>
              <a:miter lim="800000"/>
              <a:headEnd/>
              <a:tailEnd/>
            </a:ln>
          </p:spPr>
          <p:txBody>
            <a:bodyPr wrap="none">
              <a:spAutoFit/>
            </a:bodyPr>
            <a:lstStyle/>
            <a:p>
              <a:pPr eaLnBrk="0" hangingPunct="0"/>
              <a:r>
                <a:rPr lang="en-US" sz="1800">
                  <a:latin typeface="Arial Narrow" pitchFamily="34" charset="0"/>
                </a:rPr>
                <a:t>  empty</a:t>
              </a:r>
            </a:p>
          </p:txBody>
        </p:sp>
      </p:grpSp>
      <p:sp>
        <p:nvSpPr>
          <p:cNvPr id="410673" name="Line 49"/>
          <p:cNvSpPr>
            <a:spLocks noChangeShapeType="1"/>
          </p:cNvSpPr>
          <p:nvPr/>
        </p:nvSpPr>
        <p:spPr bwMode="auto">
          <a:xfrm flipH="1">
            <a:off x="1298575" y="5227638"/>
            <a:ext cx="609600" cy="0"/>
          </a:xfrm>
          <a:prstGeom prst="line">
            <a:avLst/>
          </a:prstGeom>
          <a:noFill/>
          <a:ln w="28575">
            <a:solidFill>
              <a:schemeClr val="tx1"/>
            </a:solidFill>
            <a:prstDash val="dash"/>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10674" name="Line 50"/>
          <p:cNvSpPr>
            <a:spLocks noChangeShapeType="1"/>
          </p:cNvSpPr>
          <p:nvPr/>
        </p:nvSpPr>
        <p:spPr bwMode="auto">
          <a:xfrm flipH="1">
            <a:off x="3736975" y="5227638"/>
            <a:ext cx="609600" cy="0"/>
          </a:xfrm>
          <a:prstGeom prst="line">
            <a:avLst/>
          </a:prstGeom>
          <a:noFill/>
          <a:ln w="28575">
            <a:solidFill>
              <a:schemeClr val="tx1"/>
            </a:solidFill>
            <a:prstDash val="dash"/>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1774" name="Rectangle 51"/>
          <p:cNvSpPr>
            <a:spLocks noChangeArrowheads="1"/>
          </p:cNvSpPr>
          <p:nvPr/>
        </p:nvSpPr>
        <p:spPr bwMode="auto">
          <a:xfrm>
            <a:off x="1752600" y="1219200"/>
            <a:ext cx="2062163" cy="4770438"/>
          </a:xfrm>
          <a:prstGeom prst="rect">
            <a:avLst/>
          </a:prstGeom>
          <a:noFill/>
          <a:ln w="9525">
            <a:solidFill>
              <a:schemeClr val="bg2"/>
            </a:solidFill>
            <a:prstDash val="dash"/>
            <a:miter lim="800000"/>
            <a:headEnd/>
            <a:tailEnd/>
          </a:ln>
        </p:spPr>
        <p:txBody>
          <a:bodyPr lIns="92075" tIns="46038" rIns="92075" bIns="46038">
            <a:spAutoFit/>
          </a:bodyPr>
          <a:lstStyle/>
          <a:p>
            <a:pPr algn="ctr" eaLnBrk="0" hangingPunct="0"/>
            <a:r>
              <a:rPr lang="en-US" sz="1800">
                <a:solidFill>
                  <a:schemeClr val="tx2"/>
                </a:solidFill>
                <a:latin typeface="Times New Roman" pitchFamily="18" charset="0"/>
              </a:rPr>
              <a:t>BIOS:</a:t>
            </a:r>
          </a:p>
          <a:p>
            <a:pPr algn="ctr" eaLnBrk="0" hangingPunct="0"/>
            <a:endParaRPr lang="en-US" sz="1800">
              <a:solidFill>
                <a:schemeClr val="tx2"/>
              </a:solidFill>
              <a:latin typeface="Times New Roman" pitchFamily="18" charset="0"/>
            </a:endParaRPr>
          </a:p>
          <a:p>
            <a:pPr algn="ctr" eaLnBrk="0" hangingPunct="0"/>
            <a:endParaRPr lang="en-US" sz="1800">
              <a:solidFill>
                <a:schemeClr val="tx2"/>
              </a:solidFill>
              <a:latin typeface="Times New Roman" pitchFamily="18" charset="0"/>
            </a:endParaRPr>
          </a:p>
          <a:p>
            <a:pPr algn="ctr" eaLnBrk="0" hangingPunct="0"/>
            <a:endParaRPr lang="en-US" sz="1800">
              <a:solidFill>
                <a:schemeClr val="tx2"/>
              </a:solidFill>
              <a:latin typeface="Times New Roman" pitchFamily="18" charset="0"/>
            </a:endParaRPr>
          </a:p>
          <a:p>
            <a:pPr algn="ctr" eaLnBrk="0" hangingPunct="0"/>
            <a:endParaRPr lang="en-US" sz="1800">
              <a:solidFill>
                <a:schemeClr val="tx2"/>
              </a:solidFill>
              <a:latin typeface="Times New Roman" pitchFamily="18" charset="0"/>
            </a:endParaRPr>
          </a:p>
          <a:p>
            <a:pPr algn="ctr" eaLnBrk="0" hangingPunct="0"/>
            <a:endParaRPr lang="en-US" sz="1800">
              <a:solidFill>
                <a:schemeClr val="tx2"/>
              </a:solidFill>
              <a:latin typeface="Times New Roman" pitchFamily="18" charset="0"/>
            </a:endParaRPr>
          </a:p>
          <a:p>
            <a:pPr algn="ctr" eaLnBrk="0" hangingPunct="0"/>
            <a:endParaRPr lang="en-US" sz="1800">
              <a:solidFill>
                <a:schemeClr val="tx2"/>
              </a:solidFill>
              <a:latin typeface="Times New Roman" pitchFamily="18" charset="0"/>
            </a:endParaRPr>
          </a:p>
          <a:p>
            <a:pPr algn="ctr" eaLnBrk="0" hangingPunct="0"/>
            <a:endParaRPr lang="en-US" sz="1800">
              <a:solidFill>
                <a:schemeClr val="tx2"/>
              </a:solidFill>
              <a:latin typeface="Times New Roman" pitchFamily="18" charset="0"/>
            </a:endParaRPr>
          </a:p>
          <a:p>
            <a:pPr algn="ctr" eaLnBrk="0" hangingPunct="0"/>
            <a:endParaRPr lang="en-US" sz="1800">
              <a:solidFill>
                <a:schemeClr val="tx2"/>
              </a:solidFill>
              <a:latin typeface="Times New Roman" pitchFamily="18" charset="0"/>
            </a:endParaRPr>
          </a:p>
          <a:p>
            <a:pPr algn="ctr" eaLnBrk="0" hangingPunct="0"/>
            <a:endParaRPr lang="en-US" sz="1800">
              <a:solidFill>
                <a:schemeClr val="tx2"/>
              </a:solidFill>
              <a:latin typeface="Times New Roman" pitchFamily="18" charset="0"/>
            </a:endParaRPr>
          </a:p>
          <a:p>
            <a:pPr algn="ctr" eaLnBrk="0" hangingPunct="0"/>
            <a:r>
              <a:rPr lang="en-US" sz="1800">
                <a:solidFill>
                  <a:schemeClr val="tx2"/>
                </a:solidFill>
                <a:latin typeface="Times New Roman" pitchFamily="18" charset="0"/>
              </a:rPr>
              <a:t/>
            </a:r>
            <a:br>
              <a:rPr lang="en-US" sz="1800">
                <a:solidFill>
                  <a:schemeClr val="tx2"/>
                </a:solidFill>
                <a:latin typeface="Times New Roman" pitchFamily="18" charset="0"/>
              </a:rPr>
            </a:br>
            <a:endParaRPr lang="en-US" sz="1800">
              <a:solidFill>
                <a:schemeClr val="tx2"/>
              </a:solidFill>
              <a:latin typeface="Times New Roman" pitchFamily="18" charset="0"/>
            </a:endParaRPr>
          </a:p>
          <a:p>
            <a:pPr algn="ctr" eaLnBrk="0" hangingPunct="0"/>
            <a:endParaRPr lang="en-US" sz="1800">
              <a:solidFill>
                <a:schemeClr val="tx2"/>
              </a:solidFill>
              <a:latin typeface="Times New Roman" pitchFamily="18" charset="0"/>
            </a:endParaRPr>
          </a:p>
          <a:p>
            <a:pPr algn="ctr" eaLnBrk="0" hangingPunct="0"/>
            <a:endParaRPr lang="en-US" sz="1800">
              <a:solidFill>
                <a:schemeClr val="tx2"/>
              </a:solidFill>
              <a:latin typeface="Times New Roman" pitchFamily="18" charset="0"/>
            </a:endParaRPr>
          </a:p>
          <a:p>
            <a:pPr algn="ctr" eaLnBrk="0" hangingPunct="0"/>
            <a:endParaRPr lang="en-US" sz="1800">
              <a:solidFill>
                <a:schemeClr val="tx2"/>
              </a:solidFill>
              <a:latin typeface="Times New Roman" pitchFamily="18" charset="0"/>
            </a:endParaRPr>
          </a:p>
          <a:p>
            <a:pPr algn="ctr" eaLnBrk="0" hangingPunct="0"/>
            <a:r>
              <a:rPr lang="en-US" sz="1800">
                <a:solidFill>
                  <a:schemeClr val="tx2"/>
                </a:solidFill>
                <a:latin typeface="Times New Roman" pitchFamily="18" charset="0"/>
              </a:rPr>
              <a:t>Stream </a:t>
            </a:r>
          </a:p>
          <a:p>
            <a:pPr algn="ctr" eaLnBrk="0" hangingPunct="0"/>
            <a:endParaRPr lang="en-US" sz="1800">
              <a:solidFill>
                <a:schemeClr val="tx2"/>
              </a:solidFill>
              <a:latin typeface="Times New Roman" pitchFamily="18" charset="0"/>
            </a:endParaRPr>
          </a:p>
        </p:txBody>
      </p:sp>
      <p:pic>
        <p:nvPicPr>
          <p:cNvPr id="47"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1219200" y="1023938"/>
            <a:ext cx="6705600" cy="238125"/>
          </a:xfrm>
          <a:prstGeom prst="rect">
            <a:avLst/>
          </a:prstGeom>
          <a:solidFill>
            <a:schemeClr val="accent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2771" name="Rectangle 3"/>
          <p:cNvSpPr>
            <a:spLocks noGrp="1" noChangeArrowheads="1"/>
          </p:cNvSpPr>
          <p:nvPr>
            <p:ph type="title"/>
          </p:nvPr>
        </p:nvSpPr>
        <p:spPr/>
        <p:txBody>
          <a:bodyPr/>
          <a:lstStyle/>
          <a:p>
            <a:r>
              <a:rPr lang="en-US" smtClean="0"/>
              <a:t>Triple Buffer </a:t>
            </a:r>
            <a:r>
              <a:rPr lang="en-US" smtClean="0">
                <a:sym typeface="Symbol" pitchFamily="18" charset="2"/>
              </a:rPr>
              <a:t>Stream Coding Example</a:t>
            </a:r>
          </a:p>
        </p:txBody>
      </p:sp>
      <p:sp>
        <p:nvSpPr>
          <p:cNvPr id="411652" name="Rectangle 4"/>
          <p:cNvSpPr>
            <a:spLocks noChangeArrowheads="1"/>
          </p:cNvSpPr>
          <p:nvPr/>
        </p:nvSpPr>
        <p:spPr bwMode="auto">
          <a:xfrm>
            <a:off x="381000" y="598488"/>
            <a:ext cx="76200" cy="304800"/>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11653" name="Rectangle 5"/>
          <p:cNvSpPr>
            <a:spLocks noChangeArrowheads="1"/>
          </p:cNvSpPr>
          <p:nvPr/>
        </p:nvSpPr>
        <p:spPr bwMode="auto">
          <a:xfrm>
            <a:off x="381000" y="6313488"/>
            <a:ext cx="76200" cy="304800"/>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11662" name="Rectangle 14"/>
          <p:cNvSpPr>
            <a:spLocks noChangeArrowheads="1"/>
          </p:cNvSpPr>
          <p:nvPr/>
        </p:nvSpPr>
        <p:spPr bwMode="auto">
          <a:xfrm>
            <a:off x="1219200" y="2382838"/>
            <a:ext cx="6705600" cy="577850"/>
          </a:xfrm>
          <a:prstGeom prst="rect">
            <a:avLst/>
          </a:prstGeom>
          <a:solidFill>
            <a:schemeClr val="accent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11663" name="Rectangle 15"/>
          <p:cNvSpPr>
            <a:spLocks noChangeArrowheads="1"/>
          </p:cNvSpPr>
          <p:nvPr/>
        </p:nvSpPr>
        <p:spPr bwMode="auto">
          <a:xfrm>
            <a:off x="1219200" y="3298825"/>
            <a:ext cx="6705600" cy="238125"/>
          </a:xfrm>
          <a:prstGeom prst="rect">
            <a:avLst/>
          </a:prstGeom>
          <a:solidFill>
            <a:schemeClr val="accent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11664" name="Rectangle 16"/>
          <p:cNvSpPr>
            <a:spLocks noChangeArrowheads="1"/>
          </p:cNvSpPr>
          <p:nvPr/>
        </p:nvSpPr>
        <p:spPr bwMode="auto">
          <a:xfrm>
            <a:off x="1219200" y="5954713"/>
            <a:ext cx="6934200" cy="238125"/>
          </a:xfrm>
          <a:prstGeom prst="rect">
            <a:avLst/>
          </a:prstGeom>
          <a:solidFill>
            <a:schemeClr val="accent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11665" name="Rectangle 17"/>
          <p:cNvSpPr>
            <a:spLocks noChangeArrowheads="1"/>
          </p:cNvSpPr>
          <p:nvPr/>
        </p:nvSpPr>
        <p:spPr bwMode="auto">
          <a:xfrm>
            <a:off x="1219200" y="6521450"/>
            <a:ext cx="6934200" cy="238125"/>
          </a:xfrm>
          <a:prstGeom prst="rect">
            <a:avLst/>
          </a:prstGeom>
          <a:solidFill>
            <a:schemeClr val="accent1"/>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2779" name="Text Box 18"/>
          <p:cNvSpPr txBox="1">
            <a:spLocks noChangeArrowheads="1"/>
          </p:cNvSpPr>
          <p:nvPr/>
        </p:nvSpPr>
        <p:spPr bwMode="auto">
          <a:xfrm>
            <a:off x="990600" y="533400"/>
            <a:ext cx="7848600" cy="6273800"/>
          </a:xfrm>
          <a:prstGeom prst="rect">
            <a:avLst/>
          </a:prstGeom>
          <a:noFill/>
          <a:ln w="12700">
            <a:noFill/>
            <a:miter lim="800000"/>
            <a:headEnd type="none" w="sm" len="sm"/>
            <a:tailEnd type="none" w="sm" len="sm"/>
          </a:ln>
        </p:spPr>
        <p:txBody>
          <a:bodyPr>
            <a:spAutoFit/>
          </a:bodyPr>
          <a:lstStyle/>
          <a:p>
            <a:pPr eaLnBrk="0" hangingPunct="0">
              <a:lnSpc>
                <a:spcPct val="65000"/>
              </a:lnSpc>
              <a:spcBef>
                <a:spcPct val="20000"/>
              </a:spcBef>
              <a:tabLst>
                <a:tab pos="460375" algn="l"/>
                <a:tab pos="744538" algn="l"/>
              </a:tabLst>
            </a:pPr>
            <a:r>
              <a:rPr lang="en-US" sz="1700" b="0">
                <a:cs typeface="Times New Roman" pitchFamily="18" charset="0"/>
              </a:rPr>
              <a:t>//</a:t>
            </a:r>
            <a:r>
              <a:rPr lang="en-US" sz="1700" b="0" i="1">
                <a:solidFill>
                  <a:schemeClr val="tx2"/>
                </a:solidFill>
                <a:cs typeface="Times New Roman" pitchFamily="18" charset="0"/>
              </a:rPr>
              <a:t>prolog</a:t>
            </a:r>
            <a:r>
              <a:rPr lang="en-US" sz="1700" b="0" i="1">
                <a:cs typeface="Times New Roman" pitchFamily="18" charset="0"/>
              </a:rPr>
              <a:t> – prime the process…</a:t>
            </a:r>
            <a:r>
              <a:rPr lang="en-US" sz="1700" b="0">
                <a:latin typeface="Courier New" pitchFamily="49" charset="0"/>
                <a:cs typeface="Times New Roman" pitchFamily="18" charset="0"/>
              </a:rPr>
              <a:t> 	</a:t>
            </a:r>
            <a:br>
              <a:rPr lang="en-US" sz="1700" b="0">
                <a:latin typeface="Courier New" pitchFamily="49" charset="0"/>
                <a:cs typeface="Times New Roman" pitchFamily="18" charset="0"/>
              </a:rPr>
            </a:br>
            <a:r>
              <a:rPr lang="en-US" sz="1700">
                <a:latin typeface="Courier New" pitchFamily="49" charset="0"/>
                <a:cs typeface="Times New Roman" pitchFamily="18" charset="0"/>
              </a:rPr>
              <a:t>	status = SIO_issue(&amp;sioIn,   pIn1, SIZE, NULL);</a:t>
            </a:r>
            <a:br>
              <a:rPr lang="en-US" sz="1700">
                <a:latin typeface="Courier New" pitchFamily="49" charset="0"/>
                <a:cs typeface="Times New Roman" pitchFamily="18" charset="0"/>
              </a:rPr>
            </a:br>
            <a:r>
              <a:rPr lang="en-US" sz="1700">
                <a:latin typeface="Courier New" pitchFamily="49" charset="0"/>
                <a:cs typeface="Times New Roman" pitchFamily="18" charset="0"/>
              </a:rPr>
              <a:t>	status = SIO_issue(&amp;sioIn,   pIn2, SIZE, NULL);</a:t>
            </a:r>
            <a:br>
              <a:rPr lang="en-US" sz="1700">
                <a:latin typeface="Courier New" pitchFamily="49" charset="0"/>
                <a:cs typeface="Times New Roman" pitchFamily="18" charset="0"/>
              </a:rPr>
            </a:br>
            <a:r>
              <a:rPr lang="en-US" sz="1700">
                <a:solidFill>
                  <a:schemeClr val="tx2"/>
                </a:solidFill>
                <a:latin typeface="Courier New" pitchFamily="49" charset="0"/>
                <a:cs typeface="Times New Roman" pitchFamily="18" charset="0"/>
              </a:rPr>
              <a:t>	status = SIO_issue(&amp;sioIn,   pIn3, SIZE, NULL);</a:t>
            </a:r>
          </a:p>
          <a:p>
            <a:pPr eaLnBrk="0" hangingPunct="0">
              <a:lnSpc>
                <a:spcPct val="65000"/>
              </a:lnSpc>
              <a:spcBef>
                <a:spcPct val="20000"/>
              </a:spcBef>
              <a:tabLst>
                <a:tab pos="460375" algn="l"/>
                <a:tab pos="744538" algn="l"/>
              </a:tabLst>
            </a:pPr>
            <a:r>
              <a:rPr lang="en-US" sz="1700">
                <a:latin typeface="Courier New" pitchFamily="49" charset="0"/>
                <a:cs typeface="Times New Roman" pitchFamily="18" charset="0"/>
              </a:rPr>
              <a:t> 	size = SIO_reclaim(&amp;sioIn, (Ptr *)&amp;pInX, NULL);</a:t>
            </a:r>
            <a:br>
              <a:rPr lang="en-US" sz="1700">
                <a:latin typeface="Courier New" pitchFamily="49" charset="0"/>
                <a:cs typeface="Times New Roman" pitchFamily="18" charset="0"/>
              </a:rPr>
            </a:br>
            <a:r>
              <a:rPr lang="en-US" sz="1700">
                <a:latin typeface="Courier New" pitchFamily="49" charset="0"/>
              </a:rPr>
              <a:t>	// </a:t>
            </a:r>
            <a:r>
              <a:rPr lang="en-US" sz="1700" i="1">
                <a:latin typeface="Courier New" pitchFamily="49" charset="0"/>
              </a:rPr>
              <a:t>DSP... to pOut1  </a:t>
            </a:r>
          </a:p>
          <a:p>
            <a:pPr eaLnBrk="0" hangingPunct="0">
              <a:lnSpc>
                <a:spcPct val="65000"/>
              </a:lnSpc>
              <a:spcBef>
                <a:spcPct val="20000"/>
              </a:spcBef>
              <a:tabLst>
                <a:tab pos="460375" algn="l"/>
                <a:tab pos="744538" algn="l"/>
              </a:tabLst>
            </a:pPr>
            <a:r>
              <a:rPr lang="en-US" sz="1700" i="1">
                <a:latin typeface="Courier New" pitchFamily="49" charset="0"/>
              </a:rPr>
              <a:t>	</a:t>
            </a:r>
            <a:r>
              <a:rPr lang="en-US" sz="1700">
                <a:latin typeface="Courier New" pitchFamily="49" charset="0"/>
                <a:cs typeface="Times New Roman" pitchFamily="18" charset="0"/>
              </a:rPr>
              <a:t>status = SIO_issue(&amp;sioIn,  pInX, SIZE, NULL );  </a:t>
            </a:r>
            <a:endParaRPr lang="en-US" sz="1700" i="1">
              <a:latin typeface="Courier New" pitchFamily="49" charset="0"/>
              <a:cs typeface="Times New Roman" pitchFamily="18" charset="0"/>
            </a:endParaRPr>
          </a:p>
          <a:p>
            <a:pPr eaLnBrk="0" hangingPunct="0">
              <a:lnSpc>
                <a:spcPct val="65000"/>
              </a:lnSpc>
              <a:spcBef>
                <a:spcPct val="20000"/>
              </a:spcBef>
              <a:tabLst>
                <a:tab pos="460375" algn="l"/>
                <a:tab pos="744538" algn="l"/>
              </a:tabLst>
            </a:pPr>
            <a:r>
              <a:rPr lang="en-US" sz="1700">
                <a:latin typeface="Courier New" pitchFamily="49" charset="0"/>
                <a:cs typeface="Times New Roman" pitchFamily="18" charset="0"/>
              </a:rPr>
              <a:t>	size = SIO_reclaim(&amp;sioIn, (Ptr *)&amp;pInX, NULL);</a:t>
            </a:r>
            <a:r>
              <a:rPr lang="en-US" sz="1700" i="1">
                <a:latin typeface="Courier New" pitchFamily="49" charset="0"/>
                <a:cs typeface="Times New Roman" pitchFamily="18" charset="0"/>
              </a:rPr>
              <a:t/>
            </a:r>
            <a:br>
              <a:rPr lang="en-US" sz="1700" i="1">
                <a:latin typeface="Courier New" pitchFamily="49" charset="0"/>
                <a:cs typeface="Times New Roman" pitchFamily="18" charset="0"/>
              </a:rPr>
            </a:br>
            <a:r>
              <a:rPr lang="en-US" sz="1700">
                <a:latin typeface="Courier New" pitchFamily="49" charset="0"/>
              </a:rPr>
              <a:t>	// </a:t>
            </a:r>
            <a:r>
              <a:rPr lang="en-US" sz="1700" i="1">
                <a:latin typeface="Courier New" pitchFamily="49" charset="0"/>
              </a:rPr>
              <a:t>DSP... to pOut2   </a:t>
            </a:r>
            <a:br>
              <a:rPr lang="en-US" sz="1700" i="1">
                <a:latin typeface="Courier New" pitchFamily="49" charset="0"/>
              </a:rPr>
            </a:br>
            <a:r>
              <a:rPr lang="en-US" sz="1700" i="1">
                <a:latin typeface="Courier New" pitchFamily="49" charset="0"/>
              </a:rPr>
              <a:t>	</a:t>
            </a:r>
            <a:r>
              <a:rPr lang="en-US" sz="1700">
                <a:latin typeface="Courier New" pitchFamily="49" charset="0"/>
              </a:rPr>
              <a:t>status = </a:t>
            </a:r>
            <a:r>
              <a:rPr lang="en-US" sz="1700">
                <a:latin typeface="Courier New" pitchFamily="49" charset="0"/>
                <a:cs typeface="Times New Roman" pitchFamily="18" charset="0"/>
              </a:rPr>
              <a:t>SIO_issue(&amp;sioIn,  pInX, SIZE, NULL );</a:t>
            </a:r>
          </a:p>
          <a:p>
            <a:pPr eaLnBrk="0" hangingPunct="0">
              <a:lnSpc>
                <a:spcPct val="65000"/>
              </a:lnSpc>
              <a:spcBef>
                <a:spcPct val="20000"/>
              </a:spcBef>
              <a:tabLst>
                <a:tab pos="460375" algn="l"/>
                <a:tab pos="744538" algn="l"/>
              </a:tabLst>
            </a:pPr>
            <a:r>
              <a:rPr lang="en-US" sz="1700">
                <a:solidFill>
                  <a:schemeClr val="tx2"/>
                </a:solidFill>
                <a:latin typeface="Courier New" pitchFamily="49" charset="0"/>
                <a:cs typeface="Times New Roman" pitchFamily="18" charset="0"/>
              </a:rPr>
              <a:t>	size = SIO_reclaim(&amp;sioIn, (Ptr *)&amp;pInX, NULL);</a:t>
            </a:r>
            <a:r>
              <a:rPr lang="en-US" sz="1700" i="1">
                <a:solidFill>
                  <a:schemeClr val="tx2"/>
                </a:solidFill>
                <a:latin typeface="Courier New" pitchFamily="49" charset="0"/>
                <a:cs typeface="Times New Roman" pitchFamily="18" charset="0"/>
              </a:rPr>
              <a:t/>
            </a:r>
            <a:br>
              <a:rPr lang="en-US" sz="1700" i="1">
                <a:solidFill>
                  <a:schemeClr val="tx2"/>
                </a:solidFill>
                <a:latin typeface="Courier New" pitchFamily="49" charset="0"/>
                <a:cs typeface="Times New Roman" pitchFamily="18" charset="0"/>
              </a:rPr>
            </a:br>
            <a:r>
              <a:rPr lang="en-US" sz="1700">
                <a:solidFill>
                  <a:schemeClr val="tx2"/>
                </a:solidFill>
                <a:latin typeface="Courier New" pitchFamily="49" charset="0"/>
              </a:rPr>
              <a:t>	// </a:t>
            </a:r>
            <a:r>
              <a:rPr lang="en-US" sz="1700" i="1">
                <a:solidFill>
                  <a:schemeClr val="tx2"/>
                </a:solidFill>
                <a:latin typeface="Courier New" pitchFamily="49" charset="0"/>
              </a:rPr>
              <a:t>DSP... to pOut3   </a:t>
            </a:r>
            <a:br>
              <a:rPr lang="en-US" sz="1700" i="1">
                <a:solidFill>
                  <a:schemeClr val="tx2"/>
                </a:solidFill>
                <a:latin typeface="Courier New" pitchFamily="49" charset="0"/>
              </a:rPr>
            </a:br>
            <a:r>
              <a:rPr lang="en-US" sz="1700" i="1">
                <a:solidFill>
                  <a:schemeClr val="tx2"/>
                </a:solidFill>
                <a:latin typeface="Courier New" pitchFamily="49" charset="0"/>
              </a:rPr>
              <a:t>	</a:t>
            </a:r>
            <a:r>
              <a:rPr lang="en-US" sz="1700">
                <a:solidFill>
                  <a:schemeClr val="tx2"/>
                </a:solidFill>
                <a:latin typeface="Courier New" pitchFamily="49" charset="0"/>
              </a:rPr>
              <a:t>status = </a:t>
            </a:r>
            <a:r>
              <a:rPr lang="en-US" sz="1700">
                <a:solidFill>
                  <a:schemeClr val="tx2"/>
                </a:solidFill>
                <a:latin typeface="Courier New" pitchFamily="49" charset="0"/>
                <a:cs typeface="Times New Roman" pitchFamily="18" charset="0"/>
              </a:rPr>
              <a:t>SIO_issue(&amp;sioIn,  pInX, SIZE, NULL );</a:t>
            </a:r>
          </a:p>
          <a:p>
            <a:pPr eaLnBrk="0" hangingPunct="0">
              <a:lnSpc>
                <a:spcPct val="65000"/>
              </a:lnSpc>
              <a:spcBef>
                <a:spcPct val="20000"/>
              </a:spcBef>
              <a:tabLst>
                <a:tab pos="460375" algn="l"/>
                <a:tab pos="744538" algn="l"/>
              </a:tabLst>
            </a:pPr>
            <a:r>
              <a:rPr lang="en-US" sz="1700">
                <a:latin typeface="Courier New" pitchFamily="49" charset="0"/>
                <a:cs typeface="Times New Roman" pitchFamily="18" charset="0"/>
              </a:rPr>
              <a:t>	status = SIO_issue(&amp;sioOut, pOut1, SIZE, NULL); </a:t>
            </a:r>
            <a:br>
              <a:rPr lang="en-US" sz="1700">
                <a:latin typeface="Courier New" pitchFamily="49" charset="0"/>
                <a:cs typeface="Times New Roman" pitchFamily="18" charset="0"/>
              </a:rPr>
            </a:br>
            <a:r>
              <a:rPr lang="en-US" sz="1700">
                <a:latin typeface="Courier New" pitchFamily="49" charset="0"/>
                <a:cs typeface="Times New Roman" pitchFamily="18" charset="0"/>
              </a:rPr>
              <a:t>	status = SIO_issue(&amp;sioOut, pOut2, SIZE, NULL);</a:t>
            </a:r>
            <a:br>
              <a:rPr lang="en-US" sz="1700">
                <a:latin typeface="Courier New" pitchFamily="49" charset="0"/>
                <a:cs typeface="Times New Roman" pitchFamily="18" charset="0"/>
              </a:rPr>
            </a:br>
            <a:r>
              <a:rPr lang="en-US" sz="1700">
                <a:solidFill>
                  <a:schemeClr val="tx2"/>
                </a:solidFill>
                <a:latin typeface="Courier New" pitchFamily="49" charset="0"/>
                <a:cs typeface="Times New Roman" pitchFamily="18" charset="0"/>
              </a:rPr>
              <a:t>	status = SIO_issue(&amp;sioOut, pOut3, SIZE, NULL);	</a:t>
            </a:r>
            <a:endParaRPr lang="en-US" sz="1700" b="0" i="1">
              <a:solidFill>
                <a:schemeClr val="tx2"/>
              </a:solidFill>
              <a:latin typeface="Courier New" pitchFamily="49" charset="0"/>
            </a:endParaRPr>
          </a:p>
          <a:p>
            <a:pPr eaLnBrk="0" hangingPunct="0">
              <a:lnSpc>
                <a:spcPct val="65000"/>
              </a:lnSpc>
              <a:spcBef>
                <a:spcPct val="20000"/>
              </a:spcBef>
              <a:tabLst>
                <a:tab pos="460375" algn="l"/>
                <a:tab pos="744538" algn="l"/>
              </a:tabLst>
            </a:pPr>
            <a:r>
              <a:rPr lang="en-US" sz="1700" b="0">
                <a:cs typeface="Times New Roman" pitchFamily="18" charset="0"/>
              </a:rPr>
              <a:t>//</a:t>
            </a:r>
            <a:r>
              <a:rPr lang="en-US" sz="1700" b="0" i="1">
                <a:solidFill>
                  <a:schemeClr val="tx2"/>
                </a:solidFill>
                <a:cs typeface="Times New Roman" pitchFamily="18" charset="0"/>
              </a:rPr>
              <a:t>while loop</a:t>
            </a:r>
            <a:r>
              <a:rPr lang="en-US" sz="1700" b="0" i="1">
                <a:cs typeface="Times New Roman" pitchFamily="18" charset="0"/>
              </a:rPr>
              <a:t> – iterate the process…	</a:t>
            </a:r>
            <a:r>
              <a:rPr lang="en-US" sz="1700" i="1">
                <a:solidFill>
                  <a:schemeClr val="tx2"/>
                </a:solidFill>
                <a:cs typeface="Times New Roman" pitchFamily="18" charset="0"/>
              </a:rPr>
              <a:t>No change here !</a:t>
            </a:r>
            <a:r>
              <a:rPr lang="en-US" sz="1700" b="0" i="1">
                <a:cs typeface="Times New Roman" pitchFamily="18" charset="0"/>
              </a:rPr>
              <a:t> </a:t>
            </a:r>
            <a:r>
              <a:rPr lang="en-US" sz="1700" b="0" i="1"/>
              <a:t/>
            </a:r>
            <a:br>
              <a:rPr lang="en-US" sz="1700" b="0" i="1"/>
            </a:br>
            <a:r>
              <a:rPr lang="en-US" sz="1700">
                <a:latin typeface="Courier New" pitchFamily="49" charset="0"/>
              </a:rPr>
              <a:t>	while (condition == TRUE){</a:t>
            </a:r>
          </a:p>
          <a:p>
            <a:pPr eaLnBrk="0" hangingPunct="0">
              <a:lnSpc>
                <a:spcPct val="65000"/>
              </a:lnSpc>
              <a:spcBef>
                <a:spcPct val="20000"/>
              </a:spcBef>
              <a:tabLst>
                <a:tab pos="460375" algn="l"/>
                <a:tab pos="744538" algn="l"/>
              </a:tabLst>
            </a:pPr>
            <a:r>
              <a:rPr lang="en-US" sz="1700">
                <a:latin typeface="Courier New" pitchFamily="49" charset="0"/>
                <a:cs typeface="Times New Roman" pitchFamily="18" charset="0"/>
              </a:rPr>
              <a:t>		size = SIO_reclaim(&amp;sioIn, (Ptr *)&amp;pInX,  NULL); </a:t>
            </a:r>
            <a:r>
              <a:rPr lang="en-US" sz="1700" b="0">
                <a:latin typeface="Courier New" pitchFamily="49" charset="0"/>
                <a:cs typeface="Times New Roman" pitchFamily="18" charset="0"/>
              </a:rPr>
              <a:t> </a:t>
            </a:r>
            <a:r>
              <a:rPr lang="en-US" sz="1700" b="0" i="1">
                <a:latin typeface="Courier New" pitchFamily="49" charset="0"/>
                <a:cs typeface="Times New Roman" pitchFamily="18" charset="0"/>
              </a:rPr>
              <a:t> </a:t>
            </a:r>
            <a:r>
              <a:rPr lang="en-US" sz="1700" b="0">
                <a:latin typeface="Courier New" pitchFamily="49" charset="0"/>
                <a:cs typeface="Times New Roman" pitchFamily="18" charset="0"/>
              </a:rPr>
              <a:t> </a:t>
            </a:r>
            <a:r>
              <a:rPr lang="en-US" sz="1700">
                <a:latin typeface="Courier New" pitchFamily="49" charset="0"/>
                <a:cs typeface="Times New Roman" pitchFamily="18" charset="0"/>
              </a:rPr>
              <a:t/>
            </a:r>
            <a:br>
              <a:rPr lang="en-US" sz="1700">
                <a:latin typeface="Courier New" pitchFamily="49" charset="0"/>
                <a:cs typeface="Times New Roman" pitchFamily="18" charset="0"/>
              </a:rPr>
            </a:br>
            <a:r>
              <a:rPr lang="en-US" sz="1700">
                <a:latin typeface="Courier New" pitchFamily="49" charset="0"/>
                <a:cs typeface="Times New Roman" pitchFamily="18" charset="0"/>
              </a:rPr>
              <a:t>		size = SIO_reclaim(&amp;sioOut,(Ptr *)&amp;pOutX, NULL);</a:t>
            </a:r>
          </a:p>
          <a:p>
            <a:pPr eaLnBrk="0" hangingPunct="0">
              <a:lnSpc>
                <a:spcPct val="65000"/>
              </a:lnSpc>
              <a:spcBef>
                <a:spcPct val="20000"/>
              </a:spcBef>
              <a:tabLst>
                <a:tab pos="460375" algn="l"/>
                <a:tab pos="744538" algn="l"/>
              </a:tabLst>
            </a:pPr>
            <a:r>
              <a:rPr lang="en-US" sz="1700" i="1">
                <a:latin typeface="Courier New" pitchFamily="49" charset="0"/>
              </a:rPr>
              <a:t>		</a:t>
            </a:r>
            <a:r>
              <a:rPr lang="en-US" sz="1700">
                <a:latin typeface="Courier New" pitchFamily="49" charset="0"/>
              </a:rPr>
              <a:t>//</a:t>
            </a:r>
            <a:r>
              <a:rPr lang="en-US" sz="1700" i="1">
                <a:latin typeface="Courier New" pitchFamily="49" charset="0"/>
              </a:rPr>
              <a:t> DSP... to pOut</a:t>
            </a:r>
          </a:p>
          <a:p>
            <a:pPr eaLnBrk="0" hangingPunct="0">
              <a:lnSpc>
                <a:spcPct val="65000"/>
              </a:lnSpc>
              <a:spcBef>
                <a:spcPct val="20000"/>
              </a:spcBef>
              <a:tabLst>
                <a:tab pos="460375" algn="l"/>
                <a:tab pos="744538" algn="l"/>
              </a:tabLst>
            </a:pPr>
            <a:r>
              <a:rPr lang="en-US" sz="1700">
                <a:latin typeface="Courier New" pitchFamily="49" charset="0"/>
              </a:rPr>
              <a:t>		status = </a:t>
            </a:r>
            <a:r>
              <a:rPr lang="en-US" sz="1700">
                <a:latin typeface="Courier New" pitchFamily="49" charset="0"/>
                <a:cs typeface="Times New Roman" pitchFamily="18" charset="0"/>
              </a:rPr>
              <a:t>SIO_issue(&amp;sioIn,  pInX,  SIZE, NULL);</a:t>
            </a:r>
            <a:r>
              <a:rPr lang="en-US" sz="1700">
                <a:latin typeface="Courier New" pitchFamily="49" charset="0"/>
              </a:rPr>
              <a:t/>
            </a:r>
            <a:br>
              <a:rPr lang="en-US" sz="1700">
                <a:latin typeface="Courier New" pitchFamily="49" charset="0"/>
              </a:rPr>
            </a:br>
            <a:r>
              <a:rPr lang="en-US" sz="1700">
                <a:latin typeface="Courier New" pitchFamily="49" charset="0"/>
                <a:cs typeface="Times New Roman" pitchFamily="18" charset="0"/>
              </a:rPr>
              <a:t>		status = SIO_issue(&amp;sioOut, pOutX, SIZE, NULL);</a:t>
            </a:r>
            <a:br>
              <a:rPr lang="en-US" sz="1700">
                <a:latin typeface="Courier New" pitchFamily="49" charset="0"/>
                <a:cs typeface="Times New Roman" pitchFamily="18" charset="0"/>
              </a:rPr>
            </a:br>
            <a:r>
              <a:rPr lang="en-US" sz="1700">
                <a:latin typeface="Courier New" pitchFamily="49" charset="0"/>
              </a:rPr>
              <a:t>   }</a:t>
            </a:r>
            <a:endParaRPr lang="en-US" sz="1700">
              <a:latin typeface="Courier New" pitchFamily="49" charset="0"/>
              <a:cs typeface="Times New Roman" pitchFamily="18" charset="0"/>
            </a:endParaRPr>
          </a:p>
          <a:p>
            <a:pPr eaLnBrk="0" hangingPunct="0">
              <a:lnSpc>
                <a:spcPct val="65000"/>
              </a:lnSpc>
              <a:spcBef>
                <a:spcPct val="20000"/>
              </a:spcBef>
              <a:tabLst>
                <a:tab pos="460375" algn="l"/>
                <a:tab pos="744538" algn="l"/>
              </a:tabLst>
            </a:pPr>
            <a:r>
              <a:rPr lang="en-US" sz="1700" b="0"/>
              <a:t>//</a:t>
            </a:r>
            <a:r>
              <a:rPr lang="en-US" sz="1700" b="0" i="1">
                <a:solidFill>
                  <a:schemeClr val="tx2"/>
                </a:solidFill>
              </a:rPr>
              <a:t>epilog</a:t>
            </a:r>
            <a:r>
              <a:rPr lang="en-US" sz="1700" b="0" i="1"/>
              <a:t> – wind down...	</a:t>
            </a:r>
            <a:br>
              <a:rPr lang="en-US" sz="1700" b="0" i="1"/>
            </a:br>
            <a:r>
              <a:rPr lang="en-US" sz="1700">
                <a:latin typeface="Courier New" pitchFamily="49" charset="0"/>
                <a:cs typeface="Times New Roman" pitchFamily="18" charset="0"/>
              </a:rPr>
              <a:t>	status = SIO_flush(&amp;sioIn);</a:t>
            </a:r>
            <a:br>
              <a:rPr lang="en-US" sz="1700">
                <a:latin typeface="Courier New" pitchFamily="49" charset="0"/>
                <a:cs typeface="Times New Roman" pitchFamily="18" charset="0"/>
              </a:rPr>
            </a:br>
            <a:r>
              <a:rPr lang="en-US" sz="1700">
                <a:latin typeface="Courier New" pitchFamily="49" charset="0"/>
                <a:cs typeface="Times New Roman" pitchFamily="18" charset="0"/>
              </a:rPr>
              <a:t>	status = SIO_idle(&amp;sioOut);</a:t>
            </a:r>
          </a:p>
          <a:p>
            <a:pPr eaLnBrk="0" hangingPunct="0">
              <a:lnSpc>
                <a:spcPct val="65000"/>
              </a:lnSpc>
              <a:spcBef>
                <a:spcPct val="20000"/>
              </a:spcBef>
              <a:tabLst>
                <a:tab pos="460375" algn="l"/>
                <a:tab pos="744538" algn="l"/>
              </a:tabLst>
            </a:pPr>
            <a:r>
              <a:rPr lang="en-US" sz="1700">
                <a:latin typeface="Courier New" pitchFamily="49" charset="0"/>
                <a:cs typeface="Times New Roman" pitchFamily="18" charset="0"/>
              </a:rPr>
              <a:t>	size = SIO_reclaim(&amp;sioIn, (Ptr *)&amp;pIn1,  NULL);    </a:t>
            </a:r>
            <a:br>
              <a:rPr lang="en-US" sz="1700">
                <a:latin typeface="Courier New" pitchFamily="49" charset="0"/>
                <a:cs typeface="Times New Roman" pitchFamily="18" charset="0"/>
              </a:rPr>
            </a:br>
            <a:r>
              <a:rPr lang="en-US" sz="1700">
                <a:latin typeface="Courier New" pitchFamily="49" charset="0"/>
                <a:cs typeface="Times New Roman" pitchFamily="18" charset="0"/>
              </a:rPr>
              <a:t>	size = SIO_reclaim(&amp;sioIn, (Ptr *)&amp;pIn2,  NULL);</a:t>
            </a:r>
            <a:br>
              <a:rPr lang="en-US" sz="1700">
                <a:latin typeface="Courier New" pitchFamily="49" charset="0"/>
                <a:cs typeface="Times New Roman" pitchFamily="18" charset="0"/>
              </a:rPr>
            </a:br>
            <a:r>
              <a:rPr lang="en-US" sz="1700">
                <a:solidFill>
                  <a:schemeClr val="tx2"/>
                </a:solidFill>
                <a:latin typeface="Courier New" pitchFamily="49" charset="0"/>
                <a:cs typeface="Times New Roman" pitchFamily="18" charset="0"/>
              </a:rPr>
              <a:t>	size = SIO_reclaim(&amp;sioIn, (Ptr *)&amp;pIn3,  NULL);</a:t>
            </a:r>
            <a:r>
              <a:rPr lang="en-US" sz="1700">
                <a:latin typeface="Courier New" pitchFamily="49" charset="0"/>
                <a:cs typeface="Times New Roman" pitchFamily="18" charset="0"/>
              </a:rPr>
              <a:t>  </a:t>
            </a:r>
          </a:p>
          <a:p>
            <a:pPr eaLnBrk="0" hangingPunct="0">
              <a:lnSpc>
                <a:spcPct val="65000"/>
              </a:lnSpc>
              <a:spcBef>
                <a:spcPct val="20000"/>
              </a:spcBef>
              <a:tabLst>
                <a:tab pos="460375" algn="l"/>
                <a:tab pos="744538" algn="l"/>
              </a:tabLst>
            </a:pPr>
            <a:r>
              <a:rPr lang="en-US" sz="1700">
                <a:latin typeface="Courier New" pitchFamily="49" charset="0"/>
                <a:cs typeface="Times New Roman" pitchFamily="18" charset="0"/>
              </a:rPr>
              <a:t>	size = SIO_reclaim(&amp;sioOut,(Ptr *)&amp;pOut1, NULL);    </a:t>
            </a:r>
            <a:br>
              <a:rPr lang="en-US" sz="1700">
                <a:latin typeface="Courier New" pitchFamily="49" charset="0"/>
                <a:cs typeface="Times New Roman" pitchFamily="18" charset="0"/>
              </a:rPr>
            </a:br>
            <a:r>
              <a:rPr lang="en-US" sz="1700">
                <a:latin typeface="Courier New" pitchFamily="49" charset="0"/>
                <a:cs typeface="Times New Roman" pitchFamily="18" charset="0"/>
              </a:rPr>
              <a:t>	size = SIO_reclaim(&amp;sioOut,(Ptr *)&amp;pOut2, NULL);</a:t>
            </a:r>
            <a:r>
              <a:rPr lang="en-US" sz="1700" b="0" i="1">
                <a:latin typeface="Courier New" pitchFamily="49" charset="0"/>
                <a:cs typeface="Times New Roman" pitchFamily="18" charset="0"/>
              </a:rPr>
              <a:t> </a:t>
            </a:r>
            <a:br>
              <a:rPr lang="en-US" sz="1700" b="0" i="1">
                <a:latin typeface="Courier New" pitchFamily="49" charset="0"/>
                <a:cs typeface="Times New Roman" pitchFamily="18" charset="0"/>
              </a:rPr>
            </a:br>
            <a:r>
              <a:rPr lang="en-US" sz="1700">
                <a:solidFill>
                  <a:schemeClr val="tx2"/>
                </a:solidFill>
                <a:latin typeface="Courier New" pitchFamily="49" charset="0"/>
                <a:cs typeface="Times New Roman" pitchFamily="18" charset="0"/>
              </a:rPr>
              <a:t>	size = SIO_reclaim(&amp;sioOut,(Ptr *)&amp;pOut3, NULL);</a:t>
            </a:r>
            <a:r>
              <a:rPr lang="en-US" sz="1700" b="0" i="1">
                <a:latin typeface="Courier New" pitchFamily="49" charset="0"/>
                <a:cs typeface="Times New Roman" pitchFamily="18" charset="0"/>
              </a:rPr>
              <a:t> </a:t>
            </a:r>
          </a:p>
        </p:txBody>
      </p:sp>
      <p:pic>
        <p:nvPicPr>
          <p:cNvPr id="14"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“N” Buffer </a:t>
            </a:r>
            <a:r>
              <a:rPr lang="en-US" smtClean="0">
                <a:sym typeface="Symbol" pitchFamily="18" charset="2"/>
              </a:rPr>
              <a:t>Stream Coding Example</a:t>
            </a:r>
          </a:p>
        </p:txBody>
      </p:sp>
      <p:sp>
        <p:nvSpPr>
          <p:cNvPr id="413699" name="Rectangle 3"/>
          <p:cNvSpPr>
            <a:spLocks noChangeArrowheads="1"/>
          </p:cNvSpPr>
          <p:nvPr/>
        </p:nvSpPr>
        <p:spPr bwMode="auto">
          <a:xfrm>
            <a:off x="381000" y="598488"/>
            <a:ext cx="76200" cy="304800"/>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413700" name="Rectangle 4"/>
          <p:cNvSpPr>
            <a:spLocks noChangeArrowheads="1"/>
          </p:cNvSpPr>
          <p:nvPr/>
        </p:nvSpPr>
        <p:spPr bwMode="auto">
          <a:xfrm>
            <a:off x="381000" y="6313488"/>
            <a:ext cx="76200" cy="304800"/>
          </a:xfrm>
          <a:prstGeom prst="rect">
            <a:avLst/>
          </a:prstGeom>
          <a:noFill/>
          <a:ln w="12700" algn="ctr">
            <a:noFill/>
            <a:miter lim="800000"/>
            <a:headEnd/>
            <a:tailEnd/>
          </a:ln>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3798" name="Text Box 13"/>
          <p:cNvSpPr txBox="1">
            <a:spLocks noChangeArrowheads="1"/>
          </p:cNvSpPr>
          <p:nvPr/>
        </p:nvSpPr>
        <p:spPr bwMode="auto">
          <a:xfrm>
            <a:off x="990600" y="520700"/>
            <a:ext cx="7467600" cy="6035675"/>
          </a:xfrm>
          <a:prstGeom prst="rect">
            <a:avLst/>
          </a:prstGeom>
          <a:noFill/>
          <a:ln w="12700">
            <a:noFill/>
            <a:miter lim="800000"/>
            <a:headEnd type="none" w="sm" len="sm"/>
            <a:tailEnd type="none" w="sm" len="sm"/>
          </a:ln>
        </p:spPr>
        <p:txBody>
          <a:bodyPr>
            <a:spAutoFit/>
          </a:bodyPr>
          <a:lstStyle/>
          <a:p>
            <a:pPr eaLnBrk="0" hangingPunct="0">
              <a:lnSpc>
                <a:spcPct val="65000"/>
              </a:lnSpc>
              <a:spcBef>
                <a:spcPct val="20000"/>
              </a:spcBef>
              <a:tabLst>
                <a:tab pos="228600" algn="l"/>
                <a:tab pos="457200" algn="l"/>
                <a:tab pos="742950" algn="l"/>
              </a:tabLst>
            </a:pPr>
            <a:r>
              <a:rPr lang="en-US" sz="1600" b="0">
                <a:cs typeface="Times New Roman" pitchFamily="18" charset="0"/>
              </a:rPr>
              <a:t>//</a:t>
            </a:r>
            <a:r>
              <a:rPr lang="en-US" sz="1600" b="0" i="1">
                <a:cs typeface="Times New Roman" pitchFamily="18" charset="0"/>
              </a:rPr>
              <a:t>prolog – prime the process…</a:t>
            </a:r>
            <a:r>
              <a:rPr lang="en-US" sz="1600" b="0">
                <a:latin typeface="Courier New" pitchFamily="49" charset="0"/>
                <a:cs typeface="Times New Roman" pitchFamily="18" charset="0"/>
              </a:rPr>
              <a:t> 	</a:t>
            </a:r>
          </a:p>
          <a:p>
            <a:pPr eaLnBrk="0" hangingPunct="0">
              <a:lnSpc>
                <a:spcPct val="65000"/>
              </a:lnSpc>
              <a:spcBef>
                <a:spcPct val="20000"/>
              </a:spcBef>
              <a:tabLst>
                <a:tab pos="228600" algn="l"/>
                <a:tab pos="457200" algn="l"/>
                <a:tab pos="742950" algn="l"/>
              </a:tabLst>
            </a:pPr>
            <a:r>
              <a:rPr lang="en-US" sz="1600" b="0">
                <a:latin typeface="Courier New" pitchFamily="49" charset="0"/>
                <a:cs typeface="Times New Roman" pitchFamily="18" charset="0"/>
              </a:rPr>
              <a:t>	for (n=0;n&lt;SIO_nbufs(&amp;sioIn);n++)</a:t>
            </a:r>
          </a:p>
          <a:p>
            <a:pPr eaLnBrk="0" hangingPunct="0">
              <a:lnSpc>
                <a:spcPct val="65000"/>
              </a:lnSpc>
              <a:spcBef>
                <a:spcPct val="20000"/>
              </a:spcBef>
              <a:tabLst>
                <a:tab pos="228600" algn="l"/>
                <a:tab pos="457200" algn="l"/>
                <a:tab pos="742950" algn="l"/>
              </a:tabLst>
            </a:pPr>
            <a:r>
              <a:rPr lang="en-US" sz="1600">
                <a:latin typeface="Courier New" pitchFamily="49" charset="0"/>
                <a:cs typeface="Times New Roman" pitchFamily="18" charset="0"/>
              </a:rPr>
              <a:t>		status = SIO_issue(&amp;sioIn, pIn[n], SIZE, NULL);  </a:t>
            </a:r>
            <a:endParaRPr lang="en-US" sz="1600" b="0" i="1">
              <a:latin typeface="Courier New" pitchFamily="49" charset="0"/>
              <a:cs typeface="Times New Roman" pitchFamily="18" charset="0"/>
            </a:endParaRPr>
          </a:p>
          <a:p>
            <a:pPr eaLnBrk="0" hangingPunct="0">
              <a:lnSpc>
                <a:spcPct val="65000"/>
              </a:lnSpc>
              <a:spcBef>
                <a:spcPct val="20000"/>
              </a:spcBef>
              <a:tabLst>
                <a:tab pos="228600" algn="l"/>
                <a:tab pos="457200" algn="l"/>
                <a:tab pos="742950" algn="l"/>
              </a:tabLst>
            </a:pPr>
            <a:endParaRPr lang="en-US" sz="1600">
              <a:latin typeface="Courier New" pitchFamily="49" charset="0"/>
              <a:cs typeface="Times New Roman" pitchFamily="18" charset="0"/>
            </a:endParaRPr>
          </a:p>
          <a:p>
            <a:pPr eaLnBrk="0" hangingPunct="0">
              <a:lnSpc>
                <a:spcPct val="65000"/>
              </a:lnSpc>
              <a:spcBef>
                <a:spcPct val="20000"/>
              </a:spcBef>
              <a:tabLst>
                <a:tab pos="228600" algn="l"/>
                <a:tab pos="457200" algn="l"/>
                <a:tab pos="742950" algn="l"/>
              </a:tabLst>
            </a:pPr>
            <a:r>
              <a:rPr lang="en-US" sz="1600" b="0">
                <a:latin typeface="Courier New" pitchFamily="49" charset="0"/>
                <a:cs typeface="Times New Roman" pitchFamily="18" charset="0"/>
              </a:rPr>
              <a:t>	</a:t>
            </a:r>
          </a:p>
          <a:p>
            <a:pPr eaLnBrk="0" hangingPunct="0">
              <a:lnSpc>
                <a:spcPct val="65000"/>
              </a:lnSpc>
              <a:spcBef>
                <a:spcPct val="20000"/>
              </a:spcBef>
              <a:tabLst>
                <a:tab pos="228600" algn="l"/>
                <a:tab pos="457200" algn="l"/>
                <a:tab pos="742950" algn="l"/>
              </a:tabLst>
            </a:pPr>
            <a:endParaRPr lang="en-US" sz="1600" b="0">
              <a:latin typeface="Courier New" pitchFamily="49" charset="0"/>
              <a:cs typeface="Times New Roman" pitchFamily="18" charset="0"/>
            </a:endParaRPr>
          </a:p>
          <a:p>
            <a:pPr eaLnBrk="0" hangingPunct="0">
              <a:lnSpc>
                <a:spcPct val="65000"/>
              </a:lnSpc>
              <a:spcBef>
                <a:spcPct val="20000"/>
              </a:spcBef>
              <a:tabLst>
                <a:tab pos="228600" algn="l"/>
                <a:tab pos="457200" algn="l"/>
                <a:tab pos="742950" algn="l"/>
              </a:tabLst>
            </a:pPr>
            <a:r>
              <a:rPr lang="en-US" sz="1600" b="0">
                <a:latin typeface="Courier New" pitchFamily="49" charset="0"/>
                <a:cs typeface="Times New Roman" pitchFamily="18" charset="0"/>
              </a:rPr>
              <a:t>	for (n=0;n&lt;SIO_nbufs(&amp;sioOut);n++){</a:t>
            </a:r>
          </a:p>
          <a:p>
            <a:pPr eaLnBrk="0" hangingPunct="0">
              <a:lnSpc>
                <a:spcPct val="65000"/>
              </a:lnSpc>
              <a:spcBef>
                <a:spcPct val="20000"/>
              </a:spcBef>
              <a:tabLst>
                <a:tab pos="228600" algn="l"/>
                <a:tab pos="457200" algn="l"/>
                <a:tab pos="742950" algn="l"/>
              </a:tabLst>
            </a:pPr>
            <a:r>
              <a:rPr lang="en-US" sz="1600">
                <a:latin typeface="Courier New" pitchFamily="49" charset="0"/>
                <a:cs typeface="Times New Roman" pitchFamily="18" charset="0"/>
              </a:rPr>
              <a:t>	 	size = SIO_reclaim(&amp;sioIn, (Ptr *)&amp;pInX, NULL);</a:t>
            </a:r>
            <a:endParaRPr lang="en-US" sz="1600" i="1">
              <a:latin typeface="Courier New" pitchFamily="49" charset="0"/>
              <a:cs typeface="Times New Roman" pitchFamily="18" charset="0"/>
            </a:endParaRPr>
          </a:p>
          <a:p>
            <a:pPr eaLnBrk="0" hangingPunct="0">
              <a:lnSpc>
                <a:spcPct val="65000"/>
              </a:lnSpc>
              <a:spcBef>
                <a:spcPct val="20000"/>
              </a:spcBef>
              <a:tabLst>
                <a:tab pos="228600" algn="l"/>
                <a:tab pos="457200" algn="l"/>
                <a:tab pos="742950" algn="l"/>
              </a:tabLst>
            </a:pPr>
            <a:r>
              <a:rPr lang="en-US" sz="1600">
                <a:latin typeface="Courier New" pitchFamily="49" charset="0"/>
              </a:rPr>
              <a:t>		// </a:t>
            </a:r>
            <a:r>
              <a:rPr lang="en-US" sz="1600" i="1">
                <a:latin typeface="Courier New" pitchFamily="49" charset="0"/>
              </a:rPr>
              <a:t>DSP... to pOut[n]  </a:t>
            </a:r>
            <a:br>
              <a:rPr lang="en-US" sz="1600" i="1">
                <a:latin typeface="Courier New" pitchFamily="49" charset="0"/>
              </a:rPr>
            </a:br>
            <a:r>
              <a:rPr lang="en-US" sz="1600" i="1">
                <a:latin typeface="Courier New" pitchFamily="49" charset="0"/>
              </a:rPr>
              <a:t>		</a:t>
            </a:r>
            <a:r>
              <a:rPr lang="en-US" sz="1600">
                <a:latin typeface="Courier New" pitchFamily="49" charset="0"/>
                <a:cs typeface="Times New Roman" pitchFamily="18" charset="0"/>
              </a:rPr>
              <a:t>status = SIO_issue(&amp;sioIn, pInX, SIZE, NULL );  </a:t>
            </a:r>
            <a:endParaRPr lang="en-US" sz="1600" i="1">
              <a:latin typeface="Courier New" pitchFamily="49" charset="0"/>
              <a:cs typeface="Times New Roman" pitchFamily="18" charset="0"/>
            </a:endParaRPr>
          </a:p>
          <a:p>
            <a:pPr eaLnBrk="0" hangingPunct="0">
              <a:lnSpc>
                <a:spcPct val="65000"/>
              </a:lnSpc>
              <a:spcBef>
                <a:spcPct val="20000"/>
              </a:spcBef>
              <a:tabLst>
                <a:tab pos="228600" algn="l"/>
                <a:tab pos="457200" algn="l"/>
                <a:tab pos="742950" algn="l"/>
              </a:tabLst>
            </a:pPr>
            <a:r>
              <a:rPr lang="en-US" sz="1600">
                <a:latin typeface="Courier New" pitchFamily="49" charset="0"/>
                <a:cs typeface="Times New Roman" pitchFamily="18" charset="0"/>
              </a:rPr>
              <a:t>	}</a:t>
            </a:r>
          </a:p>
          <a:p>
            <a:pPr eaLnBrk="0" hangingPunct="0">
              <a:lnSpc>
                <a:spcPct val="65000"/>
              </a:lnSpc>
              <a:spcBef>
                <a:spcPct val="20000"/>
              </a:spcBef>
              <a:tabLst>
                <a:tab pos="228600" algn="l"/>
                <a:tab pos="457200" algn="l"/>
                <a:tab pos="742950" algn="l"/>
              </a:tabLst>
            </a:pPr>
            <a:endParaRPr lang="en-US" sz="1600" b="0">
              <a:latin typeface="Courier New" pitchFamily="49" charset="0"/>
              <a:cs typeface="Times New Roman" pitchFamily="18" charset="0"/>
            </a:endParaRPr>
          </a:p>
          <a:p>
            <a:pPr eaLnBrk="0" hangingPunct="0">
              <a:lnSpc>
                <a:spcPct val="65000"/>
              </a:lnSpc>
              <a:spcBef>
                <a:spcPct val="20000"/>
              </a:spcBef>
              <a:tabLst>
                <a:tab pos="228600" algn="l"/>
                <a:tab pos="457200" algn="l"/>
                <a:tab pos="742950" algn="l"/>
              </a:tabLst>
            </a:pPr>
            <a:r>
              <a:rPr lang="en-US" sz="1600" b="0">
                <a:latin typeface="Courier New" pitchFamily="49" charset="0"/>
                <a:cs typeface="Times New Roman" pitchFamily="18" charset="0"/>
              </a:rPr>
              <a:t>	for (n=0;n&lt;SIO_nbufs(&amp;sioOut);n++)</a:t>
            </a:r>
          </a:p>
          <a:p>
            <a:pPr eaLnBrk="0" hangingPunct="0">
              <a:lnSpc>
                <a:spcPct val="65000"/>
              </a:lnSpc>
              <a:spcBef>
                <a:spcPct val="20000"/>
              </a:spcBef>
              <a:tabLst>
                <a:tab pos="228600" algn="l"/>
                <a:tab pos="457200" algn="l"/>
                <a:tab pos="742950" algn="l"/>
              </a:tabLst>
            </a:pPr>
            <a:r>
              <a:rPr lang="en-US" sz="1600">
                <a:latin typeface="Courier New" pitchFamily="49" charset="0"/>
                <a:cs typeface="Times New Roman" pitchFamily="18" charset="0"/>
              </a:rPr>
              <a:t>		status = SIO_issue(&amp;sioOut, pOut[n], SIZE, NULL); </a:t>
            </a:r>
            <a:br>
              <a:rPr lang="en-US" sz="1600">
                <a:latin typeface="Courier New" pitchFamily="49" charset="0"/>
                <a:cs typeface="Times New Roman" pitchFamily="18" charset="0"/>
              </a:rPr>
            </a:br>
            <a:endParaRPr lang="en-US" sz="1600">
              <a:latin typeface="Courier New" pitchFamily="49" charset="0"/>
              <a:cs typeface="Times New Roman" pitchFamily="18" charset="0"/>
            </a:endParaRPr>
          </a:p>
          <a:p>
            <a:pPr eaLnBrk="0" hangingPunct="0">
              <a:lnSpc>
                <a:spcPct val="65000"/>
              </a:lnSpc>
              <a:spcBef>
                <a:spcPct val="20000"/>
              </a:spcBef>
              <a:tabLst>
                <a:tab pos="228600" algn="l"/>
                <a:tab pos="457200" algn="l"/>
                <a:tab pos="742950" algn="l"/>
              </a:tabLst>
            </a:pPr>
            <a:r>
              <a:rPr lang="en-US" sz="1600" b="0">
                <a:cs typeface="Times New Roman" pitchFamily="18" charset="0"/>
              </a:rPr>
              <a:t>//</a:t>
            </a:r>
            <a:r>
              <a:rPr lang="en-US" sz="1600" i="1">
                <a:cs typeface="Times New Roman" pitchFamily="18" charset="0"/>
              </a:rPr>
              <a:t>while loop – iterate the process…	NO CHANGE HERE ! ! </a:t>
            </a:r>
            <a:endParaRPr lang="en-US" sz="1600" i="1"/>
          </a:p>
          <a:p>
            <a:pPr eaLnBrk="0" hangingPunct="0">
              <a:lnSpc>
                <a:spcPct val="65000"/>
              </a:lnSpc>
              <a:spcBef>
                <a:spcPct val="20000"/>
              </a:spcBef>
              <a:tabLst>
                <a:tab pos="228600" algn="l"/>
                <a:tab pos="457200" algn="l"/>
                <a:tab pos="742950" algn="l"/>
              </a:tabLst>
            </a:pPr>
            <a:r>
              <a:rPr lang="en-US" sz="1600">
                <a:latin typeface="Courier New" pitchFamily="49" charset="0"/>
              </a:rPr>
              <a:t>		while (condition == TRUE){</a:t>
            </a:r>
          </a:p>
          <a:p>
            <a:pPr eaLnBrk="0" hangingPunct="0">
              <a:lnSpc>
                <a:spcPct val="65000"/>
              </a:lnSpc>
              <a:spcBef>
                <a:spcPct val="20000"/>
              </a:spcBef>
              <a:tabLst>
                <a:tab pos="228600" algn="l"/>
                <a:tab pos="457200" algn="l"/>
                <a:tab pos="742950" algn="l"/>
              </a:tabLst>
            </a:pPr>
            <a:r>
              <a:rPr lang="en-US" sz="1600">
                <a:latin typeface="Courier New" pitchFamily="49" charset="0"/>
                <a:cs typeface="Times New Roman" pitchFamily="18" charset="0"/>
              </a:rPr>
              <a:t>			size = SIO_reclaim(&amp;sioIn, (Ptr *)&amp;pInX, NULL); </a:t>
            </a:r>
            <a:r>
              <a:rPr lang="en-US" sz="1600" b="0">
                <a:latin typeface="Courier New" pitchFamily="49" charset="0"/>
                <a:cs typeface="Times New Roman" pitchFamily="18" charset="0"/>
              </a:rPr>
              <a:t> </a:t>
            </a:r>
            <a:r>
              <a:rPr lang="en-US" sz="1600" b="0" i="1">
                <a:latin typeface="Courier New" pitchFamily="49" charset="0"/>
                <a:cs typeface="Times New Roman" pitchFamily="18" charset="0"/>
              </a:rPr>
              <a:t> </a:t>
            </a:r>
            <a:r>
              <a:rPr lang="en-US" sz="1600" b="0">
                <a:latin typeface="Courier New" pitchFamily="49" charset="0"/>
                <a:cs typeface="Times New Roman" pitchFamily="18" charset="0"/>
              </a:rPr>
              <a:t> </a:t>
            </a:r>
            <a:r>
              <a:rPr lang="en-US" sz="1600">
                <a:latin typeface="Courier New" pitchFamily="49" charset="0"/>
                <a:cs typeface="Times New Roman" pitchFamily="18" charset="0"/>
              </a:rPr>
              <a:t/>
            </a:r>
            <a:br>
              <a:rPr lang="en-US" sz="1600">
                <a:latin typeface="Courier New" pitchFamily="49" charset="0"/>
                <a:cs typeface="Times New Roman" pitchFamily="18" charset="0"/>
              </a:rPr>
            </a:br>
            <a:r>
              <a:rPr lang="en-US" sz="1600">
                <a:latin typeface="Courier New" pitchFamily="49" charset="0"/>
                <a:cs typeface="Times New Roman" pitchFamily="18" charset="0"/>
              </a:rPr>
              <a:t>			size = SIO_reclaim(&amp;sioOut, (Ptr *)&amp;pOutX, NULL); </a:t>
            </a:r>
            <a:r>
              <a:rPr lang="en-US" sz="1600" b="0" i="1">
                <a:latin typeface="Courier New" pitchFamily="49" charset="0"/>
                <a:cs typeface="Times New Roman" pitchFamily="18" charset="0"/>
              </a:rPr>
              <a:t> </a:t>
            </a:r>
            <a:endParaRPr lang="en-US" sz="1600" b="0" i="1">
              <a:latin typeface="Courier New" pitchFamily="49" charset="0"/>
            </a:endParaRPr>
          </a:p>
          <a:p>
            <a:pPr eaLnBrk="0" hangingPunct="0">
              <a:lnSpc>
                <a:spcPct val="65000"/>
              </a:lnSpc>
              <a:spcBef>
                <a:spcPct val="20000"/>
              </a:spcBef>
              <a:tabLst>
                <a:tab pos="228600" algn="l"/>
                <a:tab pos="457200" algn="l"/>
                <a:tab pos="742950" algn="l"/>
              </a:tabLst>
            </a:pPr>
            <a:r>
              <a:rPr lang="en-US" sz="1600" i="1">
                <a:latin typeface="Courier New" pitchFamily="49" charset="0"/>
              </a:rPr>
              <a:t>			</a:t>
            </a:r>
            <a:r>
              <a:rPr lang="en-US" sz="1600">
                <a:latin typeface="Courier New" pitchFamily="49" charset="0"/>
              </a:rPr>
              <a:t>//</a:t>
            </a:r>
            <a:r>
              <a:rPr lang="en-US" sz="1600" i="1">
                <a:latin typeface="Courier New" pitchFamily="49" charset="0"/>
              </a:rPr>
              <a:t> DSP... to pOut</a:t>
            </a:r>
          </a:p>
          <a:p>
            <a:pPr eaLnBrk="0" hangingPunct="0">
              <a:lnSpc>
                <a:spcPct val="65000"/>
              </a:lnSpc>
              <a:spcBef>
                <a:spcPct val="20000"/>
              </a:spcBef>
              <a:tabLst>
                <a:tab pos="228600" algn="l"/>
                <a:tab pos="457200" algn="l"/>
                <a:tab pos="742950" algn="l"/>
              </a:tabLst>
            </a:pPr>
            <a:r>
              <a:rPr lang="en-US" sz="1600">
                <a:latin typeface="Courier New" pitchFamily="49" charset="0"/>
              </a:rPr>
              <a:t>			status = </a:t>
            </a:r>
            <a:r>
              <a:rPr lang="en-US" sz="1600">
                <a:latin typeface="Courier New" pitchFamily="49" charset="0"/>
                <a:cs typeface="Times New Roman" pitchFamily="18" charset="0"/>
              </a:rPr>
              <a:t>SIO_issue(&amp;sioIn, pInX, SIZE, NULL );	</a:t>
            </a:r>
            <a:endParaRPr lang="en-US" sz="1600">
              <a:latin typeface="Courier New" pitchFamily="49" charset="0"/>
            </a:endParaRPr>
          </a:p>
          <a:p>
            <a:pPr eaLnBrk="0" hangingPunct="0">
              <a:lnSpc>
                <a:spcPct val="65000"/>
              </a:lnSpc>
              <a:spcBef>
                <a:spcPct val="20000"/>
              </a:spcBef>
              <a:tabLst>
                <a:tab pos="228600" algn="l"/>
                <a:tab pos="457200" algn="l"/>
                <a:tab pos="742950" algn="l"/>
              </a:tabLst>
            </a:pPr>
            <a:r>
              <a:rPr lang="en-US" sz="1600">
                <a:latin typeface="Courier New" pitchFamily="49" charset="0"/>
                <a:cs typeface="Times New Roman" pitchFamily="18" charset="0"/>
              </a:rPr>
              <a:t>			status = SIO_issue(&amp;sioOut, pOutX, SIZE, NULL);</a:t>
            </a:r>
            <a:br>
              <a:rPr lang="en-US" sz="1600">
                <a:latin typeface="Courier New" pitchFamily="49" charset="0"/>
                <a:cs typeface="Times New Roman" pitchFamily="18" charset="0"/>
              </a:rPr>
            </a:br>
            <a:r>
              <a:rPr lang="en-US" sz="1600">
                <a:latin typeface="Courier New" pitchFamily="49" charset="0"/>
              </a:rPr>
              <a:t>   }</a:t>
            </a:r>
            <a:endParaRPr lang="en-US" sz="1600">
              <a:latin typeface="Courier New" pitchFamily="49" charset="0"/>
              <a:cs typeface="Times New Roman" pitchFamily="18" charset="0"/>
            </a:endParaRPr>
          </a:p>
          <a:p>
            <a:pPr eaLnBrk="0" hangingPunct="0">
              <a:lnSpc>
                <a:spcPct val="65000"/>
              </a:lnSpc>
              <a:spcBef>
                <a:spcPct val="20000"/>
              </a:spcBef>
              <a:tabLst>
                <a:tab pos="228600" algn="l"/>
                <a:tab pos="457200" algn="l"/>
                <a:tab pos="742950" algn="l"/>
              </a:tabLst>
            </a:pPr>
            <a:r>
              <a:rPr lang="en-US" sz="1600" b="0"/>
              <a:t>//</a:t>
            </a:r>
            <a:r>
              <a:rPr lang="en-US" sz="1600" b="0" i="1"/>
              <a:t>epilog – wind down...	</a:t>
            </a:r>
          </a:p>
          <a:p>
            <a:pPr eaLnBrk="0" hangingPunct="0">
              <a:lnSpc>
                <a:spcPct val="65000"/>
              </a:lnSpc>
              <a:spcBef>
                <a:spcPct val="20000"/>
              </a:spcBef>
              <a:tabLst>
                <a:tab pos="228600" algn="l"/>
                <a:tab pos="457200" algn="l"/>
                <a:tab pos="742950" algn="l"/>
              </a:tabLst>
            </a:pPr>
            <a:r>
              <a:rPr lang="en-US" sz="1600">
                <a:latin typeface="Courier New" pitchFamily="49" charset="0"/>
                <a:cs typeface="Times New Roman" pitchFamily="18" charset="0"/>
              </a:rPr>
              <a:t>		status = SIO_flush(&amp;sioIn);</a:t>
            </a:r>
            <a:br>
              <a:rPr lang="en-US" sz="1600">
                <a:latin typeface="Courier New" pitchFamily="49" charset="0"/>
                <a:cs typeface="Times New Roman" pitchFamily="18" charset="0"/>
              </a:rPr>
            </a:br>
            <a:r>
              <a:rPr lang="en-US" sz="1600">
                <a:latin typeface="Courier New" pitchFamily="49" charset="0"/>
                <a:cs typeface="Times New Roman" pitchFamily="18" charset="0"/>
              </a:rPr>
              <a:t>		status = SIO_idle(&amp;sioOut);</a:t>
            </a:r>
            <a:r>
              <a:rPr lang="en-US" sz="1600" b="0" i="1">
                <a:latin typeface="Courier New" pitchFamily="49" charset="0"/>
                <a:cs typeface="Times New Roman" pitchFamily="18" charset="0"/>
              </a:rPr>
              <a:t> </a:t>
            </a:r>
          </a:p>
          <a:p>
            <a:pPr eaLnBrk="0" hangingPunct="0">
              <a:lnSpc>
                <a:spcPct val="65000"/>
              </a:lnSpc>
              <a:spcBef>
                <a:spcPct val="20000"/>
              </a:spcBef>
              <a:tabLst>
                <a:tab pos="228600" algn="l"/>
                <a:tab pos="457200" algn="l"/>
                <a:tab pos="742950" algn="l"/>
              </a:tabLst>
            </a:pPr>
            <a:r>
              <a:rPr lang="en-US" sz="1600" b="0">
                <a:latin typeface="Courier New" pitchFamily="49" charset="0"/>
                <a:cs typeface="Times New Roman" pitchFamily="18" charset="0"/>
              </a:rPr>
              <a:t>		for (n=0;n&lt;SIO_nbufs(&amp;sioIn);n++)</a:t>
            </a:r>
          </a:p>
          <a:p>
            <a:pPr eaLnBrk="0" hangingPunct="0">
              <a:lnSpc>
                <a:spcPct val="65000"/>
              </a:lnSpc>
              <a:spcBef>
                <a:spcPct val="20000"/>
              </a:spcBef>
              <a:tabLst>
                <a:tab pos="228600" algn="l"/>
                <a:tab pos="457200" algn="l"/>
                <a:tab pos="742950" algn="l"/>
              </a:tabLst>
            </a:pPr>
            <a:r>
              <a:rPr lang="en-US" sz="1600">
                <a:latin typeface="Courier New" pitchFamily="49" charset="0"/>
                <a:cs typeface="Times New Roman" pitchFamily="18" charset="0"/>
              </a:rPr>
              <a:t>			size = SIO_reclaim(&amp;sioIn, (Ptr *)&amp;pIn[n], NULL);  </a:t>
            </a:r>
            <a:endParaRPr lang="en-US" sz="1600" b="0" i="1">
              <a:latin typeface="Courier New" pitchFamily="49" charset="0"/>
              <a:cs typeface="Times New Roman" pitchFamily="18" charset="0"/>
            </a:endParaRPr>
          </a:p>
          <a:p>
            <a:pPr eaLnBrk="0" hangingPunct="0">
              <a:lnSpc>
                <a:spcPct val="65000"/>
              </a:lnSpc>
              <a:spcBef>
                <a:spcPct val="20000"/>
              </a:spcBef>
              <a:tabLst>
                <a:tab pos="228600" algn="l"/>
                <a:tab pos="457200" algn="l"/>
                <a:tab pos="742950" algn="l"/>
              </a:tabLst>
            </a:pPr>
            <a:r>
              <a:rPr lang="en-US" sz="1600" b="0">
                <a:latin typeface="Courier New" pitchFamily="49" charset="0"/>
                <a:cs typeface="Times New Roman" pitchFamily="18" charset="0"/>
              </a:rPr>
              <a:t>		for (n=0;n&lt;SIO_nbufs(&amp;sioOut);n++){</a:t>
            </a:r>
          </a:p>
          <a:p>
            <a:pPr eaLnBrk="0" hangingPunct="0">
              <a:lnSpc>
                <a:spcPct val="65000"/>
              </a:lnSpc>
              <a:spcBef>
                <a:spcPct val="20000"/>
              </a:spcBef>
              <a:tabLst>
                <a:tab pos="228600" algn="l"/>
                <a:tab pos="457200" algn="l"/>
                <a:tab pos="742950" algn="l"/>
              </a:tabLst>
            </a:pPr>
            <a:r>
              <a:rPr lang="en-US" sz="1600">
                <a:latin typeface="Courier New" pitchFamily="49" charset="0"/>
                <a:cs typeface="Times New Roman" pitchFamily="18" charset="0"/>
              </a:rPr>
              <a:t>		 	size = SIO_reclaim(&amp;sioOut, (Ptr *)&amp;pOut[n], NULL);</a:t>
            </a:r>
            <a:endParaRPr lang="en-US" sz="1600" b="0" i="1">
              <a:latin typeface="Courier New" pitchFamily="49" charset="0"/>
              <a:cs typeface="Times New Roman" pitchFamily="18" charset="0"/>
            </a:endParaRPr>
          </a:p>
        </p:txBody>
      </p:sp>
      <p:pic>
        <p:nvPicPr>
          <p:cNvPr id="9"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752600"/>
            <a:ext cx="5562600" cy="26670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6"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7"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3">
            <a:hlinkClick r:id="rId8" action="ppaction://hlinksldjump"/>
          </p:cNvPr>
          <p:cNvSpPr txBox="1">
            <a:spLocks noChangeArrowheads="1"/>
          </p:cNvSpPr>
          <p:nvPr>
            <p:custDataLst>
              <p:tags r:id="rId2"/>
            </p:custDataLst>
          </p:nvPr>
        </p:nvSpPr>
        <p:spPr bwMode="auto">
          <a:xfrm>
            <a:off x="304800" y="1837518"/>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Driver I/O - Intro</a:t>
            </a:r>
            <a:endParaRPr lang="en-US" dirty="0">
              <a:solidFill>
                <a:srgbClr val="000000"/>
              </a:solidFill>
            </a:endParaRPr>
          </a:p>
        </p:txBody>
      </p:sp>
      <p:sp>
        <p:nvSpPr>
          <p:cNvPr id="12" name="Text Box 4">
            <a:hlinkClick r:id="rId9" action="ppaction://hlinksldjump"/>
          </p:cNvPr>
          <p:cNvSpPr txBox="1">
            <a:spLocks noChangeArrowheads="1"/>
          </p:cNvSpPr>
          <p:nvPr>
            <p:custDataLst>
              <p:tags r:id="rId3"/>
            </p:custDataLst>
          </p:nvPr>
        </p:nvSpPr>
        <p:spPr bwMode="auto">
          <a:xfrm>
            <a:off x="301576" y="2352166"/>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Using Double Buffers</a:t>
            </a:r>
            <a:endParaRPr lang="en-US" dirty="0">
              <a:solidFill>
                <a:srgbClr val="000000"/>
              </a:solidFill>
            </a:endParaRPr>
          </a:p>
        </p:txBody>
      </p:sp>
      <p:sp>
        <p:nvSpPr>
          <p:cNvPr id="13" name="Text Box 4">
            <a:hlinkClick r:id="rId10" action="ppaction://hlinksldjump"/>
          </p:cNvPr>
          <p:cNvSpPr txBox="1">
            <a:spLocks noChangeArrowheads="1"/>
          </p:cNvSpPr>
          <p:nvPr>
            <p:custDataLst>
              <p:tags r:id="rId4"/>
            </p:custDataLst>
          </p:nvPr>
        </p:nvSpPr>
        <p:spPr bwMode="auto">
          <a:xfrm>
            <a:off x="301576" y="2866814"/>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PSP/IOM Drivers</a:t>
            </a:r>
            <a:endParaRPr lang="en-US" dirty="0">
              <a:solidFill>
                <a:srgbClr val="000000"/>
              </a:solidFill>
            </a:endParaRPr>
          </a:p>
        </p:txBody>
      </p:sp>
    </p:spTree>
    <p:custDataLst>
      <p:tags r:id="rId1"/>
    </p:custDataLst>
    <p:extLst>
      <p:ext uri="{BB962C8B-B14F-4D97-AF65-F5344CB8AC3E}">
        <p14:creationId xmlns:p14="http://schemas.microsoft.com/office/powerpoint/2010/main" val="30145418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57200" y="609600"/>
            <a:ext cx="5715000" cy="4267200"/>
          </a:xfrm>
          <a:prstGeom prst="rect">
            <a:avLst/>
          </a:prstGeom>
          <a:solidFill>
            <a:schemeClr val="accent3"/>
          </a:solidFill>
          <a:ln w="12700">
            <a:solidFill>
              <a:schemeClr val="tx1"/>
            </a:solidFill>
            <a:miter lim="800000"/>
            <a:headEnd type="none" w="sm" len="sm"/>
            <a:tailEnd type="none" w="sm" len="sm"/>
          </a:ln>
        </p:spPr>
        <p:txBody>
          <a:bodyPr wrap="none" lIns="182880" tIns="182880"/>
          <a:lstStyle/>
          <a:p>
            <a:r>
              <a:rPr lang="en-US" sz="1800" b="0" i="1"/>
              <a:t>User Program</a:t>
            </a:r>
          </a:p>
          <a:p>
            <a:endParaRPr lang="en-US" sz="1800"/>
          </a:p>
        </p:txBody>
      </p:sp>
      <p:sp>
        <p:nvSpPr>
          <p:cNvPr id="7171" name="Rectangle 3"/>
          <p:cNvSpPr>
            <a:spLocks noChangeArrowheads="1"/>
          </p:cNvSpPr>
          <p:nvPr/>
        </p:nvSpPr>
        <p:spPr bwMode="auto">
          <a:xfrm rot="10800000">
            <a:off x="4051300" y="2819400"/>
            <a:ext cx="381000" cy="1069975"/>
          </a:xfrm>
          <a:prstGeom prst="rect">
            <a:avLst/>
          </a:prstGeom>
          <a:solidFill>
            <a:schemeClr val="accent2"/>
          </a:solidFill>
          <a:ln w="28575">
            <a:solidFill>
              <a:schemeClr val="tx2"/>
            </a:solidFill>
            <a:miter lim="800000"/>
            <a:headEnd type="none" w="sm" len="sm"/>
            <a:tailEnd type="none" w="sm" len="sm"/>
          </a:ln>
        </p:spPr>
        <p:txBody>
          <a:bodyPr vert="eaVert" wrap="none" anchor="ctr"/>
          <a:lstStyle/>
          <a:p>
            <a:pPr algn="ctr"/>
            <a:r>
              <a:rPr lang="en-US" sz="1800">
                <a:solidFill>
                  <a:schemeClr val="tx2"/>
                </a:solidFill>
              </a:rPr>
              <a:t>VISA API</a:t>
            </a:r>
            <a:endParaRPr lang="en-US" sz="2000" b="0"/>
          </a:p>
        </p:txBody>
      </p:sp>
      <p:sp>
        <p:nvSpPr>
          <p:cNvPr id="7172" name="Rectangle 4"/>
          <p:cNvSpPr>
            <a:spLocks noChangeArrowheads="1"/>
          </p:cNvSpPr>
          <p:nvPr/>
        </p:nvSpPr>
        <p:spPr bwMode="auto">
          <a:xfrm>
            <a:off x="465138" y="5029200"/>
            <a:ext cx="5715000" cy="1447800"/>
          </a:xfrm>
          <a:prstGeom prst="rect">
            <a:avLst/>
          </a:prstGeom>
          <a:solidFill>
            <a:srgbClr val="CCFF66"/>
          </a:solidFill>
          <a:ln w="12700">
            <a:solidFill>
              <a:schemeClr val="tx1"/>
            </a:solidFill>
            <a:miter lim="800000"/>
            <a:headEnd type="none" w="sm" len="sm"/>
            <a:tailEnd type="none" w="sm" len="sm"/>
          </a:ln>
        </p:spPr>
        <p:txBody>
          <a:bodyPr wrap="none" lIns="182880" tIns="182880"/>
          <a:lstStyle/>
          <a:p>
            <a:r>
              <a:rPr lang="en-US" sz="1800" b="0" i="1"/>
              <a:t>BIOS</a:t>
            </a:r>
          </a:p>
          <a:p>
            <a:endParaRPr lang="en-US" sz="1800"/>
          </a:p>
        </p:txBody>
      </p:sp>
      <p:sp>
        <p:nvSpPr>
          <p:cNvPr id="7173" name="Rectangle 5"/>
          <p:cNvSpPr>
            <a:spLocks noGrp="1" noChangeArrowheads="1"/>
          </p:cNvSpPr>
          <p:nvPr>
            <p:ph type="title"/>
          </p:nvPr>
        </p:nvSpPr>
        <p:spPr/>
        <p:txBody>
          <a:bodyPr/>
          <a:lstStyle/>
          <a:p>
            <a:r>
              <a:rPr lang="en-US" dirty="0" smtClean="0"/>
              <a:t>SYS/BIOS System</a:t>
            </a:r>
          </a:p>
        </p:txBody>
      </p:sp>
      <p:sp>
        <p:nvSpPr>
          <p:cNvPr id="7174" name="Rectangle 6"/>
          <p:cNvSpPr>
            <a:spLocks noChangeArrowheads="1"/>
          </p:cNvSpPr>
          <p:nvPr/>
        </p:nvSpPr>
        <p:spPr bwMode="auto">
          <a:xfrm>
            <a:off x="661988" y="1130300"/>
            <a:ext cx="2895600" cy="3594100"/>
          </a:xfrm>
          <a:prstGeom prst="rect">
            <a:avLst/>
          </a:prstGeom>
          <a:solidFill>
            <a:schemeClr val="accent1"/>
          </a:solidFill>
          <a:ln w="28575">
            <a:solidFill>
              <a:schemeClr val="tx1"/>
            </a:solidFill>
            <a:miter lim="800000"/>
            <a:headEnd type="none" w="sm" len="sm"/>
            <a:tailEnd type="none" w="sm" len="sm"/>
          </a:ln>
        </p:spPr>
        <p:txBody>
          <a:bodyPr tIns="91440" bIns="91440">
            <a:spAutoFit/>
          </a:bodyPr>
          <a:lstStyle/>
          <a:p>
            <a:pPr>
              <a:lnSpc>
                <a:spcPct val="90000"/>
              </a:lnSpc>
              <a:spcBef>
                <a:spcPct val="40000"/>
              </a:spcBef>
              <a:tabLst>
                <a:tab pos="404813" algn="l"/>
                <a:tab pos="690563" algn="l"/>
              </a:tabLst>
            </a:pPr>
            <a:r>
              <a:rPr lang="en-US" sz="1800" b="0" i="1"/>
              <a:t>// </a:t>
            </a:r>
            <a:r>
              <a:rPr lang="en-US" sz="1800" i="1"/>
              <a:t>“Master Thread”</a:t>
            </a:r>
          </a:p>
          <a:p>
            <a:pPr>
              <a:lnSpc>
                <a:spcPct val="90000"/>
              </a:lnSpc>
              <a:spcBef>
                <a:spcPct val="40000"/>
              </a:spcBef>
              <a:tabLst>
                <a:tab pos="404813" algn="l"/>
                <a:tab pos="690563" algn="l"/>
              </a:tabLst>
            </a:pPr>
            <a:r>
              <a:rPr lang="en-US" sz="1800" b="0" i="1"/>
              <a:t>// Create Phase</a:t>
            </a:r>
          </a:p>
          <a:p>
            <a:pPr>
              <a:lnSpc>
                <a:spcPct val="90000"/>
              </a:lnSpc>
              <a:spcBef>
                <a:spcPct val="40000"/>
              </a:spcBef>
              <a:tabLst>
                <a:tab pos="404813" algn="l"/>
                <a:tab pos="690563" algn="l"/>
              </a:tabLst>
            </a:pPr>
            <a:r>
              <a:rPr lang="en-US" sz="1800"/>
              <a:t>	Initialize Drivers</a:t>
            </a:r>
            <a:br>
              <a:rPr lang="en-US" sz="1800"/>
            </a:br>
            <a:r>
              <a:rPr lang="en-US" sz="1800"/>
              <a:t>	</a:t>
            </a:r>
            <a:r>
              <a:rPr lang="en-US" sz="1800">
                <a:solidFill>
                  <a:schemeClr val="tx2"/>
                </a:solidFill>
              </a:rPr>
              <a:t>Create Algo Instance</a:t>
            </a:r>
          </a:p>
          <a:p>
            <a:pPr>
              <a:lnSpc>
                <a:spcPct val="90000"/>
              </a:lnSpc>
              <a:spcBef>
                <a:spcPct val="40000"/>
              </a:spcBef>
              <a:tabLst>
                <a:tab pos="404813" algn="l"/>
                <a:tab pos="690563" algn="l"/>
              </a:tabLst>
            </a:pPr>
            <a:r>
              <a:rPr lang="en-US" sz="1800" b="0" i="1"/>
              <a:t>// Execute Phase</a:t>
            </a:r>
          </a:p>
          <a:p>
            <a:pPr>
              <a:lnSpc>
                <a:spcPct val="90000"/>
              </a:lnSpc>
              <a:spcBef>
                <a:spcPct val="40000"/>
              </a:spcBef>
              <a:tabLst>
                <a:tab pos="404813" algn="l"/>
                <a:tab pos="690563" algn="l"/>
              </a:tabLst>
            </a:pPr>
            <a:r>
              <a:rPr lang="en-US" sz="1800"/>
              <a:t>	while(run)</a:t>
            </a:r>
            <a:br>
              <a:rPr lang="en-US" sz="1800"/>
            </a:br>
            <a:r>
              <a:rPr lang="en-US" sz="1800"/>
              <a:t>		Input </a:t>
            </a:r>
            <a:r>
              <a:rPr lang="en-US" sz="1800" b="0" i="1"/>
              <a:t>(exch bufs)</a:t>
            </a:r>
            <a:r>
              <a:rPr lang="en-US" sz="1800"/>
              <a:t/>
            </a:r>
            <a:br>
              <a:rPr lang="en-US" sz="1800"/>
            </a:br>
            <a:r>
              <a:rPr lang="en-US" sz="1800"/>
              <a:t>		</a:t>
            </a:r>
            <a:r>
              <a:rPr lang="en-US" sz="1800">
                <a:solidFill>
                  <a:schemeClr val="tx2"/>
                </a:solidFill>
              </a:rPr>
              <a:t>Process</a:t>
            </a:r>
            <a:r>
              <a:rPr lang="en-US" sz="1800"/>
              <a:t/>
            </a:r>
            <a:br>
              <a:rPr lang="en-US" sz="1800"/>
            </a:br>
            <a:r>
              <a:rPr lang="en-US" sz="1800"/>
              <a:t>		Output </a:t>
            </a:r>
            <a:r>
              <a:rPr lang="en-US" sz="1800" b="0" i="1"/>
              <a:t>(exch bufs)</a:t>
            </a:r>
            <a:endParaRPr lang="en-US" sz="1800"/>
          </a:p>
          <a:p>
            <a:pPr>
              <a:lnSpc>
                <a:spcPct val="90000"/>
              </a:lnSpc>
              <a:spcBef>
                <a:spcPct val="40000"/>
              </a:spcBef>
              <a:tabLst>
                <a:tab pos="404813" algn="l"/>
                <a:tab pos="690563" algn="l"/>
              </a:tabLst>
            </a:pPr>
            <a:r>
              <a:rPr lang="en-US" sz="1800" b="0" i="1"/>
              <a:t>// Delete Phase</a:t>
            </a:r>
          </a:p>
          <a:p>
            <a:pPr>
              <a:lnSpc>
                <a:spcPct val="90000"/>
              </a:lnSpc>
              <a:spcBef>
                <a:spcPct val="40000"/>
              </a:spcBef>
              <a:tabLst>
                <a:tab pos="404813" algn="l"/>
                <a:tab pos="690563" algn="l"/>
              </a:tabLst>
            </a:pPr>
            <a:r>
              <a:rPr lang="en-US" sz="1800"/>
              <a:t>	</a:t>
            </a:r>
            <a:r>
              <a:rPr lang="en-US" sz="1800">
                <a:solidFill>
                  <a:schemeClr val="tx2"/>
                </a:solidFill>
              </a:rPr>
              <a:t>Delete Algo Instance</a:t>
            </a:r>
            <a:endParaRPr lang="en-US" sz="2000" i="1"/>
          </a:p>
        </p:txBody>
      </p:sp>
      <p:grpSp>
        <p:nvGrpSpPr>
          <p:cNvPr id="7175" name="Group 7"/>
          <p:cNvGrpSpPr>
            <a:grpSpLocks/>
          </p:cNvGrpSpPr>
          <p:nvPr/>
        </p:nvGrpSpPr>
        <p:grpSpPr bwMode="auto">
          <a:xfrm>
            <a:off x="4368800" y="1295400"/>
            <a:ext cx="1582738" cy="1400175"/>
            <a:chOff x="2164" y="519"/>
            <a:chExt cx="1196" cy="882"/>
          </a:xfrm>
        </p:grpSpPr>
        <p:sp>
          <p:nvSpPr>
            <p:cNvPr id="7199" name="Rectangle 8"/>
            <p:cNvSpPr>
              <a:spLocks noChangeArrowheads="1"/>
            </p:cNvSpPr>
            <p:nvPr/>
          </p:nvSpPr>
          <p:spPr bwMode="auto">
            <a:xfrm>
              <a:off x="2196" y="519"/>
              <a:ext cx="1164" cy="878"/>
            </a:xfrm>
            <a:prstGeom prst="rect">
              <a:avLst/>
            </a:prstGeom>
            <a:solidFill>
              <a:schemeClr val="accent3"/>
            </a:solidFill>
            <a:ln w="12700">
              <a:solidFill>
                <a:schemeClr val="tx1"/>
              </a:solidFill>
              <a:miter lim="800000"/>
              <a:headEnd type="none" w="sm" len="sm"/>
              <a:tailEnd type="none" w="sm" len="sm"/>
            </a:ln>
          </p:spPr>
          <p:txBody>
            <a:bodyPr wrap="none" anchor="ctr"/>
            <a:lstStyle/>
            <a:p>
              <a:endParaRPr lang="en-US"/>
            </a:p>
          </p:txBody>
        </p:sp>
        <p:sp>
          <p:nvSpPr>
            <p:cNvPr id="7200" name="Text Box 9"/>
            <p:cNvSpPr txBox="1">
              <a:spLocks noChangeArrowheads="1"/>
            </p:cNvSpPr>
            <p:nvPr/>
          </p:nvSpPr>
          <p:spPr bwMode="auto">
            <a:xfrm>
              <a:off x="2164" y="558"/>
              <a:ext cx="484" cy="252"/>
            </a:xfrm>
            <a:prstGeom prst="rect">
              <a:avLst/>
            </a:prstGeom>
            <a:noFill/>
            <a:ln w="12700">
              <a:noFill/>
              <a:miter lim="800000"/>
              <a:headEnd type="none" w="sm" len="sm"/>
              <a:tailEnd type="none" w="sm" len="sm"/>
            </a:ln>
          </p:spPr>
          <p:txBody>
            <a:bodyPr wrap="none">
              <a:spAutoFit/>
            </a:bodyPr>
            <a:lstStyle/>
            <a:p>
              <a:pPr algn="ctr"/>
              <a:r>
                <a:rPr lang="en-US" sz="2000"/>
                <a:t>GUI</a:t>
              </a:r>
            </a:p>
          </p:txBody>
        </p:sp>
        <p:sp>
          <p:nvSpPr>
            <p:cNvPr id="7201" name="Text Box 10"/>
            <p:cNvSpPr txBox="1">
              <a:spLocks noChangeArrowheads="1"/>
            </p:cNvSpPr>
            <p:nvPr/>
          </p:nvSpPr>
          <p:spPr bwMode="auto">
            <a:xfrm>
              <a:off x="2208" y="831"/>
              <a:ext cx="526" cy="570"/>
            </a:xfrm>
            <a:prstGeom prst="rect">
              <a:avLst/>
            </a:prstGeom>
            <a:noFill/>
            <a:ln w="12700">
              <a:noFill/>
              <a:miter lim="800000"/>
              <a:headEnd type="none" w="sm" len="sm"/>
              <a:tailEnd type="none" w="sm" len="sm"/>
            </a:ln>
          </p:spPr>
          <p:txBody>
            <a:bodyPr wrap="none">
              <a:spAutoFit/>
            </a:bodyPr>
            <a:lstStyle/>
            <a:p>
              <a:pPr>
                <a:lnSpc>
                  <a:spcPct val="95000"/>
                </a:lnSpc>
                <a:spcBef>
                  <a:spcPct val="20000"/>
                </a:spcBef>
                <a:tabLst>
                  <a:tab pos="230188" algn="l"/>
                </a:tabLst>
              </a:pPr>
              <a:r>
                <a:rPr lang="en-US" sz="1200" b="0"/>
                <a:t>Song</a:t>
              </a:r>
            </a:p>
            <a:p>
              <a:pPr>
                <a:lnSpc>
                  <a:spcPct val="95000"/>
                </a:lnSpc>
                <a:spcBef>
                  <a:spcPct val="20000"/>
                </a:spcBef>
                <a:tabLst>
                  <a:tab pos="230188" algn="l"/>
                </a:tabLst>
              </a:pPr>
              <a:r>
                <a:rPr lang="en-US" sz="1200" b="0"/>
                <a:t>Volume</a:t>
              </a:r>
            </a:p>
            <a:p>
              <a:pPr>
                <a:lnSpc>
                  <a:spcPct val="95000"/>
                </a:lnSpc>
                <a:spcBef>
                  <a:spcPct val="20000"/>
                </a:spcBef>
                <a:tabLst>
                  <a:tab pos="230188" algn="l"/>
                </a:tabLst>
              </a:pPr>
              <a:r>
                <a:rPr lang="en-US" sz="1200" b="0"/>
                <a:t>Bass</a:t>
              </a:r>
            </a:p>
            <a:p>
              <a:pPr>
                <a:lnSpc>
                  <a:spcPct val="95000"/>
                </a:lnSpc>
                <a:spcBef>
                  <a:spcPct val="20000"/>
                </a:spcBef>
                <a:tabLst>
                  <a:tab pos="230188" algn="l"/>
                </a:tabLst>
              </a:pPr>
              <a:r>
                <a:rPr lang="en-US" sz="1200" b="0"/>
                <a:t>Treble</a:t>
              </a:r>
            </a:p>
          </p:txBody>
        </p:sp>
        <p:sp>
          <p:nvSpPr>
            <p:cNvPr id="7202" name="Rectangle 11"/>
            <p:cNvSpPr>
              <a:spLocks noChangeArrowheads="1"/>
            </p:cNvSpPr>
            <p:nvPr/>
          </p:nvSpPr>
          <p:spPr bwMode="auto">
            <a:xfrm>
              <a:off x="2859" y="694"/>
              <a:ext cx="144" cy="13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7203" name="Rectangle 12"/>
            <p:cNvSpPr>
              <a:spLocks noChangeArrowheads="1"/>
            </p:cNvSpPr>
            <p:nvPr/>
          </p:nvSpPr>
          <p:spPr bwMode="auto">
            <a:xfrm>
              <a:off x="2859" y="557"/>
              <a:ext cx="144" cy="13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7204" name="Rectangle 13"/>
            <p:cNvSpPr>
              <a:spLocks noChangeArrowheads="1"/>
            </p:cNvSpPr>
            <p:nvPr/>
          </p:nvSpPr>
          <p:spPr bwMode="auto">
            <a:xfrm>
              <a:off x="3003" y="557"/>
              <a:ext cx="144" cy="13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7205" name="Rectangle 14"/>
            <p:cNvSpPr>
              <a:spLocks noChangeArrowheads="1"/>
            </p:cNvSpPr>
            <p:nvPr/>
          </p:nvSpPr>
          <p:spPr bwMode="auto">
            <a:xfrm>
              <a:off x="3147" y="557"/>
              <a:ext cx="144" cy="13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7206" name="Rectangle 15"/>
            <p:cNvSpPr>
              <a:spLocks noChangeArrowheads="1"/>
            </p:cNvSpPr>
            <p:nvPr/>
          </p:nvSpPr>
          <p:spPr bwMode="auto">
            <a:xfrm>
              <a:off x="3003" y="694"/>
              <a:ext cx="144" cy="13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7207" name="Rectangle 16"/>
            <p:cNvSpPr>
              <a:spLocks noChangeArrowheads="1"/>
            </p:cNvSpPr>
            <p:nvPr/>
          </p:nvSpPr>
          <p:spPr bwMode="auto">
            <a:xfrm>
              <a:off x="3147" y="694"/>
              <a:ext cx="144" cy="13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7208" name="AutoShape 17"/>
            <p:cNvSpPr>
              <a:spLocks noChangeArrowheads="1"/>
            </p:cNvSpPr>
            <p:nvPr/>
          </p:nvSpPr>
          <p:spPr bwMode="auto">
            <a:xfrm rot="5400000">
              <a:off x="2888" y="574"/>
              <a:ext cx="103" cy="109"/>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7209" name="Rectangle 18"/>
            <p:cNvSpPr>
              <a:spLocks noChangeArrowheads="1"/>
            </p:cNvSpPr>
            <p:nvPr/>
          </p:nvSpPr>
          <p:spPr bwMode="auto">
            <a:xfrm>
              <a:off x="2892" y="718"/>
              <a:ext cx="37" cy="89"/>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7210" name="Rectangle 19"/>
            <p:cNvSpPr>
              <a:spLocks noChangeArrowheads="1"/>
            </p:cNvSpPr>
            <p:nvPr/>
          </p:nvSpPr>
          <p:spPr bwMode="auto">
            <a:xfrm>
              <a:off x="3043" y="599"/>
              <a:ext cx="70" cy="63"/>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7211" name="Oval 20"/>
            <p:cNvSpPr>
              <a:spLocks noChangeArrowheads="1"/>
            </p:cNvSpPr>
            <p:nvPr/>
          </p:nvSpPr>
          <p:spPr bwMode="auto">
            <a:xfrm>
              <a:off x="3023" y="718"/>
              <a:ext cx="100" cy="84"/>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7212" name="Rectangle 21"/>
            <p:cNvSpPr>
              <a:spLocks noChangeArrowheads="1"/>
            </p:cNvSpPr>
            <p:nvPr/>
          </p:nvSpPr>
          <p:spPr bwMode="auto">
            <a:xfrm>
              <a:off x="2940" y="718"/>
              <a:ext cx="36" cy="89"/>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7213" name="AutoShape 22"/>
            <p:cNvSpPr>
              <a:spLocks noChangeArrowheads="1"/>
            </p:cNvSpPr>
            <p:nvPr/>
          </p:nvSpPr>
          <p:spPr bwMode="auto">
            <a:xfrm rot="5400000">
              <a:off x="3147" y="606"/>
              <a:ext cx="103" cy="4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7214" name="AutoShape 23"/>
            <p:cNvSpPr>
              <a:spLocks noChangeArrowheads="1"/>
            </p:cNvSpPr>
            <p:nvPr/>
          </p:nvSpPr>
          <p:spPr bwMode="auto">
            <a:xfrm rot="5400000">
              <a:off x="3192" y="606"/>
              <a:ext cx="103" cy="4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7215" name="AutoShape 24"/>
            <p:cNvSpPr>
              <a:spLocks noChangeArrowheads="1"/>
            </p:cNvSpPr>
            <p:nvPr/>
          </p:nvSpPr>
          <p:spPr bwMode="auto">
            <a:xfrm rot="16200000" flipH="1">
              <a:off x="3143" y="743"/>
              <a:ext cx="103" cy="4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7216" name="AutoShape 25"/>
            <p:cNvSpPr>
              <a:spLocks noChangeArrowheads="1"/>
            </p:cNvSpPr>
            <p:nvPr/>
          </p:nvSpPr>
          <p:spPr bwMode="auto">
            <a:xfrm rot="16200000" flipH="1">
              <a:off x="3187" y="744"/>
              <a:ext cx="103" cy="44"/>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nvGrpSpPr>
            <p:cNvPr id="7217" name="Group 26"/>
            <p:cNvGrpSpPr>
              <a:grpSpLocks/>
            </p:cNvGrpSpPr>
            <p:nvPr/>
          </p:nvGrpSpPr>
          <p:grpSpPr bwMode="auto">
            <a:xfrm>
              <a:off x="2680" y="1010"/>
              <a:ext cx="536" cy="363"/>
              <a:chOff x="2736" y="1022"/>
              <a:chExt cx="536" cy="301"/>
            </a:xfrm>
          </p:grpSpPr>
          <p:sp>
            <p:nvSpPr>
              <p:cNvPr id="7223" name="Line 27"/>
              <p:cNvSpPr>
                <a:spLocks noChangeShapeType="1"/>
              </p:cNvSpPr>
              <p:nvPr/>
            </p:nvSpPr>
            <p:spPr bwMode="auto">
              <a:xfrm>
                <a:off x="2736" y="1060"/>
                <a:ext cx="536" cy="0"/>
              </a:xfrm>
              <a:prstGeom prst="line">
                <a:avLst/>
              </a:prstGeom>
              <a:noFill/>
              <a:ln w="38100">
                <a:solidFill>
                  <a:schemeClr val="tx1"/>
                </a:solidFill>
                <a:round/>
                <a:headEnd type="none" w="sm" len="sm"/>
                <a:tailEnd type="none" w="sm" len="sm"/>
              </a:ln>
            </p:spPr>
            <p:txBody>
              <a:bodyPr wrap="none">
                <a:spAutoFit/>
              </a:bodyPr>
              <a:lstStyle/>
              <a:p>
                <a:endParaRPr lang="en-US"/>
              </a:p>
            </p:txBody>
          </p:sp>
          <p:sp>
            <p:nvSpPr>
              <p:cNvPr id="7224" name="Line 28"/>
              <p:cNvSpPr>
                <a:spLocks noChangeShapeType="1"/>
              </p:cNvSpPr>
              <p:nvPr/>
            </p:nvSpPr>
            <p:spPr bwMode="auto">
              <a:xfrm>
                <a:off x="2736" y="1175"/>
                <a:ext cx="536" cy="0"/>
              </a:xfrm>
              <a:prstGeom prst="line">
                <a:avLst/>
              </a:prstGeom>
              <a:noFill/>
              <a:ln w="38100">
                <a:solidFill>
                  <a:schemeClr val="tx1"/>
                </a:solidFill>
                <a:round/>
                <a:headEnd type="none" w="sm" len="sm"/>
                <a:tailEnd type="none" w="sm" len="sm"/>
              </a:ln>
            </p:spPr>
            <p:txBody>
              <a:bodyPr wrap="none">
                <a:spAutoFit/>
              </a:bodyPr>
              <a:lstStyle/>
              <a:p>
                <a:endParaRPr lang="en-US"/>
              </a:p>
            </p:txBody>
          </p:sp>
          <p:sp>
            <p:nvSpPr>
              <p:cNvPr id="7225" name="Line 29"/>
              <p:cNvSpPr>
                <a:spLocks noChangeShapeType="1"/>
              </p:cNvSpPr>
              <p:nvPr/>
            </p:nvSpPr>
            <p:spPr bwMode="auto">
              <a:xfrm>
                <a:off x="2736" y="1290"/>
                <a:ext cx="536" cy="0"/>
              </a:xfrm>
              <a:prstGeom prst="line">
                <a:avLst/>
              </a:prstGeom>
              <a:noFill/>
              <a:ln w="38100">
                <a:solidFill>
                  <a:schemeClr val="tx1"/>
                </a:solidFill>
                <a:round/>
                <a:headEnd type="none" w="sm" len="sm"/>
                <a:tailEnd type="none" w="sm" len="sm"/>
              </a:ln>
            </p:spPr>
            <p:txBody>
              <a:bodyPr wrap="none">
                <a:spAutoFit/>
              </a:bodyPr>
              <a:lstStyle/>
              <a:p>
                <a:endParaRPr lang="en-US"/>
              </a:p>
            </p:txBody>
          </p:sp>
          <p:sp>
            <p:nvSpPr>
              <p:cNvPr id="7226" name="Rectangle 30"/>
              <p:cNvSpPr>
                <a:spLocks noChangeArrowheads="1"/>
              </p:cNvSpPr>
              <p:nvPr/>
            </p:nvSpPr>
            <p:spPr bwMode="auto">
              <a:xfrm>
                <a:off x="2983" y="1022"/>
                <a:ext cx="46" cy="75"/>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7227" name="Rectangle 31"/>
              <p:cNvSpPr>
                <a:spLocks noChangeArrowheads="1"/>
              </p:cNvSpPr>
              <p:nvPr/>
            </p:nvSpPr>
            <p:spPr bwMode="auto">
              <a:xfrm>
                <a:off x="2914" y="1125"/>
                <a:ext cx="45" cy="75"/>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7228" name="Rectangle 32"/>
              <p:cNvSpPr>
                <a:spLocks noChangeArrowheads="1"/>
              </p:cNvSpPr>
              <p:nvPr/>
            </p:nvSpPr>
            <p:spPr bwMode="auto">
              <a:xfrm>
                <a:off x="3049" y="1248"/>
                <a:ext cx="44" cy="75"/>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grpSp>
        <p:grpSp>
          <p:nvGrpSpPr>
            <p:cNvPr id="7218" name="Group 33"/>
            <p:cNvGrpSpPr>
              <a:grpSpLocks/>
            </p:cNvGrpSpPr>
            <p:nvPr/>
          </p:nvGrpSpPr>
          <p:grpSpPr bwMode="auto">
            <a:xfrm>
              <a:off x="2469" y="866"/>
              <a:ext cx="835" cy="155"/>
              <a:chOff x="2623" y="634"/>
              <a:chExt cx="835" cy="155"/>
            </a:xfrm>
          </p:grpSpPr>
          <p:sp>
            <p:nvSpPr>
              <p:cNvPr id="7219" name="Rectangle 34"/>
              <p:cNvSpPr>
                <a:spLocks noChangeArrowheads="1"/>
              </p:cNvSpPr>
              <p:nvPr/>
            </p:nvSpPr>
            <p:spPr bwMode="auto">
              <a:xfrm>
                <a:off x="2668" y="656"/>
                <a:ext cx="790" cy="87"/>
              </a:xfrm>
              <a:prstGeom prst="rect">
                <a:avLst/>
              </a:prstGeom>
              <a:solidFill>
                <a:schemeClr val="bg1"/>
              </a:solidFill>
              <a:ln w="12700">
                <a:solidFill>
                  <a:schemeClr val="tx1"/>
                </a:solidFill>
                <a:miter lim="800000"/>
                <a:headEnd type="none" w="sm" len="sm"/>
                <a:tailEnd type="none" w="sm" len="sm"/>
              </a:ln>
            </p:spPr>
            <p:txBody>
              <a:bodyPr anchor="ctr">
                <a:spAutoFit/>
              </a:bodyPr>
              <a:lstStyle/>
              <a:p>
                <a:endParaRPr lang="en-US"/>
              </a:p>
            </p:txBody>
          </p:sp>
          <p:sp>
            <p:nvSpPr>
              <p:cNvPr id="7220" name="Rectangle 35"/>
              <p:cNvSpPr>
                <a:spLocks noChangeArrowheads="1"/>
              </p:cNvSpPr>
              <p:nvPr/>
            </p:nvSpPr>
            <p:spPr bwMode="auto">
              <a:xfrm>
                <a:off x="3325" y="656"/>
                <a:ext cx="133" cy="87"/>
              </a:xfrm>
              <a:prstGeom prst="rect">
                <a:avLst/>
              </a:prstGeom>
              <a:solidFill>
                <a:schemeClr val="bg1"/>
              </a:solidFill>
              <a:ln w="12700">
                <a:solidFill>
                  <a:schemeClr val="tx1"/>
                </a:solidFill>
                <a:miter lim="800000"/>
                <a:headEnd type="none" w="sm" len="sm"/>
                <a:tailEnd type="none" w="sm" len="sm"/>
              </a:ln>
            </p:spPr>
            <p:txBody>
              <a:bodyPr anchor="ctr">
                <a:spAutoFit/>
              </a:bodyPr>
              <a:lstStyle/>
              <a:p>
                <a:endParaRPr lang="en-US"/>
              </a:p>
            </p:txBody>
          </p:sp>
          <p:sp>
            <p:nvSpPr>
              <p:cNvPr id="7221" name="AutoShape 36"/>
              <p:cNvSpPr>
                <a:spLocks noChangeArrowheads="1"/>
              </p:cNvSpPr>
              <p:nvPr/>
            </p:nvSpPr>
            <p:spPr bwMode="auto">
              <a:xfrm rot="10800000">
                <a:off x="3336" y="676"/>
                <a:ext cx="104" cy="54"/>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7222" name="Rectangle 37"/>
              <p:cNvSpPr>
                <a:spLocks noChangeArrowheads="1"/>
              </p:cNvSpPr>
              <p:nvPr/>
            </p:nvSpPr>
            <p:spPr bwMode="auto">
              <a:xfrm>
                <a:off x="2623" y="634"/>
                <a:ext cx="658" cy="155"/>
              </a:xfrm>
              <a:prstGeom prst="rect">
                <a:avLst/>
              </a:prstGeom>
              <a:noFill/>
              <a:ln w="12700">
                <a:noFill/>
                <a:miter lim="800000"/>
                <a:headEnd type="none" w="sm" len="sm"/>
                <a:tailEnd type="none" w="sm" len="sm"/>
              </a:ln>
            </p:spPr>
            <p:txBody>
              <a:bodyPr wrap="none">
                <a:spAutoFit/>
              </a:bodyPr>
              <a:lstStyle/>
              <a:p>
                <a:r>
                  <a:rPr lang="en-US" sz="1000" b="0">
                    <a:latin typeface="Times New Roman" pitchFamily="18" charset="0"/>
                  </a:rPr>
                  <a:t>mySong.mp3</a:t>
                </a:r>
              </a:p>
            </p:txBody>
          </p:sp>
        </p:grpSp>
      </p:grpSp>
      <p:sp>
        <p:nvSpPr>
          <p:cNvPr id="7176" name="Rectangle 38"/>
          <p:cNvSpPr>
            <a:spLocks noChangeArrowheads="1"/>
          </p:cNvSpPr>
          <p:nvPr/>
        </p:nvSpPr>
        <p:spPr bwMode="auto">
          <a:xfrm>
            <a:off x="4427538" y="2819400"/>
            <a:ext cx="1524000" cy="1066800"/>
          </a:xfrm>
          <a:prstGeom prst="rect">
            <a:avLst/>
          </a:prstGeom>
          <a:solidFill>
            <a:schemeClr val="accent2"/>
          </a:solidFill>
          <a:ln w="28575">
            <a:solidFill>
              <a:schemeClr val="tx1"/>
            </a:solidFill>
            <a:miter lim="800000"/>
            <a:headEnd type="none" w="sm" len="sm"/>
            <a:tailEnd type="none" w="sm" len="sm"/>
          </a:ln>
        </p:spPr>
        <p:txBody>
          <a:bodyPr lIns="0" rIns="0" anchor="ctr"/>
          <a:lstStyle/>
          <a:p>
            <a:pPr algn="ctr"/>
            <a:r>
              <a:rPr lang="en-US" sz="2000"/>
              <a:t>Process</a:t>
            </a:r>
          </a:p>
          <a:p>
            <a:pPr algn="ctr"/>
            <a:r>
              <a:rPr lang="en-US" sz="1800" b="0"/>
              <a:t>(xDM </a:t>
            </a:r>
            <a:r>
              <a:rPr lang="en-US" sz="2000" b="0"/>
              <a:t>algo)</a:t>
            </a:r>
          </a:p>
        </p:txBody>
      </p:sp>
      <p:sp>
        <p:nvSpPr>
          <p:cNvPr id="7177" name="Rectangle 39"/>
          <p:cNvSpPr>
            <a:spLocks noChangeArrowheads="1"/>
          </p:cNvSpPr>
          <p:nvPr/>
        </p:nvSpPr>
        <p:spPr bwMode="auto">
          <a:xfrm>
            <a:off x="2522538" y="5507038"/>
            <a:ext cx="1143000" cy="741362"/>
          </a:xfrm>
          <a:prstGeom prst="rect">
            <a:avLst/>
          </a:prstGeom>
          <a:solidFill>
            <a:schemeClr val="accent2"/>
          </a:solidFill>
          <a:ln w="28575">
            <a:solidFill>
              <a:schemeClr val="tx1"/>
            </a:solidFill>
            <a:miter lim="800000"/>
            <a:headEnd type="none" w="sm" len="sm"/>
            <a:tailEnd type="none" w="sm" len="sm"/>
          </a:ln>
        </p:spPr>
        <p:txBody>
          <a:bodyPr wrap="none" anchor="ctr"/>
          <a:lstStyle/>
          <a:p>
            <a:pPr algn="ctr"/>
            <a:r>
              <a:rPr lang="en-US" sz="2000"/>
              <a:t>Input</a:t>
            </a:r>
            <a:br>
              <a:rPr lang="en-US" sz="2000"/>
            </a:br>
            <a:r>
              <a:rPr lang="en-US" sz="2000" b="0"/>
              <a:t>Driver</a:t>
            </a:r>
          </a:p>
        </p:txBody>
      </p:sp>
      <p:sp>
        <p:nvSpPr>
          <p:cNvPr id="7178" name="Rectangle 40"/>
          <p:cNvSpPr>
            <a:spLocks noChangeArrowheads="1"/>
          </p:cNvSpPr>
          <p:nvPr/>
        </p:nvSpPr>
        <p:spPr bwMode="auto">
          <a:xfrm>
            <a:off x="3894138" y="5600700"/>
            <a:ext cx="304800" cy="457200"/>
          </a:xfrm>
          <a:prstGeom prst="rect">
            <a:avLst/>
          </a:prstGeom>
          <a:solidFill>
            <a:schemeClr val="accent4"/>
          </a:solidFill>
          <a:ln w="12700">
            <a:solidFill>
              <a:schemeClr val="tx1"/>
            </a:solidFill>
            <a:miter lim="800000"/>
            <a:headEnd type="none" w="sm" len="sm"/>
            <a:tailEnd type="none" w="sm" len="sm"/>
          </a:ln>
        </p:spPr>
        <p:txBody>
          <a:bodyPr wrap="none" anchor="ctr"/>
          <a:lstStyle/>
          <a:p>
            <a:endParaRPr lang="en-US"/>
          </a:p>
        </p:txBody>
      </p:sp>
      <p:sp>
        <p:nvSpPr>
          <p:cNvPr id="7179" name="Rectangle 41"/>
          <p:cNvSpPr>
            <a:spLocks noChangeArrowheads="1"/>
          </p:cNvSpPr>
          <p:nvPr/>
        </p:nvSpPr>
        <p:spPr bwMode="auto">
          <a:xfrm>
            <a:off x="3817938" y="5715000"/>
            <a:ext cx="304800" cy="457200"/>
          </a:xfrm>
          <a:prstGeom prst="rect">
            <a:avLst/>
          </a:prstGeom>
          <a:solidFill>
            <a:schemeClr val="accent4">
              <a:alpha val="50195"/>
            </a:schemeClr>
          </a:solidFill>
          <a:ln w="12700">
            <a:solidFill>
              <a:schemeClr val="tx1"/>
            </a:solidFill>
            <a:prstDash val="dash"/>
            <a:miter lim="800000"/>
            <a:headEnd type="none" w="sm" len="sm"/>
            <a:tailEnd type="none" w="sm" len="sm"/>
          </a:ln>
        </p:spPr>
        <p:txBody>
          <a:bodyPr wrap="none" anchor="ctr"/>
          <a:lstStyle/>
          <a:p>
            <a:endParaRPr lang="en-US"/>
          </a:p>
        </p:txBody>
      </p:sp>
      <p:sp>
        <p:nvSpPr>
          <p:cNvPr id="7180" name="Rectangle 42"/>
          <p:cNvSpPr>
            <a:spLocks noChangeArrowheads="1"/>
          </p:cNvSpPr>
          <p:nvPr/>
        </p:nvSpPr>
        <p:spPr bwMode="auto">
          <a:xfrm>
            <a:off x="4365625" y="5507038"/>
            <a:ext cx="1143000" cy="741362"/>
          </a:xfrm>
          <a:prstGeom prst="rect">
            <a:avLst/>
          </a:prstGeom>
          <a:solidFill>
            <a:schemeClr val="accent2"/>
          </a:solidFill>
          <a:ln w="28575">
            <a:solidFill>
              <a:schemeClr val="tx1"/>
            </a:solidFill>
            <a:miter lim="800000"/>
            <a:headEnd type="none" w="sm" len="sm"/>
            <a:tailEnd type="none" w="sm" len="sm"/>
          </a:ln>
        </p:spPr>
        <p:txBody>
          <a:bodyPr wrap="none" anchor="ctr"/>
          <a:lstStyle/>
          <a:p>
            <a:pPr algn="ctr"/>
            <a:r>
              <a:rPr lang="en-US" sz="2000"/>
              <a:t>Output</a:t>
            </a:r>
            <a:br>
              <a:rPr lang="en-US" sz="2000"/>
            </a:br>
            <a:r>
              <a:rPr lang="en-US" sz="2000" b="0"/>
              <a:t>Driver</a:t>
            </a:r>
            <a:endParaRPr lang="en-US" sz="2000"/>
          </a:p>
        </p:txBody>
      </p:sp>
      <p:sp>
        <p:nvSpPr>
          <p:cNvPr id="7181" name="Rectangle 43"/>
          <p:cNvSpPr>
            <a:spLocks noChangeArrowheads="1"/>
          </p:cNvSpPr>
          <p:nvPr/>
        </p:nvSpPr>
        <p:spPr bwMode="auto">
          <a:xfrm>
            <a:off x="5722938" y="5562600"/>
            <a:ext cx="304800" cy="457200"/>
          </a:xfrm>
          <a:prstGeom prst="rect">
            <a:avLst/>
          </a:prstGeom>
          <a:solidFill>
            <a:schemeClr val="accent4">
              <a:alpha val="50195"/>
            </a:schemeClr>
          </a:solidFill>
          <a:ln w="12700">
            <a:solidFill>
              <a:schemeClr val="tx1"/>
            </a:solidFill>
            <a:prstDash val="dash"/>
            <a:miter lim="800000"/>
            <a:headEnd type="none" w="sm" len="sm"/>
            <a:tailEnd type="none" w="sm" len="sm"/>
          </a:ln>
        </p:spPr>
        <p:txBody>
          <a:bodyPr wrap="none" anchor="ctr"/>
          <a:lstStyle/>
          <a:p>
            <a:endParaRPr lang="en-US"/>
          </a:p>
        </p:txBody>
      </p:sp>
      <p:sp>
        <p:nvSpPr>
          <p:cNvPr id="7182" name="Rectangle 44"/>
          <p:cNvSpPr>
            <a:spLocks noChangeArrowheads="1"/>
          </p:cNvSpPr>
          <p:nvPr/>
        </p:nvSpPr>
        <p:spPr bwMode="auto">
          <a:xfrm>
            <a:off x="5646738" y="5659438"/>
            <a:ext cx="304800" cy="457200"/>
          </a:xfrm>
          <a:prstGeom prst="rect">
            <a:avLst/>
          </a:prstGeom>
          <a:solidFill>
            <a:schemeClr val="accent4"/>
          </a:solidFill>
          <a:ln w="12700">
            <a:solidFill>
              <a:schemeClr val="tx1"/>
            </a:solidFill>
            <a:miter lim="800000"/>
            <a:headEnd type="none" w="sm" len="sm"/>
            <a:tailEnd type="none" w="sm" len="sm"/>
          </a:ln>
        </p:spPr>
        <p:txBody>
          <a:bodyPr wrap="none" anchor="ctr"/>
          <a:lstStyle/>
          <a:p>
            <a:endParaRPr lang="en-US"/>
          </a:p>
        </p:txBody>
      </p:sp>
      <p:sp>
        <p:nvSpPr>
          <p:cNvPr id="7183" name="Rectangle 45"/>
          <p:cNvSpPr>
            <a:spLocks noChangeArrowheads="1"/>
          </p:cNvSpPr>
          <p:nvPr/>
        </p:nvSpPr>
        <p:spPr bwMode="auto">
          <a:xfrm>
            <a:off x="5494338" y="4038600"/>
            <a:ext cx="304800" cy="457200"/>
          </a:xfrm>
          <a:prstGeom prst="rect">
            <a:avLst/>
          </a:prstGeom>
          <a:solidFill>
            <a:schemeClr val="accent4"/>
          </a:solidFill>
          <a:ln w="12700">
            <a:solidFill>
              <a:schemeClr val="tx1"/>
            </a:solidFill>
            <a:miter lim="800000"/>
            <a:headEnd type="none" w="sm" len="sm"/>
            <a:tailEnd type="none" w="sm" len="sm"/>
          </a:ln>
        </p:spPr>
        <p:txBody>
          <a:bodyPr wrap="none" anchor="ctr"/>
          <a:lstStyle/>
          <a:p>
            <a:endParaRPr lang="en-US"/>
          </a:p>
        </p:txBody>
      </p:sp>
      <p:sp>
        <p:nvSpPr>
          <p:cNvPr id="7184" name="Rectangle 46"/>
          <p:cNvSpPr>
            <a:spLocks noChangeArrowheads="1"/>
          </p:cNvSpPr>
          <p:nvPr/>
        </p:nvSpPr>
        <p:spPr bwMode="auto">
          <a:xfrm>
            <a:off x="4579938" y="4038600"/>
            <a:ext cx="304800" cy="457200"/>
          </a:xfrm>
          <a:prstGeom prst="rect">
            <a:avLst/>
          </a:prstGeom>
          <a:solidFill>
            <a:schemeClr val="accent4"/>
          </a:solidFill>
          <a:ln w="12700">
            <a:solidFill>
              <a:schemeClr val="tx1"/>
            </a:solidFill>
            <a:miter lim="800000"/>
            <a:headEnd type="none" w="sm" len="sm"/>
            <a:tailEnd type="none" w="sm" len="sm"/>
          </a:ln>
        </p:spPr>
        <p:txBody>
          <a:bodyPr wrap="none" anchor="ctr"/>
          <a:lstStyle/>
          <a:p>
            <a:endParaRPr lang="en-US"/>
          </a:p>
        </p:txBody>
      </p:sp>
      <p:cxnSp>
        <p:nvCxnSpPr>
          <p:cNvPr id="7185" name="AutoShape 47"/>
          <p:cNvCxnSpPr>
            <a:cxnSpLocks noChangeShapeType="1"/>
            <a:stCxn id="7181" idx="0"/>
            <a:endCxn id="7183" idx="2"/>
          </p:cNvCxnSpPr>
          <p:nvPr/>
        </p:nvCxnSpPr>
        <p:spPr bwMode="auto">
          <a:xfrm rot="5400000" flipH="1">
            <a:off x="5227638" y="4914900"/>
            <a:ext cx="1066800" cy="228600"/>
          </a:xfrm>
          <a:prstGeom prst="bentConnector3">
            <a:avLst>
              <a:gd name="adj1" fmla="val 57139"/>
            </a:avLst>
          </a:prstGeom>
          <a:noFill/>
          <a:ln w="25400">
            <a:solidFill>
              <a:schemeClr val="tx1"/>
            </a:solidFill>
            <a:miter lim="800000"/>
            <a:headEnd type="none" w="sm" len="sm"/>
            <a:tailEnd type="triangle" w="med" len="lg"/>
          </a:ln>
        </p:spPr>
      </p:cxnSp>
      <p:cxnSp>
        <p:nvCxnSpPr>
          <p:cNvPr id="7186" name="AutoShape 48"/>
          <p:cNvCxnSpPr>
            <a:cxnSpLocks noChangeShapeType="1"/>
            <a:stCxn id="7179" idx="0"/>
            <a:endCxn id="7184" idx="2"/>
          </p:cNvCxnSpPr>
          <p:nvPr/>
        </p:nvCxnSpPr>
        <p:spPr bwMode="auto">
          <a:xfrm rot="-5400000">
            <a:off x="3741738" y="4724400"/>
            <a:ext cx="1219200" cy="762000"/>
          </a:xfrm>
          <a:prstGeom prst="bentConnector3">
            <a:avLst>
              <a:gd name="adj1" fmla="val 61458"/>
            </a:avLst>
          </a:prstGeom>
          <a:noFill/>
          <a:ln w="25400">
            <a:solidFill>
              <a:schemeClr val="tx1"/>
            </a:solidFill>
            <a:miter lim="800000"/>
            <a:headEnd type="none" w="sm" len="sm"/>
            <a:tailEnd type="triangle" w="med" len="lg"/>
          </a:ln>
        </p:spPr>
      </p:cxnSp>
      <p:sp>
        <p:nvSpPr>
          <p:cNvPr id="7187" name="Rectangle 49"/>
          <p:cNvSpPr>
            <a:spLocks noChangeArrowheads="1"/>
          </p:cNvSpPr>
          <p:nvPr/>
        </p:nvSpPr>
        <p:spPr bwMode="auto">
          <a:xfrm rot="5400000">
            <a:off x="2908300" y="4749800"/>
            <a:ext cx="381000" cy="1143000"/>
          </a:xfrm>
          <a:prstGeom prst="rect">
            <a:avLst/>
          </a:prstGeom>
          <a:solidFill>
            <a:schemeClr val="accent2"/>
          </a:solidFill>
          <a:ln w="28575">
            <a:solidFill>
              <a:schemeClr val="tx2"/>
            </a:solidFill>
            <a:miter lim="800000"/>
            <a:headEnd type="none" w="sm" len="sm"/>
            <a:tailEnd type="none" w="sm" len="sm"/>
          </a:ln>
        </p:spPr>
        <p:txBody>
          <a:bodyPr rot="10800000" vert="eaVert" wrap="none" anchor="ctr"/>
          <a:lstStyle/>
          <a:p>
            <a:pPr algn="ctr"/>
            <a:r>
              <a:rPr lang="en-US" sz="1600">
                <a:solidFill>
                  <a:schemeClr val="tx2"/>
                </a:solidFill>
              </a:rPr>
              <a:t>Driver API</a:t>
            </a:r>
          </a:p>
        </p:txBody>
      </p:sp>
      <p:grpSp>
        <p:nvGrpSpPr>
          <p:cNvPr id="7188" name="Group 50"/>
          <p:cNvGrpSpPr>
            <a:grpSpLocks/>
          </p:cNvGrpSpPr>
          <p:nvPr/>
        </p:nvGrpSpPr>
        <p:grpSpPr bwMode="auto">
          <a:xfrm>
            <a:off x="2527300" y="3486150"/>
            <a:ext cx="1524000" cy="107950"/>
            <a:chOff x="1592" y="2180"/>
            <a:chExt cx="960" cy="68"/>
          </a:xfrm>
        </p:grpSpPr>
        <p:sp>
          <p:nvSpPr>
            <p:cNvPr id="7197" name="Line 51"/>
            <p:cNvSpPr>
              <a:spLocks noChangeShapeType="1"/>
            </p:cNvSpPr>
            <p:nvPr/>
          </p:nvSpPr>
          <p:spPr bwMode="auto">
            <a:xfrm>
              <a:off x="1592" y="2180"/>
              <a:ext cx="960" cy="0"/>
            </a:xfrm>
            <a:prstGeom prst="line">
              <a:avLst/>
            </a:prstGeom>
            <a:noFill/>
            <a:ln w="28575">
              <a:solidFill>
                <a:schemeClr val="tx2"/>
              </a:solidFill>
              <a:round/>
              <a:headEnd type="none" w="sm" len="sm"/>
              <a:tailEnd type="triangle" w="med" len="lg"/>
            </a:ln>
          </p:spPr>
          <p:txBody>
            <a:bodyPr wrap="none"/>
            <a:lstStyle/>
            <a:p>
              <a:endParaRPr lang="en-US"/>
            </a:p>
          </p:txBody>
        </p:sp>
        <p:sp>
          <p:nvSpPr>
            <p:cNvPr id="7198" name="Line 52"/>
            <p:cNvSpPr>
              <a:spLocks noChangeShapeType="1"/>
            </p:cNvSpPr>
            <p:nvPr/>
          </p:nvSpPr>
          <p:spPr bwMode="auto">
            <a:xfrm flipH="1">
              <a:off x="1592" y="2248"/>
              <a:ext cx="960" cy="0"/>
            </a:xfrm>
            <a:prstGeom prst="line">
              <a:avLst/>
            </a:prstGeom>
            <a:noFill/>
            <a:ln w="28575">
              <a:solidFill>
                <a:schemeClr val="tx2"/>
              </a:solidFill>
              <a:round/>
              <a:headEnd type="none" w="sm" len="sm"/>
              <a:tailEnd type="triangle" w="med" len="lg"/>
            </a:ln>
          </p:spPr>
          <p:txBody>
            <a:bodyPr wrap="none"/>
            <a:lstStyle/>
            <a:p>
              <a:endParaRPr lang="en-US"/>
            </a:p>
          </p:txBody>
        </p:sp>
      </p:grpSp>
      <p:sp>
        <p:nvSpPr>
          <p:cNvPr id="7189" name="Rectangle 53"/>
          <p:cNvSpPr>
            <a:spLocks noChangeArrowheads="1"/>
          </p:cNvSpPr>
          <p:nvPr/>
        </p:nvSpPr>
        <p:spPr bwMode="auto">
          <a:xfrm rot="5400000">
            <a:off x="4749800" y="4762500"/>
            <a:ext cx="381000" cy="1143000"/>
          </a:xfrm>
          <a:prstGeom prst="rect">
            <a:avLst/>
          </a:prstGeom>
          <a:solidFill>
            <a:schemeClr val="accent2"/>
          </a:solidFill>
          <a:ln w="28575">
            <a:solidFill>
              <a:schemeClr val="tx2"/>
            </a:solidFill>
            <a:miter lim="800000"/>
            <a:headEnd type="none" w="sm" len="sm"/>
            <a:tailEnd type="none" w="sm" len="sm"/>
          </a:ln>
        </p:spPr>
        <p:txBody>
          <a:bodyPr rot="10800000" vert="eaVert" wrap="none" anchor="ctr"/>
          <a:lstStyle/>
          <a:p>
            <a:pPr algn="ctr"/>
            <a:r>
              <a:rPr lang="en-US" sz="1600">
                <a:solidFill>
                  <a:schemeClr val="tx2"/>
                </a:solidFill>
              </a:rPr>
              <a:t>Driver API</a:t>
            </a:r>
          </a:p>
        </p:txBody>
      </p:sp>
      <p:sp>
        <p:nvSpPr>
          <p:cNvPr id="7190" name="Line 54"/>
          <p:cNvSpPr>
            <a:spLocks noChangeShapeType="1"/>
          </p:cNvSpPr>
          <p:nvPr/>
        </p:nvSpPr>
        <p:spPr bwMode="auto">
          <a:xfrm rot="-5400000">
            <a:off x="2908300" y="4953000"/>
            <a:ext cx="304800" cy="0"/>
          </a:xfrm>
          <a:prstGeom prst="line">
            <a:avLst/>
          </a:prstGeom>
          <a:noFill/>
          <a:ln w="28575">
            <a:solidFill>
              <a:schemeClr val="tx2"/>
            </a:solidFill>
            <a:round/>
            <a:headEnd type="none" w="sm" len="sm"/>
            <a:tailEnd type="triangle" w="med" len="lg"/>
          </a:ln>
        </p:spPr>
        <p:txBody>
          <a:bodyPr wrap="none"/>
          <a:lstStyle/>
          <a:p>
            <a:endParaRPr lang="en-US"/>
          </a:p>
        </p:txBody>
      </p:sp>
      <p:sp>
        <p:nvSpPr>
          <p:cNvPr id="7191" name="Line 55"/>
          <p:cNvSpPr>
            <a:spLocks noChangeShapeType="1"/>
          </p:cNvSpPr>
          <p:nvPr/>
        </p:nvSpPr>
        <p:spPr bwMode="auto">
          <a:xfrm rot="16200000" flipH="1">
            <a:off x="3060700" y="4953000"/>
            <a:ext cx="304800" cy="0"/>
          </a:xfrm>
          <a:prstGeom prst="line">
            <a:avLst/>
          </a:prstGeom>
          <a:noFill/>
          <a:ln w="28575">
            <a:solidFill>
              <a:schemeClr val="tx2"/>
            </a:solidFill>
            <a:round/>
            <a:headEnd type="none" w="sm" len="sm"/>
            <a:tailEnd type="triangle" w="med" len="lg"/>
          </a:ln>
        </p:spPr>
        <p:txBody>
          <a:bodyPr wrap="none"/>
          <a:lstStyle/>
          <a:p>
            <a:endParaRPr lang="en-US"/>
          </a:p>
        </p:txBody>
      </p:sp>
      <p:sp>
        <p:nvSpPr>
          <p:cNvPr id="7192" name="Line 56"/>
          <p:cNvSpPr>
            <a:spLocks noChangeShapeType="1"/>
          </p:cNvSpPr>
          <p:nvPr/>
        </p:nvSpPr>
        <p:spPr bwMode="auto">
          <a:xfrm rot="-5400000">
            <a:off x="4737100" y="4953000"/>
            <a:ext cx="304800" cy="0"/>
          </a:xfrm>
          <a:prstGeom prst="line">
            <a:avLst/>
          </a:prstGeom>
          <a:noFill/>
          <a:ln w="28575">
            <a:solidFill>
              <a:schemeClr val="tx2"/>
            </a:solidFill>
            <a:round/>
            <a:headEnd type="none" w="sm" len="sm"/>
            <a:tailEnd type="triangle" w="med" len="lg"/>
          </a:ln>
        </p:spPr>
        <p:txBody>
          <a:bodyPr wrap="none"/>
          <a:lstStyle/>
          <a:p>
            <a:endParaRPr lang="en-US"/>
          </a:p>
        </p:txBody>
      </p:sp>
      <p:sp>
        <p:nvSpPr>
          <p:cNvPr id="7193" name="Line 57"/>
          <p:cNvSpPr>
            <a:spLocks noChangeShapeType="1"/>
          </p:cNvSpPr>
          <p:nvPr/>
        </p:nvSpPr>
        <p:spPr bwMode="auto">
          <a:xfrm rot="16200000" flipH="1">
            <a:off x="4889500" y="4953000"/>
            <a:ext cx="304800" cy="0"/>
          </a:xfrm>
          <a:prstGeom prst="line">
            <a:avLst/>
          </a:prstGeom>
          <a:noFill/>
          <a:ln w="28575">
            <a:solidFill>
              <a:schemeClr val="tx2"/>
            </a:solidFill>
            <a:round/>
            <a:headEnd type="none" w="sm" len="sm"/>
            <a:tailEnd type="triangle" w="med" len="lg"/>
          </a:ln>
        </p:spPr>
        <p:txBody>
          <a:bodyPr wrap="none"/>
          <a:lstStyle/>
          <a:p>
            <a:endParaRPr lang="en-US"/>
          </a:p>
        </p:txBody>
      </p:sp>
      <p:sp>
        <p:nvSpPr>
          <p:cNvPr id="7194" name="Text Box 58"/>
          <p:cNvSpPr txBox="1">
            <a:spLocks noChangeArrowheads="1"/>
          </p:cNvSpPr>
          <p:nvPr/>
        </p:nvSpPr>
        <p:spPr bwMode="auto">
          <a:xfrm>
            <a:off x="6542088" y="2954338"/>
            <a:ext cx="1752600" cy="1465262"/>
          </a:xfrm>
          <a:prstGeom prst="rect">
            <a:avLst/>
          </a:prstGeom>
          <a:noFill/>
          <a:ln w="12700">
            <a:noFill/>
            <a:miter lim="800000"/>
            <a:headEnd type="none" w="sm" len="sm"/>
            <a:tailEnd type="none" w="sm" len="sm"/>
          </a:ln>
        </p:spPr>
        <p:txBody>
          <a:bodyPr>
            <a:spAutoFit/>
          </a:bodyPr>
          <a:lstStyle/>
          <a:p>
            <a:pPr marL="280988" indent="-280988">
              <a:lnSpc>
                <a:spcPct val="90000"/>
              </a:lnSpc>
              <a:spcBef>
                <a:spcPct val="20000"/>
              </a:spcBef>
              <a:buClr>
                <a:schemeClr val="tx2"/>
              </a:buClr>
              <a:buSzPct val="75000"/>
              <a:buFont typeface="Wingdings" pitchFamily="2" charset="2"/>
              <a:buNone/>
              <a:tabLst>
                <a:tab pos="3032125" algn="l"/>
              </a:tabLst>
            </a:pPr>
            <a:r>
              <a:rPr lang="en-US" sz="2000">
                <a:solidFill>
                  <a:schemeClr val="tx2"/>
                </a:solidFill>
              </a:rPr>
              <a:t>VISA API</a:t>
            </a:r>
          </a:p>
          <a:p>
            <a:pPr marL="280988" indent="-280988">
              <a:lnSpc>
                <a:spcPct val="90000"/>
              </a:lnSpc>
              <a:buClr>
                <a:schemeClr val="tx2"/>
              </a:buClr>
              <a:buSzPct val="75000"/>
              <a:buFont typeface="Wingdings" pitchFamily="2" charset="2"/>
              <a:buChar char="w"/>
              <a:tabLst>
                <a:tab pos="3032125" algn="l"/>
              </a:tabLst>
            </a:pPr>
            <a:r>
              <a:rPr lang="en-US" sz="2000" b="0"/>
              <a:t>create</a:t>
            </a:r>
          </a:p>
          <a:p>
            <a:pPr marL="280988" indent="-280988">
              <a:lnSpc>
                <a:spcPct val="90000"/>
              </a:lnSpc>
              <a:buClr>
                <a:schemeClr val="tx2"/>
              </a:buClr>
              <a:buSzPct val="75000"/>
              <a:buFont typeface="Wingdings" pitchFamily="2" charset="2"/>
              <a:buChar char="w"/>
              <a:tabLst>
                <a:tab pos="3032125" algn="l"/>
              </a:tabLst>
            </a:pPr>
            <a:r>
              <a:rPr lang="en-US" sz="2000" b="0"/>
              <a:t>process</a:t>
            </a:r>
          </a:p>
          <a:p>
            <a:pPr marL="280988" indent="-280988">
              <a:lnSpc>
                <a:spcPct val="90000"/>
              </a:lnSpc>
              <a:buClr>
                <a:schemeClr val="tx2"/>
              </a:buClr>
              <a:buSzPct val="75000"/>
              <a:buFont typeface="Wingdings" pitchFamily="2" charset="2"/>
              <a:buChar char="w"/>
              <a:tabLst>
                <a:tab pos="3032125" algn="l"/>
              </a:tabLst>
            </a:pPr>
            <a:r>
              <a:rPr lang="en-US" sz="2000" b="0"/>
              <a:t>control</a:t>
            </a:r>
          </a:p>
          <a:p>
            <a:pPr marL="280988" indent="-280988">
              <a:lnSpc>
                <a:spcPct val="90000"/>
              </a:lnSpc>
              <a:buClr>
                <a:schemeClr val="tx2"/>
              </a:buClr>
              <a:buSzPct val="75000"/>
              <a:buFont typeface="Wingdings" pitchFamily="2" charset="2"/>
              <a:buChar char="w"/>
              <a:tabLst>
                <a:tab pos="3032125" algn="l"/>
              </a:tabLst>
            </a:pPr>
            <a:r>
              <a:rPr lang="en-US" sz="2000" b="0"/>
              <a:t>delete</a:t>
            </a:r>
          </a:p>
        </p:txBody>
      </p:sp>
      <p:sp>
        <p:nvSpPr>
          <p:cNvPr id="7195" name="Text Box 59"/>
          <p:cNvSpPr txBox="1">
            <a:spLocks noChangeArrowheads="1"/>
          </p:cNvSpPr>
          <p:nvPr/>
        </p:nvSpPr>
        <p:spPr bwMode="auto">
          <a:xfrm>
            <a:off x="6542088" y="4737100"/>
            <a:ext cx="2287587" cy="1739900"/>
          </a:xfrm>
          <a:prstGeom prst="rect">
            <a:avLst/>
          </a:prstGeom>
          <a:noFill/>
          <a:ln w="12700">
            <a:noFill/>
            <a:miter lim="800000"/>
            <a:headEnd type="none" w="sm" len="sm"/>
            <a:tailEnd type="none" w="sm" len="sm"/>
          </a:ln>
        </p:spPr>
        <p:txBody>
          <a:bodyPr>
            <a:spAutoFit/>
          </a:bodyPr>
          <a:lstStyle/>
          <a:p>
            <a:pPr marL="280988" indent="-280988">
              <a:lnSpc>
                <a:spcPct val="90000"/>
              </a:lnSpc>
              <a:spcBef>
                <a:spcPct val="20000"/>
              </a:spcBef>
              <a:buClr>
                <a:schemeClr val="tx2"/>
              </a:buClr>
              <a:buSzPct val="75000"/>
              <a:buFont typeface="Wingdings" pitchFamily="2" charset="2"/>
              <a:buNone/>
              <a:tabLst>
                <a:tab pos="3032125" algn="l"/>
              </a:tabLst>
            </a:pPr>
            <a:r>
              <a:rPr lang="en-US" sz="2000" u="sng" dirty="0">
                <a:solidFill>
                  <a:schemeClr val="tx2"/>
                </a:solidFill>
              </a:rPr>
              <a:t>BIOS Driver API</a:t>
            </a:r>
          </a:p>
          <a:p>
            <a:pPr marL="280988" indent="-280988">
              <a:buClr>
                <a:schemeClr val="tx2"/>
              </a:buClr>
              <a:buSzPct val="75000"/>
              <a:buFont typeface="Wingdings" pitchFamily="2" charset="2"/>
              <a:buChar char="w"/>
              <a:tabLst>
                <a:tab pos="3032125" algn="l"/>
              </a:tabLst>
            </a:pPr>
            <a:r>
              <a:rPr lang="en-US" sz="1800" b="0" dirty="0" err="1" smtClean="0"/>
              <a:t>Stream_Create</a:t>
            </a:r>
            <a:endParaRPr lang="en-US" sz="1800" b="0" dirty="0"/>
          </a:p>
          <a:p>
            <a:pPr marL="280988" indent="-280988">
              <a:buClr>
                <a:schemeClr val="tx2"/>
              </a:buClr>
              <a:buSzPct val="75000"/>
              <a:buFont typeface="Wingdings" pitchFamily="2" charset="2"/>
              <a:buChar char="w"/>
              <a:tabLst>
                <a:tab pos="3032125" algn="l"/>
              </a:tabLst>
            </a:pPr>
            <a:r>
              <a:rPr lang="en-US" sz="1800" b="0" dirty="0" err="1" smtClean="0"/>
              <a:t>Stream_Issue</a:t>
            </a:r>
            <a:endParaRPr lang="en-US" sz="1800" b="0" dirty="0"/>
          </a:p>
          <a:p>
            <a:pPr marL="280988" indent="-280988">
              <a:buClr>
                <a:schemeClr val="tx2"/>
              </a:buClr>
              <a:buSzPct val="75000"/>
              <a:buFont typeface="Wingdings" pitchFamily="2" charset="2"/>
              <a:buChar char="w"/>
              <a:tabLst>
                <a:tab pos="3032125" algn="l"/>
              </a:tabLst>
            </a:pPr>
            <a:r>
              <a:rPr lang="en-US" sz="1800" b="0" dirty="0" err="1" smtClean="0"/>
              <a:t>Stream_Reclaim</a:t>
            </a:r>
            <a:endParaRPr lang="en-US" sz="1800" b="0" dirty="0"/>
          </a:p>
          <a:p>
            <a:pPr marL="280988" indent="-280988">
              <a:buClr>
                <a:schemeClr val="tx2"/>
              </a:buClr>
              <a:buSzPct val="75000"/>
              <a:buFont typeface="Wingdings" pitchFamily="2" charset="2"/>
              <a:buChar char="w"/>
              <a:tabLst>
                <a:tab pos="3032125" algn="l"/>
              </a:tabLst>
            </a:pPr>
            <a:r>
              <a:rPr lang="en-US" sz="1800" b="0" dirty="0" err="1" smtClean="0"/>
              <a:t>Stream_Control</a:t>
            </a:r>
            <a:endParaRPr lang="en-US" sz="1800" b="0" dirty="0"/>
          </a:p>
          <a:p>
            <a:pPr marL="280988" indent="-280988">
              <a:buClr>
                <a:schemeClr val="tx2"/>
              </a:buClr>
              <a:buSzPct val="75000"/>
              <a:buFont typeface="Wingdings" pitchFamily="2" charset="2"/>
              <a:buChar char="w"/>
              <a:tabLst>
                <a:tab pos="3032125" algn="l"/>
              </a:tabLst>
            </a:pPr>
            <a:r>
              <a:rPr lang="en-US" sz="1800" b="0" dirty="0" err="1" smtClean="0"/>
              <a:t>Stream_Delete</a:t>
            </a:r>
            <a:endParaRPr lang="en-US" sz="1800" b="0" dirty="0"/>
          </a:p>
        </p:txBody>
      </p:sp>
      <p:sp>
        <p:nvSpPr>
          <p:cNvPr id="7196" name="Text Box 60"/>
          <p:cNvSpPr txBox="1">
            <a:spLocks noChangeArrowheads="1"/>
          </p:cNvSpPr>
          <p:nvPr/>
        </p:nvSpPr>
        <p:spPr bwMode="auto">
          <a:xfrm>
            <a:off x="6324600" y="914400"/>
            <a:ext cx="2714625" cy="1643063"/>
          </a:xfrm>
          <a:prstGeom prst="rect">
            <a:avLst/>
          </a:prstGeom>
          <a:noFill/>
          <a:ln w="12700">
            <a:noFill/>
            <a:miter lim="800000"/>
            <a:headEnd type="none" w="sm" len="sm"/>
            <a:tailEnd type="none" w="sm" len="sm"/>
          </a:ln>
        </p:spPr>
        <p:txBody>
          <a:bodyPr>
            <a:spAutoFit/>
          </a:bodyPr>
          <a:lstStyle/>
          <a:p>
            <a:pPr marL="796925" indent="-796925">
              <a:lnSpc>
                <a:spcPct val="90000"/>
              </a:lnSpc>
              <a:tabLst>
                <a:tab pos="574675" algn="l"/>
                <a:tab pos="796925" algn="l"/>
              </a:tabLst>
            </a:pPr>
            <a:r>
              <a:rPr lang="en-US" sz="1600" b="0" i="1">
                <a:solidFill>
                  <a:schemeClr val="tx2"/>
                </a:solidFill>
              </a:rPr>
              <a:t>VISA	=	Algorithm Interface</a:t>
            </a:r>
            <a:br>
              <a:rPr lang="en-US" sz="1600" b="0" i="1">
                <a:solidFill>
                  <a:schemeClr val="tx2"/>
                </a:solidFill>
              </a:rPr>
            </a:br>
            <a:r>
              <a:rPr lang="en-US" sz="1600" b="0" i="1"/>
              <a:t>Video, Imaging, Speech, Audio, Etc. (same for every OS)</a:t>
            </a:r>
          </a:p>
          <a:p>
            <a:pPr marL="796925" indent="-796925">
              <a:lnSpc>
                <a:spcPct val="90000"/>
              </a:lnSpc>
              <a:tabLst>
                <a:tab pos="574675" algn="l"/>
                <a:tab pos="796925" algn="l"/>
              </a:tabLst>
            </a:pPr>
            <a:r>
              <a:rPr lang="en-US" sz="1600" b="0" i="1">
                <a:solidFill>
                  <a:schemeClr val="tx2"/>
                </a:solidFill>
              </a:rPr>
              <a:t>Driver	=	Varies from </a:t>
            </a:r>
            <a:br>
              <a:rPr lang="en-US" sz="1600" b="0" i="1">
                <a:solidFill>
                  <a:schemeClr val="tx2"/>
                </a:solidFill>
              </a:rPr>
            </a:br>
            <a:r>
              <a:rPr lang="en-US" sz="1600" b="0" i="1">
                <a:solidFill>
                  <a:schemeClr val="tx2"/>
                </a:solidFill>
              </a:rPr>
              <a:t>OS-to-OS</a:t>
            </a:r>
          </a:p>
        </p:txBody>
      </p:sp>
      <p:pic>
        <p:nvPicPr>
          <p:cNvPr id="63"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752600"/>
            <a:ext cx="5562600" cy="26670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41988" name="Text Box 3"/>
          <p:cNvSpPr txBox="1">
            <a:spLocks noChangeArrowheads="1"/>
          </p:cNvSpPr>
          <p:nvPr>
            <p:custDataLst>
              <p:tags r:id="rId2"/>
            </p:custDataLst>
          </p:nvPr>
        </p:nvSpPr>
        <p:spPr bwMode="auto">
          <a:xfrm>
            <a:off x="304800" y="1829596"/>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dirty="0" err="1">
                <a:solidFill>
                  <a:srgbClr val="000000"/>
                </a:solidFill>
              </a:rPr>
              <a:t>MainHighlight</a:t>
            </a:r>
            <a:endParaRPr lang="en-US" dirty="0">
              <a:solidFill>
                <a:srgbClr val="000000"/>
              </a:solidFill>
            </a:endParaRPr>
          </a:p>
        </p:txBody>
      </p:sp>
      <p:sp>
        <p:nvSpPr>
          <p:cNvPr id="41989" name="Text Box 4"/>
          <p:cNvSpPr txBox="1">
            <a:spLocks noChangeArrowheads="1"/>
          </p:cNvSpPr>
          <p:nvPr>
            <p:custDataLst>
              <p:tags r:id="rId3"/>
            </p:custDataLst>
          </p:nvPr>
        </p:nvSpPr>
        <p:spPr bwMode="auto">
          <a:xfrm>
            <a:off x="301576" y="2262250"/>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dirty="0" err="1">
                <a:solidFill>
                  <a:srgbClr val="000000"/>
                </a:solidFill>
              </a:rPr>
              <a:t>MainNormal</a:t>
            </a:r>
            <a:endParaRPr lang="en-US" dirty="0">
              <a:solidFill>
                <a:srgbClr val="000000"/>
              </a:solidFill>
            </a:endParaRPr>
          </a:p>
        </p:txBody>
      </p:sp>
      <p:sp>
        <p:nvSpPr>
          <p:cNvPr id="41990" name="Text Box 5"/>
          <p:cNvSpPr txBox="1">
            <a:spLocks noChangeArrowheads="1"/>
          </p:cNvSpPr>
          <p:nvPr>
            <p:custDataLst>
              <p:tags r:id="rId4"/>
            </p:custDataLst>
          </p:nvPr>
        </p:nvSpPr>
        <p:spPr bwMode="auto">
          <a:xfrm>
            <a:off x="774000" y="2695700"/>
            <a:ext cx="4864800" cy="3693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z="2000" dirty="0" err="1">
                <a:solidFill>
                  <a:srgbClr val="000000"/>
                </a:solidFill>
              </a:rPr>
              <a:t>SubHighlight</a:t>
            </a:r>
            <a:endParaRPr lang="en-US" sz="2000" dirty="0">
              <a:solidFill>
                <a:srgbClr val="000000"/>
              </a:solidFill>
            </a:endParaRPr>
          </a:p>
        </p:txBody>
      </p:sp>
      <p:sp>
        <p:nvSpPr>
          <p:cNvPr id="41991" name="Text Box 6"/>
          <p:cNvSpPr txBox="1">
            <a:spLocks noChangeArrowheads="1"/>
          </p:cNvSpPr>
          <p:nvPr>
            <p:custDataLst>
              <p:tags r:id="rId5"/>
            </p:custDataLst>
          </p:nvPr>
        </p:nvSpPr>
        <p:spPr bwMode="auto">
          <a:xfrm>
            <a:off x="769877" y="3071750"/>
            <a:ext cx="4868924" cy="313932"/>
          </a:xfrm>
          <a:prstGeom prst="rect">
            <a:avLst/>
          </a:prstGeom>
          <a:noFill/>
          <a:ln w="12700">
            <a:noFill/>
            <a:miter lim="800000"/>
            <a:headEnd type="none" w="sm" len="sm"/>
            <a:tailEnd type="none" w="sm" len="sm"/>
          </a:ln>
        </p:spPr>
        <p:txBody>
          <a:bodyPr wrap="square" tIns="18288" bIns="18288">
            <a:spAutoFit/>
          </a:bodyPr>
          <a:lstStyle/>
          <a:p>
            <a:pPr marL="342900" indent="-342900" eaLnBrk="0" hangingPunct="0">
              <a:lnSpc>
                <a:spcPct val="90000"/>
              </a:lnSpc>
              <a:buClr>
                <a:srgbClr val="0066FF"/>
              </a:buClr>
              <a:buSzPct val="75000"/>
              <a:buFont typeface="Wingdings" pitchFamily="2" charset="2"/>
              <a:buChar char=""/>
            </a:pPr>
            <a:r>
              <a:rPr lang="en-US" sz="2000" dirty="0" err="1">
                <a:solidFill>
                  <a:srgbClr val="000000"/>
                </a:solidFill>
              </a:rPr>
              <a:t>SubNormal</a:t>
            </a:r>
            <a:endParaRPr lang="en-US" sz="2000" dirty="0">
              <a:solidFill>
                <a:srgbClr val="000000"/>
              </a:solidFill>
            </a:endParaRPr>
          </a:p>
        </p:txBody>
      </p:sp>
      <p:pic>
        <p:nvPicPr>
          <p:cNvPr id="72706" name="Picture 2" descr="C:\Documents and Settings\a0159877\Desktop\250px-Operating_system_placement.svg.png"/>
          <p:cNvPicPr>
            <a:picLocks noChangeAspect="1" noChangeArrowheads="1"/>
          </p:cNvPicPr>
          <p:nvPr/>
        </p:nvPicPr>
        <p:blipFill>
          <a:blip r:embed="rId7"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8"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Basic Real-time System Design (IPO)</a:t>
            </a:r>
          </a:p>
        </p:txBody>
      </p:sp>
      <p:sp>
        <p:nvSpPr>
          <p:cNvPr id="6147" name="Rectangle 7"/>
          <p:cNvSpPr>
            <a:spLocks noChangeArrowheads="1"/>
          </p:cNvSpPr>
          <p:nvPr/>
        </p:nvSpPr>
        <p:spPr bwMode="auto">
          <a:xfrm>
            <a:off x="3810000" y="2754313"/>
            <a:ext cx="1524000" cy="1371600"/>
          </a:xfrm>
          <a:prstGeom prst="rect">
            <a:avLst/>
          </a:prstGeom>
          <a:solidFill>
            <a:schemeClr val="accent1"/>
          </a:solidFill>
          <a:ln w="12700">
            <a:solidFill>
              <a:schemeClr val="tx1"/>
            </a:solidFill>
            <a:miter lim="800000"/>
            <a:headEnd type="none" w="sm" len="sm"/>
            <a:tailEnd type="none" w="sm" len="sm"/>
          </a:ln>
        </p:spPr>
        <p:txBody>
          <a:bodyPr anchor="ctr"/>
          <a:lstStyle/>
          <a:p>
            <a:pPr algn="ctr">
              <a:lnSpc>
                <a:spcPct val="90000"/>
              </a:lnSpc>
              <a:spcBef>
                <a:spcPct val="40000"/>
              </a:spcBef>
            </a:pPr>
            <a:r>
              <a:rPr lang="en-US" sz="2000"/>
              <a:t>User Program</a:t>
            </a:r>
          </a:p>
          <a:p>
            <a:pPr algn="ctr">
              <a:lnSpc>
                <a:spcPct val="90000"/>
              </a:lnSpc>
              <a:spcBef>
                <a:spcPct val="40000"/>
              </a:spcBef>
            </a:pPr>
            <a:r>
              <a:rPr lang="en-US" sz="1800" b="0"/>
              <a:t>“master thread”</a:t>
            </a:r>
          </a:p>
        </p:txBody>
      </p:sp>
      <p:sp>
        <p:nvSpPr>
          <p:cNvPr id="6148" name="Rectangle 6"/>
          <p:cNvSpPr>
            <a:spLocks noChangeArrowheads="1"/>
          </p:cNvSpPr>
          <p:nvPr/>
        </p:nvSpPr>
        <p:spPr bwMode="auto">
          <a:xfrm>
            <a:off x="889000" y="2754313"/>
            <a:ext cx="1524000" cy="13716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sz="2000"/>
              <a:t>Input     </a:t>
            </a:r>
          </a:p>
          <a:p>
            <a:pPr algn="ctr"/>
            <a:r>
              <a:rPr lang="en-US" sz="2000" b="0"/>
              <a:t>(Driver)       </a:t>
            </a:r>
          </a:p>
        </p:txBody>
      </p:sp>
      <p:sp>
        <p:nvSpPr>
          <p:cNvPr id="6149" name="Rectangle 41"/>
          <p:cNvSpPr>
            <a:spLocks noChangeArrowheads="1"/>
          </p:cNvSpPr>
          <p:nvPr/>
        </p:nvSpPr>
        <p:spPr bwMode="auto">
          <a:xfrm>
            <a:off x="1989138" y="2906713"/>
            <a:ext cx="304800" cy="457200"/>
          </a:xfrm>
          <a:prstGeom prst="rect">
            <a:avLst/>
          </a:prstGeom>
          <a:solidFill>
            <a:schemeClr val="accent4"/>
          </a:solidFill>
          <a:ln w="12700">
            <a:solidFill>
              <a:schemeClr val="tx1"/>
            </a:solidFill>
            <a:miter lim="800000"/>
            <a:headEnd type="none" w="sm" len="sm"/>
            <a:tailEnd type="none" w="sm" len="sm"/>
          </a:ln>
        </p:spPr>
        <p:txBody>
          <a:bodyPr wrap="none" anchor="ctr"/>
          <a:lstStyle/>
          <a:p>
            <a:endParaRPr lang="en-US"/>
          </a:p>
        </p:txBody>
      </p:sp>
      <p:sp>
        <p:nvSpPr>
          <p:cNvPr id="6150" name="Rectangle 42"/>
          <p:cNvSpPr>
            <a:spLocks noChangeArrowheads="1"/>
          </p:cNvSpPr>
          <p:nvPr/>
        </p:nvSpPr>
        <p:spPr bwMode="auto">
          <a:xfrm>
            <a:off x="1989138" y="3516313"/>
            <a:ext cx="304800" cy="457200"/>
          </a:xfrm>
          <a:prstGeom prst="rect">
            <a:avLst/>
          </a:prstGeom>
          <a:solidFill>
            <a:schemeClr val="accent4"/>
          </a:solidFill>
          <a:ln w="12700">
            <a:solidFill>
              <a:schemeClr val="tx1"/>
            </a:solidFill>
            <a:miter lim="800000"/>
            <a:headEnd type="none" w="sm" len="sm"/>
            <a:tailEnd type="none" w="sm" len="sm"/>
          </a:ln>
        </p:spPr>
        <p:txBody>
          <a:bodyPr wrap="none" anchor="ctr"/>
          <a:lstStyle/>
          <a:p>
            <a:endParaRPr lang="en-US"/>
          </a:p>
        </p:txBody>
      </p:sp>
      <p:sp>
        <p:nvSpPr>
          <p:cNvPr id="6151" name="Rectangle 48"/>
          <p:cNvSpPr>
            <a:spLocks noChangeArrowheads="1"/>
          </p:cNvSpPr>
          <p:nvPr/>
        </p:nvSpPr>
        <p:spPr bwMode="auto">
          <a:xfrm>
            <a:off x="674688" y="4125913"/>
            <a:ext cx="1954212" cy="369887"/>
          </a:xfrm>
          <a:prstGeom prst="rect">
            <a:avLst/>
          </a:prstGeom>
          <a:noFill/>
          <a:ln w="12700">
            <a:noFill/>
            <a:miter lim="800000"/>
            <a:headEnd type="none" w="sm" len="sm"/>
            <a:tailEnd type="none" w="sm" len="sm"/>
          </a:ln>
        </p:spPr>
        <p:txBody>
          <a:bodyPr wrap="none">
            <a:spAutoFit/>
          </a:bodyPr>
          <a:lstStyle/>
          <a:p>
            <a:pPr algn="ctr">
              <a:spcBef>
                <a:spcPct val="20000"/>
              </a:spcBef>
              <a:buClr>
                <a:schemeClr val="tx2"/>
              </a:buClr>
              <a:buSzPct val="75000"/>
              <a:buFont typeface="Wingdings" pitchFamily="2" charset="2"/>
              <a:buNone/>
            </a:pPr>
            <a:r>
              <a:rPr lang="en-US" sz="1800" b="0" i="1"/>
              <a:t>input source data</a:t>
            </a:r>
          </a:p>
        </p:txBody>
      </p:sp>
      <p:sp>
        <p:nvSpPr>
          <p:cNvPr id="6152" name="Rectangle 8"/>
          <p:cNvSpPr>
            <a:spLocks noChangeArrowheads="1"/>
          </p:cNvSpPr>
          <p:nvPr/>
        </p:nvSpPr>
        <p:spPr bwMode="auto">
          <a:xfrm>
            <a:off x="6781800" y="2754313"/>
            <a:ext cx="1524000" cy="1371600"/>
          </a:xfrm>
          <a:prstGeom prst="rect">
            <a:avLst/>
          </a:prstGeom>
          <a:solidFill>
            <a:srgbClr val="CCFF66"/>
          </a:solidFill>
          <a:ln w="12700">
            <a:solidFill>
              <a:schemeClr val="tx1"/>
            </a:solidFill>
            <a:miter lim="800000"/>
            <a:headEnd type="none" w="sm" len="sm"/>
            <a:tailEnd type="none" w="sm" len="sm"/>
          </a:ln>
        </p:spPr>
        <p:txBody>
          <a:bodyPr wrap="none" anchor="ctr"/>
          <a:lstStyle/>
          <a:p>
            <a:pPr algn="ctr"/>
            <a:r>
              <a:rPr lang="en-US" sz="2000"/>
              <a:t>      Output</a:t>
            </a:r>
          </a:p>
          <a:p>
            <a:pPr algn="ctr"/>
            <a:r>
              <a:rPr lang="en-US" sz="2000" b="0"/>
              <a:t>      (Driver)</a:t>
            </a:r>
            <a:endParaRPr lang="en-US" sz="2000"/>
          </a:p>
        </p:txBody>
      </p:sp>
      <p:sp>
        <p:nvSpPr>
          <p:cNvPr id="6153" name="Rectangle 43"/>
          <p:cNvSpPr>
            <a:spLocks noChangeArrowheads="1"/>
          </p:cNvSpPr>
          <p:nvPr/>
        </p:nvSpPr>
        <p:spPr bwMode="auto">
          <a:xfrm>
            <a:off x="6858000" y="2906713"/>
            <a:ext cx="304800" cy="457200"/>
          </a:xfrm>
          <a:prstGeom prst="rect">
            <a:avLst/>
          </a:prstGeom>
          <a:solidFill>
            <a:schemeClr val="accent4"/>
          </a:solidFill>
          <a:ln w="12700">
            <a:solidFill>
              <a:schemeClr val="tx1"/>
            </a:solidFill>
            <a:miter lim="800000"/>
            <a:headEnd type="none" w="sm" len="sm"/>
            <a:tailEnd type="none" w="sm" len="sm"/>
          </a:ln>
        </p:spPr>
        <p:txBody>
          <a:bodyPr wrap="none" anchor="ctr"/>
          <a:lstStyle/>
          <a:p>
            <a:endParaRPr lang="en-US"/>
          </a:p>
        </p:txBody>
      </p:sp>
      <p:sp>
        <p:nvSpPr>
          <p:cNvPr id="6154" name="Rectangle 44"/>
          <p:cNvSpPr>
            <a:spLocks noChangeArrowheads="1"/>
          </p:cNvSpPr>
          <p:nvPr/>
        </p:nvSpPr>
        <p:spPr bwMode="auto">
          <a:xfrm>
            <a:off x="6858000" y="3516313"/>
            <a:ext cx="304800" cy="457200"/>
          </a:xfrm>
          <a:prstGeom prst="rect">
            <a:avLst/>
          </a:prstGeom>
          <a:solidFill>
            <a:schemeClr val="accent4"/>
          </a:solidFill>
          <a:ln w="12700">
            <a:solidFill>
              <a:schemeClr val="tx1"/>
            </a:solidFill>
            <a:miter lim="800000"/>
            <a:headEnd type="none" w="sm" len="sm"/>
            <a:tailEnd type="none" w="sm" len="sm"/>
          </a:ln>
        </p:spPr>
        <p:txBody>
          <a:bodyPr wrap="none" anchor="ctr"/>
          <a:lstStyle/>
          <a:p>
            <a:endParaRPr lang="en-US"/>
          </a:p>
        </p:txBody>
      </p:sp>
      <p:sp>
        <p:nvSpPr>
          <p:cNvPr id="6155" name="Rectangle 49"/>
          <p:cNvSpPr>
            <a:spLocks noChangeArrowheads="1"/>
          </p:cNvSpPr>
          <p:nvPr/>
        </p:nvSpPr>
        <p:spPr bwMode="auto">
          <a:xfrm>
            <a:off x="6759575" y="4125913"/>
            <a:ext cx="1568450" cy="369887"/>
          </a:xfrm>
          <a:prstGeom prst="rect">
            <a:avLst/>
          </a:prstGeom>
          <a:noFill/>
          <a:ln w="12700">
            <a:noFill/>
            <a:miter lim="800000"/>
            <a:headEnd type="none" w="sm" len="sm"/>
            <a:tailEnd type="none" w="sm" len="sm"/>
          </a:ln>
        </p:spPr>
        <p:txBody>
          <a:bodyPr wrap="none">
            <a:spAutoFit/>
          </a:bodyPr>
          <a:lstStyle/>
          <a:p>
            <a:pPr algn="ctr">
              <a:spcBef>
                <a:spcPct val="20000"/>
              </a:spcBef>
              <a:buClr>
                <a:schemeClr val="tx2"/>
              </a:buClr>
              <a:buSzPct val="75000"/>
              <a:buFont typeface="Wingdings" pitchFamily="2" charset="2"/>
              <a:buNone/>
            </a:pPr>
            <a:r>
              <a:rPr lang="en-US" sz="1800" b="0" i="1"/>
              <a:t>export results</a:t>
            </a:r>
          </a:p>
        </p:txBody>
      </p:sp>
      <p:cxnSp>
        <p:nvCxnSpPr>
          <p:cNvPr id="6156" name="AutoShape 56"/>
          <p:cNvCxnSpPr>
            <a:cxnSpLocks noChangeShapeType="1"/>
            <a:stCxn id="6148" idx="3"/>
            <a:endCxn id="6147" idx="1"/>
          </p:cNvCxnSpPr>
          <p:nvPr/>
        </p:nvCxnSpPr>
        <p:spPr bwMode="auto">
          <a:xfrm>
            <a:off x="2413000" y="3440113"/>
            <a:ext cx="1397000" cy="0"/>
          </a:xfrm>
          <a:prstGeom prst="straightConnector1">
            <a:avLst/>
          </a:prstGeom>
          <a:noFill/>
          <a:ln w="76200">
            <a:solidFill>
              <a:schemeClr val="tx1"/>
            </a:solidFill>
            <a:round/>
            <a:headEnd type="none" w="sm" len="sm"/>
            <a:tailEnd type="triangle" w="sm" len="sm"/>
          </a:ln>
        </p:spPr>
      </p:cxnSp>
      <p:cxnSp>
        <p:nvCxnSpPr>
          <p:cNvPr id="6157" name="AutoShape 57"/>
          <p:cNvCxnSpPr>
            <a:cxnSpLocks noChangeShapeType="1"/>
            <a:stCxn id="6147" idx="3"/>
            <a:endCxn id="6152" idx="1"/>
          </p:cNvCxnSpPr>
          <p:nvPr/>
        </p:nvCxnSpPr>
        <p:spPr bwMode="auto">
          <a:xfrm>
            <a:off x="5334000" y="3440113"/>
            <a:ext cx="1447800" cy="0"/>
          </a:xfrm>
          <a:prstGeom prst="straightConnector1">
            <a:avLst/>
          </a:prstGeom>
          <a:noFill/>
          <a:ln w="76200">
            <a:solidFill>
              <a:schemeClr val="tx1"/>
            </a:solidFill>
            <a:round/>
            <a:headEnd type="none" w="sm" len="sm"/>
            <a:tailEnd type="triangle" w="sm" len="sm"/>
          </a:ln>
        </p:spPr>
      </p:cxnSp>
      <p:sp>
        <p:nvSpPr>
          <p:cNvPr id="6158" name="Rectangle 60"/>
          <p:cNvSpPr>
            <a:spLocks noChangeArrowheads="1"/>
          </p:cNvSpPr>
          <p:nvPr/>
        </p:nvSpPr>
        <p:spPr bwMode="auto">
          <a:xfrm>
            <a:off x="3810000" y="4489450"/>
            <a:ext cx="1524000" cy="968375"/>
          </a:xfrm>
          <a:prstGeom prst="rect">
            <a:avLst/>
          </a:prstGeom>
          <a:solidFill>
            <a:schemeClr val="accent2"/>
          </a:solidFill>
          <a:ln w="12700">
            <a:solidFill>
              <a:schemeClr val="tx1"/>
            </a:solidFill>
            <a:miter lim="800000"/>
            <a:headEnd type="none" w="sm" len="sm"/>
            <a:tailEnd type="none" w="sm" len="sm"/>
          </a:ln>
        </p:spPr>
        <p:txBody>
          <a:bodyPr wrap="none" anchor="ctr"/>
          <a:lstStyle/>
          <a:p>
            <a:pPr algn="ctr"/>
            <a:r>
              <a:rPr lang="en-US" sz="2000"/>
              <a:t>Process</a:t>
            </a:r>
          </a:p>
          <a:p>
            <a:pPr algn="ctr"/>
            <a:r>
              <a:rPr lang="en-US" sz="2000" b="0"/>
              <a:t>(algorithm)</a:t>
            </a:r>
          </a:p>
        </p:txBody>
      </p:sp>
      <p:sp>
        <p:nvSpPr>
          <p:cNvPr id="6159" name="Rectangle 61"/>
          <p:cNvSpPr>
            <a:spLocks noChangeArrowheads="1"/>
          </p:cNvSpPr>
          <p:nvPr/>
        </p:nvSpPr>
        <p:spPr bwMode="auto">
          <a:xfrm>
            <a:off x="3657600" y="5489575"/>
            <a:ext cx="1828800" cy="923925"/>
          </a:xfrm>
          <a:prstGeom prst="rect">
            <a:avLst/>
          </a:prstGeom>
          <a:noFill/>
          <a:ln w="12700">
            <a:noFill/>
            <a:miter lim="800000"/>
            <a:headEnd type="none" w="sm" len="sm"/>
            <a:tailEnd type="none" w="sm" len="sm"/>
          </a:ln>
        </p:spPr>
        <p:txBody>
          <a:bodyPr>
            <a:spAutoFit/>
          </a:bodyPr>
          <a:lstStyle/>
          <a:p>
            <a:pPr algn="ctr">
              <a:spcBef>
                <a:spcPct val="20000"/>
              </a:spcBef>
              <a:buClr>
                <a:schemeClr val="tx2"/>
              </a:buClr>
              <a:buSzPct val="75000"/>
              <a:buFont typeface="Wingdings" pitchFamily="2" charset="2"/>
              <a:buNone/>
            </a:pPr>
            <a:r>
              <a:rPr lang="en-US" sz="1800" b="0" i="1"/>
              <a:t>Convert input data to desired results</a:t>
            </a:r>
          </a:p>
        </p:txBody>
      </p:sp>
      <p:sp>
        <p:nvSpPr>
          <p:cNvPr id="6160" name="Line 62"/>
          <p:cNvSpPr>
            <a:spLocks noChangeShapeType="1"/>
          </p:cNvSpPr>
          <p:nvPr/>
        </p:nvSpPr>
        <p:spPr bwMode="auto">
          <a:xfrm flipV="1">
            <a:off x="4419600" y="4108450"/>
            <a:ext cx="0" cy="381000"/>
          </a:xfrm>
          <a:prstGeom prst="line">
            <a:avLst/>
          </a:prstGeom>
          <a:noFill/>
          <a:ln w="28575">
            <a:solidFill>
              <a:schemeClr val="tx1"/>
            </a:solidFill>
            <a:prstDash val="sysDot"/>
            <a:round/>
            <a:headEnd type="triangle" w="med" len="lg"/>
            <a:tailEnd type="none" w="sm" len="sm"/>
          </a:ln>
        </p:spPr>
        <p:txBody>
          <a:bodyPr wrap="none"/>
          <a:lstStyle/>
          <a:p>
            <a:endParaRPr lang="en-US"/>
          </a:p>
        </p:txBody>
      </p:sp>
      <p:sp>
        <p:nvSpPr>
          <p:cNvPr id="6161" name="Line 63"/>
          <p:cNvSpPr>
            <a:spLocks noChangeShapeType="1"/>
          </p:cNvSpPr>
          <p:nvPr/>
        </p:nvSpPr>
        <p:spPr bwMode="auto">
          <a:xfrm>
            <a:off x="4800600" y="4108450"/>
            <a:ext cx="0" cy="381000"/>
          </a:xfrm>
          <a:prstGeom prst="line">
            <a:avLst/>
          </a:prstGeom>
          <a:noFill/>
          <a:ln w="28575">
            <a:solidFill>
              <a:schemeClr val="tx1"/>
            </a:solidFill>
            <a:prstDash val="sysDot"/>
            <a:round/>
            <a:headEnd type="triangle" w="med" len="lg"/>
            <a:tailEnd type="none" w="sm" len="sm"/>
          </a:ln>
        </p:spPr>
        <p:txBody>
          <a:bodyPr wrap="none"/>
          <a:lstStyle/>
          <a:p>
            <a:endParaRPr lang="en-US"/>
          </a:p>
        </p:txBody>
      </p:sp>
      <p:sp>
        <p:nvSpPr>
          <p:cNvPr id="6162" name="Rectangle 64"/>
          <p:cNvSpPr>
            <a:spLocks noChangeArrowheads="1"/>
          </p:cNvSpPr>
          <p:nvPr/>
        </p:nvSpPr>
        <p:spPr bwMode="auto">
          <a:xfrm>
            <a:off x="3787775" y="2097088"/>
            <a:ext cx="1570038" cy="476250"/>
          </a:xfrm>
          <a:prstGeom prst="rect">
            <a:avLst/>
          </a:prstGeom>
          <a:noFill/>
          <a:ln w="12700">
            <a:noFill/>
            <a:miter lim="800000"/>
            <a:headEnd type="none" w="sm" len="sm"/>
            <a:tailEnd type="none" w="sm" len="sm"/>
          </a:ln>
        </p:spPr>
        <p:txBody>
          <a:bodyPr wrap="none" anchor="ctr">
            <a:spAutoFit/>
          </a:bodyPr>
          <a:lstStyle/>
          <a:p>
            <a:pPr algn="ctr">
              <a:lnSpc>
                <a:spcPct val="90000"/>
              </a:lnSpc>
              <a:spcBef>
                <a:spcPct val="40000"/>
              </a:spcBef>
            </a:pPr>
            <a:r>
              <a:rPr lang="en-US" sz="2800">
                <a:solidFill>
                  <a:schemeClr val="tx2"/>
                </a:solidFill>
              </a:rPr>
              <a:t>Process</a:t>
            </a:r>
            <a:endParaRPr lang="en-US" sz="2800" b="0">
              <a:solidFill>
                <a:schemeClr val="tx2"/>
              </a:solidFill>
            </a:endParaRPr>
          </a:p>
        </p:txBody>
      </p:sp>
      <p:sp>
        <p:nvSpPr>
          <p:cNvPr id="6163" name="Rectangle 65"/>
          <p:cNvSpPr>
            <a:spLocks noChangeArrowheads="1"/>
          </p:cNvSpPr>
          <p:nvPr/>
        </p:nvSpPr>
        <p:spPr bwMode="auto">
          <a:xfrm>
            <a:off x="1119188" y="2073275"/>
            <a:ext cx="1063625" cy="522288"/>
          </a:xfrm>
          <a:prstGeom prst="rect">
            <a:avLst/>
          </a:prstGeom>
          <a:noFill/>
          <a:ln w="12700">
            <a:noFill/>
            <a:miter lim="800000"/>
            <a:headEnd type="none" w="sm" len="sm"/>
            <a:tailEnd type="none" w="sm" len="sm"/>
          </a:ln>
        </p:spPr>
        <p:txBody>
          <a:bodyPr wrap="none" anchor="ctr">
            <a:spAutoFit/>
          </a:bodyPr>
          <a:lstStyle/>
          <a:p>
            <a:pPr algn="ctr"/>
            <a:r>
              <a:rPr lang="en-US" sz="2800">
                <a:solidFill>
                  <a:schemeClr val="tx2"/>
                </a:solidFill>
              </a:rPr>
              <a:t>Input</a:t>
            </a:r>
            <a:endParaRPr lang="en-US" sz="2800" b="0">
              <a:solidFill>
                <a:schemeClr val="tx2"/>
              </a:solidFill>
            </a:endParaRPr>
          </a:p>
        </p:txBody>
      </p:sp>
      <p:sp>
        <p:nvSpPr>
          <p:cNvPr id="6164" name="Rectangle 66"/>
          <p:cNvSpPr>
            <a:spLocks noChangeArrowheads="1"/>
          </p:cNvSpPr>
          <p:nvPr/>
        </p:nvSpPr>
        <p:spPr bwMode="auto">
          <a:xfrm>
            <a:off x="6861175" y="2073275"/>
            <a:ext cx="1363663" cy="522288"/>
          </a:xfrm>
          <a:prstGeom prst="rect">
            <a:avLst/>
          </a:prstGeom>
          <a:noFill/>
          <a:ln w="12700">
            <a:noFill/>
            <a:miter lim="800000"/>
            <a:headEnd type="none" w="sm" len="sm"/>
            <a:tailEnd type="none" w="sm" len="sm"/>
          </a:ln>
        </p:spPr>
        <p:txBody>
          <a:bodyPr wrap="none" anchor="ctr">
            <a:spAutoFit/>
          </a:bodyPr>
          <a:lstStyle/>
          <a:p>
            <a:pPr algn="ctr"/>
            <a:r>
              <a:rPr lang="en-US" sz="2800">
                <a:solidFill>
                  <a:schemeClr val="tx2"/>
                </a:solidFill>
              </a:rPr>
              <a:t>Output</a:t>
            </a:r>
          </a:p>
        </p:txBody>
      </p:sp>
      <p:sp>
        <p:nvSpPr>
          <p:cNvPr id="6165" name="Line 67"/>
          <p:cNvSpPr>
            <a:spLocks noChangeShapeType="1"/>
          </p:cNvSpPr>
          <p:nvPr/>
        </p:nvSpPr>
        <p:spPr bwMode="auto">
          <a:xfrm>
            <a:off x="3048000" y="914400"/>
            <a:ext cx="0" cy="5410200"/>
          </a:xfrm>
          <a:prstGeom prst="line">
            <a:avLst/>
          </a:prstGeom>
          <a:noFill/>
          <a:ln w="12700">
            <a:solidFill>
              <a:srgbClr val="5F5F5F"/>
            </a:solidFill>
            <a:prstDash val="dash"/>
            <a:round/>
            <a:headEnd type="none" w="sm" len="sm"/>
            <a:tailEnd type="none" w="sm" len="sm"/>
          </a:ln>
        </p:spPr>
        <p:txBody>
          <a:bodyPr/>
          <a:lstStyle/>
          <a:p>
            <a:endParaRPr lang="en-US"/>
          </a:p>
        </p:txBody>
      </p:sp>
      <p:sp>
        <p:nvSpPr>
          <p:cNvPr id="6166" name="Line 68"/>
          <p:cNvSpPr>
            <a:spLocks noChangeShapeType="1"/>
          </p:cNvSpPr>
          <p:nvPr/>
        </p:nvSpPr>
        <p:spPr bwMode="auto">
          <a:xfrm>
            <a:off x="6096000" y="914400"/>
            <a:ext cx="0" cy="5410200"/>
          </a:xfrm>
          <a:prstGeom prst="line">
            <a:avLst/>
          </a:prstGeom>
          <a:noFill/>
          <a:ln w="12700">
            <a:solidFill>
              <a:srgbClr val="5F5F5F"/>
            </a:solidFill>
            <a:prstDash val="dash"/>
            <a:round/>
            <a:headEnd type="none" w="sm" len="sm"/>
            <a:tailEnd type="none" w="sm" len="sm"/>
          </a:ln>
        </p:spPr>
        <p:txBody>
          <a:bodyPr/>
          <a:lstStyle/>
          <a:p>
            <a:endParaRPr lang="en-US"/>
          </a:p>
        </p:txBody>
      </p:sp>
      <p:sp>
        <p:nvSpPr>
          <p:cNvPr id="6167" name="TextBox 23"/>
          <p:cNvSpPr txBox="1">
            <a:spLocks noChangeArrowheads="1"/>
          </p:cNvSpPr>
          <p:nvPr/>
        </p:nvSpPr>
        <p:spPr bwMode="auto">
          <a:xfrm>
            <a:off x="914400" y="1133475"/>
            <a:ext cx="1465263" cy="461963"/>
          </a:xfrm>
          <a:prstGeom prst="rect">
            <a:avLst/>
          </a:prstGeom>
          <a:noFill/>
          <a:ln w="9525">
            <a:noFill/>
            <a:miter lim="800000"/>
            <a:headEnd/>
            <a:tailEnd/>
          </a:ln>
        </p:spPr>
        <p:txBody>
          <a:bodyPr wrap="none">
            <a:spAutoFit/>
          </a:bodyPr>
          <a:lstStyle/>
          <a:p>
            <a:r>
              <a:rPr lang="en-US" b="0">
                <a:solidFill>
                  <a:schemeClr val="tx2"/>
                </a:solidFill>
              </a:rPr>
              <a:t>IOM/PSP</a:t>
            </a:r>
          </a:p>
        </p:txBody>
      </p:sp>
      <p:sp>
        <p:nvSpPr>
          <p:cNvPr id="6168" name="TextBox 24"/>
          <p:cNvSpPr txBox="1">
            <a:spLocks noChangeArrowheads="1"/>
          </p:cNvSpPr>
          <p:nvPr/>
        </p:nvSpPr>
        <p:spPr bwMode="auto">
          <a:xfrm>
            <a:off x="3733800" y="1133475"/>
            <a:ext cx="1670650" cy="461665"/>
          </a:xfrm>
          <a:prstGeom prst="rect">
            <a:avLst/>
          </a:prstGeom>
          <a:noFill/>
          <a:ln w="9525">
            <a:noFill/>
            <a:miter lim="800000"/>
            <a:headEnd/>
            <a:tailEnd/>
          </a:ln>
        </p:spPr>
        <p:txBody>
          <a:bodyPr wrap="none">
            <a:spAutoFit/>
          </a:bodyPr>
          <a:lstStyle/>
          <a:p>
            <a:r>
              <a:rPr lang="en-US" b="0" dirty="0" smtClean="0">
                <a:solidFill>
                  <a:schemeClr val="tx2"/>
                </a:solidFill>
              </a:rPr>
              <a:t>Stream I/O</a:t>
            </a:r>
            <a:endParaRPr lang="en-US" b="0" dirty="0">
              <a:solidFill>
                <a:schemeClr val="tx2"/>
              </a:solidFill>
            </a:endParaRPr>
          </a:p>
        </p:txBody>
      </p:sp>
      <p:sp>
        <p:nvSpPr>
          <p:cNvPr id="6169" name="TextBox 25"/>
          <p:cNvSpPr txBox="1">
            <a:spLocks noChangeArrowheads="1"/>
          </p:cNvSpPr>
          <p:nvPr/>
        </p:nvSpPr>
        <p:spPr bwMode="auto">
          <a:xfrm>
            <a:off x="6781800" y="1133475"/>
            <a:ext cx="1465263" cy="461963"/>
          </a:xfrm>
          <a:prstGeom prst="rect">
            <a:avLst/>
          </a:prstGeom>
          <a:noFill/>
          <a:ln w="9525">
            <a:noFill/>
            <a:miter lim="800000"/>
            <a:headEnd/>
            <a:tailEnd/>
          </a:ln>
        </p:spPr>
        <p:txBody>
          <a:bodyPr wrap="none">
            <a:spAutoFit/>
          </a:bodyPr>
          <a:lstStyle/>
          <a:p>
            <a:r>
              <a:rPr lang="en-US" b="0">
                <a:solidFill>
                  <a:schemeClr val="tx2"/>
                </a:solidFill>
              </a:rPr>
              <a:t>IOM/PSP</a:t>
            </a:r>
          </a:p>
        </p:txBody>
      </p:sp>
      <p:sp>
        <p:nvSpPr>
          <p:cNvPr id="27" name="Left-Right Arrow 26"/>
          <p:cNvSpPr/>
          <p:nvPr/>
        </p:nvSpPr>
        <p:spPr bwMode="auto">
          <a:xfrm>
            <a:off x="2632075" y="1162050"/>
            <a:ext cx="838200" cy="381000"/>
          </a:xfrm>
          <a:prstGeom prst="leftRightArrow">
            <a:avLst/>
          </a:prstGeom>
          <a:solidFill>
            <a:schemeClr val="bg2">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28" name="Left-Right Arrow 27"/>
          <p:cNvSpPr/>
          <p:nvPr/>
        </p:nvSpPr>
        <p:spPr bwMode="auto">
          <a:xfrm>
            <a:off x="5673725" y="1162050"/>
            <a:ext cx="838200" cy="381000"/>
          </a:xfrm>
          <a:prstGeom prst="leftRightArrow">
            <a:avLst/>
          </a:prstGeom>
          <a:solidFill>
            <a:schemeClr val="bg2">
              <a:lumMod val="40000"/>
              <a:lumOff val="60000"/>
            </a:schemeClr>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pic>
        <p:nvPicPr>
          <p:cNvPr id="31"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wrap="none" anchorCtr="1"/>
          <a:lstStyle/>
          <a:p>
            <a:r>
              <a:rPr lang="en-US" dirty="0" smtClean="0"/>
              <a:t>Using Queues in a System…</a:t>
            </a:r>
          </a:p>
        </p:txBody>
      </p:sp>
      <p:sp>
        <p:nvSpPr>
          <p:cNvPr id="17412" name="TextBox 12"/>
          <p:cNvSpPr txBox="1">
            <a:spLocks noChangeArrowheads="1"/>
          </p:cNvSpPr>
          <p:nvPr/>
        </p:nvSpPr>
        <p:spPr bwMode="auto">
          <a:xfrm>
            <a:off x="228600" y="685800"/>
            <a:ext cx="2259013" cy="387350"/>
          </a:xfrm>
          <a:prstGeom prst="rect">
            <a:avLst/>
          </a:prstGeom>
          <a:noFill/>
          <a:ln w="9525">
            <a:noFill/>
            <a:miter lim="800000"/>
            <a:headEnd/>
            <a:tailEnd/>
          </a:ln>
        </p:spPr>
        <p:txBody>
          <a:bodyPr wrap="none">
            <a:spAutoFit/>
          </a:bodyPr>
          <a:lstStyle/>
          <a:p>
            <a:pPr marL="342900" indent="-342900" eaLnBrk="0" hangingPunct="0">
              <a:lnSpc>
                <a:spcPct val="80000"/>
              </a:lnSpc>
              <a:spcBef>
                <a:spcPct val="50000"/>
              </a:spcBef>
              <a:buClr>
                <a:srgbClr val="0066FF"/>
              </a:buClr>
              <a:buSzPct val="75000"/>
              <a:buFont typeface="Wingdings" pitchFamily="2" charset="2"/>
              <a:buChar char=""/>
            </a:pPr>
            <a:r>
              <a:rPr lang="en-US">
                <a:solidFill>
                  <a:srgbClr val="000000"/>
                </a:solidFill>
              </a:rPr>
              <a:t>User Setup:</a:t>
            </a:r>
          </a:p>
        </p:txBody>
      </p:sp>
      <p:pic>
        <p:nvPicPr>
          <p:cNvPr id="17413" name="Picture 2" descr="C:\Documents and Settings\a0159877\Desktop\QUE_Obj.png"/>
          <p:cNvPicPr>
            <a:picLocks noChangeAspect="1" noChangeArrowheads="1"/>
          </p:cNvPicPr>
          <p:nvPr/>
        </p:nvPicPr>
        <p:blipFill>
          <a:blip r:embed="rId2" cstate="print"/>
          <a:srcRect/>
          <a:stretch>
            <a:fillRect/>
          </a:stretch>
        </p:blipFill>
        <p:spPr bwMode="auto">
          <a:xfrm>
            <a:off x="5181600" y="609600"/>
            <a:ext cx="3657600" cy="493713"/>
          </a:xfrm>
          <a:prstGeom prst="rect">
            <a:avLst/>
          </a:prstGeom>
          <a:noFill/>
          <a:ln w="9525">
            <a:noFill/>
            <a:miter lim="800000"/>
            <a:headEnd/>
            <a:tailEnd/>
          </a:ln>
        </p:spPr>
      </p:pic>
      <p:sp>
        <p:nvSpPr>
          <p:cNvPr id="17414" name="TextBox 14"/>
          <p:cNvSpPr txBox="1">
            <a:spLocks noChangeArrowheads="1"/>
          </p:cNvSpPr>
          <p:nvPr/>
        </p:nvSpPr>
        <p:spPr bwMode="auto">
          <a:xfrm>
            <a:off x="620713" y="1112838"/>
            <a:ext cx="4132262" cy="1538287"/>
          </a:xfrm>
          <a:prstGeom prst="rect">
            <a:avLst/>
          </a:prstGeom>
          <a:noFill/>
          <a:ln w="9525">
            <a:noFill/>
            <a:miter lim="800000"/>
            <a:headEnd/>
            <a:tailEnd/>
          </a:ln>
        </p:spPr>
        <p:txBody>
          <a:bodyPr wrap="none">
            <a:spAutoFit/>
          </a:bodyPr>
          <a:lstStyle/>
          <a:p>
            <a:pPr marL="457200" indent="-457200" eaLnBrk="0" hangingPunct="0">
              <a:lnSpc>
                <a:spcPct val="80000"/>
              </a:lnSpc>
              <a:spcBef>
                <a:spcPct val="50000"/>
              </a:spcBef>
              <a:buFont typeface="Arial" charset="0"/>
              <a:buAutoNum type="arabicPeriod"/>
            </a:pPr>
            <a:r>
              <a:rPr lang="en-US" sz="2000" b="0" dirty="0">
                <a:solidFill>
                  <a:srgbClr val="000000"/>
                </a:solidFill>
                <a:latin typeface="Arial Narrow" pitchFamily="34" charset="0"/>
              </a:rPr>
              <a:t>Declare </a:t>
            </a:r>
            <a:r>
              <a:rPr lang="en-US" sz="2000" b="0" dirty="0" smtClean="0">
                <a:solidFill>
                  <a:srgbClr val="000000"/>
                </a:solidFill>
                <a:latin typeface="Arial Narrow" pitchFamily="34" charset="0"/>
              </a:rPr>
              <a:t>Queue </a:t>
            </a:r>
            <a:r>
              <a:rPr lang="en-US" sz="2000" b="0" dirty="0">
                <a:solidFill>
                  <a:srgbClr val="000000"/>
                </a:solidFill>
                <a:latin typeface="Arial Narrow" pitchFamily="34" charset="0"/>
              </a:rPr>
              <a:t>in </a:t>
            </a:r>
            <a:r>
              <a:rPr lang="en-US" sz="2000" b="0" dirty="0" smtClean="0">
                <a:solidFill>
                  <a:srgbClr val="000000"/>
                </a:solidFill>
                <a:latin typeface="Arial Narrow" pitchFamily="34" charset="0"/>
              </a:rPr>
              <a:t>CFG</a:t>
            </a:r>
            <a:endParaRPr lang="en-US" sz="2000" b="0" dirty="0">
              <a:solidFill>
                <a:srgbClr val="000000"/>
              </a:solidFill>
              <a:latin typeface="Arial Narrow" pitchFamily="34" charset="0"/>
            </a:endParaRPr>
          </a:p>
          <a:p>
            <a:pPr marL="457200" indent="-457200" eaLnBrk="0" hangingPunct="0">
              <a:lnSpc>
                <a:spcPct val="80000"/>
              </a:lnSpc>
              <a:spcBef>
                <a:spcPct val="50000"/>
              </a:spcBef>
              <a:buFont typeface="Arial" charset="0"/>
              <a:buAutoNum type="arabicPeriod"/>
            </a:pPr>
            <a:r>
              <a:rPr lang="en-US" sz="2000" b="0" dirty="0">
                <a:solidFill>
                  <a:srgbClr val="000000"/>
                </a:solidFill>
                <a:latin typeface="Arial Narrow" pitchFamily="34" charset="0"/>
              </a:rPr>
              <a:t>Define (</a:t>
            </a:r>
            <a:r>
              <a:rPr lang="en-US" sz="2000" b="0" dirty="0" err="1">
                <a:solidFill>
                  <a:srgbClr val="000000"/>
                </a:solidFill>
                <a:latin typeface="Arial Narrow" pitchFamily="34" charset="0"/>
              </a:rPr>
              <a:t>typedef</a:t>
            </a:r>
            <a:r>
              <a:rPr lang="en-US" sz="2000" b="0" dirty="0">
                <a:solidFill>
                  <a:srgbClr val="000000"/>
                </a:solidFill>
                <a:latin typeface="Arial Narrow" pitchFamily="34" charset="0"/>
              </a:rPr>
              <a:t>) structure of </a:t>
            </a:r>
            <a:r>
              <a:rPr lang="en-US" sz="2000" b="0" dirty="0" err="1">
                <a:solidFill>
                  <a:srgbClr val="000000"/>
                </a:solidFill>
                <a:latin typeface="Arial Narrow" pitchFamily="34" charset="0"/>
              </a:rPr>
              <a:t>Msg</a:t>
            </a:r>
            <a:endParaRPr lang="en-US" sz="2000" b="0" dirty="0">
              <a:solidFill>
                <a:srgbClr val="000000"/>
              </a:solidFill>
              <a:latin typeface="Arial Narrow" pitchFamily="34" charset="0"/>
            </a:endParaRPr>
          </a:p>
          <a:p>
            <a:pPr marL="457200" indent="-457200" eaLnBrk="0" hangingPunct="0">
              <a:lnSpc>
                <a:spcPct val="80000"/>
              </a:lnSpc>
              <a:spcBef>
                <a:spcPct val="50000"/>
              </a:spcBef>
              <a:buFont typeface="Arial" charset="0"/>
              <a:buAutoNum type="arabicPeriod"/>
            </a:pPr>
            <a:r>
              <a:rPr lang="en-US" sz="2000" b="0" dirty="0">
                <a:solidFill>
                  <a:srgbClr val="000000"/>
                </a:solidFill>
                <a:latin typeface="Arial Narrow" pitchFamily="34" charset="0"/>
              </a:rPr>
              <a:t>Fill in the </a:t>
            </a:r>
            <a:r>
              <a:rPr lang="en-US" sz="2000" b="0" dirty="0" err="1">
                <a:solidFill>
                  <a:srgbClr val="000000"/>
                </a:solidFill>
                <a:latin typeface="Arial Narrow" pitchFamily="34" charset="0"/>
              </a:rPr>
              <a:t>Msg</a:t>
            </a:r>
            <a:r>
              <a:rPr lang="en-US" sz="2000" b="0" dirty="0">
                <a:solidFill>
                  <a:srgbClr val="000000"/>
                </a:solidFill>
                <a:latin typeface="Arial Narrow" pitchFamily="34" charset="0"/>
              </a:rPr>
              <a:t> – i.e. define “elements”</a:t>
            </a:r>
          </a:p>
          <a:p>
            <a:pPr marL="457200" indent="-457200" eaLnBrk="0" hangingPunct="0">
              <a:lnSpc>
                <a:spcPct val="80000"/>
              </a:lnSpc>
              <a:spcBef>
                <a:spcPct val="50000"/>
              </a:spcBef>
              <a:buFont typeface="Arial" charset="0"/>
              <a:buAutoNum type="arabicPeriod"/>
            </a:pPr>
            <a:r>
              <a:rPr lang="en-US" sz="2000" b="0" dirty="0">
                <a:solidFill>
                  <a:srgbClr val="000000"/>
                </a:solidFill>
                <a:latin typeface="Arial Narrow" pitchFamily="34" charset="0"/>
              </a:rPr>
              <a:t>Send/receive data from the queue</a:t>
            </a:r>
          </a:p>
        </p:txBody>
      </p:sp>
      <p:sp>
        <p:nvSpPr>
          <p:cNvPr id="19" name="TextBox 18"/>
          <p:cNvSpPr txBox="1"/>
          <p:nvPr/>
        </p:nvSpPr>
        <p:spPr>
          <a:xfrm>
            <a:off x="5638800" y="1219200"/>
            <a:ext cx="2895600" cy="1447800"/>
          </a:xfrm>
          <a:prstGeom prst="rect">
            <a:avLst/>
          </a:prstGeom>
          <a:solidFill>
            <a:schemeClr val="tx2">
              <a:lumMod val="20000"/>
              <a:lumOff val="80000"/>
            </a:schemeClr>
          </a:solidFill>
          <a:ln>
            <a:noFill/>
          </a:ln>
        </p:spPr>
        <p:txBody>
          <a:bodyPr anchor="ctr"/>
          <a:lstStyle/>
          <a:p>
            <a:pPr eaLnBrk="0" hangingPunct="0">
              <a:lnSpc>
                <a:spcPct val="50000"/>
              </a:lnSpc>
              <a:spcBef>
                <a:spcPct val="50000"/>
              </a:spcBef>
              <a:defRPr/>
            </a:pPr>
            <a:r>
              <a:rPr lang="en-US" sz="1600" dirty="0" err="1">
                <a:solidFill>
                  <a:srgbClr val="000000"/>
                </a:solidFill>
                <a:latin typeface="Courier New" pitchFamily="49" charset="0"/>
                <a:cs typeface="Courier New" pitchFamily="49" charset="0"/>
              </a:rPr>
              <a:t>struct</a:t>
            </a: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myMsg</a:t>
            </a:r>
            <a:r>
              <a:rPr lang="en-US" sz="1600" dirty="0">
                <a:solidFill>
                  <a:srgbClr val="000000"/>
                </a:solidFill>
                <a:latin typeface="Courier New" pitchFamily="49" charset="0"/>
                <a:cs typeface="Courier New" pitchFamily="49" charset="0"/>
              </a:rPr>
              <a:t> {</a:t>
            </a:r>
          </a:p>
          <a:p>
            <a:pPr eaLnBrk="0" hangingPunct="0">
              <a:lnSpc>
                <a:spcPct val="50000"/>
              </a:lnSpc>
              <a:spcBef>
                <a:spcPct val="50000"/>
              </a:spcBef>
              <a:defRPr/>
            </a:pPr>
            <a:r>
              <a:rPr lang="en-US" sz="1600" dirty="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Queue_Elem</a:t>
            </a:r>
            <a:r>
              <a:rPr lang="en-US" sz="1600" dirty="0" smtClean="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elem</a:t>
            </a:r>
            <a:r>
              <a:rPr lang="en-US" sz="1600" dirty="0">
                <a:solidFill>
                  <a:srgbClr val="000000"/>
                </a:solidFill>
                <a:latin typeface="Courier New" pitchFamily="49" charset="0"/>
                <a:cs typeface="Courier New" pitchFamily="49" charset="0"/>
              </a:rPr>
              <a:t>;</a:t>
            </a:r>
          </a:p>
          <a:p>
            <a:pPr eaLnBrk="0" hangingPunct="0">
              <a:lnSpc>
                <a:spcPct val="50000"/>
              </a:lnSpc>
              <a:spcBef>
                <a:spcPct val="50000"/>
              </a:spcBef>
              <a:defRPr/>
            </a:pPr>
            <a:r>
              <a:rPr lang="en-US" sz="1600" dirty="0">
                <a:solidFill>
                  <a:srgbClr val="000000"/>
                </a:solidFill>
                <a:latin typeface="Courier New" pitchFamily="49" charset="0"/>
                <a:cs typeface="Courier New" pitchFamily="49" charset="0"/>
              </a:rPr>
              <a:t>   short *</a:t>
            </a:r>
            <a:r>
              <a:rPr lang="en-US" sz="1600" dirty="0" err="1">
                <a:solidFill>
                  <a:srgbClr val="000000"/>
                </a:solidFill>
                <a:latin typeface="Courier New" pitchFamily="49" charset="0"/>
                <a:cs typeface="Courier New" pitchFamily="49" charset="0"/>
              </a:rPr>
              <a:t>pInBuf</a:t>
            </a:r>
            <a:r>
              <a:rPr lang="en-US" sz="1600" dirty="0">
                <a:solidFill>
                  <a:srgbClr val="000000"/>
                </a:solidFill>
                <a:latin typeface="Courier New" pitchFamily="49" charset="0"/>
                <a:cs typeface="Courier New" pitchFamily="49" charset="0"/>
              </a:rPr>
              <a:t>;</a:t>
            </a:r>
          </a:p>
          <a:p>
            <a:pPr eaLnBrk="0" hangingPunct="0">
              <a:lnSpc>
                <a:spcPct val="50000"/>
              </a:lnSpc>
              <a:spcBef>
                <a:spcPct val="50000"/>
              </a:spcBef>
              <a:defRPr/>
            </a:pPr>
            <a:r>
              <a:rPr lang="en-US" sz="1600" dirty="0">
                <a:solidFill>
                  <a:srgbClr val="000000"/>
                </a:solidFill>
                <a:latin typeface="Courier New" pitchFamily="49" charset="0"/>
                <a:cs typeface="Courier New" pitchFamily="49" charset="0"/>
              </a:rPr>
              <a:t>   short *</a:t>
            </a:r>
            <a:r>
              <a:rPr lang="en-US" sz="1600" dirty="0" err="1">
                <a:solidFill>
                  <a:srgbClr val="000000"/>
                </a:solidFill>
                <a:latin typeface="Courier New" pitchFamily="49" charset="0"/>
                <a:cs typeface="Courier New" pitchFamily="49" charset="0"/>
              </a:rPr>
              <a:t>pOutBuf</a:t>
            </a:r>
            <a:r>
              <a:rPr lang="en-US" sz="1600" dirty="0">
                <a:solidFill>
                  <a:srgbClr val="000000"/>
                </a:solidFill>
                <a:latin typeface="Courier New" pitchFamily="49" charset="0"/>
                <a:cs typeface="Courier New" pitchFamily="49" charset="0"/>
              </a:rPr>
              <a:t>;</a:t>
            </a:r>
          </a:p>
          <a:p>
            <a:pPr eaLnBrk="0" hangingPunct="0">
              <a:lnSpc>
                <a:spcPct val="50000"/>
              </a:lnSpc>
              <a:spcBef>
                <a:spcPct val="50000"/>
              </a:spcBef>
              <a:defRPr/>
            </a:pPr>
            <a:r>
              <a:rPr lang="en-US" sz="1600" dirty="0">
                <a:solidFill>
                  <a:srgbClr val="000000"/>
                </a:solidFill>
                <a:latin typeface="Courier New" pitchFamily="49" charset="0"/>
                <a:cs typeface="Courier New" pitchFamily="49" charset="0"/>
              </a:rPr>
              <a:t>} </a:t>
            </a:r>
            <a:r>
              <a:rPr lang="en-US" sz="1600" dirty="0" err="1">
                <a:solidFill>
                  <a:srgbClr val="000000"/>
                </a:solidFill>
                <a:latin typeface="Courier New" pitchFamily="49" charset="0"/>
                <a:cs typeface="Courier New" pitchFamily="49" charset="0"/>
              </a:rPr>
              <a:t>Msg</a:t>
            </a:r>
            <a:r>
              <a:rPr lang="en-US" sz="1600" dirty="0">
                <a:solidFill>
                  <a:srgbClr val="000000"/>
                </a:solidFill>
                <a:latin typeface="Courier New" pitchFamily="49" charset="0"/>
                <a:cs typeface="Courier New" pitchFamily="49" charset="0"/>
              </a:rPr>
              <a:t>;</a:t>
            </a:r>
          </a:p>
        </p:txBody>
      </p:sp>
      <p:sp>
        <p:nvSpPr>
          <p:cNvPr id="20" name="TextBox 19"/>
          <p:cNvSpPr txBox="1">
            <a:spLocks noChangeArrowheads="1"/>
          </p:cNvSpPr>
          <p:nvPr/>
        </p:nvSpPr>
        <p:spPr bwMode="auto">
          <a:xfrm>
            <a:off x="228600" y="2820988"/>
            <a:ext cx="7369175" cy="387350"/>
          </a:xfrm>
          <a:prstGeom prst="rect">
            <a:avLst/>
          </a:prstGeom>
          <a:noFill/>
          <a:ln w="9525">
            <a:noFill/>
            <a:miter lim="800000"/>
            <a:headEnd/>
            <a:tailEnd/>
          </a:ln>
        </p:spPr>
        <p:txBody>
          <a:bodyPr wrap="none">
            <a:spAutoFit/>
          </a:bodyPr>
          <a:lstStyle/>
          <a:p>
            <a:pPr marL="342900" indent="-342900" eaLnBrk="0" hangingPunct="0">
              <a:lnSpc>
                <a:spcPct val="80000"/>
              </a:lnSpc>
              <a:spcBef>
                <a:spcPct val="50000"/>
              </a:spcBef>
              <a:buClr>
                <a:srgbClr val="0066FF"/>
              </a:buClr>
              <a:buSzPct val="75000"/>
              <a:buFont typeface="Wingdings" pitchFamily="2" charset="2"/>
              <a:buChar char=""/>
            </a:pPr>
            <a:r>
              <a:rPr lang="en-US" dirty="0">
                <a:solidFill>
                  <a:srgbClr val="000000"/>
                </a:solidFill>
              </a:rPr>
              <a:t>Example – RCV side of peripheral driver (</a:t>
            </a:r>
            <a:r>
              <a:rPr lang="en-US" dirty="0" err="1" smtClean="0">
                <a:solidFill>
                  <a:srgbClr val="000000"/>
                </a:solidFill>
              </a:rPr>
              <a:t>Hwi</a:t>
            </a:r>
            <a:r>
              <a:rPr lang="en-US" dirty="0" smtClean="0">
                <a:solidFill>
                  <a:srgbClr val="000000"/>
                </a:solidFill>
              </a:rPr>
              <a:t>):</a:t>
            </a:r>
            <a:endParaRPr lang="en-US" dirty="0">
              <a:solidFill>
                <a:srgbClr val="000000"/>
              </a:solidFill>
            </a:endParaRPr>
          </a:p>
        </p:txBody>
      </p:sp>
      <p:sp>
        <p:nvSpPr>
          <p:cNvPr id="34" name="TextBox 33"/>
          <p:cNvSpPr txBox="1">
            <a:spLocks noChangeArrowheads="1"/>
          </p:cNvSpPr>
          <p:nvPr/>
        </p:nvSpPr>
        <p:spPr bwMode="auto">
          <a:xfrm>
            <a:off x="696913" y="3213100"/>
            <a:ext cx="6083300" cy="338138"/>
          </a:xfrm>
          <a:prstGeom prst="rect">
            <a:avLst/>
          </a:prstGeom>
          <a:noFill/>
          <a:ln w="9525">
            <a:noFill/>
            <a:miter lim="800000"/>
            <a:headEnd/>
            <a:tailEnd/>
          </a:ln>
        </p:spPr>
        <p:txBody>
          <a:bodyPr wrap="none">
            <a:spAutoFit/>
          </a:bodyPr>
          <a:lstStyle/>
          <a:p>
            <a:pPr marL="287338" indent="-287338" eaLnBrk="0" hangingPunct="0">
              <a:lnSpc>
                <a:spcPct val="80000"/>
              </a:lnSpc>
              <a:spcBef>
                <a:spcPct val="50000"/>
              </a:spcBef>
              <a:buFont typeface="Arial" charset="0"/>
              <a:buAutoNum type="arabicPeriod"/>
            </a:pPr>
            <a:r>
              <a:rPr lang="en-US" sz="2000" b="0">
                <a:solidFill>
                  <a:srgbClr val="000000"/>
                </a:solidFill>
                <a:latin typeface="Arial Narrow" pitchFamily="34" charset="0"/>
              </a:rPr>
              <a:t>Double Buffer System – main init puts </a:t>
            </a:r>
            <a:r>
              <a:rPr lang="en-US" sz="2000" b="0" i="1" u="sng">
                <a:solidFill>
                  <a:srgbClr val="000000"/>
                </a:solidFill>
                <a:latin typeface="Arial Narrow" pitchFamily="34" charset="0"/>
              </a:rPr>
              <a:t>TWO</a:t>
            </a:r>
            <a:r>
              <a:rPr lang="en-US" sz="2000" b="0">
                <a:solidFill>
                  <a:srgbClr val="000000"/>
                </a:solidFill>
                <a:latin typeface="Arial Narrow" pitchFamily="34" charset="0"/>
              </a:rPr>
              <a:t> Msgs in toDevQ</a:t>
            </a:r>
          </a:p>
        </p:txBody>
      </p:sp>
      <p:grpSp>
        <p:nvGrpSpPr>
          <p:cNvPr id="2" name="Group 44"/>
          <p:cNvGrpSpPr>
            <a:grpSpLocks/>
          </p:cNvGrpSpPr>
          <p:nvPr/>
        </p:nvGrpSpPr>
        <p:grpSpPr bwMode="auto">
          <a:xfrm>
            <a:off x="2971800" y="3690938"/>
            <a:ext cx="5791200" cy="3014662"/>
            <a:chOff x="2971800" y="3691268"/>
            <a:chExt cx="5791200" cy="3014332"/>
          </a:xfrm>
        </p:grpSpPr>
        <p:sp>
          <p:nvSpPr>
            <p:cNvPr id="22" name="Rounded Rectangle 21"/>
            <p:cNvSpPr/>
            <p:nvPr/>
          </p:nvSpPr>
          <p:spPr bwMode="auto">
            <a:xfrm>
              <a:off x="7315200" y="5291293"/>
              <a:ext cx="1447800" cy="1338116"/>
            </a:xfrm>
            <a:prstGeom prst="roundRect">
              <a:avLst/>
            </a:prstGeom>
            <a:solidFill>
              <a:srgbClr val="CCFF66"/>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anchor="ctr"/>
            <a:lstStyle/>
            <a:p>
              <a:pPr eaLnBrk="0" hangingPunct="0">
                <a:lnSpc>
                  <a:spcPct val="60000"/>
                </a:lnSpc>
                <a:spcBef>
                  <a:spcPct val="50000"/>
                </a:spcBef>
                <a:defRPr/>
              </a:pPr>
              <a:r>
                <a:rPr lang="en-US" sz="2000" b="0" dirty="0">
                  <a:solidFill>
                    <a:srgbClr val="000000"/>
                  </a:solidFill>
                </a:rPr>
                <a:t>put</a:t>
              </a:r>
            </a:p>
            <a:p>
              <a:pPr algn="r" eaLnBrk="0" hangingPunct="0">
                <a:lnSpc>
                  <a:spcPct val="60000"/>
                </a:lnSpc>
                <a:spcBef>
                  <a:spcPct val="50000"/>
                </a:spcBef>
                <a:defRPr/>
              </a:pPr>
              <a:r>
                <a:rPr lang="en-US" sz="2800" b="0" dirty="0" smtClean="0">
                  <a:solidFill>
                    <a:srgbClr val="000000"/>
                  </a:solidFill>
                </a:rPr>
                <a:t>Task</a:t>
              </a:r>
              <a:endParaRPr lang="en-US" sz="2800" b="0" dirty="0">
                <a:solidFill>
                  <a:srgbClr val="000000"/>
                </a:solidFill>
              </a:endParaRPr>
            </a:p>
            <a:p>
              <a:pPr eaLnBrk="0" hangingPunct="0">
                <a:lnSpc>
                  <a:spcPct val="60000"/>
                </a:lnSpc>
                <a:spcBef>
                  <a:spcPct val="50000"/>
                </a:spcBef>
                <a:defRPr/>
              </a:pPr>
              <a:r>
                <a:rPr lang="en-US" sz="2000" b="0" dirty="0">
                  <a:solidFill>
                    <a:srgbClr val="000000"/>
                  </a:solidFill>
                </a:rPr>
                <a:t>get</a:t>
              </a:r>
            </a:p>
          </p:txBody>
        </p:sp>
        <p:sp>
          <p:nvSpPr>
            <p:cNvPr id="23" name="Flowchart: Magnetic Disk 22"/>
            <p:cNvSpPr/>
            <p:nvPr/>
          </p:nvSpPr>
          <p:spPr bwMode="auto">
            <a:xfrm>
              <a:off x="5343525" y="5215101"/>
              <a:ext cx="1066800" cy="685725"/>
            </a:xfrm>
            <a:prstGeom prst="flowChartMagneticDisk">
              <a:avLst/>
            </a:prstGeom>
            <a:solidFill>
              <a:schemeClr val="tx2">
                <a:lumMod val="40000"/>
                <a:lumOff val="60000"/>
              </a:schemeClr>
            </a:solidFill>
            <a:ln w="12700" cap="flat" cmpd="sng" algn="ctr">
              <a:solidFill>
                <a:schemeClr val="tx1"/>
              </a:solidFill>
              <a:prstDash val="solid"/>
              <a:round/>
              <a:headEnd type="none" w="sm" len="sm"/>
              <a:tailEnd type="none" w="sm" len="sm"/>
            </a:ln>
            <a:effectLst/>
          </p:spPr>
          <p:txBody>
            <a:bodyPr anchor="ctr"/>
            <a:lstStyle/>
            <a:p>
              <a:pPr algn="just" eaLnBrk="0" hangingPunct="0">
                <a:lnSpc>
                  <a:spcPct val="80000"/>
                </a:lnSpc>
                <a:spcBef>
                  <a:spcPct val="50000"/>
                </a:spcBef>
                <a:defRPr/>
              </a:pPr>
              <a:r>
                <a:rPr lang="en-US" sz="1800" dirty="0" err="1">
                  <a:solidFill>
                    <a:srgbClr val="000000"/>
                  </a:solidFill>
                  <a:latin typeface="Courier New" pitchFamily="49" charset="0"/>
                  <a:cs typeface="Courier New" pitchFamily="49" charset="0"/>
                </a:rPr>
                <a:t>toDevQ</a:t>
              </a:r>
              <a:endParaRPr lang="en-US" sz="1800" dirty="0">
                <a:solidFill>
                  <a:srgbClr val="000000"/>
                </a:solidFill>
                <a:latin typeface="Courier New" pitchFamily="49" charset="0"/>
                <a:cs typeface="Courier New" pitchFamily="49" charset="0"/>
              </a:endParaRPr>
            </a:p>
          </p:txBody>
        </p:sp>
        <p:sp>
          <p:nvSpPr>
            <p:cNvPr id="25" name="Flowchart: Magnetic Disk 24"/>
            <p:cNvSpPr/>
            <p:nvPr/>
          </p:nvSpPr>
          <p:spPr bwMode="auto">
            <a:xfrm>
              <a:off x="5335588" y="6019875"/>
              <a:ext cx="1066800" cy="685725"/>
            </a:xfrm>
            <a:prstGeom prst="flowChartMagneticDisk">
              <a:avLst/>
            </a:prstGeom>
            <a:solidFill>
              <a:schemeClr val="tx2">
                <a:lumMod val="40000"/>
                <a:lumOff val="60000"/>
              </a:schemeClr>
            </a:solidFill>
            <a:ln w="12700" cap="flat" cmpd="sng" algn="ctr">
              <a:solidFill>
                <a:schemeClr val="tx1"/>
              </a:solidFill>
              <a:prstDash val="solid"/>
              <a:round/>
              <a:headEnd type="none" w="sm" len="sm"/>
              <a:tailEnd type="none" w="sm" len="sm"/>
            </a:ln>
            <a:effectLst/>
          </p:spPr>
          <p:txBody>
            <a:bodyPr anchor="ctr"/>
            <a:lstStyle/>
            <a:p>
              <a:pPr algn="just" eaLnBrk="0" hangingPunct="0">
                <a:lnSpc>
                  <a:spcPct val="80000"/>
                </a:lnSpc>
                <a:spcBef>
                  <a:spcPct val="50000"/>
                </a:spcBef>
                <a:defRPr/>
              </a:pPr>
              <a:r>
                <a:rPr lang="en-US" sz="1800" dirty="0" err="1">
                  <a:solidFill>
                    <a:srgbClr val="000000"/>
                  </a:solidFill>
                  <a:latin typeface="Courier New" pitchFamily="49" charset="0"/>
                  <a:cs typeface="Courier New" pitchFamily="49" charset="0"/>
                </a:rPr>
                <a:t>toTSKQ</a:t>
              </a:r>
              <a:endParaRPr lang="en-US" sz="1800" dirty="0">
                <a:solidFill>
                  <a:srgbClr val="000000"/>
                </a:solidFill>
                <a:latin typeface="Courier New" pitchFamily="49" charset="0"/>
                <a:cs typeface="Courier New" pitchFamily="49" charset="0"/>
              </a:endParaRPr>
            </a:p>
          </p:txBody>
        </p:sp>
        <p:sp>
          <p:nvSpPr>
            <p:cNvPr id="26" name="Left Arrow 25"/>
            <p:cNvSpPr/>
            <p:nvPr/>
          </p:nvSpPr>
          <p:spPr bwMode="auto">
            <a:xfrm>
              <a:off x="6521450" y="5291293"/>
              <a:ext cx="685800" cy="533342"/>
            </a:xfrm>
            <a:prstGeom prst="leftArrow">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a:lstStyle/>
            <a:p>
              <a:pPr algn="ctr" eaLnBrk="0" hangingPunct="0">
                <a:lnSpc>
                  <a:spcPct val="80000"/>
                </a:lnSpc>
                <a:spcBef>
                  <a:spcPct val="50000"/>
                </a:spcBef>
                <a:defRPr/>
              </a:pPr>
              <a:r>
                <a:rPr lang="en-US" sz="2000" b="0" dirty="0">
                  <a:solidFill>
                    <a:srgbClr val="000000"/>
                  </a:solidFill>
                </a:rPr>
                <a:t>5</a:t>
              </a:r>
            </a:p>
          </p:txBody>
        </p:sp>
        <p:sp>
          <p:nvSpPr>
            <p:cNvPr id="29" name="Left Arrow 28"/>
            <p:cNvSpPr/>
            <p:nvPr/>
          </p:nvSpPr>
          <p:spPr bwMode="auto">
            <a:xfrm flipH="1">
              <a:off x="6553200" y="6053209"/>
              <a:ext cx="685800" cy="533342"/>
            </a:xfrm>
            <a:prstGeom prst="leftArrow">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a:lstStyle/>
            <a:p>
              <a:pPr algn="ctr" eaLnBrk="0" hangingPunct="0">
                <a:lnSpc>
                  <a:spcPct val="80000"/>
                </a:lnSpc>
                <a:spcBef>
                  <a:spcPct val="50000"/>
                </a:spcBef>
                <a:defRPr/>
              </a:pPr>
              <a:r>
                <a:rPr lang="en-US" sz="2000" b="0" dirty="0">
                  <a:solidFill>
                    <a:srgbClr val="000000"/>
                  </a:solidFill>
                </a:rPr>
                <a:t>4</a:t>
              </a:r>
            </a:p>
          </p:txBody>
        </p:sp>
        <p:sp>
          <p:nvSpPr>
            <p:cNvPr id="30" name="Rounded Rectangle 29"/>
            <p:cNvSpPr/>
            <p:nvPr/>
          </p:nvSpPr>
          <p:spPr bwMode="auto">
            <a:xfrm>
              <a:off x="2971800" y="5291293"/>
              <a:ext cx="1447800" cy="1338116"/>
            </a:xfrm>
            <a:prstGeom prst="roundRect">
              <a:avLst/>
            </a:prstGeom>
            <a:solidFill>
              <a:srgbClr val="FFFF66"/>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anchor="ctr"/>
            <a:lstStyle/>
            <a:p>
              <a:pPr algn="r" eaLnBrk="0" hangingPunct="0">
                <a:lnSpc>
                  <a:spcPct val="60000"/>
                </a:lnSpc>
                <a:spcBef>
                  <a:spcPct val="50000"/>
                </a:spcBef>
                <a:defRPr/>
              </a:pPr>
              <a:r>
                <a:rPr lang="en-US" sz="2000" b="0" dirty="0">
                  <a:solidFill>
                    <a:srgbClr val="000000"/>
                  </a:solidFill>
                </a:rPr>
                <a:t>get</a:t>
              </a:r>
            </a:p>
            <a:p>
              <a:pPr eaLnBrk="0" hangingPunct="0">
                <a:lnSpc>
                  <a:spcPct val="60000"/>
                </a:lnSpc>
                <a:spcBef>
                  <a:spcPct val="50000"/>
                </a:spcBef>
                <a:defRPr/>
              </a:pPr>
              <a:r>
                <a:rPr lang="en-US" sz="2800" b="0" dirty="0" err="1" smtClean="0">
                  <a:solidFill>
                    <a:srgbClr val="000000"/>
                  </a:solidFill>
                </a:rPr>
                <a:t>Hwi</a:t>
              </a:r>
              <a:endParaRPr lang="en-US" sz="2800" b="0" dirty="0">
                <a:solidFill>
                  <a:srgbClr val="000000"/>
                </a:solidFill>
              </a:endParaRPr>
            </a:p>
            <a:p>
              <a:pPr algn="r" eaLnBrk="0" hangingPunct="0">
                <a:lnSpc>
                  <a:spcPct val="60000"/>
                </a:lnSpc>
                <a:spcBef>
                  <a:spcPct val="50000"/>
                </a:spcBef>
                <a:defRPr/>
              </a:pPr>
              <a:r>
                <a:rPr lang="en-US" sz="2000" b="0" dirty="0">
                  <a:solidFill>
                    <a:srgbClr val="000000"/>
                  </a:solidFill>
                </a:rPr>
                <a:t>put</a:t>
              </a:r>
            </a:p>
          </p:txBody>
        </p:sp>
        <p:sp>
          <p:nvSpPr>
            <p:cNvPr id="31" name="Left Arrow 30"/>
            <p:cNvSpPr/>
            <p:nvPr/>
          </p:nvSpPr>
          <p:spPr bwMode="auto">
            <a:xfrm>
              <a:off x="4540250" y="5291293"/>
              <a:ext cx="685800" cy="533342"/>
            </a:xfrm>
            <a:prstGeom prst="leftArrow">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a:lstStyle/>
            <a:p>
              <a:pPr algn="ctr" eaLnBrk="0" hangingPunct="0">
                <a:lnSpc>
                  <a:spcPct val="80000"/>
                </a:lnSpc>
                <a:spcBef>
                  <a:spcPct val="50000"/>
                </a:spcBef>
                <a:defRPr/>
              </a:pPr>
              <a:r>
                <a:rPr lang="en-US" sz="2000" b="0" dirty="0">
                  <a:solidFill>
                    <a:srgbClr val="000000"/>
                  </a:solidFill>
                </a:rPr>
                <a:t>2</a:t>
              </a:r>
            </a:p>
          </p:txBody>
        </p:sp>
        <p:sp>
          <p:nvSpPr>
            <p:cNvPr id="32" name="Left Arrow 31"/>
            <p:cNvSpPr/>
            <p:nvPr/>
          </p:nvSpPr>
          <p:spPr bwMode="auto">
            <a:xfrm flipH="1">
              <a:off x="4572000" y="6053209"/>
              <a:ext cx="685800" cy="533342"/>
            </a:xfrm>
            <a:prstGeom prst="leftArrow">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a:lstStyle/>
            <a:p>
              <a:pPr algn="ctr" eaLnBrk="0" hangingPunct="0">
                <a:lnSpc>
                  <a:spcPct val="80000"/>
                </a:lnSpc>
                <a:spcBef>
                  <a:spcPct val="50000"/>
                </a:spcBef>
                <a:defRPr/>
              </a:pPr>
              <a:r>
                <a:rPr lang="en-US" sz="2000" b="0" dirty="0">
                  <a:solidFill>
                    <a:srgbClr val="000000"/>
                  </a:solidFill>
                </a:rPr>
                <a:t>3</a:t>
              </a:r>
            </a:p>
          </p:txBody>
        </p:sp>
        <p:sp>
          <p:nvSpPr>
            <p:cNvPr id="33" name="Rounded Rectangle 32"/>
            <p:cNvSpPr/>
            <p:nvPr/>
          </p:nvSpPr>
          <p:spPr bwMode="auto">
            <a:xfrm>
              <a:off x="7315200" y="3691268"/>
              <a:ext cx="1447800" cy="1338116"/>
            </a:xfrm>
            <a:prstGeom prst="roundRect">
              <a:avLst/>
            </a:prstGeom>
            <a:solidFill>
              <a:schemeClr val="accent2"/>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anchor="ctr"/>
            <a:lstStyle/>
            <a:p>
              <a:pPr algn="r" eaLnBrk="0" hangingPunct="0">
                <a:lnSpc>
                  <a:spcPct val="60000"/>
                </a:lnSpc>
                <a:spcBef>
                  <a:spcPct val="50000"/>
                </a:spcBef>
                <a:defRPr/>
              </a:pPr>
              <a:r>
                <a:rPr lang="en-US" sz="2800" b="0" dirty="0">
                  <a:solidFill>
                    <a:srgbClr val="000000"/>
                  </a:solidFill>
                </a:rPr>
                <a:t>main</a:t>
              </a:r>
            </a:p>
            <a:p>
              <a:pPr eaLnBrk="0" hangingPunct="0">
                <a:lnSpc>
                  <a:spcPct val="60000"/>
                </a:lnSpc>
                <a:spcBef>
                  <a:spcPct val="50000"/>
                </a:spcBef>
                <a:defRPr/>
              </a:pPr>
              <a:r>
                <a:rPr lang="en-US" sz="2000" b="0" dirty="0">
                  <a:solidFill>
                    <a:srgbClr val="000000"/>
                  </a:solidFill>
                </a:rPr>
                <a:t>put</a:t>
              </a:r>
            </a:p>
            <a:p>
              <a:pPr eaLnBrk="0" hangingPunct="0">
                <a:lnSpc>
                  <a:spcPct val="60000"/>
                </a:lnSpc>
                <a:spcBef>
                  <a:spcPct val="50000"/>
                </a:spcBef>
                <a:defRPr/>
              </a:pPr>
              <a:r>
                <a:rPr lang="en-US" sz="2000" b="0" dirty="0">
                  <a:solidFill>
                    <a:srgbClr val="000000"/>
                  </a:solidFill>
                </a:rPr>
                <a:t>put</a:t>
              </a:r>
            </a:p>
          </p:txBody>
        </p:sp>
        <p:sp>
          <p:nvSpPr>
            <p:cNvPr id="37" name="Bent Arrow 36"/>
            <p:cNvSpPr/>
            <p:nvPr/>
          </p:nvSpPr>
          <p:spPr bwMode="auto">
            <a:xfrm rot="16200000" flipH="1">
              <a:off x="6057942" y="3957851"/>
              <a:ext cx="761917" cy="1600200"/>
            </a:xfrm>
            <a:prstGeom prst="bentArrow">
              <a:avLst>
                <a:gd name="adj1" fmla="val 37432"/>
                <a:gd name="adj2" fmla="val 30756"/>
                <a:gd name="adj3" fmla="val 33372"/>
                <a:gd name="adj4" fmla="val 41213"/>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a:lstStyle/>
            <a:p>
              <a:pPr algn="r" eaLnBrk="0" hangingPunct="0">
                <a:lnSpc>
                  <a:spcPct val="80000"/>
                </a:lnSpc>
                <a:spcBef>
                  <a:spcPct val="50000"/>
                </a:spcBef>
                <a:defRPr/>
              </a:pPr>
              <a:endParaRPr lang="en-US" dirty="0">
                <a:solidFill>
                  <a:srgbClr val="000000"/>
                </a:solidFill>
                <a:effectLst>
                  <a:outerShdw blurRad="38100" dist="38100" dir="2700000" algn="tl">
                    <a:srgbClr val="000000">
                      <a:alpha val="43137"/>
                    </a:srgbClr>
                  </a:outerShdw>
                </a:effectLst>
              </a:endParaRPr>
            </a:p>
          </p:txBody>
        </p:sp>
        <p:sp>
          <p:nvSpPr>
            <p:cNvPr id="17434" name="TextBox 37"/>
            <p:cNvSpPr txBox="1">
              <a:spLocks noChangeArrowheads="1"/>
            </p:cNvSpPr>
            <p:nvPr/>
          </p:nvSpPr>
          <p:spPr bwMode="auto">
            <a:xfrm>
              <a:off x="6368901" y="4398334"/>
              <a:ext cx="327334" cy="338554"/>
            </a:xfrm>
            <a:prstGeom prst="rect">
              <a:avLst/>
            </a:prstGeom>
            <a:noFill/>
            <a:ln w="9525">
              <a:noFill/>
              <a:miter lim="800000"/>
              <a:headEnd/>
              <a:tailEnd/>
            </a:ln>
          </p:spPr>
          <p:txBody>
            <a:bodyPr wrap="none">
              <a:spAutoFit/>
            </a:bodyPr>
            <a:lstStyle/>
            <a:p>
              <a:pPr eaLnBrk="0" hangingPunct="0">
                <a:lnSpc>
                  <a:spcPct val="80000"/>
                </a:lnSpc>
                <a:spcBef>
                  <a:spcPct val="50000"/>
                </a:spcBef>
              </a:pPr>
              <a:r>
                <a:rPr lang="en-US" sz="2000" b="0">
                  <a:solidFill>
                    <a:srgbClr val="000000"/>
                  </a:solidFill>
                </a:rPr>
                <a:t>1</a:t>
              </a:r>
            </a:p>
          </p:txBody>
        </p:sp>
      </p:grpSp>
      <p:sp>
        <p:nvSpPr>
          <p:cNvPr id="41" name="TextBox 40"/>
          <p:cNvSpPr txBox="1">
            <a:spLocks noChangeArrowheads="1"/>
          </p:cNvSpPr>
          <p:nvPr/>
        </p:nvSpPr>
        <p:spPr bwMode="auto">
          <a:xfrm>
            <a:off x="696913" y="3570288"/>
            <a:ext cx="6245225" cy="339725"/>
          </a:xfrm>
          <a:prstGeom prst="rect">
            <a:avLst/>
          </a:prstGeom>
          <a:noFill/>
          <a:ln w="9525">
            <a:noFill/>
            <a:miter lim="800000"/>
            <a:headEnd/>
            <a:tailEnd/>
          </a:ln>
        </p:spPr>
        <p:txBody>
          <a:bodyPr wrap="none">
            <a:spAutoFit/>
          </a:bodyPr>
          <a:lstStyle/>
          <a:p>
            <a:pPr marL="287338" indent="-287338" eaLnBrk="0" hangingPunct="0">
              <a:lnSpc>
                <a:spcPct val="80000"/>
              </a:lnSpc>
              <a:spcBef>
                <a:spcPct val="50000"/>
              </a:spcBef>
              <a:buFont typeface="Arial" charset="0"/>
              <a:buAutoNum type="arabicPeriod" startAt="2"/>
            </a:pPr>
            <a:r>
              <a:rPr lang="en-US" sz="2000" b="0">
                <a:solidFill>
                  <a:srgbClr val="000000"/>
                </a:solidFill>
                <a:latin typeface="Arial Narrow" pitchFamily="34" charset="0"/>
              </a:rPr>
              <a:t>HWI gets EMPTY Buffer from toDevQ (and fills it up with data)</a:t>
            </a:r>
          </a:p>
        </p:txBody>
      </p:sp>
      <p:sp>
        <p:nvSpPr>
          <p:cNvPr id="42" name="TextBox 41"/>
          <p:cNvSpPr txBox="1">
            <a:spLocks noChangeArrowheads="1"/>
          </p:cNvSpPr>
          <p:nvPr/>
        </p:nvSpPr>
        <p:spPr bwMode="auto">
          <a:xfrm>
            <a:off x="696913" y="3941763"/>
            <a:ext cx="5556250" cy="338137"/>
          </a:xfrm>
          <a:prstGeom prst="rect">
            <a:avLst/>
          </a:prstGeom>
          <a:noFill/>
          <a:ln w="9525">
            <a:noFill/>
            <a:miter lim="800000"/>
            <a:headEnd/>
            <a:tailEnd/>
          </a:ln>
        </p:spPr>
        <p:txBody>
          <a:bodyPr wrap="none">
            <a:spAutoFit/>
          </a:bodyPr>
          <a:lstStyle/>
          <a:p>
            <a:pPr marL="287338" indent="-287338" eaLnBrk="0" hangingPunct="0">
              <a:lnSpc>
                <a:spcPct val="80000"/>
              </a:lnSpc>
              <a:spcBef>
                <a:spcPct val="50000"/>
              </a:spcBef>
              <a:buFont typeface="Arial" charset="0"/>
              <a:buAutoNum type="arabicPeriod" startAt="3"/>
            </a:pPr>
            <a:r>
              <a:rPr lang="en-US" sz="2000" b="0">
                <a:solidFill>
                  <a:srgbClr val="000000"/>
                </a:solidFill>
                <a:latin typeface="Arial Narrow" pitchFamily="34" charset="0"/>
              </a:rPr>
              <a:t>HWI puts FULL Buffer into toTSKQ (gets next EMPTY)</a:t>
            </a:r>
          </a:p>
        </p:txBody>
      </p:sp>
      <p:sp>
        <p:nvSpPr>
          <p:cNvPr id="43" name="TextBox 42"/>
          <p:cNvSpPr txBox="1">
            <a:spLocks noChangeArrowheads="1"/>
          </p:cNvSpPr>
          <p:nvPr/>
        </p:nvSpPr>
        <p:spPr bwMode="auto">
          <a:xfrm>
            <a:off x="696913" y="4322763"/>
            <a:ext cx="4718050" cy="338137"/>
          </a:xfrm>
          <a:prstGeom prst="rect">
            <a:avLst/>
          </a:prstGeom>
          <a:noFill/>
          <a:ln w="9525">
            <a:noFill/>
            <a:miter lim="800000"/>
            <a:headEnd/>
            <a:tailEnd/>
          </a:ln>
        </p:spPr>
        <p:txBody>
          <a:bodyPr wrap="none">
            <a:spAutoFit/>
          </a:bodyPr>
          <a:lstStyle/>
          <a:p>
            <a:pPr marL="287338" indent="-287338" eaLnBrk="0" hangingPunct="0">
              <a:lnSpc>
                <a:spcPct val="80000"/>
              </a:lnSpc>
              <a:spcBef>
                <a:spcPct val="50000"/>
              </a:spcBef>
              <a:buFont typeface="Arial" charset="0"/>
              <a:buAutoNum type="arabicPeriod" startAt="4"/>
            </a:pPr>
            <a:r>
              <a:rPr lang="en-US" sz="2000" b="0">
                <a:solidFill>
                  <a:srgbClr val="000000"/>
                </a:solidFill>
                <a:latin typeface="Arial Narrow" pitchFamily="34" charset="0"/>
              </a:rPr>
              <a:t>TSK gets FULL buffer from toTSKQ (process)</a:t>
            </a:r>
          </a:p>
        </p:txBody>
      </p:sp>
      <p:sp>
        <p:nvSpPr>
          <p:cNvPr id="44" name="TextBox 43"/>
          <p:cNvSpPr txBox="1">
            <a:spLocks noChangeArrowheads="1"/>
          </p:cNvSpPr>
          <p:nvPr/>
        </p:nvSpPr>
        <p:spPr bwMode="auto">
          <a:xfrm>
            <a:off x="696913" y="4724400"/>
            <a:ext cx="3878262" cy="338138"/>
          </a:xfrm>
          <a:prstGeom prst="rect">
            <a:avLst/>
          </a:prstGeom>
          <a:noFill/>
          <a:ln w="9525">
            <a:noFill/>
            <a:miter lim="800000"/>
            <a:headEnd/>
            <a:tailEnd/>
          </a:ln>
        </p:spPr>
        <p:txBody>
          <a:bodyPr wrap="none">
            <a:spAutoFit/>
          </a:bodyPr>
          <a:lstStyle/>
          <a:p>
            <a:pPr marL="287338" indent="-287338" eaLnBrk="0" hangingPunct="0">
              <a:lnSpc>
                <a:spcPct val="80000"/>
              </a:lnSpc>
              <a:spcBef>
                <a:spcPct val="50000"/>
              </a:spcBef>
              <a:buFont typeface="Arial" charset="0"/>
              <a:buAutoNum type="arabicPeriod" startAt="5"/>
            </a:pPr>
            <a:r>
              <a:rPr lang="en-US" sz="2000" b="0">
                <a:solidFill>
                  <a:srgbClr val="000000"/>
                </a:solidFill>
                <a:latin typeface="Arial Narrow" pitchFamily="34" charset="0"/>
              </a:rPr>
              <a:t>TSK puts EMPTY buffer into toDevQ</a:t>
            </a:r>
          </a:p>
        </p:txBody>
      </p:sp>
      <p:sp>
        <p:nvSpPr>
          <p:cNvPr id="46" name="TextBox 45"/>
          <p:cNvSpPr txBox="1">
            <a:spLocks noChangeArrowheads="1"/>
          </p:cNvSpPr>
          <p:nvPr/>
        </p:nvSpPr>
        <p:spPr bwMode="auto">
          <a:xfrm>
            <a:off x="152400" y="5365750"/>
            <a:ext cx="2846388" cy="806450"/>
          </a:xfrm>
          <a:prstGeom prst="rect">
            <a:avLst/>
          </a:prstGeom>
          <a:noFill/>
          <a:ln w="9525">
            <a:noFill/>
            <a:miter lim="800000"/>
            <a:headEnd/>
            <a:tailEnd/>
          </a:ln>
        </p:spPr>
        <p:txBody>
          <a:bodyPr wrap="none">
            <a:spAutoFit/>
          </a:bodyPr>
          <a:lstStyle/>
          <a:p>
            <a:pPr eaLnBrk="0" hangingPunct="0">
              <a:lnSpc>
                <a:spcPct val="80000"/>
              </a:lnSpc>
              <a:spcBef>
                <a:spcPct val="50000"/>
              </a:spcBef>
            </a:pPr>
            <a:r>
              <a:rPr lang="en-US" sz="1600" b="0" i="1" dirty="0">
                <a:solidFill>
                  <a:srgbClr val="000000"/>
                </a:solidFill>
                <a:latin typeface="Arial Narrow" pitchFamily="34" charset="0"/>
              </a:rPr>
              <a:t>Note: two </a:t>
            </a:r>
            <a:r>
              <a:rPr lang="en-US" sz="1600" b="0" i="1" dirty="0" smtClean="0">
                <a:solidFill>
                  <a:srgbClr val="000000"/>
                </a:solidFill>
                <a:latin typeface="Arial Narrow" pitchFamily="34" charset="0"/>
              </a:rPr>
              <a:t>Queues </a:t>
            </a:r>
            <a:r>
              <a:rPr lang="en-US" sz="1600" b="0" i="1" dirty="0">
                <a:solidFill>
                  <a:srgbClr val="000000"/>
                </a:solidFill>
                <a:latin typeface="Arial Narrow" pitchFamily="34" charset="0"/>
              </a:rPr>
              <a:t>allow </a:t>
            </a:r>
            <a:r>
              <a:rPr lang="en-US" sz="1600" b="0" i="1" dirty="0" err="1">
                <a:solidFill>
                  <a:srgbClr val="000000"/>
                </a:solidFill>
                <a:latin typeface="Arial Narrow" pitchFamily="34" charset="0"/>
              </a:rPr>
              <a:t>Msgs</a:t>
            </a:r>
            <a:r>
              <a:rPr lang="en-US" sz="1600" b="0" i="1" dirty="0">
                <a:solidFill>
                  <a:srgbClr val="000000"/>
                </a:solidFill>
                <a:latin typeface="Arial Narrow" pitchFamily="34" charset="0"/>
              </a:rPr>
              <a:t> to</a:t>
            </a:r>
            <a:br>
              <a:rPr lang="en-US" sz="1600" b="0" i="1" dirty="0">
                <a:solidFill>
                  <a:srgbClr val="000000"/>
                </a:solidFill>
                <a:latin typeface="Arial Narrow" pitchFamily="34" charset="0"/>
              </a:rPr>
            </a:br>
            <a:r>
              <a:rPr lang="en-US" sz="1600" b="0" i="1" dirty="0">
                <a:solidFill>
                  <a:srgbClr val="000000"/>
                </a:solidFill>
                <a:latin typeface="Arial Narrow" pitchFamily="34" charset="0"/>
              </a:rPr>
              <a:t>circulate between threads.</a:t>
            </a:r>
          </a:p>
          <a:p>
            <a:pPr eaLnBrk="0" hangingPunct="0">
              <a:lnSpc>
                <a:spcPct val="80000"/>
              </a:lnSpc>
              <a:spcBef>
                <a:spcPct val="50000"/>
              </a:spcBef>
            </a:pPr>
            <a:r>
              <a:rPr lang="en-US" sz="1600" b="0" i="1" dirty="0" err="1">
                <a:solidFill>
                  <a:srgbClr val="000000"/>
                </a:solidFill>
                <a:latin typeface="Arial Narrow" pitchFamily="34" charset="0"/>
              </a:rPr>
              <a:t>toDevQ</a:t>
            </a:r>
            <a:r>
              <a:rPr lang="en-US" sz="1600" b="0" i="1" dirty="0">
                <a:solidFill>
                  <a:srgbClr val="000000"/>
                </a:solidFill>
                <a:latin typeface="Arial Narrow" pitchFamily="34" charset="0"/>
              </a:rPr>
              <a:t> = EMPTY, </a:t>
            </a:r>
            <a:r>
              <a:rPr lang="en-US" sz="1600" b="0" i="1" dirty="0" err="1">
                <a:solidFill>
                  <a:srgbClr val="000000"/>
                </a:solidFill>
                <a:latin typeface="Arial Narrow" pitchFamily="34" charset="0"/>
              </a:rPr>
              <a:t>toTSKQ</a:t>
            </a:r>
            <a:r>
              <a:rPr lang="en-US" sz="1600" b="0" i="1" dirty="0">
                <a:solidFill>
                  <a:srgbClr val="000000"/>
                </a:solidFill>
                <a:latin typeface="Arial Narrow" pitchFamily="34" charset="0"/>
              </a:rPr>
              <a:t> =FULL </a:t>
            </a:r>
          </a:p>
        </p:txBody>
      </p:sp>
      <p:pic>
        <p:nvPicPr>
          <p:cNvPr id="38" name="Animated Logo" descr="tilogo_color_twoline.png"/>
          <p:cNvPicPr>
            <a:picLocks noChangeAspect="1"/>
          </p:cNvPicPr>
          <p:nvPr/>
        </p:nvPicPr>
        <p:blipFill>
          <a:blip r:embed="rId3"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up)">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up)">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up)">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up)">
                                      <p:cBhvr>
                                        <p:cTn id="36" dur="500"/>
                                        <p:tgtEl>
                                          <p:spTgt spid="44"/>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dissolve">
                                      <p:cBhvr>
                                        <p:cTn id="40" dur="500"/>
                                        <p:tgtEl>
                                          <p:spTgt spid="46"/>
                                        </p:tgtEl>
                                      </p:cBhvr>
                                    </p:animEffec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499"/>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34" grpId="0" autoUpdateAnimBg="0"/>
      <p:bldP spid="41" grpId="0" autoUpdateAnimBg="0"/>
      <p:bldP spid="42" grpId="0" autoUpdateAnimBg="0"/>
      <p:bldP spid="43" grpId="0" autoUpdateAnimBg="0"/>
      <p:bldP spid="44" grpId="0" autoUpdateAnimBg="0"/>
      <p:bldP spid="4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56"/>
          <p:cNvSpPr>
            <a:spLocks noChangeArrowheads="1"/>
          </p:cNvSpPr>
          <p:nvPr/>
        </p:nvSpPr>
        <p:spPr bwMode="auto">
          <a:xfrm>
            <a:off x="457200" y="4724400"/>
            <a:ext cx="8305800" cy="1447800"/>
          </a:xfrm>
          <a:prstGeom prst="roundRect">
            <a:avLst>
              <a:gd name="adj" fmla="val 16667"/>
            </a:avLst>
          </a:prstGeom>
          <a:solidFill>
            <a:schemeClr val="accent1"/>
          </a:solidFill>
          <a:ln w="12700">
            <a:solidFill>
              <a:schemeClr val="tx1"/>
            </a:solidFill>
            <a:round/>
            <a:headEnd type="none" w="sm" len="sm"/>
            <a:tailEnd type="none" w="sm" len="sm"/>
          </a:ln>
        </p:spPr>
        <p:txBody>
          <a:bodyPr wrap="none" anchor="ctr"/>
          <a:lstStyle/>
          <a:p>
            <a:endParaRPr lang="en-US" sz="2000"/>
          </a:p>
        </p:txBody>
      </p:sp>
      <p:sp>
        <p:nvSpPr>
          <p:cNvPr id="8195" name="Rectangle 2"/>
          <p:cNvSpPr>
            <a:spLocks noGrp="1" noChangeArrowheads="1"/>
          </p:cNvSpPr>
          <p:nvPr>
            <p:ph type="title"/>
          </p:nvPr>
        </p:nvSpPr>
        <p:spPr/>
        <p:txBody>
          <a:bodyPr/>
          <a:lstStyle/>
          <a:p>
            <a:r>
              <a:rPr lang="en-US" dirty="0" smtClean="0"/>
              <a:t>Basic Driver API (SYS/BIOS Stream I/O)</a:t>
            </a:r>
          </a:p>
        </p:txBody>
      </p:sp>
      <p:sp>
        <p:nvSpPr>
          <p:cNvPr id="8196" name="Rectangle 3"/>
          <p:cNvSpPr>
            <a:spLocks noChangeArrowheads="1"/>
          </p:cNvSpPr>
          <p:nvPr/>
        </p:nvSpPr>
        <p:spPr bwMode="auto">
          <a:xfrm>
            <a:off x="152400" y="1828800"/>
            <a:ext cx="8763000" cy="2714625"/>
          </a:xfrm>
          <a:prstGeom prst="rect">
            <a:avLst/>
          </a:prstGeom>
          <a:noFill/>
          <a:ln w="9525">
            <a:noFill/>
            <a:miter lim="800000"/>
            <a:headEnd/>
            <a:tailEnd/>
          </a:ln>
        </p:spPr>
        <p:txBody>
          <a:bodyPr lIns="92075" tIns="46038" rIns="92075" bIns="46038">
            <a:spAutoFit/>
          </a:bodyPr>
          <a:lstStyle/>
          <a:p>
            <a:pPr marL="285750" indent="-285750">
              <a:lnSpc>
                <a:spcPct val="110000"/>
              </a:lnSpc>
              <a:spcBef>
                <a:spcPct val="40000"/>
              </a:spcBef>
              <a:buClr>
                <a:schemeClr val="tx2"/>
              </a:buClr>
              <a:buSzPct val="75000"/>
              <a:buFont typeface="Wingdings" pitchFamily="2" charset="2"/>
              <a:buChar char=""/>
            </a:pPr>
            <a:r>
              <a:rPr lang="en-US">
                <a:solidFill>
                  <a:schemeClr val="tx2"/>
                </a:solidFill>
              </a:rPr>
              <a:t>Stream I/O</a:t>
            </a:r>
            <a:r>
              <a:rPr lang="en-US" b="0"/>
              <a:t>: interface between TSKs and Devices</a:t>
            </a:r>
          </a:p>
          <a:p>
            <a:pPr marL="800100" lvl="1" indent="-342900">
              <a:lnSpc>
                <a:spcPct val="110000"/>
              </a:lnSpc>
              <a:spcBef>
                <a:spcPct val="40000"/>
              </a:spcBef>
              <a:buClr>
                <a:schemeClr val="tx2"/>
              </a:buClr>
              <a:buSzPct val="75000"/>
              <a:buFont typeface="Wingdings" pitchFamily="2" charset="2"/>
              <a:buChar char=""/>
            </a:pPr>
            <a:r>
              <a:rPr lang="en-US" b="0"/>
              <a:t>Universal interface to I/O devices</a:t>
            </a:r>
          </a:p>
          <a:p>
            <a:pPr marL="800100" lvl="1" indent="-342900">
              <a:lnSpc>
                <a:spcPct val="110000"/>
              </a:lnSpc>
              <a:spcBef>
                <a:spcPct val="40000"/>
              </a:spcBef>
              <a:buClr>
                <a:schemeClr val="tx2"/>
              </a:buClr>
              <a:buSzPct val="75000"/>
              <a:buFont typeface="Wingdings" pitchFamily="2" charset="2"/>
              <a:buChar char=""/>
            </a:pPr>
            <a:r>
              <a:rPr lang="en-US" b="0"/>
              <a:t># of buffers and buffer size are user selectable</a:t>
            </a:r>
          </a:p>
          <a:p>
            <a:pPr marL="285750" indent="-285750">
              <a:lnSpc>
                <a:spcPct val="110000"/>
              </a:lnSpc>
              <a:spcBef>
                <a:spcPct val="40000"/>
              </a:spcBef>
              <a:buClr>
                <a:schemeClr val="tx2"/>
              </a:buClr>
              <a:buSzPct val="75000"/>
              <a:buFont typeface="Wingdings" pitchFamily="2" charset="2"/>
              <a:buChar char=""/>
            </a:pPr>
            <a:r>
              <a:rPr lang="en-US">
                <a:solidFill>
                  <a:schemeClr val="tx2"/>
                </a:solidFill>
              </a:rPr>
              <a:t>Unidirectional</a:t>
            </a:r>
            <a:r>
              <a:rPr lang="en-US" b="0"/>
              <a:t>: streams are input </a:t>
            </a:r>
            <a:r>
              <a:rPr lang="en-US" b="0" i="1" u="sng"/>
              <a:t>or</a:t>
            </a:r>
            <a:r>
              <a:rPr lang="en-US" b="0"/>
              <a:t> output - not both</a:t>
            </a:r>
          </a:p>
          <a:p>
            <a:pPr marL="285750" indent="-285750">
              <a:lnSpc>
                <a:spcPct val="110000"/>
              </a:lnSpc>
              <a:spcBef>
                <a:spcPct val="40000"/>
              </a:spcBef>
              <a:buClr>
                <a:schemeClr val="tx2"/>
              </a:buClr>
              <a:buSzPct val="75000"/>
              <a:buFont typeface="Wingdings" pitchFamily="2" charset="2"/>
              <a:buChar char=""/>
            </a:pPr>
            <a:r>
              <a:rPr lang="en-US">
                <a:solidFill>
                  <a:schemeClr val="tx2"/>
                </a:solidFill>
              </a:rPr>
              <a:t>Efficiency</a:t>
            </a:r>
            <a:r>
              <a:rPr lang="en-US" b="0"/>
              <a:t>: uses pointer exchange instead of buffer copy</a:t>
            </a:r>
          </a:p>
        </p:txBody>
      </p:sp>
      <p:sp>
        <p:nvSpPr>
          <p:cNvPr id="8197" name="Rectangle 4"/>
          <p:cNvSpPr>
            <a:spLocks noChangeArrowheads="1"/>
          </p:cNvSpPr>
          <p:nvPr/>
        </p:nvSpPr>
        <p:spPr bwMode="auto">
          <a:xfrm>
            <a:off x="2603500" y="819150"/>
            <a:ext cx="3886200" cy="685800"/>
          </a:xfrm>
          <a:prstGeom prst="rect">
            <a:avLst/>
          </a:prstGeom>
          <a:solidFill>
            <a:schemeClr val="accent2"/>
          </a:solidFill>
          <a:ln w="19050">
            <a:solidFill>
              <a:schemeClr val="tx1"/>
            </a:solidFill>
            <a:miter lim="800000"/>
            <a:headEnd type="none" w="sm" len="sm"/>
            <a:tailEnd type="none" w="sm" len="sm"/>
          </a:ln>
        </p:spPr>
        <p:txBody>
          <a:bodyPr anchor="ctr">
            <a:spAutoFit/>
          </a:bodyPr>
          <a:lstStyle/>
          <a:p>
            <a:endParaRPr lang="en-US"/>
          </a:p>
        </p:txBody>
      </p:sp>
      <p:sp>
        <p:nvSpPr>
          <p:cNvPr id="8198" name="Rectangle 5"/>
          <p:cNvSpPr>
            <a:spLocks noChangeArrowheads="1"/>
          </p:cNvSpPr>
          <p:nvPr/>
        </p:nvSpPr>
        <p:spPr bwMode="auto">
          <a:xfrm>
            <a:off x="3670300" y="1081088"/>
            <a:ext cx="1828800" cy="347662"/>
          </a:xfrm>
          <a:prstGeom prst="rect">
            <a:avLst/>
          </a:prstGeom>
          <a:solidFill>
            <a:schemeClr val="accent1"/>
          </a:solidFill>
          <a:ln w="9525">
            <a:solidFill>
              <a:schemeClr val="tx1"/>
            </a:solidFill>
            <a:miter lim="800000"/>
            <a:headEnd/>
            <a:tailEnd/>
          </a:ln>
        </p:spPr>
        <p:txBody>
          <a:bodyPr lIns="0" tIns="91440" rIns="0" bIns="0"/>
          <a:lstStyle/>
          <a:p>
            <a:pPr algn="ctr">
              <a:lnSpc>
                <a:spcPct val="70000"/>
              </a:lnSpc>
            </a:pPr>
            <a:r>
              <a:rPr lang="en-US" sz="1800" b="0"/>
              <a:t>MY_DSP_algo</a:t>
            </a:r>
          </a:p>
        </p:txBody>
      </p:sp>
      <p:sp>
        <p:nvSpPr>
          <p:cNvPr id="8199" name="Rectangle 6"/>
          <p:cNvSpPr>
            <a:spLocks noChangeArrowheads="1"/>
          </p:cNvSpPr>
          <p:nvPr/>
        </p:nvSpPr>
        <p:spPr bwMode="auto">
          <a:xfrm>
            <a:off x="4310063" y="800431"/>
            <a:ext cx="566052" cy="307777"/>
          </a:xfrm>
          <a:prstGeom prst="rect">
            <a:avLst/>
          </a:prstGeom>
          <a:noFill/>
          <a:ln w="9525">
            <a:noFill/>
            <a:miter lim="800000"/>
            <a:headEnd/>
            <a:tailEnd/>
          </a:ln>
        </p:spPr>
        <p:txBody>
          <a:bodyPr wrap="none" lIns="0" tIns="0" rIns="0" bIns="0">
            <a:spAutoFit/>
          </a:bodyPr>
          <a:lstStyle/>
          <a:p>
            <a:r>
              <a:rPr lang="en-US" sz="2000" dirty="0" smtClean="0"/>
              <a:t>Task</a:t>
            </a:r>
            <a:endParaRPr lang="en-US" sz="2000" dirty="0">
              <a:latin typeface="Times New Roman" pitchFamily="18" charset="0"/>
            </a:endParaRPr>
          </a:p>
        </p:txBody>
      </p:sp>
      <p:sp>
        <p:nvSpPr>
          <p:cNvPr id="8200" name="Rectangle 7"/>
          <p:cNvSpPr>
            <a:spLocks noChangeArrowheads="1"/>
          </p:cNvSpPr>
          <p:nvPr/>
        </p:nvSpPr>
        <p:spPr bwMode="auto">
          <a:xfrm>
            <a:off x="2619375" y="776288"/>
            <a:ext cx="768350" cy="366712"/>
          </a:xfrm>
          <a:prstGeom prst="rect">
            <a:avLst/>
          </a:prstGeom>
          <a:noFill/>
          <a:ln w="9525">
            <a:noFill/>
            <a:miter lim="800000"/>
            <a:headEnd/>
            <a:tailEnd/>
          </a:ln>
        </p:spPr>
        <p:txBody>
          <a:bodyPr wrap="none">
            <a:spAutoFit/>
          </a:bodyPr>
          <a:lstStyle/>
          <a:p>
            <a:r>
              <a:rPr lang="en-US" sz="1800">
                <a:solidFill>
                  <a:schemeClr val="tx2"/>
                </a:solidFill>
              </a:rPr>
              <a:t>issue</a:t>
            </a:r>
          </a:p>
        </p:txBody>
      </p:sp>
      <p:sp>
        <p:nvSpPr>
          <p:cNvPr id="8201" name="Rectangle 8"/>
          <p:cNvSpPr>
            <a:spLocks noChangeArrowheads="1"/>
          </p:cNvSpPr>
          <p:nvPr/>
        </p:nvSpPr>
        <p:spPr bwMode="auto">
          <a:xfrm>
            <a:off x="2609850" y="1149350"/>
            <a:ext cx="984250" cy="366713"/>
          </a:xfrm>
          <a:prstGeom prst="rect">
            <a:avLst/>
          </a:prstGeom>
          <a:noFill/>
          <a:ln w="9525">
            <a:noFill/>
            <a:miter lim="800000"/>
            <a:headEnd/>
            <a:tailEnd/>
          </a:ln>
        </p:spPr>
        <p:txBody>
          <a:bodyPr wrap="none">
            <a:spAutoFit/>
          </a:bodyPr>
          <a:lstStyle/>
          <a:p>
            <a:r>
              <a:rPr lang="en-US" sz="1800">
                <a:solidFill>
                  <a:schemeClr val="tx2"/>
                </a:solidFill>
              </a:rPr>
              <a:t>reclaim</a:t>
            </a:r>
          </a:p>
        </p:txBody>
      </p:sp>
      <p:sp>
        <p:nvSpPr>
          <p:cNvPr id="8202" name="Line 9"/>
          <p:cNvSpPr>
            <a:spLocks noChangeShapeType="1"/>
          </p:cNvSpPr>
          <p:nvPr/>
        </p:nvSpPr>
        <p:spPr bwMode="auto">
          <a:xfrm flipH="1">
            <a:off x="850900" y="1162050"/>
            <a:ext cx="2819400" cy="0"/>
          </a:xfrm>
          <a:prstGeom prst="line">
            <a:avLst/>
          </a:prstGeom>
          <a:noFill/>
          <a:ln w="28575">
            <a:solidFill>
              <a:schemeClr val="tx2"/>
            </a:solidFill>
            <a:prstDash val="sysDot"/>
            <a:round/>
            <a:headEnd type="triangle" w="med" len="med"/>
            <a:tailEnd/>
          </a:ln>
        </p:spPr>
        <p:txBody>
          <a:bodyPr/>
          <a:lstStyle/>
          <a:p>
            <a:endParaRPr lang="en-US"/>
          </a:p>
        </p:txBody>
      </p:sp>
      <p:sp>
        <p:nvSpPr>
          <p:cNvPr id="8203" name="Rectangle 10"/>
          <p:cNvSpPr>
            <a:spLocks noChangeArrowheads="1"/>
          </p:cNvSpPr>
          <p:nvPr/>
        </p:nvSpPr>
        <p:spPr bwMode="auto">
          <a:xfrm>
            <a:off x="7696200" y="817563"/>
            <a:ext cx="774700" cy="687387"/>
          </a:xfrm>
          <a:prstGeom prst="rect">
            <a:avLst/>
          </a:prstGeom>
          <a:solidFill>
            <a:schemeClr val="accent3"/>
          </a:solidFill>
          <a:ln w="19050">
            <a:solidFill>
              <a:srgbClr val="000000"/>
            </a:solidFill>
            <a:miter lim="800000"/>
            <a:headEnd/>
            <a:tailEnd/>
          </a:ln>
        </p:spPr>
        <p:txBody>
          <a:bodyPr/>
          <a:lstStyle/>
          <a:p>
            <a:endParaRPr lang="en-US"/>
          </a:p>
        </p:txBody>
      </p:sp>
      <p:sp>
        <p:nvSpPr>
          <p:cNvPr id="8204" name="Text Box 11"/>
          <p:cNvSpPr txBox="1">
            <a:spLocks noChangeArrowheads="1"/>
          </p:cNvSpPr>
          <p:nvPr/>
        </p:nvSpPr>
        <p:spPr bwMode="auto">
          <a:xfrm>
            <a:off x="7583488" y="795338"/>
            <a:ext cx="954087" cy="708025"/>
          </a:xfrm>
          <a:prstGeom prst="rect">
            <a:avLst/>
          </a:prstGeom>
          <a:noFill/>
          <a:ln w="9525">
            <a:noFill/>
            <a:miter lim="800000"/>
            <a:headEnd/>
            <a:tailEnd/>
          </a:ln>
        </p:spPr>
        <p:txBody>
          <a:bodyPr wrap="none">
            <a:spAutoFit/>
          </a:bodyPr>
          <a:lstStyle/>
          <a:p>
            <a:pPr algn="ctr"/>
            <a:r>
              <a:rPr lang="en-US" sz="2000" b="0"/>
              <a:t>Output</a:t>
            </a:r>
            <a:r>
              <a:rPr lang="en-US" sz="2000"/>
              <a:t/>
            </a:r>
            <a:br>
              <a:rPr lang="en-US" sz="2000"/>
            </a:br>
            <a:r>
              <a:rPr lang="en-US" sz="2000"/>
              <a:t>IOM</a:t>
            </a:r>
          </a:p>
        </p:txBody>
      </p:sp>
      <p:sp>
        <p:nvSpPr>
          <p:cNvPr id="8205" name="Rectangle 12"/>
          <p:cNvSpPr>
            <a:spLocks noChangeArrowheads="1"/>
          </p:cNvSpPr>
          <p:nvPr/>
        </p:nvSpPr>
        <p:spPr bwMode="auto">
          <a:xfrm>
            <a:off x="5651500" y="776288"/>
            <a:ext cx="768350" cy="366712"/>
          </a:xfrm>
          <a:prstGeom prst="rect">
            <a:avLst/>
          </a:prstGeom>
          <a:noFill/>
          <a:ln w="9525">
            <a:noFill/>
            <a:miter lim="800000"/>
            <a:headEnd/>
            <a:tailEnd/>
          </a:ln>
        </p:spPr>
        <p:txBody>
          <a:bodyPr wrap="none">
            <a:spAutoFit/>
          </a:bodyPr>
          <a:lstStyle/>
          <a:p>
            <a:r>
              <a:rPr lang="en-US" sz="1800">
                <a:solidFill>
                  <a:schemeClr val="tx2"/>
                </a:solidFill>
              </a:rPr>
              <a:t>issue</a:t>
            </a:r>
          </a:p>
        </p:txBody>
      </p:sp>
      <p:sp>
        <p:nvSpPr>
          <p:cNvPr id="8206" name="Rectangle 13"/>
          <p:cNvSpPr>
            <a:spLocks noChangeArrowheads="1"/>
          </p:cNvSpPr>
          <p:nvPr/>
        </p:nvSpPr>
        <p:spPr bwMode="auto">
          <a:xfrm>
            <a:off x="5499100" y="1149350"/>
            <a:ext cx="984250" cy="366713"/>
          </a:xfrm>
          <a:prstGeom prst="rect">
            <a:avLst/>
          </a:prstGeom>
          <a:noFill/>
          <a:ln w="9525">
            <a:noFill/>
            <a:miter lim="800000"/>
            <a:headEnd/>
            <a:tailEnd/>
          </a:ln>
        </p:spPr>
        <p:txBody>
          <a:bodyPr wrap="none">
            <a:spAutoFit/>
          </a:bodyPr>
          <a:lstStyle/>
          <a:p>
            <a:r>
              <a:rPr lang="en-US" sz="1800">
                <a:solidFill>
                  <a:schemeClr val="tx2"/>
                </a:solidFill>
              </a:rPr>
              <a:t>reclaim</a:t>
            </a:r>
          </a:p>
        </p:txBody>
      </p:sp>
      <p:sp>
        <p:nvSpPr>
          <p:cNvPr id="8207" name="Line 14"/>
          <p:cNvSpPr>
            <a:spLocks noChangeShapeType="1"/>
          </p:cNvSpPr>
          <p:nvPr/>
        </p:nvSpPr>
        <p:spPr bwMode="auto">
          <a:xfrm flipH="1">
            <a:off x="5499100" y="1162050"/>
            <a:ext cx="2209800" cy="0"/>
          </a:xfrm>
          <a:prstGeom prst="line">
            <a:avLst/>
          </a:prstGeom>
          <a:noFill/>
          <a:ln w="28575">
            <a:solidFill>
              <a:schemeClr val="tx2"/>
            </a:solidFill>
            <a:prstDash val="sysDot"/>
            <a:round/>
            <a:headEnd type="triangle" w="med" len="med"/>
            <a:tailEnd/>
          </a:ln>
        </p:spPr>
        <p:txBody>
          <a:bodyPr/>
          <a:lstStyle/>
          <a:p>
            <a:endParaRPr lang="en-US"/>
          </a:p>
        </p:txBody>
      </p:sp>
      <p:sp>
        <p:nvSpPr>
          <p:cNvPr id="8208" name="Rectangle 15"/>
          <p:cNvSpPr>
            <a:spLocks noChangeArrowheads="1"/>
          </p:cNvSpPr>
          <p:nvPr/>
        </p:nvSpPr>
        <p:spPr bwMode="auto">
          <a:xfrm>
            <a:off x="6642100" y="819150"/>
            <a:ext cx="914400" cy="685800"/>
          </a:xfrm>
          <a:prstGeom prst="rect">
            <a:avLst/>
          </a:prstGeom>
          <a:solidFill>
            <a:schemeClr val="accent1">
              <a:alpha val="67058"/>
            </a:schemeClr>
          </a:solidFill>
          <a:ln w="19050">
            <a:solidFill>
              <a:schemeClr val="tx1"/>
            </a:solidFill>
            <a:miter lim="800000"/>
            <a:headEnd/>
            <a:tailEnd/>
          </a:ln>
        </p:spPr>
        <p:txBody>
          <a:bodyPr wrap="none" anchor="b" anchorCtr="1"/>
          <a:lstStyle/>
          <a:p>
            <a:pPr algn="ctr"/>
            <a:endParaRPr lang="en-US" sz="2000">
              <a:latin typeface="Times New Roman" pitchFamily="18" charset="0"/>
            </a:endParaRPr>
          </a:p>
        </p:txBody>
      </p:sp>
      <p:sp>
        <p:nvSpPr>
          <p:cNvPr id="8209" name="Text Box 16"/>
          <p:cNvSpPr txBox="1">
            <a:spLocks noChangeArrowheads="1"/>
          </p:cNvSpPr>
          <p:nvPr/>
        </p:nvSpPr>
        <p:spPr bwMode="auto">
          <a:xfrm>
            <a:off x="6784975" y="963613"/>
            <a:ext cx="625475" cy="400050"/>
          </a:xfrm>
          <a:prstGeom prst="rect">
            <a:avLst/>
          </a:prstGeom>
          <a:noFill/>
          <a:ln w="9525">
            <a:noFill/>
            <a:miter lim="800000"/>
            <a:headEnd/>
            <a:tailEnd/>
          </a:ln>
        </p:spPr>
        <p:txBody>
          <a:bodyPr wrap="none">
            <a:spAutoFit/>
          </a:bodyPr>
          <a:lstStyle/>
          <a:p>
            <a:pPr algn="ctr"/>
            <a:r>
              <a:rPr lang="en-US" sz="2000">
                <a:solidFill>
                  <a:schemeClr val="tx2"/>
                </a:solidFill>
              </a:rPr>
              <a:t>SIO</a:t>
            </a:r>
          </a:p>
        </p:txBody>
      </p:sp>
      <p:sp>
        <p:nvSpPr>
          <p:cNvPr id="8210" name="Line 17" descr="Wide upward diagonal"/>
          <p:cNvSpPr>
            <a:spLocks noChangeShapeType="1"/>
          </p:cNvSpPr>
          <p:nvPr/>
        </p:nvSpPr>
        <p:spPr bwMode="auto">
          <a:xfrm flipH="1">
            <a:off x="6489700" y="981075"/>
            <a:ext cx="1219200" cy="0"/>
          </a:xfrm>
          <a:prstGeom prst="line">
            <a:avLst/>
          </a:prstGeom>
          <a:noFill/>
          <a:ln w="28575">
            <a:solidFill>
              <a:schemeClr val="tx1"/>
            </a:solidFill>
            <a:round/>
            <a:headEnd type="triangle" w="med" len="med"/>
            <a:tailEnd/>
          </a:ln>
        </p:spPr>
        <p:txBody>
          <a:bodyPr/>
          <a:lstStyle/>
          <a:p>
            <a:endParaRPr lang="en-US"/>
          </a:p>
        </p:txBody>
      </p:sp>
      <p:sp>
        <p:nvSpPr>
          <p:cNvPr id="8211" name="Rectangle 18" descr="Wide upward diagonal"/>
          <p:cNvSpPr>
            <a:spLocks noChangeArrowheads="1"/>
          </p:cNvSpPr>
          <p:nvPr/>
        </p:nvSpPr>
        <p:spPr bwMode="auto">
          <a:xfrm>
            <a:off x="6840538" y="920750"/>
            <a:ext cx="123825" cy="122238"/>
          </a:xfrm>
          <a:prstGeom prst="rect">
            <a:avLst/>
          </a:prstGeom>
          <a:pattFill prst="wdUpDiag">
            <a:fgClr>
              <a:schemeClr val="tx1"/>
            </a:fgClr>
            <a:bgClr>
              <a:schemeClr val="folHlink"/>
            </a:bgClr>
          </a:pattFill>
          <a:ln w="12700">
            <a:solidFill>
              <a:schemeClr val="tx1"/>
            </a:solidFill>
            <a:miter lim="800000"/>
            <a:headEnd/>
            <a:tailEnd/>
          </a:ln>
        </p:spPr>
        <p:txBody>
          <a:bodyPr wrap="none" anchor="ctr"/>
          <a:lstStyle/>
          <a:p>
            <a:endParaRPr lang="en-US"/>
          </a:p>
        </p:txBody>
      </p:sp>
      <p:sp>
        <p:nvSpPr>
          <p:cNvPr id="8212" name="Rectangle 19" descr="Wide upward diagonal"/>
          <p:cNvSpPr>
            <a:spLocks noChangeArrowheads="1"/>
          </p:cNvSpPr>
          <p:nvPr/>
        </p:nvSpPr>
        <p:spPr bwMode="auto">
          <a:xfrm>
            <a:off x="7043738" y="920750"/>
            <a:ext cx="123825" cy="122238"/>
          </a:xfrm>
          <a:prstGeom prst="rect">
            <a:avLst/>
          </a:prstGeom>
          <a:pattFill prst="wdUpDiag">
            <a:fgClr>
              <a:schemeClr val="tx1"/>
            </a:fgClr>
            <a:bgClr>
              <a:schemeClr val="folHlink"/>
            </a:bgClr>
          </a:pattFill>
          <a:ln w="12700">
            <a:solidFill>
              <a:schemeClr val="tx1"/>
            </a:solidFill>
            <a:miter lim="800000"/>
            <a:headEnd/>
            <a:tailEnd/>
          </a:ln>
        </p:spPr>
        <p:txBody>
          <a:bodyPr wrap="none" anchor="ctr"/>
          <a:lstStyle/>
          <a:p>
            <a:endParaRPr lang="en-US"/>
          </a:p>
        </p:txBody>
      </p:sp>
      <p:sp>
        <p:nvSpPr>
          <p:cNvPr id="8213" name="Rectangle 20" descr="Wide upward diagonal"/>
          <p:cNvSpPr>
            <a:spLocks noChangeArrowheads="1"/>
          </p:cNvSpPr>
          <p:nvPr/>
        </p:nvSpPr>
        <p:spPr bwMode="auto">
          <a:xfrm>
            <a:off x="7246938" y="920750"/>
            <a:ext cx="123825" cy="122238"/>
          </a:xfrm>
          <a:prstGeom prst="rect">
            <a:avLst/>
          </a:prstGeom>
          <a:pattFill prst="wdUpDiag">
            <a:fgClr>
              <a:schemeClr val="tx1"/>
            </a:fgClr>
            <a:bgClr>
              <a:schemeClr val="folHlink"/>
            </a:bgClr>
          </a:pattFill>
          <a:ln w="12700">
            <a:solidFill>
              <a:schemeClr val="tx1"/>
            </a:solidFill>
            <a:miter lim="800000"/>
            <a:headEnd/>
            <a:tailEnd/>
          </a:ln>
        </p:spPr>
        <p:txBody>
          <a:bodyPr wrap="none" anchor="ctr"/>
          <a:lstStyle/>
          <a:p>
            <a:endParaRPr lang="en-US"/>
          </a:p>
        </p:txBody>
      </p:sp>
      <p:sp>
        <p:nvSpPr>
          <p:cNvPr id="8214" name="Line 21"/>
          <p:cNvSpPr>
            <a:spLocks noChangeShapeType="1"/>
          </p:cNvSpPr>
          <p:nvPr/>
        </p:nvSpPr>
        <p:spPr bwMode="auto">
          <a:xfrm flipH="1">
            <a:off x="6489700" y="1355725"/>
            <a:ext cx="1219200" cy="0"/>
          </a:xfrm>
          <a:prstGeom prst="line">
            <a:avLst/>
          </a:prstGeom>
          <a:noFill/>
          <a:ln w="28575">
            <a:solidFill>
              <a:schemeClr val="tx1"/>
            </a:solidFill>
            <a:round/>
            <a:headEnd/>
            <a:tailEnd type="triangle" w="med" len="med"/>
          </a:ln>
        </p:spPr>
        <p:txBody>
          <a:bodyPr/>
          <a:lstStyle/>
          <a:p>
            <a:endParaRPr lang="en-US"/>
          </a:p>
        </p:txBody>
      </p:sp>
      <p:grpSp>
        <p:nvGrpSpPr>
          <p:cNvPr id="8215" name="Group 22"/>
          <p:cNvGrpSpPr>
            <a:grpSpLocks/>
          </p:cNvGrpSpPr>
          <p:nvPr/>
        </p:nvGrpSpPr>
        <p:grpSpPr bwMode="auto">
          <a:xfrm>
            <a:off x="6840538" y="1293813"/>
            <a:ext cx="530225" cy="122237"/>
            <a:chOff x="1838" y="1392"/>
            <a:chExt cx="334" cy="77"/>
          </a:xfrm>
        </p:grpSpPr>
        <p:sp>
          <p:nvSpPr>
            <p:cNvPr id="8241" name="Rectangle 23"/>
            <p:cNvSpPr>
              <a:spLocks noChangeArrowheads="1"/>
            </p:cNvSpPr>
            <p:nvPr/>
          </p:nvSpPr>
          <p:spPr bwMode="auto">
            <a:xfrm>
              <a:off x="1838" y="1392"/>
              <a:ext cx="78" cy="77"/>
            </a:xfrm>
            <a:prstGeom prst="rect">
              <a:avLst/>
            </a:prstGeom>
            <a:solidFill>
              <a:schemeClr val="accent4"/>
            </a:solidFill>
            <a:ln w="12700">
              <a:solidFill>
                <a:schemeClr val="tx1"/>
              </a:solidFill>
              <a:miter lim="800000"/>
              <a:headEnd/>
              <a:tailEnd/>
            </a:ln>
          </p:spPr>
          <p:txBody>
            <a:bodyPr wrap="none" anchor="ctr"/>
            <a:lstStyle/>
            <a:p>
              <a:endParaRPr lang="en-US"/>
            </a:p>
          </p:txBody>
        </p:sp>
        <p:sp>
          <p:nvSpPr>
            <p:cNvPr id="8242" name="Rectangle 24"/>
            <p:cNvSpPr>
              <a:spLocks noChangeArrowheads="1"/>
            </p:cNvSpPr>
            <p:nvPr/>
          </p:nvSpPr>
          <p:spPr bwMode="auto">
            <a:xfrm>
              <a:off x="1966" y="1392"/>
              <a:ext cx="78" cy="77"/>
            </a:xfrm>
            <a:prstGeom prst="rect">
              <a:avLst/>
            </a:prstGeom>
            <a:solidFill>
              <a:schemeClr val="accent4"/>
            </a:solidFill>
            <a:ln w="12700">
              <a:solidFill>
                <a:schemeClr val="tx1"/>
              </a:solidFill>
              <a:miter lim="800000"/>
              <a:headEnd/>
              <a:tailEnd/>
            </a:ln>
          </p:spPr>
          <p:txBody>
            <a:bodyPr wrap="none" anchor="ctr"/>
            <a:lstStyle/>
            <a:p>
              <a:endParaRPr lang="en-US"/>
            </a:p>
          </p:txBody>
        </p:sp>
        <p:sp>
          <p:nvSpPr>
            <p:cNvPr id="8243" name="Rectangle 25"/>
            <p:cNvSpPr>
              <a:spLocks noChangeArrowheads="1"/>
            </p:cNvSpPr>
            <p:nvPr/>
          </p:nvSpPr>
          <p:spPr bwMode="auto">
            <a:xfrm>
              <a:off x="2094" y="1392"/>
              <a:ext cx="78" cy="77"/>
            </a:xfrm>
            <a:prstGeom prst="rect">
              <a:avLst/>
            </a:prstGeom>
            <a:solidFill>
              <a:schemeClr val="accent4"/>
            </a:solidFill>
            <a:ln w="12700">
              <a:solidFill>
                <a:schemeClr val="tx1"/>
              </a:solidFill>
              <a:miter lim="800000"/>
              <a:headEnd/>
              <a:tailEnd/>
            </a:ln>
          </p:spPr>
          <p:txBody>
            <a:bodyPr wrap="none" anchor="ctr"/>
            <a:lstStyle/>
            <a:p>
              <a:endParaRPr lang="en-US"/>
            </a:p>
          </p:txBody>
        </p:sp>
      </p:grpSp>
      <p:sp>
        <p:nvSpPr>
          <p:cNvPr id="8216" name="Rectangle 26"/>
          <p:cNvSpPr>
            <a:spLocks noChangeArrowheads="1"/>
          </p:cNvSpPr>
          <p:nvPr/>
        </p:nvSpPr>
        <p:spPr bwMode="auto">
          <a:xfrm>
            <a:off x="609600" y="819150"/>
            <a:ext cx="774700" cy="687388"/>
          </a:xfrm>
          <a:prstGeom prst="rect">
            <a:avLst/>
          </a:prstGeom>
          <a:solidFill>
            <a:schemeClr val="accent3"/>
          </a:solidFill>
          <a:ln w="19050">
            <a:solidFill>
              <a:srgbClr val="000000"/>
            </a:solidFill>
            <a:miter lim="800000"/>
            <a:headEnd/>
            <a:tailEnd/>
          </a:ln>
        </p:spPr>
        <p:txBody>
          <a:bodyPr/>
          <a:lstStyle/>
          <a:p>
            <a:endParaRPr lang="en-US"/>
          </a:p>
        </p:txBody>
      </p:sp>
      <p:sp>
        <p:nvSpPr>
          <p:cNvPr id="8217" name="Text Box 27"/>
          <p:cNvSpPr txBox="1">
            <a:spLocks noChangeArrowheads="1"/>
          </p:cNvSpPr>
          <p:nvPr/>
        </p:nvSpPr>
        <p:spPr bwMode="auto">
          <a:xfrm>
            <a:off x="596900" y="796925"/>
            <a:ext cx="754063" cy="708025"/>
          </a:xfrm>
          <a:prstGeom prst="rect">
            <a:avLst/>
          </a:prstGeom>
          <a:noFill/>
          <a:ln w="9525">
            <a:noFill/>
            <a:miter lim="800000"/>
            <a:headEnd/>
            <a:tailEnd/>
          </a:ln>
        </p:spPr>
        <p:txBody>
          <a:bodyPr wrap="none">
            <a:spAutoFit/>
          </a:bodyPr>
          <a:lstStyle/>
          <a:p>
            <a:pPr algn="ctr"/>
            <a:r>
              <a:rPr lang="en-US" sz="2000" b="0"/>
              <a:t>Input</a:t>
            </a:r>
            <a:r>
              <a:rPr lang="en-US" sz="2000"/>
              <a:t/>
            </a:r>
            <a:br>
              <a:rPr lang="en-US" sz="2000"/>
            </a:br>
            <a:r>
              <a:rPr lang="en-US" sz="2000"/>
              <a:t>IOM</a:t>
            </a:r>
          </a:p>
        </p:txBody>
      </p:sp>
      <p:sp>
        <p:nvSpPr>
          <p:cNvPr id="8218" name="Rectangle 28"/>
          <p:cNvSpPr>
            <a:spLocks noChangeArrowheads="1"/>
          </p:cNvSpPr>
          <p:nvPr/>
        </p:nvSpPr>
        <p:spPr bwMode="auto">
          <a:xfrm>
            <a:off x="1536700" y="819150"/>
            <a:ext cx="914400" cy="685800"/>
          </a:xfrm>
          <a:prstGeom prst="rect">
            <a:avLst/>
          </a:prstGeom>
          <a:solidFill>
            <a:schemeClr val="accent1">
              <a:alpha val="67058"/>
            </a:schemeClr>
          </a:solidFill>
          <a:ln w="19050">
            <a:solidFill>
              <a:schemeClr val="tx1"/>
            </a:solidFill>
            <a:miter lim="800000"/>
            <a:headEnd/>
            <a:tailEnd/>
          </a:ln>
        </p:spPr>
        <p:txBody>
          <a:bodyPr wrap="none" anchor="b" anchorCtr="1"/>
          <a:lstStyle/>
          <a:p>
            <a:pPr algn="ctr"/>
            <a:endParaRPr lang="en-US" sz="2000">
              <a:latin typeface="Times New Roman" pitchFamily="18" charset="0"/>
            </a:endParaRPr>
          </a:p>
        </p:txBody>
      </p:sp>
      <p:sp>
        <p:nvSpPr>
          <p:cNvPr id="8219" name="Text Box 29"/>
          <p:cNvSpPr txBox="1">
            <a:spLocks noChangeArrowheads="1"/>
          </p:cNvSpPr>
          <p:nvPr/>
        </p:nvSpPr>
        <p:spPr bwMode="auto">
          <a:xfrm>
            <a:off x="1679575" y="963613"/>
            <a:ext cx="625475" cy="400050"/>
          </a:xfrm>
          <a:prstGeom prst="rect">
            <a:avLst/>
          </a:prstGeom>
          <a:noFill/>
          <a:ln w="9525">
            <a:noFill/>
            <a:miter lim="800000"/>
            <a:headEnd/>
            <a:tailEnd/>
          </a:ln>
        </p:spPr>
        <p:txBody>
          <a:bodyPr wrap="none">
            <a:spAutoFit/>
          </a:bodyPr>
          <a:lstStyle/>
          <a:p>
            <a:pPr algn="ctr"/>
            <a:r>
              <a:rPr lang="en-US" sz="2000">
                <a:solidFill>
                  <a:schemeClr val="tx2"/>
                </a:solidFill>
              </a:rPr>
              <a:t>SIO</a:t>
            </a:r>
          </a:p>
        </p:txBody>
      </p:sp>
      <p:sp>
        <p:nvSpPr>
          <p:cNvPr id="8220" name="Line 30" descr="Wide upward diagonal"/>
          <p:cNvSpPr>
            <a:spLocks noChangeShapeType="1"/>
          </p:cNvSpPr>
          <p:nvPr/>
        </p:nvSpPr>
        <p:spPr bwMode="auto">
          <a:xfrm flipH="1">
            <a:off x="1384300" y="1370013"/>
            <a:ext cx="1219200" cy="0"/>
          </a:xfrm>
          <a:prstGeom prst="line">
            <a:avLst/>
          </a:prstGeom>
          <a:noFill/>
          <a:ln w="28575">
            <a:solidFill>
              <a:schemeClr val="tx1"/>
            </a:solidFill>
            <a:round/>
            <a:headEnd type="triangle" w="med" len="med"/>
            <a:tailEnd/>
          </a:ln>
        </p:spPr>
        <p:txBody>
          <a:bodyPr/>
          <a:lstStyle/>
          <a:p>
            <a:endParaRPr lang="en-US"/>
          </a:p>
        </p:txBody>
      </p:sp>
      <p:sp>
        <p:nvSpPr>
          <p:cNvPr id="8221" name="Rectangle 31" descr="Wide upward diagonal"/>
          <p:cNvSpPr>
            <a:spLocks noChangeArrowheads="1"/>
          </p:cNvSpPr>
          <p:nvPr/>
        </p:nvSpPr>
        <p:spPr bwMode="auto">
          <a:xfrm>
            <a:off x="1735138" y="1309688"/>
            <a:ext cx="123825" cy="122237"/>
          </a:xfrm>
          <a:prstGeom prst="rect">
            <a:avLst/>
          </a:prstGeom>
          <a:pattFill prst="wdUpDiag">
            <a:fgClr>
              <a:schemeClr val="tx1"/>
            </a:fgClr>
            <a:bgClr>
              <a:schemeClr val="folHlink"/>
            </a:bgClr>
          </a:pattFill>
          <a:ln w="12700">
            <a:solidFill>
              <a:schemeClr val="tx1"/>
            </a:solidFill>
            <a:miter lim="800000"/>
            <a:headEnd/>
            <a:tailEnd/>
          </a:ln>
        </p:spPr>
        <p:txBody>
          <a:bodyPr wrap="none" anchor="ctr"/>
          <a:lstStyle/>
          <a:p>
            <a:endParaRPr lang="en-US"/>
          </a:p>
        </p:txBody>
      </p:sp>
      <p:sp>
        <p:nvSpPr>
          <p:cNvPr id="8222" name="Rectangle 32" descr="Wide upward diagonal"/>
          <p:cNvSpPr>
            <a:spLocks noChangeArrowheads="1"/>
          </p:cNvSpPr>
          <p:nvPr/>
        </p:nvSpPr>
        <p:spPr bwMode="auto">
          <a:xfrm>
            <a:off x="1938338" y="1309688"/>
            <a:ext cx="123825" cy="122237"/>
          </a:xfrm>
          <a:prstGeom prst="rect">
            <a:avLst/>
          </a:prstGeom>
          <a:pattFill prst="wdUpDiag">
            <a:fgClr>
              <a:schemeClr val="tx1"/>
            </a:fgClr>
            <a:bgClr>
              <a:schemeClr val="folHlink"/>
            </a:bgClr>
          </a:pattFill>
          <a:ln w="12700">
            <a:solidFill>
              <a:schemeClr val="tx1"/>
            </a:solidFill>
            <a:miter lim="800000"/>
            <a:headEnd/>
            <a:tailEnd/>
          </a:ln>
        </p:spPr>
        <p:txBody>
          <a:bodyPr wrap="none" anchor="ctr"/>
          <a:lstStyle/>
          <a:p>
            <a:endParaRPr lang="en-US"/>
          </a:p>
        </p:txBody>
      </p:sp>
      <p:sp>
        <p:nvSpPr>
          <p:cNvPr id="8223" name="Rectangle 33" descr="Wide upward diagonal"/>
          <p:cNvSpPr>
            <a:spLocks noChangeArrowheads="1"/>
          </p:cNvSpPr>
          <p:nvPr/>
        </p:nvSpPr>
        <p:spPr bwMode="auto">
          <a:xfrm>
            <a:off x="2141538" y="1309688"/>
            <a:ext cx="123825" cy="122237"/>
          </a:xfrm>
          <a:prstGeom prst="rect">
            <a:avLst/>
          </a:prstGeom>
          <a:pattFill prst="wdUpDiag">
            <a:fgClr>
              <a:schemeClr val="tx1"/>
            </a:fgClr>
            <a:bgClr>
              <a:schemeClr val="folHlink"/>
            </a:bgClr>
          </a:pattFill>
          <a:ln w="12700">
            <a:solidFill>
              <a:schemeClr val="tx1"/>
            </a:solidFill>
            <a:miter lim="800000"/>
            <a:headEnd/>
            <a:tailEnd/>
          </a:ln>
        </p:spPr>
        <p:txBody>
          <a:bodyPr wrap="none" anchor="ctr"/>
          <a:lstStyle/>
          <a:p>
            <a:endParaRPr lang="en-US"/>
          </a:p>
        </p:txBody>
      </p:sp>
      <p:sp>
        <p:nvSpPr>
          <p:cNvPr id="8224" name="Line 34"/>
          <p:cNvSpPr>
            <a:spLocks noChangeShapeType="1"/>
          </p:cNvSpPr>
          <p:nvPr/>
        </p:nvSpPr>
        <p:spPr bwMode="auto">
          <a:xfrm flipH="1">
            <a:off x="1384300" y="976313"/>
            <a:ext cx="1219200" cy="0"/>
          </a:xfrm>
          <a:prstGeom prst="line">
            <a:avLst/>
          </a:prstGeom>
          <a:noFill/>
          <a:ln w="28575">
            <a:solidFill>
              <a:schemeClr val="tx1"/>
            </a:solidFill>
            <a:round/>
            <a:headEnd/>
            <a:tailEnd type="triangle" w="med" len="med"/>
          </a:ln>
        </p:spPr>
        <p:txBody>
          <a:bodyPr/>
          <a:lstStyle/>
          <a:p>
            <a:endParaRPr lang="en-US"/>
          </a:p>
        </p:txBody>
      </p:sp>
      <p:grpSp>
        <p:nvGrpSpPr>
          <p:cNvPr id="8225" name="Group 35"/>
          <p:cNvGrpSpPr>
            <a:grpSpLocks/>
          </p:cNvGrpSpPr>
          <p:nvPr/>
        </p:nvGrpSpPr>
        <p:grpSpPr bwMode="auto">
          <a:xfrm>
            <a:off x="1735138" y="920750"/>
            <a:ext cx="530225" cy="122238"/>
            <a:chOff x="1838" y="1392"/>
            <a:chExt cx="334" cy="77"/>
          </a:xfrm>
        </p:grpSpPr>
        <p:sp>
          <p:nvSpPr>
            <p:cNvPr id="8238" name="Rectangle 36"/>
            <p:cNvSpPr>
              <a:spLocks noChangeArrowheads="1"/>
            </p:cNvSpPr>
            <p:nvPr/>
          </p:nvSpPr>
          <p:spPr bwMode="auto">
            <a:xfrm>
              <a:off x="1838" y="1392"/>
              <a:ext cx="78" cy="77"/>
            </a:xfrm>
            <a:prstGeom prst="rect">
              <a:avLst/>
            </a:prstGeom>
            <a:solidFill>
              <a:schemeClr val="accent4"/>
            </a:solidFill>
            <a:ln w="12700">
              <a:solidFill>
                <a:schemeClr val="tx1"/>
              </a:solidFill>
              <a:miter lim="800000"/>
              <a:headEnd/>
              <a:tailEnd/>
            </a:ln>
          </p:spPr>
          <p:txBody>
            <a:bodyPr wrap="none" anchor="ctr"/>
            <a:lstStyle/>
            <a:p>
              <a:endParaRPr lang="en-US"/>
            </a:p>
          </p:txBody>
        </p:sp>
        <p:sp>
          <p:nvSpPr>
            <p:cNvPr id="8239" name="Rectangle 37"/>
            <p:cNvSpPr>
              <a:spLocks noChangeArrowheads="1"/>
            </p:cNvSpPr>
            <p:nvPr/>
          </p:nvSpPr>
          <p:spPr bwMode="auto">
            <a:xfrm>
              <a:off x="1966" y="1392"/>
              <a:ext cx="78" cy="77"/>
            </a:xfrm>
            <a:prstGeom prst="rect">
              <a:avLst/>
            </a:prstGeom>
            <a:solidFill>
              <a:schemeClr val="accent4"/>
            </a:solidFill>
            <a:ln w="12700">
              <a:solidFill>
                <a:schemeClr val="tx1"/>
              </a:solidFill>
              <a:miter lim="800000"/>
              <a:headEnd/>
              <a:tailEnd/>
            </a:ln>
          </p:spPr>
          <p:txBody>
            <a:bodyPr wrap="none" anchor="ctr"/>
            <a:lstStyle/>
            <a:p>
              <a:endParaRPr lang="en-US"/>
            </a:p>
          </p:txBody>
        </p:sp>
        <p:sp>
          <p:nvSpPr>
            <p:cNvPr id="8240" name="Rectangle 38"/>
            <p:cNvSpPr>
              <a:spLocks noChangeArrowheads="1"/>
            </p:cNvSpPr>
            <p:nvPr/>
          </p:nvSpPr>
          <p:spPr bwMode="auto">
            <a:xfrm>
              <a:off x="2094" y="1392"/>
              <a:ext cx="78" cy="77"/>
            </a:xfrm>
            <a:prstGeom prst="rect">
              <a:avLst/>
            </a:prstGeom>
            <a:solidFill>
              <a:schemeClr val="accent4"/>
            </a:solidFill>
            <a:ln w="12700">
              <a:solidFill>
                <a:schemeClr val="tx1"/>
              </a:solidFill>
              <a:miter lim="800000"/>
              <a:headEnd/>
              <a:tailEnd/>
            </a:ln>
          </p:spPr>
          <p:txBody>
            <a:bodyPr wrap="none" anchor="ctr"/>
            <a:lstStyle/>
            <a:p>
              <a:endParaRPr lang="en-US"/>
            </a:p>
          </p:txBody>
        </p:sp>
      </p:grpSp>
      <p:sp>
        <p:nvSpPr>
          <p:cNvPr id="8227" name="Text Box 54"/>
          <p:cNvSpPr txBox="1">
            <a:spLocks noChangeArrowheads="1"/>
          </p:cNvSpPr>
          <p:nvPr/>
        </p:nvSpPr>
        <p:spPr bwMode="auto">
          <a:xfrm>
            <a:off x="566738" y="4818063"/>
            <a:ext cx="1041400" cy="522287"/>
          </a:xfrm>
          <a:prstGeom prst="rect">
            <a:avLst/>
          </a:prstGeom>
          <a:noFill/>
          <a:ln w="12700">
            <a:noFill/>
            <a:miter lim="800000"/>
            <a:headEnd type="none" w="sm" len="sm"/>
            <a:tailEnd type="none" w="sm" len="sm"/>
          </a:ln>
        </p:spPr>
        <p:txBody>
          <a:bodyPr wrap="none">
            <a:spAutoFit/>
          </a:bodyPr>
          <a:lstStyle/>
          <a:p>
            <a:r>
              <a:rPr lang="en-US" sz="2800" b="0"/>
              <a:t>APIs:</a:t>
            </a:r>
          </a:p>
        </p:txBody>
      </p:sp>
      <p:sp>
        <p:nvSpPr>
          <p:cNvPr id="8228" name="Text Box 55"/>
          <p:cNvSpPr txBox="1">
            <a:spLocks noChangeArrowheads="1"/>
          </p:cNvSpPr>
          <p:nvPr/>
        </p:nvSpPr>
        <p:spPr bwMode="auto">
          <a:xfrm>
            <a:off x="1676400" y="4876800"/>
            <a:ext cx="7010400" cy="1200329"/>
          </a:xfrm>
          <a:prstGeom prst="rect">
            <a:avLst/>
          </a:prstGeom>
          <a:noFill/>
          <a:ln w="12700">
            <a:noFill/>
            <a:miter lim="800000"/>
            <a:headEnd type="none" w="sm" len="sm"/>
            <a:tailEnd type="none" w="sm" len="sm"/>
          </a:ln>
        </p:spPr>
        <p:txBody>
          <a:bodyPr wrap="square">
            <a:spAutoFit/>
          </a:bodyPr>
          <a:lstStyle/>
          <a:p>
            <a:pPr marL="2001838" indent="-2001838">
              <a:tabLst>
                <a:tab pos="1771650" algn="l"/>
              </a:tabLst>
            </a:pPr>
            <a:r>
              <a:rPr lang="en-US" dirty="0" err="1" smtClean="0"/>
              <a:t>Stream_issue</a:t>
            </a:r>
            <a:r>
              <a:rPr lang="en-US" dirty="0"/>
              <a:t>() </a:t>
            </a:r>
            <a:r>
              <a:rPr lang="en-US" dirty="0" smtClean="0"/>
              <a:t>– </a:t>
            </a:r>
            <a:r>
              <a:rPr lang="en-US" b="0" dirty="0"/>
              <a:t>passes buffer to the stream</a:t>
            </a:r>
          </a:p>
          <a:p>
            <a:pPr marL="2001838" indent="-2001838">
              <a:tabLst>
                <a:tab pos="1771650" algn="l"/>
              </a:tabLst>
            </a:pPr>
            <a:r>
              <a:rPr lang="en-US" dirty="0" err="1" smtClean="0"/>
              <a:t>Stream_reclaim</a:t>
            </a:r>
            <a:r>
              <a:rPr lang="en-US" dirty="0"/>
              <a:t>()	– </a:t>
            </a:r>
            <a:r>
              <a:rPr lang="en-US" b="0" dirty="0"/>
              <a:t>requests buffer from stream,</a:t>
            </a:r>
            <a:br>
              <a:rPr lang="en-US" b="0" dirty="0"/>
            </a:br>
            <a:r>
              <a:rPr lang="en-US" b="0" dirty="0"/>
              <a:t>   </a:t>
            </a:r>
            <a:r>
              <a:rPr lang="en-US" b="0" dirty="0" smtClean="0"/>
              <a:t>	   blocks </a:t>
            </a:r>
            <a:r>
              <a:rPr lang="en-US" b="0" dirty="0"/>
              <a:t>until available</a:t>
            </a:r>
          </a:p>
        </p:txBody>
      </p:sp>
      <p:sp>
        <p:nvSpPr>
          <p:cNvPr id="8229" name="Text Box 57"/>
          <p:cNvSpPr txBox="1">
            <a:spLocks noChangeArrowheads="1"/>
          </p:cNvSpPr>
          <p:nvPr/>
        </p:nvSpPr>
        <p:spPr bwMode="auto">
          <a:xfrm>
            <a:off x="669925" y="474663"/>
            <a:ext cx="698500" cy="400050"/>
          </a:xfrm>
          <a:prstGeom prst="rect">
            <a:avLst/>
          </a:prstGeom>
          <a:noFill/>
          <a:ln w="12700">
            <a:noFill/>
            <a:miter lim="800000"/>
            <a:headEnd type="none" w="sm" len="sm"/>
            <a:tailEnd type="none" w="sm" len="sm"/>
          </a:ln>
        </p:spPr>
        <p:txBody>
          <a:bodyPr wrap="none">
            <a:spAutoFit/>
          </a:bodyPr>
          <a:lstStyle/>
          <a:p>
            <a:r>
              <a:rPr lang="en-US" sz="2000" b="0">
                <a:solidFill>
                  <a:schemeClr val="tx2"/>
                </a:solidFill>
              </a:rPr>
              <a:t>PSP</a:t>
            </a:r>
          </a:p>
        </p:txBody>
      </p:sp>
      <p:sp>
        <p:nvSpPr>
          <p:cNvPr id="8230" name="Text Box 58"/>
          <p:cNvSpPr txBox="1">
            <a:spLocks noChangeArrowheads="1"/>
          </p:cNvSpPr>
          <p:nvPr/>
        </p:nvSpPr>
        <p:spPr bwMode="auto">
          <a:xfrm>
            <a:off x="7772400" y="474663"/>
            <a:ext cx="698500" cy="400050"/>
          </a:xfrm>
          <a:prstGeom prst="rect">
            <a:avLst/>
          </a:prstGeom>
          <a:noFill/>
          <a:ln w="12700">
            <a:noFill/>
            <a:miter lim="800000"/>
            <a:headEnd type="none" w="sm" len="sm"/>
            <a:tailEnd type="none" w="sm" len="sm"/>
          </a:ln>
        </p:spPr>
        <p:txBody>
          <a:bodyPr wrap="none">
            <a:spAutoFit/>
          </a:bodyPr>
          <a:lstStyle/>
          <a:p>
            <a:r>
              <a:rPr lang="en-US" sz="2000" b="0">
                <a:solidFill>
                  <a:schemeClr val="tx2"/>
                </a:solidFill>
              </a:rPr>
              <a:t>PSP</a:t>
            </a:r>
          </a:p>
        </p:txBody>
      </p:sp>
      <p:pic>
        <p:nvPicPr>
          <p:cNvPr id="47"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04800" y="609600"/>
            <a:ext cx="4953000" cy="5562600"/>
          </a:xfrm>
          <a:prstGeom prst="rect">
            <a:avLst/>
          </a:prstGeom>
          <a:solidFill>
            <a:schemeClr val="accent1"/>
          </a:solidFill>
          <a:ln w="19050">
            <a:solidFill>
              <a:schemeClr val="tx1"/>
            </a:solidFill>
            <a:miter lim="800000"/>
            <a:headEnd type="none" w="sm" len="sm"/>
            <a:tailEnd type="none" w="sm" len="sm"/>
          </a:ln>
        </p:spPr>
        <p:txBody>
          <a:bodyPr wrap="none" anchor="ctr"/>
          <a:lstStyle/>
          <a:p>
            <a:endParaRPr lang="en-US"/>
          </a:p>
        </p:txBody>
      </p:sp>
      <p:sp>
        <p:nvSpPr>
          <p:cNvPr id="9219" name="Rectangle 3"/>
          <p:cNvSpPr>
            <a:spLocks noGrp="1" noChangeArrowheads="1"/>
          </p:cNvSpPr>
          <p:nvPr>
            <p:ph type="title"/>
          </p:nvPr>
        </p:nvSpPr>
        <p:spPr/>
        <p:txBody>
          <a:bodyPr/>
          <a:lstStyle/>
          <a:p>
            <a:r>
              <a:rPr lang="en-US" smtClean="0"/>
              <a:t>Master Thread – Accessing I/O (BIOS)</a:t>
            </a:r>
          </a:p>
        </p:txBody>
      </p:sp>
      <p:sp>
        <p:nvSpPr>
          <p:cNvPr id="9220" name="Rectangle 4"/>
          <p:cNvSpPr>
            <a:spLocks noChangeArrowheads="1"/>
          </p:cNvSpPr>
          <p:nvPr/>
        </p:nvSpPr>
        <p:spPr bwMode="auto">
          <a:xfrm>
            <a:off x="457200" y="679450"/>
            <a:ext cx="8305800" cy="4832350"/>
          </a:xfrm>
          <a:prstGeom prst="rect">
            <a:avLst/>
          </a:prstGeom>
          <a:noFill/>
          <a:ln w="12700">
            <a:noFill/>
            <a:miter lim="800000"/>
            <a:headEnd type="none" w="sm" len="sm"/>
            <a:tailEnd type="none" w="sm" len="sm"/>
          </a:ln>
        </p:spPr>
        <p:txBody>
          <a:bodyPr>
            <a:spAutoFit/>
          </a:bodyPr>
          <a:lstStyle/>
          <a:p>
            <a:pPr>
              <a:spcBef>
                <a:spcPct val="40000"/>
              </a:spcBef>
              <a:tabLst>
                <a:tab pos="457200" algn="l"/>
                <a:tab pos="4911725" algn="l"/>
              </a:tabLst>
            </a:pPr>
            <a:r>
              <a:rPr lang="en-US" sz="1400" b="0" i="1" dirty="0"/>
              <a:t>		</a:t>
            </a:r>
            <a:r>
              <a:rPr lang="en-US" sz="1400" i="1" dirty="0">
                <a:solidFill>
                  <a:schemeClr val="tx2"/>
                </a:solidFill>
              </a:rPr>
              <a:t>// Create Phase (single buffer)</a:t>
            </a:r>
          </a:p>
          <a:p>
            <a:pPr>
              <a:spcBef>
                <a:spcPct val="40000"/>
              </a:spcBef>
              <a:tabLst>
                <a:tab pos="457200" algn="l"/>
                <a:tab pos="4911725" algn="l"/>
              </a:tabLst>
            </a:pPr>
            <a:r>
              <a:rPr lang="en-US" sz="1400" dirty="0"/>
              <a:t>status = </a:t>
            </a:r>
            <a:r>
              <a:rPr lang="en-US" sz="1400" dirty="0" err="1" smtClean="0">
                <a:solidFill>
                  <a:schemeClr val="tx2"/>
                </a:solidFill>
              </a:rPr>
              <a:t>Stream_issue</a:t>
            </a:r>
            <a:r>
              <a:rPr lang="en-US" sz="1400" dirty="0" smtClean="0"/>
              <a:t>(</a:t>
            </a:r>
            <a:r>
              <a:rPr lang="en-US" sz="1400" dirty="0" err="1" smtClean="0"/>
              <a:t>inStream</a:t>
            </a:r>
            <a:r>
              <a:rPr lang="en-US" sz="1400" dirty="0"/>
              <a:t>, </a:t>
            </a:r>
            <a:r>
              <a:rPr lang="en-US" sz="1400" dirty="0" err="1"/>
              <a:t>pBufIn</a:t>
            </a:r>
            <a:r>
              <a:rPr lang="en-US" sz="1400" dirty="0"/>
              <a:t>, size);	</a:t>
            </a:r>
            <a:r>
              <a:rPr lang="en-US" sz="1400" b="0" i="1" dirty="0"/>
              <a:t>// issue EMPTY buffer to </a:t>
            </a:r>
            <a:r>
              <a:rPr lang="en-US" sz="1400" b="0" i="1" dirty="0" err="1"/>
              <a:t>inStream</a:t>
            </a:r>
            <a:endParaRPr lang="en-US" sz="1400" b="0" i="1" dirty="0"/>
          </a:p>
          <a:p>
            <a:pPr>
              <a:spcBef>
                <a:spcPct val="40000"/>
              </a:spcBef>
              <a:tabLst>
                <a:tab pos="457200" algn="l"/>
                <a:tab pos="4911725" algn="l"/>
              </a:tabLst>
            </a:pPr>
            <a:r>
              <a:rPr lang="en-US" sz="1400" dirty="0"/>
              <a:t>status = </a:t>
            </a:r>
            <a:r>
              <a:rPr lang="en-US" sz="1400" dirty="0" err="1" smtClean="0">
                <a:solidFill>
                  <a:schemeClr val="tx2"/>
                </a:solidFill>
              </a:rPr>
              <a:t>Stream_issue</a:t>
            </a:r>
            <a:r>
              <a:rPr lang="en-US" sz="1400" dirty="0" smtClean="0"/>
              <a:t>(</a:t>
            </a:r>
            <a:r>
              <a:rPr lang="en-US" sz="1400" dirty="0" err="1" smtClean="0"/>
              <a:t>outStream</a:t>
            </a:r>
            <a:r>
              <a:rPr lang="en-US" sz="1400" dirty="0"/>
              <a:t>, </a:t>
            </a:r>
            <a:r>
              <a:rPr lang="en-US" sz="1400" dirty="0" err="1"/>
              <a:t>pBufOut</a:t>
            </a:r>
            <a:r>
              <a:rPr lang="en-US" sz="1400" dirty="0"/>
              <a:t>, size); 	</a:t>
            </a:r>
            <a:r>
              <a:rPr lang="en-US" sz="1400" b="0" i="1" dirty="0"/>
              <a:t>// issue EMPTY buffer to </a:t>
            </a:r>
            <a:r>
              <a:rPr lang="en-US" sz="1400" b="0" i="1" dirty="0" err="1"/>
              <a:t>OutStream</a:t>
            </a:r>
            <a:endParaRPr lang="en-US" sz="1400" b="0" i="1" dirty="0"/>
          </a:p>
          <a:p>
            <a:pPr>
              <a:spcBef>
                <a:spcPct val="40000"/>
              </a:spcBef>
              <a:tabLst>
                <a:tab pos="457200" algn="l"/>
                <a:tab pos="4911725" algn="l"/>
              </a:tabLst>
            </a:pPr>
            <a:r>
              <a:rPr lang="en-US" sz="1400" dirty="0"/>
              <a:t>	</a:t>
            </a:r>
            <a:endParaRPr lang="en-US" sz="1400" b="0" i="1" dirty="0"/>
          </a:p>
          <a:p>
            <a:pPr>
              <a:spcBef>
                <a:spcPct val="40000"/>
              </a:spcBef>
              <a:tabLst>
                <a:tab pos="457200" algn="l"/>
                <a:tab pos="4911725" algn="l"/>
              </a:tabLst>
            </a:pPr>
            <a:r>
              <a:rPr lang="en-US" sz="1400" b="0" dirty="0"/>
              <a:t>while( </a:t>
            </a:r>
            <a:r>
              <a:rPr lang="en-US" sz="1400" b="0" dirty="0" err="1"/>
              <a:t>doRecordVideo</a:t>
            </a:r>
            <a:r>
              <a:rPr lang="en-US" sz="1400" b="0" dirty="0"/>
              <a:t> == 1 )</a:t>
            </a:r>
            <a:r>
              <a:rPr lang="en-US" sz="1400" dirty="0"/>
              <a:t> {	</a:t>
            </a:r>
            <a:r>
              <a:rPr lang="en-US" sz="1400" i="1" dirty="0">
                <a:solidFill>
                  <a:schemeClr val="tx2"/>
                </a:solidFill>
              </a:rPr>
              <a:t>// Execute phase</a:t>
            </a:r>
            <a:endParaRPr lang="en-US" sz="1400" dirty="0"/>
          </a:p>
          <a:p>
            <a:pPr>
              <a:spcBef>
                <a:spcPct val="40000"/>
              </a:spcBef>
              <a:tabLst>
                <a:tab pos="457200" algn="l"/>
                <a:tab pos="4911725" algn="l"/>
              </a:tabLst>
            </a:pPr>
            <a:r>
              <a:rPr lang="en-US" sz="1400" dirty="0"/>
              <a:t>	</a:t>
            </a:r>
            <a:r>
              <a:rPr lang="en-US" sz="1400" dirty="0" err="1"/>
              <a:t>inSize</a:t>
            </a:r>
            <a:r>
              <a:rPr lang="en-US" sz="1400" dirty="0"/>
              <a:t> = </a:t>
            </a:r>
            <a:r>
              <a:rPr lang="en-US" sz="1400" dirty="0" err="1" smtClean="0">
                <a:solidFill>
                  <a:schemeClr val="tx2"/>
                </a:solidFill>
              </a:rPr>
              <a:t>Stream_reclaim</a:t>
            </a:r>
            <a:r>
              <a:rPr lang="en-US" sz="1400" dirty="0" smtClean="0">
                <a:solidFill>
                  <a:schemeClr val="tx2"/>
                </a:solidFill>
              </a:rPr>
              <a:t> </a:t>
            </a:r>
            <a:r>
              <a:rPr lang="en-US" sz="1400" dirty="0"/>
              <a:t>(</a:t>
            </a:r>
            <a:r>
              <a:rPr lang="en-US" sz="1400" dirty="0" err="1"/>
              <a:t>inStream</a:t>
            </a:r>
            <a:r>
              <a:rPr lang="en-US" sz="1400" dirty="0"/>
              <a:t>, </a:t>
            </a:r>
            <a:r>
              <a:rPr lang="en-US" sz="1400" dirty="0" err="1"/>
              <a:t>pBufIn</a:t>
            </a:r>
            <a:r>
              <a:rPr lang="en-US" sz="1400" dirty="0"/>
              <a:t>); 	</a:t>
            </a:r>
            <a:r>
              <a:rPr lang="en-US" sz="1400" b="0" i="1" dirty="0"/>
              <a:t>// get FULL input buffer</a:t>
            </a:r>
          </a:p>
          <a:p>
            <a:pPr>
              <a:spcBef>
                <a:spcPct val="40000"/>
              </a:spcBef>
              <a:tabLst>
                <a:tab pos="457200" algn="l"/>
                <a:tab pos="4911725" algn="l"/>
              </a:tabLst>
            </a:pPr>
            <a:r>
              <a:rPr lang="en-US" sz="1400" b="0" i="1" dirty="0"/>
              <a:t>	</a:t>
            </a:r>
            <a:r>
              <a:rPr lang="en-US" sz="1400" dirty="0" err="1"/>
              <a:t>outSize</a:t>
            </a:r>
            <a:r>
              <a:rPr lang="en-US" sz="1400" dirty="0"/>
              <a:t> = </a:t>
            </a:r>
            <a:r>
              <a:rPr lang="en-US" sz="1400" dirty="0" err="1" smtClean="0">
                <a:solidFill>
                  <a:schemeClr val="tx2"/>
                </a:solidFill>
              </a:rPr>
              <a:t>Stream_reclaim</a:t>
            </a:r>
            <a:r>
              <a:rPr lang="en-US" sz="1400" dirty="0" smtClean="0">
                <a:solidFill>
                  <a:schemeClr val="tx2"/>
                </a:solidFill>
              </a:rPr>
              <a:t> </a:t>
            </a:r>
            <a:r>
              <a:rPr lang="en-US" sz="1400" dirty="0"/>
              <a:t>(</a:t>
            </a:r>
            <a:r>
              <a:rPr lang="en-US" sz="1400" dirty="0" err="1"/>
              <a:t>outStream</a:t>
            </a:r>
            <a:r>
              <a:rPr lang="en-US" sz="1400" dirty="0"/>
              <a:t>, </a:t>
            </a:r>
            <a:r>
              <a:rPr lang="en-US" sz="1400" dirty="0" err="1"/>
              <a:t>pBufOut</a:t>
            </a:r>
            <a:r>
              <a:rPr lang="en-US" sz="1400" dirty="0"/>
              <a:t>); </a:t>
            </a:r>
            <a:r>
              <a:rPr lang="en-US" sz="1400" dirty="0">
                <a:solidFill>
                  <a:schemeClr val="tx2"/>
                </a:solidFill>
              </a:rPr>
              <a:t>	</a:t>
            </a:r>
            <a:r>
              <a:rPr lang="en-US" sz="1400" b="0" i="1" dirty="0"/>
              <a:t>// get EMPTY output buffer </a:t>
            </a:r>
            <a:endParaRPr lang="en-US" sz="1400" dirty="0">
              <a:solidFill>
                <a:schemeClr val="tx2"/>
              </a:solidFill>
            </a:endParaRPr>
          </a:p>
          <a:p>
            <a:pPr>
              <a:spcBef>
                <a:spcPct val="40000"/>
              </a:spcBef>
              <a:tabLst>
                <a:tab pos="457200" algn="l"/>
                <a:tab pos="4911725" algn="l"/>
              </a:tabLst>
            </a:pPr>
            <a:endParaRPr lang="en-US" sz="1400" dirty="0">
              <a:solidFill>
                <a:schemeClr val="tx2"/>
              </a:solidFill>
            </a:endParaRPr>
          </a:p>
          <a:p>
            <a:pPr>
              <a:spcBef>
                <a:spcPct val="40000"/>
              </a:spcBef>
              <a:tabLst>
                <a:tab pos="457200" algn="l"/>
                <a:tab pos="4911725" algn="l"/>
              </a:tabLst>
            </a:pPr>
            <a:r>
              <a:rPr lang="en-US" sz="1400" dirty="0">
                <a:solidFill>
                  <a:schemeClr val="tx2"/>
                </a:solidFill>
              </a:rPr>
              <a:t>	… DO DSP … </a:t>
            </a:r>
            <a:r>
              <a:rPr lang="en-US" sz="1400" b="0" i="1" dirty="0"/>
              <a:t> 	// </a:t>
            </a:r>
            <a:r>
              <a:rPr lang="en-US" sz="1400" b="0" i="1" dirty="0" err="1"/>
              <a:t>Algo</a:t>
            </a:r>
            <a:r>
              <a:rPr lang="en-US" sz="1400" b="0" i="1" dirty="0"/>
              <a:t> goes here </a:t>
            </a:r>
          </a:p>
          <a:p>
            <a:pPr>
              <a:spcBef>
                <a:spcPct val="40000"/>
              </a:spcBef>
              <a:tabLst>
                <a:tab pos="457200" algn="l"/>
                <a:tab pos="4911725" algn="l"/>
              </a:tabLst>
            </a:pPr>
            <a:endParaRPr lang="en-US" sz="1400" dirty="0"/>
          </a:p>
          <a:p>
            <a:pPr>
              <a:spcBef>
                <a:spcPct val="40000"/>
              </a:spcBef>
              <a:tabLst>
                <a:tab pos="457200" algn="l"/>
                <a:tab pos="4911725" algn="l"/>
              </a:tabLst>
            </a:pPr>
            <a:r>
              <a:rPr lang="en-US" sz="1400" dirty="0"/>
              <a:t>	status = </a:t>
            </a:r>
            <a:r>
              <a:rPr lang="en-US" sz="1400" dirty="0" err="1" smtClean="0">
                <a:solidFill>
                  <a:schemeClr val="tx2"/>
                </a:solidFill>
              </a:rPr>
              <a:t>Stream_issue</a:t>
            </a:r>
            <a:r>
              <a:rPr lang="en-US" sz="1400" dirty="0" smtClean="0"/>
              <a:t>(</a:t>
            </a:r>
            <a:r>
              <a:rPr lang="en-US" sz="1400" dirty="0" err="1" smtClean="0"/>
              <a:t>inStream</a:t>
            </a:r>
            <a:r>
              <a:rPr lang="en-US" sz="1400" dirty="0"/>
              <a:t>, </a:t>
            </a:r>
            <a:r>
              <a:rPr lang="en-US" sz="1400" dirty="0" err="1"/>
              <a:t>pBufIn</a:t>
            </a:r>
            <a:r>
              <a:rPr lang="en-US" sz="1400" dirty="0"/>
              <a:t>, size);	</a:t>
            </a:r>
            <a:r>
              <a:rPr lang="en-US" sz="1400" b="0" i="1" dirty="0"/>
              <a:t>// issue EMPTY buffer to </a:t>
            </a:r>
            <a:r>
              <a:rPr lang="en-US" sz="1400" b="0" i="1" dirty="0" err="1"/>
              <a:t>inStream</a:t>
            </a:r>
            <a:endParaRPr lang="en-US" sz="1400" b="0" i="1" dirty="0"/>
          </a:p>
          <a:p>
            <a:pPr>
              <a:spcBef>
                <a:spcPct val="40000"/>
              </a:spcBef>
              <a:tabLst>
                <a:tab pos="457200" algn="l"/>
                <a:tab pos="4911725" algn="l"/>
              </a:tabLst>
            </a:pPr>
            <a:r>
              <a:rPr lang="en-US" sz="1400" dirty="0"/>
              <a:t>	status = </a:t>
            </a:r>
            <a:r>
              <a:rPr lang="en-US" sz="1400" dirty="0" err="1" smtClean="0">
                <a:solidFill>
                  <a:schemeClr val="tx2"/>
                </a:solidFill>
              </a:rPr>
              <a:t>Stream_issue</a:t>
            </a:r>
            <a:r>
              <a:rPr lang="en-US" sz="1400" dirty="0" smtClean="0"/>
              <a:t>(</a:t>
            </a:r>
            <a:r>
              <a:rPr lang="en-US" sz="1400" dirty="0" err="1" smtClean="0"/>
              <a:t>outStream</a:t>
            </a:r>
            <a:r>
              <a:rPr lang="en-US" sz="1400" dirty="0"/>
              <a:t>, </a:t>
            </a:r>
            <a:r>
              <a:rPr lang="en-US" sz="1400" dirty="0" err="1"/>
              <a:t>pBufOut</a:t>
            </a:r>
            <a:r>
              <a:rPr lang="en-US" sz="1400" dirty="0"/>
              <a:t>, size); 	</a:t>
            </a:r>
            <a:r>
              <a:rPr lang="en-US" sz="1400" b="0" i="1" dirty="0"/>
              <a:t>// issue FULL buffer to </a:t>
            </a:r>
            <a:r>
              <a:rPr lang="en-US" sz="1400" b="0" i="1" dirty="0" err="1"/>
              <a:t>OutStream</a:t>
            </a:r>
            <a:endParaRPr lang="en-US" sz="1400" b="0" i="1" dirty="0"/>
          </a:p>
          <a:p>
            <a:pPr>
              <a:spcBef>
                <a:spcPct val="40000"/>
              </a:spcBef>
              <a:tabLst>
                <a:tab pos="457200" algn="l"/>
                <a:tab pos="4911725" algn="l"/>
              </a:tabLst>
            </a:pPr>
            <a:r>
              <a:rPr lang="en-US" sz="1400" dirty="0"/>
              <a:t>}</a:t>
            </a:r>
          </a:p>
          <a:p>
            <a:pPr>
              <a:spcBef>
                <a:spcPct val="40000"/>
              </a:spcBef>
              <a:tabLst>
                <a:tab pos="457200" algn="l"/>
                <a:tab pos="4911725" algn="l"/>
              </a:tabLst>
            </a:pPr>
            <a:endParaRPr lang="en-US" sz="1400" dirty="0">
              <a:solidFill>
                <a:schemeClr val="tx2"/>
              </a:solidFill>
            </a:endParaRPr>
          </a:p>
          <a:p>
            <a:pPr>
              <a:spcBef>
                <a:spcPct val="40000"/>
              </a:spcBef>
              <a:tabLst>
                <a:tab pos="457200" algn="l"/>
                <a:tab pos="4911725" algn="l"/>
              </a:tabLst>
            </a:pPr>
            <a:r>
              <a:rPr lang="en-US" sz="1400" dirty="0" err="1" smtClean="0">
                <a:solidFill>
                  <a:schemeClr val="tx2"/>
                </a:solidFill>
              </a:rPr>
              <a:t>Stream_reclaim</a:t>
            </a:r>
            <a:r>
              <a:rPr lang="en-US" sz="1400" dirty="0" smtClean="0">
                <a:solidFill>
                  <a:schemeClr val="tx2"/>
                </a:solidFill>
              </a:rPr>
              <a:t> </a:t>
            </a:r>
            <a:r>
              <a:rPr lang="en-US" sz="1400" dirty="0"/>
              <a:t>(</a:t>
            </a:r>
            <a:r>
              <a:rPr lang="en-US" sz="1400" dirty="0" err="1"/>
              <a:t>inStream</a:t>
            </a:r>
            <a:r>
              <a:rPr lang="en-US" sz="1400" dirty="0"/>
              <a:t>, </a:t>
            </a:r>
            <a:r>
              <a:rPr lang="en-US" sz="1400" dirty="0" err="1"/>
              <a:t>pBufIn</a:t>
            </a:r>
            <a:r>
              <a:rPr lang="en-US" sz="1400" dirty="0"/>
              <a:t>); 	</a:t>
            </a:r>
            <a:r>
              <a:rPr lang="en-US" sz="1400" i="1" dirty="0">
                <a:solidFill>
                  <a:schemeClr val="tx2"/>
                </a:solidFill>
              </a:rPr>
              <a:t>// Delete phase</a:t>
            </a:r>
          </a:p>
          <a:p>
            <a:pPr>
              <a:spcBef>
                <a:spcPct val="40000"/>
              </a:spcBef>
              <a:tabLst>
                <a:tab pos="457200" algn="l"/>
                <a:tab pos="4911725" algn="l"/>
              </a:tabLst>
            </a:pPr>
            <a:r>
              <a:rPr lang="en-US" sz="1400" dirty="0" err="1" smtClean="0">
                <a:solidFill>
                  <a:schemeClr val="tx2"/>
                </a:solidFill>
              </a:rPr>
              <a:t>Stream_reclaim</a:t>
            </a:r>
            <a:r>
              <a:rPr lang="en-US" sz="1400" dirty="0" smtClean="0">
                <a:solidFill>
                  <a:schemeClr val="tx2"/>
                </a:solidFill>
              </a:rPr>
              <a:t> </a:t>
            </a:r>
            <a:r>
              <a:rPr lang="en-US" sz="1400" dirty="0"/>
              <a:t>(</a:t>
            </a:r>
            <a:r>
              <a:rPr lang="en-US" sz="1400" dirty="0" err="1"/>
              <a:t>outStream</a:t>
            </a:r>
            <a:r>
              <a:rPr lang="en-US" sz="1400" dirty="0"/>
              <a:t>, </a:t>
            </a:r>
            <a:r>
              <a:rPr lang="en-US" sz="1400" dirty="0" err="1"/>
              <a:t>pBufOut</a:t>
            </a:r>
            <a:r>
              <a:rPr lang="en-US" sz="1400" dirty="0"/>
              <a:t>); </a:t>
            </a:r>
            <a:r>
              <a:rPr lang="en-US" sz="1400" dirty="0">
                <a:solidFill>
                  <a:schemeClr val="tx2"/>
                </a:solidFill>
              </a:rPr>
              <a:t>	</a:t>
            </a:r>
            <a:r>
              <a:rPr lang="en-US" sz="1400" b="0" i="1" dirty="0"/>
              <a:t>// retrieve buffers back from stream </a:t>
            </a:r>
          </a:p>
        </p:txBody>
      </p:sp>
      <p:sp>
        <p:nvSpPr>
          <p:cNvPr id="9221" name="Line 5"/>
          <p:cNvSpPr>
            <a:spLocks noChangeShapeType="1"/>
          </p:cNvSpPr>
          <p:nvPr/>
        </p:nvSpPr>
        <p:spPr bwMode="auto">
          <a:xfrm>
            <a:off x="304800" y="1809750"/>
            <a:ext cx="4953000"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9222" name="Line 6"/>
          <p:cNvSpPr>
            <a:spLocks noChangeShapeType="1"/>
          </p:cNvSpPr>
          <p:nvPr/>
        </p:nvSpPr>
        <p:spPr bwMode="auto">
          <a:xfrm>
            <a:off x="304800" y="4724400"/>
            <a:ext cx="4953000" cy="0"/>
          </a:xfrm>
          <a:prstGeom prst="line">
            <a:avLst/>
          </a:prstGeom>
          <a:noFill/>
          <a:ln w="12700">
            <a:solidFill>
              <a:schemeClr val="tx1"/>
            </a:solidFill>
            <a:prstDash val="dash"/>
            <a:round/>
            <a:headEnd type="none" w="sm" len="sm"/>
            <a:tailEnd type="none" w="sm" len="sm"/>
          </a:ln>
        </p:spPr>
        <p:txBody>
          <a:bodyPr/>
          <a:lstStyle/>
          <a:p>
            <a:endParaRPr lang="en-US"/>
          </a:p>
        </p:txBody>
      </p:sp>
      <p:pic>
        <p:nvPicPr>
          <p:cNvPr id="8"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1752600"/>
            <a:ext cx="5562600" cy="26670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eaLnBrk="0" hangingPunct="0">
              <a:lnSpc>
                <a:spcPct val="80000"/>
              </a:lnSpc>
              <a:spcBef>
                <a:spcPct val="50000"/>
              </a:spcBef>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6"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7"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8" action="ppaction://hlinksldjump"/>
          </p:cNvPr>
          <p:cNvSpPr txBox="1">
            <a:spLocks noChangeArrowheads="1"/>
          </p:cNvSpPr>
          <p:nvPr>
            <p:custDataLst>
              <p:tags r:id="rId2"/>
            </p:custDataLst>
          </p:nvPr>
        </p:nvSpPr>
        <p:spPr bwMode="auto">
          <a:xfrm>
            <a:off x="301576" y="1837518"/>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Driver I/O - Intro</a:t>
            </a:r>
            <a:endParaRPr lang="en-US" dirty="0">
              <a:solidFill>
                <a:srgbClr val="000000"/>
              </a:solidFill>
            </a:endParaRPr>
          </a:p>
        </p:txBody>
      </p:sp>
      <p:sp>
        <p:nvSpPr>
          <p:cNvPr id="12" name="Text Box 3">
            <a:hlinkClick r:id="rId9" action="ppaction://hlinksldjump"/>
          </p:cNvPr>
          <p:cNvSpPr txBox="1">
            <a:spLocks noChangeArrowheads="1"/>
          </p:cNvSpPr>
          <p:nvPr>
            <p:custDataLst>
              <p:tags r:id="rId3"/>
            </p:custDataLst>
          </p:nvPr>
        </p:nvSpPr>
        <p:spPr bwMode="auto">
          <a:xfrm>
            <a:off x="304800" y="2352166"/>
            <a:ext cx="5562600" cy="424732"/>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Using Double Buffers</a:t>
            </a:r>
            <a:endParaRPr lang="en-US" dirty="0">
              <a:solidFill>
                <a:srgbClr val="000000"/>
              </a:solidFill>
            </a:endParaRPr>
          </a:p>
        </p:txBody>
      </p:sp>
      <p:sp>
        <p:nvSpPr>
          <p:cNvPr id="13" name="Text Box 4">
            <a:hlinkClick r:id="rId10" action="ppaction://hlinksldjump"/>
          </p:cNvPr>
          <p:cNvSpPr txBox="1">
            <a:spLocks noChangeArrowheads="1"/>
          </p:cNvSpPr>
          <p:nvPr>
            <p:custDataLst>
              <p:tags r:id="rId4"/>
            </p:custDataLst>
          </p:nvPr>
        </p:nvSpPr>
        <p:spPr bwMode="auto">
          <a:xfrm>
            <a:off x="301576" y="2866814"/>
            <a:ext cx="5543550" cy="424732"/>
          </a:xfrm>
          <a:prstGeom prst="rect">
            <a:avLst/>
          </a:prstGeom>
          <a:noFill/>
          <a:ln w="12700">
            <a:noFill/>
            <a:miter lim="800000"/>
            <a:headEnd type="none" w="sm" len="sm"/>
            <a:tailEnd type="none" w="sm" len="sm"/>
          </a:ln>
        </p:spPr>
        <p:txBody>
          <a:bodyPr>
            <a:spAutoFit/>
          </a:bodyPr>
          <a:lstStyle/>
          <a:p>
            <a:pPr marL="342900" indent="-342900" eaLnBrk="0" hangingPunct="0">
              <a:lnSpc>
                <a:spcPct val="90000"/>
              </a:lnSpc>
              <a:buClr>
                <a:srgbClr val="0066FF"/>
              </a:buClr>
              <a:buSzPct val="75000"/>
              <a:buFont typeface="Wingdings" pitchFamily="2" charset="2"/>
              <a:buChar char=""/>
            </a:pPr>
            <a:r>
              <a:rPr lang="en-US" smtClean="0">
                <a:solidFill>
                  <a:srgbClr val="000000"/>
                </a:solidFill>
              </a:rPr>
              <a:t>PSP/IOM Drivers</a:t>
            </a:r>
            <a:endParaRPr lang="en-US" dirty="0">
              <a:solidFill>
                <a:srgbClr val="000000"/>
              </a:solidFill>
            </a:endParaRPr>
          </a:p>
        </p:txBody>
      </p:sp>
    </p:spTree>
    <p:custDataLst>
      <p:tags r:id="rId1"/>
    </p:custDataLst>
    <p:extLst>
      <p:ext uri="{BB962C8B-B14F-4D97-AF65-F5344CB8AC3E}">
        <p14:creationId xmlns:p14="http://schemas.microsoft.com/office/powerpoint/2010/main" val="20193925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ChangeArrowheads="1"/>
          </p:cNvSpPr>
          <p:nvPr/>
        </p:nvSpPr>
        <p:spPr bwMode="auto">
          <a:xfrm>
            <a:off x="4038600" y="685800"/>
            <a:ext cx="4953000" cy="5715000"/>
          </a:xfrm>
          <a:prstGeom prst="rect">
            <a:avLst/>
          </a:prstGeom>
          <a:solidFill>
            <a:schemeClr val="accent1"/>
          </a:solidFill>
          <a:ln w="25400">
            <a:solidFill>
              <a:schemeClr val="tx1"/>
            </a:solidFill>
            <a:miter lim="800000"/>
            <a:headEnd type="none" w="sm" len="sm"/>
            <a:tailEnd type="none" w="sm" len="sm"/>
          </a:ln>
          <a:effectLst>
            <a:outerShdw dist="107763" dir="2700000" algn="ctr" rotWithShape="0">
              <a:schemeClr val="bg2"/>
            </a:outerShdw>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69667" name="Rectangle 3"/>
          <p:cNvSpPr>
            <a:spLocks noChangeArrowheads="1"/>
          </p:cNvSpPr>
          <p:nvPr/>
        </p:nvSpPr>
        <p:spPr bwMode="auto">
          <a:xfrm>
            <a:off x="4090988" y="6019800"/>
            <a:ext cx="4767262" cy="304800"/>
          </a:xfrm>
          <a:prstGeom prst="rect">
            <a:avLst/>
          </a:prstGeom>
          <a:solidFill>
            <a:schemeClr val="accent2"/>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69668" name="Rectangle 4"/>
          <p:cNvSpPr>
            <a:spLocks noChangeArrowheads="1"/>
          </p:cNvSpPr>
          <p:nvPr/>
        </p:nvSpPr>
        <p:spPr bwMode="auto">
          <a:xfrm>
            <a:off x="4086225" y="1381125"/>
            <a:ext cx="2181225" cy="314325"/>
          </a:xfrm>
          <a:prstGeom prst="rect">
            <a:avLst/>
          </a:prstGeom>
          <a:solidFill>
            <a:schemeClr val="accent2"/>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69669" name="Rectangle 5"/>
          <p:cNvSpPr>
            <a:spLocks noChangeArrowheads="1"/>
          </p:cNvSpPr>
          <p:nvPr/>
        </p:nvSpPr>
        <p:spPr bwMode="auto">
          <a:xfrm>
            <a:off x="4086225" y="2085975"/>
            <a:ext cx="4648200" cy="304800"/>
          </a:xfrm>
          <a:prstGeom prst="rect">
            <a:avLst/>
          </a:prstGeom>
          <a:solidFill>
            <a:schemeClr val="accent2"/>
          </a:solidFill>
          <a:ln w="12700">
            <a:noFill/>
            <a:miter lim="800000"/>
            <a:headEnd type="none" w="sm" len="sm"/>
            <a:tailEnd type="none" w="sm" len="sm"/>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11270" name="Rectangle 6"/>
          <p:cNvSpPr>
            <a:spLocks noGrp="1" noChangeArrowheads="1"/>
          </p:cNvSpPr>
          <p:nvPr>
            <p:ph type="title"/>
          </p:nvPr>
        </p:nvSpPr>
        <p:spPr/>
        <p:txBody>
          <a:bodyPr lIns="92075" rIns="92075" anchor="ctr"/>
          <a:lstStyle/>
          <a:p>
            <a:r>
              <a:rPr lang="en-US" smtClean="0"/>
              <a:t>Double Buffer Example – Input Only</a:t>
            </a:r>
          </a:p>
        </p:txBody>
      </p:sp>
      <p:sp>
        <p:nvSpPr>
          <p:cNvPr id="11271" name="Rectangle 8"/>
          <p:cNvSpPr>
            <a:spLocks noChangeArrowheads="1"/>
          </p:cNvSpPr>
          <p:nvPr/>
        </p:nvSpPr>
        <p:spPr bwMode="auto">
          <a:xfrm>
            <a:off x="1752600" y="1219200"/>
            <a:ext cx="2062163" cy="5283200"/>
          </a:xfrm>
          <a:prstGeom prst="rect">
            <a:avLst/>
          </a:prstGeom>
          <a:noFill/>
          <a:ln w="9525">
            <a:solidFill>
              <a:schemeClr val="bg2"/>
            </a:solidFill>
            <a:prstDash val="dash"/>
            <a:miter lim="800000"/>
            <a:headEnd/>
            <a:tailEnd/>
          </a:ln>
        </p:spPr>
        <p:txBody>
          <a:bodyPr lIns="92075" tIns="46038" rIns="92075" bIns="46038">
            <a:spAutoFit/>
          </a:bodyPr>
          <a:lstStyle/>
          <a:p>
            <a:pPr algn="ctr" eaLnBrk="0" hangingPunct="0"/>
            <a:r>
              <a:rPr lang="en-US" sz="2000">
                <a:solidFill>
                  <a:schemeClr val="tx2"/>
                </a:solidFill>
              </a:rPr>
              <a:t>BIOS:</a:t>
            </a:r>
          </a:p>
          <a:p>
            <a:pPr algn="ctr" eaLnBrk="0" hangingPunct="0"/>
            <a:endParaRPr lang="en-US" sz="2000">
              <a:solidFill>
                <a:schemeClr val="tx2"/>
              </a:solidFill>
            </a:endParaRPr>
          </a:p>
          <a:p>
            <a:pPr algn="ctr" eaLnBrk="0" hangingPunct="0"/>
            <a:endParaRPr lang="en-US" sz="2000">
              <a:solidFill>
                <a:schemeClr val="tx2"/>
              </a:solidFill>
            </a:endParaRPr>
          </a:p>
          <a:p>
            <a:pPr algn="ctr" eaLnBrk="0" hangingPunct="0"/>
            <a:endParaRPr lang="en-US" sz="2000">
              <a:solidFill>
                <a:schemeClr val="tx2"/>
              </a:solidFill>
            </a:endParaRPr>
          </a:p>
          <a:p>
            <a:pPr algn="ctr" eaLnBrk="0" hangingPunct="0"/>
            <a:endParaRPr lang="en-US" sz="2000">
              <a:solidFill>
                <a:schemeClr val="tx2"/>
              </a:solidFill>
            </a:endParaRPr>
          </a:p>
          <a:p>
            <a:pPr algn="ctr" eaLnBrk="0" hangingPunct="0"/>
            <a:endParaRPr lang="en-US" sz="2000">
              <a:solidFill>
                <a:schemeClr val="tx2"/>
              </a:solidFill>
            </a:endParaRPr>
          </a:p>
          <a:p>
            <a:pPr algn="ctr" eaLnBrk="0" hangingPunct="0"/>
            <a:endParaRPr lang="en-US" sz="2000">
              <a:solidFill>
                <a:schemeClr val="tx2"/>
              </a:solidFill>
            </a:endParaRPr>
          </a:p>
          <a:p>
            <a:pPr algn="ctr" eaLnBrk="0" hangingPunct="0"/>
            <a:endParaRPr lang="en-US" sz="2000">
              <a:solidFill>
                <a:schemeClr val="tx2"/>
              </a:solidFill>
            </a:endParaRPr>
          </a:p>
          <a:p>
            <a:pPr algn="ctr" eaLnBrk="0" hangingPunct="0"/>
            <a:endParaRPr lang="en-US" sz="2000">
              <a:solidFill>
                <a:schemeClr val="tx2"/>
              </a:solidFill>
            </a:endParaRPr>
          </a:p>
          <a:p>
            <a:pPr algn="ctr" eaLnBrk="0" hangingPunct="0"/>
            <a:endParaRPr lang="en-US" sz="2000">
              <a:solidFill>
                <a:schemeClr val="tx2"/>
              </a:solidFill>
            </a:endParaRPr>
          </a:p>
          <a:p>
            <a:pPr algn="ctr" eaLnBrk="0" hangingPunct="0"/>
            <a:r>
              <a:rPr lang="en-US" sz="2000">
                <a:solidFill>
                  <a:schemeClr val="tx2"/>
                </a:solidFill>
              </a:rPr>
              <a:t/>
            </a:r>
            <a:br>
              <a:rPr lang="en-US" sz="2000">
                <a:solidFill>
                  <a:schemeClr val="tx2"/>
                </a:solidFill>
              </a:rPr>
            </a:br>
            <a:endParaRPr lang="en-US" sz="2000">
              <a:solidFill>
                <a:schemeClr val="tx2"/>
              </a:solidFill>
            </a:endParaRPr>
          </a:p>
          <a:p>
            <a:pPr algn="ctr" eaLnBrk="0" hangingPunct="0"/>
            <a:endParaRPr lang="en-US" sz="2000">
              <a:solidFill>
                <a:schemeClr val="tx2"/>
              </a:solidFill>
            </a:endParaRPr>
          </a:p>
          <a:p>
            <a:pPr algn="ctr" eaLnBrk="0" hangingPunct="0"/>
            <a:endParaRPr lang="en-US" sz="2000">
              <a:solidFill>
                <a:schemeClr val="tx2"/>
              </a:solidFill>
            </a:endParaRPr>
          </a:p>
          <a:p>
            <a:pPr algn="ctr" eaLnBrk="0" hangingPunct="0"/>
            <a:endParaRPr lang="en-US" sz="2000">
              <a:solidFill>
                <a:schemeClr val="tx2"/>
              </a:solidFill>
            </a:endParaRPr>
          </a:p>
          <a:p>
            <a:pPr algn="ctr" eaLnBrk="0" hangingPunct="0"/>
            <a:r>
              <a:rPr lang="en-US" sz="2000">
                <a:solidFill>
                  <a:schemeClr val="tx2"/>
                </a:solidFill>
              </a:rPr>
              <a:t>Stream </a:t>
            </a:r>
          </a:p>
          <a:p>
            <a:pPr algn="ctr" eaLnBrk="0" hangingPunct="0"/>
            <a:endParaRPr lang="en-US" sz="2000">
              <a:solidFill>
                <a:schemeClr val="tx2"/>
              </a:solidFill>
            </a:endParaRPr>
          </a:p>
        </p:txBody>
      </p:sp>
      <p:sp>
        <p:nvSpPr>
          <p:cNvPr id="11272" name="Rectangle 9"/>
          <p:cNvSpPr>
            <a:spLocks noChangeArrowheads="1"/>
          </p:cNvSpPr>
          <p:nvPr/>
        </p:nvSpPr>
        <p:spPr bwMode="auto">
          <a:xfrm>
            <a:off x="5676900" y="647700"/>
            <a:ext cx="1600200" cy="457200"/>
          </a:xfrm>
          <a:prstGeom prst="rect">
            <a:avLst/>
          </a:prstGeom>
          <a:noFill/>
          <a:ln w="9525">
            <a:noFill/>
            <a:miter lim="800000"/>
            <a:headEnd/>
            <a:tailEnd/>
          </a:ln>
        </p:spPr>
        <p:txBody>
          <a:bodyPr lIns="0" tIns="91440" rIns="0" bIns="0"/>
          <a:lstStyle/>
          <a:p>
            <a:pPr algn="ctr" eaLnBrk="0" hangingPunct="0">
              <a:lnSpc>
                <a:spcPct val="80000"/>
              </a:lnSpc>
              <a:spcBef>
                <a:spcPct val="50000"/>
              </a:spcBef>
            </a:pPr>
            <a:r>
              <a:rPr lang="en-US" sz="2800" dirty="0" smtClean="0"/>
              <a:t>Task</a:t>
            </a:r>
            <a:endParaRPr lang="en-US" sz="2800" dirty="0"/>
          </a:p>
        </p:txBody>
      </p:sp>
      <p:sp>
        <p:nvSpPr>
          <p:cNvPr id="11273" name="Rectangle 16"/>
          <p:cNvSpPr>
            <a:spLocks noChangeArrowheads="1"/>
          </p:cNvSpPr>
          <p:nvPr/>
        </p:nvSpPr>
        <p:spPr bwMode="auto">
          <a:xfrm>
            <a:off x="2019300" y="2508250"/>
            <a:ext cx="1525588" cy="336550"/>
          </a:xfrm>
          <a:prstGeom prst="rect">
            <a:avLst/>
          </a:prstGeom>
          <a:noFill/>
          <a:ln w="9525">
            <a:noFill/>
            <a:miter lim="800000"/>
            <a:headEnd/>
            <a:tailEnd/>
          </a:ln>
        </p:spPr>
        <p:txBody>
          <a:bodyPr wrap="none" lIns="92075" tIns="46038" rIns="92075" bIns="46038">
            <a:spAutoFit/>
          </a:bodyPr>
          <a:lstStyle/>
          <a:p>
            <a:pPr algn="ctr" eaLnBrk="0" hangingPunct="0"/>
            <a:r>
              <a:rPr lang="en-US" sz="1600"/>
              <a:t>ToDeviceQUE</a:t>
            </a:r>
          </a:p>
        </p:txBody>
      </p:sp>
      <p:sp>
        <p:nvSpPr>
          <p:cNvPr id="369681" name="AutoShape 17"/>
          <p:cNvSpPr>
            <a:spLocks noChangeArrowheads="1"/>
          </p:cNvSpPr>
          <p:nvPr/>
        </p:nvSpPr>
        <p:spPr bwMode="auto">
          <a:xfrm>
            <a:off x="1793875" y="685800"/>
            <a:ext cx="1981200" cy="434975"/>
          </a:xfrm>
          <a:prstGeom prst="rightArrow">
            <a:avLst>
              <a:gd name="adj1" fmla="val 68750"/>
              <a:gd name="adj2" fmla="val 113869"/>
            </a:avLst>
          </a:prstGeom>
          <a:solidFill>
            <a:schemeClr val="accent4"/>
          </a:solidFill>
          <a:ln w="9525">
            <a:solidFill>
              <a:schemeClr val="tx1"/>
            </a:solidFill>
            <a:miter lim="800000"/>
            <a:headEnd/>
            <a:tailEnd/>
          </a:ln>
          <a:effectLst/>
        </p:spPr>
        <p:txBody>
          <a:bodyPr wrap="none" anchor="ct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11275" name="Rectangle 18"/>
          <p:cNvSpPr>
            <a:spLocks noChangeArrowheads="1"/>
          </p:cNvSpPr>
          <p:nvPr/>
        </p:nvSpPr>
        <p:spPr bwMode="auto">
          <a:xfrm>
            <a:off x="2209800" y="800100"/>
            <a:ext cx="1157288" cy="222250"/>
          </a:xfrm>
          <a:prstGeom prst="rect">
            <a:avLst/>
          </a:prstGeom>
          <a:noFill/>
          <a:ln w="9525">
            <a:noFill/>
            <a:miter lim="800000"/>
            <a:headEnd/>
            <a:tailEnd/>
          </a:ln>
        </p:spPr>
        <p:txBody>
          <a:bodyPr wrap="none" lIns="0" tIns="0" rIns="0" bIns="0">
            <a:spAutoFit/>
          </a:bodyPr>
          <a:lstStyle/>
          <a:p>
            <a:pPr eaLnBrk="0" hangingPunct="0">
              <a:lnSpc>
                <a:spcPct val="80000"/>
              </a:lnSpc>
              <a:spcBef>
                <a:spcPct val="50000"/>
              </a:spcBef>
            </a:pPr>
            <a:r>
              <a:rPr lang="en-US" sz="1800" i="1">
                <a:latin typeface="Arial Narrow" pitchFamily="34" charset="0"/>
              </a:rPr>
              <a:t>Input Stream</a:t>
            </a:r>
          </a:p>
        </p:txBody>
      </p:sp>
      <p:sp>
        <p:nvSpPr>
          <p:cNvPr id="11276" name="Rectangle 19"/>
          <p:cNvSpPr>
            <a:spLocks noChangeArrowheads="1"/>
          </p:cNvSpPr>
          <p:nvPr/>
        </p:nvSpPr>
        <p:spPr bwMode="auto">
          <a:xfrm>
            <a:off x="1908175" y="4172463"/>
            <a:ext cx="1801813" cy="339725"/>
          </a:xfrm>
          <a:prstGeom prst="rect">
            <a:avLst/>
          </a:prstGeom>
          <a:noFill/>
          <a:ln w="9525">
            <a:noFill/>
            <a:miter lim="800000"/>
            <a:headEnd/>
            <a:tailEnd/>
          </a:ln>
        </p:spPr>
        <p:txBody>
          <a:bodyPr wrap="none" lIns="92075" tIns="46038" rIns="92075" bIns="46038">
            <a:spAutoFit/>
          </a:bodyPr>
          <a:lstStyle/>
          <a:p>
            <a:pPr algn="ctr" eaLnBrk="0" hangingPunct="0"/>
            <a:r>
              <a:rPr lang="en-US" sz="1600"/>
              <a:t>FromDeviceQUE</a:t>
            </a:r>
          </a:p>
        </p:txBody>
      </p:sp>
      <p:sp>
        <p:nvSpPr>
          <p:cNvPr id="369684" name="Rectangle 20"/>
          <p:cNvSpPr>
            <a:spLocks noChangeArrowheads="1"/>
          </p:cNvSpPr>
          <p:nvPr/>
        </p:nvSpPr>
        <p:spPr bwMode="auto">
          <a:xfrm>
            <a:off x="76200" y="685800"/>
            <a:ext cx="1371600" cy="5562600"/>
          </a:xfrm>
          <a:prstGeom prst="rect">
            <a:avLst/>
          </a:prstGeom>
          <a:solidFill>
            <a:schemeClr val="accent2"/>
          </a:solidFill>
          <a:ln w="25400">
            <a:solidFill>
              <a:schemeClr val="tx1"/>
            </a:solidFill>
            <a:miter lim="800000"/>
            <a:headEnd type="none" w="sm" len="sm"/>
            <a:tailEnd type="none" w="sm" len="sm"/>
          </a:ln>
          <a:effectLst>
            <a:outerShdw dist="107763" dir="2700000" algn="ctr" rotWithShape="0">
              <a:schemeClr val="bg2"/>
            </a:outerShdw>
          </a:effectLst>
        </p:spPr>
        <p:txBody>
          <a:bodyPr anchor="ctr">
            <a:spAutoFit/>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69685" name="Line 21"/>
          <p:cNvSpPr>
            <a:spLocks noChangeShapeType="1"/>
          </p:cNvSpPr>
          <p:nvPr/>
        </p:nvSpPr>
        <p:spPr bwMode="auto">
          <a:xfrm flipH="1">
            <a:off x="1320800" y="4355025"/>
            <a:ext cx="642938" cy="1588"/>
          </a:xfrm>
          <a:prstGeom prst="line">
            <a:avLst/>
          </a:prstGeom>
          <a:noFill/>
          <a:ln w="28575">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69687" name="Rectangle 23"/>
          <p:cNvSpPr>
            <a:spLocks noChangeArrowheads="1"/>
          </p:cNvSpPr>
          <p:nvPr/>
        </p:nvSpPr>
        <p:spPr bwMode="auto">
          <a:xfrm>
            <a:off x="434975" y="4155000"/>
            <a:ext cx="703263" cy="400050"/>
          </a:xfrm>
          <a:prstGeom prst="rect">
            <a:avLst/>
          </a:prstGeom>
          <a:solidFill>
            <a:schemeClr val="accent4"/>
          </a:solidFill>
          <a:ln w="3175">
            <a:solidFill>
              <a:srgbClr val="000000"/>
            </a:solidFill>
            <a:miter lim="800000"/>
            <a:headEnd/>
            <a:tailEnd/>
          </a:ln>
          <a:effectLst>
            <a:outerShdw blurRad="50800" dist="63500" dir="2700000" algn="tl" rotWithShape="0">
              <a:prstClr val="black">
                <a:alpha val="40000"/>
              </a:prstClr>
            </a:outerShdw>
          </a:effectLst>
        </p:spPr>
        <p:txBody>
          <a:bodyPr/>
          <a:lstStyle/>
          <a:p>
            <a:pPr eaLnBrk="0" hangingPunct="0">
              <a:lnSpc>
                <a:spcPct val="80000"/>
              </a:lnSpc>
              <a:spcBef>
                <a:spcPct val="50000"/>
              </a:spcBef>
              <a:defRPr/>
            </a:pPr>
            <a:r>
              <a:rPr lang="en-US" sz="1800" u="sng">
                <a:latin typeface="Arial Narrow" pitchFamily="34" charset="0"/>
              </a:rPr>
              <a:t>FULL</a:t>
            </a:r>
          </a:p>
        </p:txBody>
      </p:sp>
      <p:sp>
        <p:nvSpPr>
          <p:cNvPr id="369690" name="Rectangle 26"/>
          <p:cNvSpPr>
            <a:spLocks noChangeArrowheads="1"/>
          </p:cNvSpPr>
          <p:nvPr/>
        </p:nvSpPr>
        <p:spPr bwMode="auto">
          <a:xfrm>
            <a:off x="419100" y="2489200"/>
            <a:ext cx="704850" cy="403225"/>
          </a:xfrm>
          <a:prstGeom prst="rect">
            <a:avLst/>
          </a:prstGeom>
          <a:solidFill>
            <a:srgbClr val="DDDDDD"/>
          </a:solidFill>
          <a:ln w="3175">
            <a:solidFill>
              <a:srgbClr val="000000"/>
            </a:solidFill>
            <a:miter lim="800000"/>
            <a:headEnd/>
            <a:tailEnd/>
          </a:ln>
          <a:effectLst>
            <a:outerShdw blurRad="50800" dist="63500" dir="2700000" algn="tl" rotWithShape="0">
              <a:prstClr val="black">
                <a:alpha val="40000"/>
              </a:prstClr>
            </a:outerShdw>
          </a:effectLst>
        </p:spPr>
        <p:txBody>
          <a:bodyPr/>
          <a:lstStyle/>
          <a:p>
            <a:pPr eaLnBrk="0" hangingPunct="0">
              <a:lnSpc>
                <a:spcPct val="80000"/>
              </a:lnSpc>
              <a:spcBef>
                <a:spcPct val="50000"/>
              </a:spcBef>
              <a:defRPr/>
            </a:pPr>
            <a:r>
              <a:rPr lang="en-US" sz="1600" b="0">
                <a:latin typeface="Arial Narrow" pitchFamily="34" charset="0"/>
              </a:rPr>
              <a:t>empty</a:t>
            </a:r>
          </a:p>
        </p:txBody>
      </p:sp>
      <p:sp>
        <p:nvSpPr>
          <p:cNvPr id="369692" name="Line 28"/>
          <p:cNvSpPr>
            <a:spLocks noChangeShapeType="1"/>
          </p:cNvSpPr>
          <p:nvPr/>
        </p:nvSpPr>
        <p:spPr bwMode="auto">
          <a:xfrm flipH="1">
            <a:off x="1295400" y="2690813"/>
            <a:ext cx="609600" cy="0"/>
          </a:xfrm>
          <a:prstGeom prst="line">
            <a:avLst/>
          </a:prstGeom>
          <a:noFill/>
          <a:ln w="28575">
            <a:solidFill>
              <a:schemeClr val="tx1"/>
            </a:solidFill>
            <a:prstDash val="dash"/>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69693" name="Line 29"/>
          <p:cNvSpPr>
            <a:spLocks noChangeShapeType="1"/>
          </p:cNvSpPr>
          <p:nvPr/>
        </p:nvSpPr>
        <p:spPr bwMode="auto">
          <a:xfrm flipH="1">
            <a:off x="3733800" y="2690813"/>
            <a:ext cx="609600" cy="0"/>
          </a:xfrm>
          <a:prstGeom prst="line">
            <a:avLst/>
          </a:prstGeom>
          <a:noFill/>
          <a:ln w="28575">
            <a:solidFill>
              <a:schemeClr val="tx1"/>
            </a:solidFill>
            <a:prstDash val="dash"/>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69698" name="Rectangle 34"/>
          <p:cNvSpPr>
            <a:spLocks noChangeArrowheads="1"/>
          </p:cNvSpPr>
          <p:nvPr/>
        </p:nvSpPr>
        <p:spPr bwMode="auto">
          <a:xfrm>
            <a:off x="427038" y="3044825"/>
            <a:ext cx="704850" cy="403225"/>
          </a:xfrm>
          <a:prstGeom prst="rect">
            <a:avLst/>
          </a:prstGeom>
          <a:solidFill>
            <a:srgbClr val="DDDDDD"/>
          </a:solidFill>
          <a:ln w="3175">
            <a:solidFill>
              <a:srgbClr val="000000"/>
            </a:solidFill>
            <a:miter lim="800000"/>
            <a:headEnd/>
            <a:tailEnd/>
          </a:ln>
          <a:effectLst>
            <a:outerShdw blurRad="50800" dist="63500" dir="2700000" algn="tl" rotWithShape="0">
              <a:prstClr val="black">
                <a:alpha val="40000"/>
              </a:prstClr>
            </a:outerShdw>
          </a:effectLst>
        </p:spPr>
        <p:txBody>
          <a:bodyPr/>
          <a:lstStyle/>
          <a:p>
            <a:pPr eaLnBrk="0" hangingPunct="0">
              <a:lnSpc>
                <a:spcPct val="80000"/>
              </a:lnSpc>
              <a:spcBef>
                <a:spcPct val="50000"/>
              </a:spcBef>
              <a:defRPr/>
            </a:pPr>
            <a:r>
              <a:rPr lang="en-US" sz="1600" b="0">
                <a:latin typeface="Arial Narrow" pitchFamily="34" charset="0"/>
              </a:rPr>
              <a:t>empty</a:t>
            </a:r>
          </a:p>
        </p:txBody>
      </p:sp>
      <p:sp>
        <p:nvSpPr>
          <p:cNvPr id="369700" name="Line 36"/>
          <p:cNvSpPr>
            <a:spLocks noChangeShapeType="1"/>
          </p:cNvSpPr>
          <p:nvPr/>
        </p:nvSpPr>
        <p:spPr bwMode="auto">
          <a:xfrm flipH="1">
            <a:off x="3802063" y="4359788"/>
            <a:ext cx="642937" cy="1587"/>
          </a:xfrm>
          <a:prstGeom prst="line">
            <a:avLst/>
          </a:prstGeom>
          <a:noFill/>
          <a:ln w="28575">
            <a:solidFill>
              <a:schemeClr val="tx1"/>
            </a:solidFill>
            <a:round/>
            <a:headEnd type="triangle" w="med" len="med"/>
            <a:tailEn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11285" name="Rectangle 39"/>
          <p:cNvSpPr>
            <a:spLocks noChangeArrowheads="1"/>
          </p:cNvSpPr>
          <p:nvPr/>
        </p:nvSpPr>
        <p:spPr bwMode="auto">
          <a:xfrm>
            <a:off x="254000" y="762000"/>
            <a:ext cx="990600" cy="838200"/>
          </a:xfrm>
          <a:prstGeom prst="rect">
            <a:avLst/>
          </a:prstGeom>
          <a:noFill/>
          <a:ln w="9525">
            <a:noFill/>
            <a:miter lim="800000"/>
            <a:headEnd/>
            <a:tailEnd/>
          </a:ln>
        </p:spPr>
        <p:txBody>
          <a:bodyPr lIns="0" tIns="91440" rIns="0" bIns="0"/>
          <a:lstStyle/>
          <a:p>
            <a:pPr algn="ctr" eaLnBrk="0" hangingPunct="0">
              <a:lnSpc>
                <a:spcPct val="80000"/>
              </a:lnSpc>
              <a:spcBef>
                <a:spcPct val="50000"/>
              </a:spcBef>
            </a:pPr>
            <a:r>
              <a:rPr lang="en-US" sz="2000"/>
              <a:t>IOM</a:t>
            </a:r>
            <a:br>
              <a:rPr lang="en-US" sz="2000"/>
            </a:br>
            <a:r>
              <a:rPr lang="en-US" sz="2000"/>
              <a:t>Device</a:t>
            </a:r>
          </a:p>
        </p:txBody>
      </p:sp>
      <p:sp>
        <p:nvSpPr>
          <p:cNvPr id="11286" name="Rectangle 51"/>
          <p:cNvSpPr>
            <a:spLocks noChangeArrowheads="1"/>
          </p:cNvSpPr>
          <p:nvPr/>
        </p:nvSpPr>
        <p:spPr bwMode="auto">
          <a:xfrm>
            <a:off x="2022475" y="5007300"/>
            <a:ext cx="1525588" cy="336550"/>
          </a:xfrm>
          <a:prstGeom prst="rect">
            <a:avLst/>
          </a:prstGeom>
          <a:noFill/>
          <a:ln w="9525">
            <a:noFill/>
            <a:miter lim="800000"/>
            <a:headEnd/>
            <a:tailEnd/>
          </a:ln>
        </p:spPr>
        <p:txBody>
          <a:bodyPr wrap="none" lIns="92075" tIns="46038" rIns="92075" bIns="46038">
            <a:spAutoFit/>
          </a:bodyPr>
          <a:lstStyle/>
          <a:p>
            <a:pPr algn="ctr" eaLnBrk="0" hangingPunct="0"/>
            <a:r>
              <a:rPr lang="en-US" sz="1600"/>
              <a:t>ToDeviceQUE</a:t>
            </a:r>
          </a:p>
        </p:txBody>
      </p:sp>
      <p:sp>
        <p:nvSpPr>
          <p:cNvPr id="369719" name="Line 55"/>
          <p:cNvSpPr>
            <a:spLocks noChangeShapeType="1"/>
          </p:cNvSpPr>
          <p:nvPr/>
        </p:nvSpPr>
        <p:spPr bwMode="auto">
          <a:xfrm flipH="1">
            <a:off x="1298575" y="5189863"/>
            <a:ext cx="609600" cy="0"/>
          </a:xfrm>
          <a:prstGeom prst="line">
            <a:avLst/>
          </a:prstGeom>
          <a:noFill/>
          <a:ln w="28575">
            <a:solidFill>
              <a:schemeClr val="tx1"/>
            </a:solidFill>
            <a:prstDash val="dash"/>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369720" name="Line 56"/>
          <p:cNvSpPr>
            <a:spLocks noChangeShapeType="1"/>
          </p:cNvSpPr>
          <p:nvPr/>
        </p:nvSpPr>
        <p:spPr bwMode="auto">
          <a:xfrm flipH="1">
            <a:off x="3736975" y="5189863"/>
            <a:ext cx="609600" cy="0"/>
          </a:xfrm>
          <a:prstGeom prst="line">
            <a:avLst/>
          </a:prstGeom>
          <a:noFill/>
          <a:ln w="28575">
            <a:solidFill>
              <a:schemeClr val="tx1"/>
            </a:solidFill>
            <a:prstDash val="dash"/>
            <a:round/>
            <a:headEnd/>
            <a:tailEnd type="triangle" w="med" len="med"/>
          </a:ln>
          <a:effectLst/>
        </p:spPr>
        <p:txBody>
          <a:bodyPr/>
          <a:lstStyle/>
          <a:p>
            <a:pPr eaLnBrk="0" hangingPunct="0">
              <a:lnSpc>
                <a:spcPct val="80000"/>
              </a:lnSpc>
              <a:spcBef>
                <a:spcPct val="50000"/>
              </a:spcBef>
              <a:defRPr/>
            </a:pPr>
            <a:endParaRPr lang="en-US">
              <a:effectLst>
                <a:outerShdw blurRad="38100" dist="38100" dir="2700000" algn="tl">
                  <a:srgbClr val="000000">
                    <a:alpha val="43137"/>
                  </a:srgbClr>
                </a:outerShdw>
              </a:effectLst>
              <a:latin typeface="Arial" pitchFamily="34" charset="0"/>
            </a:endParaRPr>
          </a:p>
        </p:txBody>
      </p:sp>
      <p:sp>
        <p:nvSpPr>
          <p:cNvPr id="11289" name="Rectangle 61"/>
          <p:cNvSpPr>
            <a:spLocks noChangeArrowheads="1"/>
          </p:cNvSpPr>
          <p:nvPr/>
        </p:nvSpPr>
        <p:spPr bwMode="auto">
          <a:xfrm>
            <a:off x="4038600" y="990600"/>
            <a:ext cx="4967288" cy="774187"/>
          </a:xfrm>
          <a:prstGeom prst="rect">
            <a:avLst/>
          </a:prstGeom>
          <a:noFill/>
          <a:ln w="9525">
            <a:noFill/>
            <a:miter lim="800000"/>
            <a:headEnd type="none" w="sm" len="sm"/>
            <a:tailEnd/>
          </a:ln>
        </p:spPr>
        <p:txBody>
          <a:bodyPr lIns="92075" tIns="46038" rIns="92075" bIns="46038">
            <a:spAutoFit/>
          </a:bodyPr>
          <a:lstStyle/>
          <a:p>
            <a:pPr eaLnBrk="0" hangingPunct="0">
              <a:lnSpc>
                <a:spcPct val="130000"/>
              </a:lnSpc>
              <a:tabLst>
                <a:tab pos="342900" algn="l"/>
              </a:tabLst>
            </a:pPr>
            <a:r>
              <a:rPr lang="en-US" sz="1800" dirty="0" err="1">
                <a:latin typeface="Arial Narrow" pitchFamily="34" charset="0"/>
                <a:cs typeface="Times New Roman" pitchFamily="18" charset="0"/>
              </a:rPr>
              <a:t>int</a:t>
            </a:r>
            <a:r>
              <a:rPr lang="en-US" sz="1800" dirty="0">
                <a:latin typeface="Arial Narrow" pitchFamily="34" charset="0"/>
                <a:cs typeface="Times New Roman" pitchFamily="18" charset="0"/>
              </a:rPr>
              <a:t> pBuf_1[SIZE];</a:t>
            </a:r>
          </a:p>
          <a:p>
            <a:pPr eaLnBrk="0" hangingPunct="0">
              <a:lnSpc>
                <a:spcPct val="130000"/>
              </a:lnSpc>
              <a:tabLst>
                <a:tab pos="342900" algn="l"/>
              </a:tabLst>
            </a:pPr>
            <a:r>
              <a:rPr lang="en-US" sz="1800" dirty="0" err="1">
                <a:latin typeface="Arial Narrow" pitchFamily="34" charset="0"/>
                <a:cs typeface="Times New Roman" pitchFamily="18" charset="0"/>
              </a:rPr>
              <a:t>int</a:t>
            </a:r>
            <a:r>
              <a:rPr lang="en-US" sz="1800" dirty="0">
                <a:latin typeface="Arial Narrow" pitchFamily="34" charset="0"/>
                <a:cs typeface="Times New Roman" pitchFamily="18" charset="0"/>
              </a:rPr>
              <a:t> pBuf_2[SIZE];</a:t>
            </a:r>
          </a:p>
        </p:txBody>
      </p:sp>
      <p:sp>
        <p:nvSpPr>
          <p:cNvPr id="11290" name="Rectangle 62"/>
          <p:cNvSpPr>
            <a:spLocks noChangeArrowheads="1"/>
          </p:cNvSpPr>
          <p:nvPr/>
        </p:nvSpPr>
        <p:spPr bwMode="auto">
          <a:xfrm>
            <a:off x="4038600" y="1676400"/>
            <a:ext cx="5334000" cy="774187"/>
          </a:xfrm>
          <a:prstGeom prst="rect">
            <a:avLst/>
          </a:prstGeom>
          <a:noFill/>
          <a:ln w="9525">
            <a:noFill/>
            <a:miter lim="800000"/>
            <a:headEnd type="none" w="sm" len="sm"/>
            <a:tailEnd/>
          </a:ln>
        </p:spPr>
        <p:txBody>
          <a:bodyPr lIns="92075" tIns="46038" rIns="92075" bIns="46038">
            <a:spAutoFit/>
          </a:bodyPr>
          <a:lstStyle/>
          <a:p>
            <a:pPr eaLnBrk="0" hangingPunct="0">
              <a:lnSpc>
                <a:spcPct val="130000"/>
              </a:lnSpc>
              <a:tabLst>
                <a:tab pos="342900" algn="l"/>
              </a:tabLst>
            </a:pPr>
            <a:r>
              <a:rPr lang="en-US" sz="1800" dirty="0">
                <a:latin typeface="Arial Narrow" pitchFamily="34" charset="0"/>
              </a:rPr>
              <a:t>status = </a:t>
            </a:r>
            <a:r>
              <a:rPr lang="en-US" sz="1800" dirty="0" err="1" smtClean="0">
                <a:latin typeface="Arial Narrow" pitchFamily="34" charset="0"/>
                <a:cs typeface="Times New Roman" pitchFamily="18" charset="0"/>
              </a:rPr>
              <a:t>Stream_issue</a:t>
            </a:r>
            <a:r>
              <a:rPr lang="en-US" sz="1800" dirty="0" smtClean="0">
                <a:latin typeface="Arial Narrow" pitchFamily="34" charset="0"/>
                <a:cs typeface="Times New Roman" pitchFamily="18" charset="0"/>
              </a:rPr>
              <a:t>(</a:t>
            </a:r>
            <a:r>
              <a:rPr lang="en-US" sz="1800" dirty="0" err="1" smtClean="0">
                <a:latin typeface="Arial Narrow" pitchFamily="34" charset="0"/>
                <a:cs typeface="Times New Roman" pitchFamily="18" charset="0"/>
              </a:rPr>
              <a:t>hStrm</a:t>
            </a:r>
            <a:r>
              <a:rPr lang="en-US" sz="1800" dirty="0">
                <a:latin typeface="Arial Narrow" pitchFamily="34" charset="0"/>
                <a:cs typeface="Times New Roman" pitchFamily="18" charset="0"/>
              </a:rPr>
              <a:t>, pBuf_1, …);</a:t>
            </a:r>
          </a:p>
          <a:p>
            <a:pPr eaLnBrk="0" hangingPunct="0">
              <a:lnSpc>
                <a:spcPct val="130000"/>
              </a:lnSpc>
              <a:tabLst>
                <a:tab pos="342900" algn="l"/>
              </a:tabLst>
            </a:pPr>
            <a:r>
              <a:rPr lang="en-US" sz="1800" dirty="0">
                <a:latin typeface="Arial Narrow" pitchFamily="34" charset="0"/>
              </a:rPr>
              <a:t>status = </a:t>
            </a:r>
            <a:r>
              <a:rPr lang="en-US" sz="1800" dirty="0" err="1" smtClean="0">
                <a:latin typeface="Arial Narrow" pitchFamily="34" charset="0"/>
                <a:cs typeface="Times New Roman" pitchFamily="18" charset="0"/>
              </a:rPr>
              <a:t>Stream_issue</a:t>
            </a:r>
            <a:r>
              <a:rPr lang="en-US" sz="1800" dirty="0" smtClean="0">
                <a:latin typeface="Arial Narrow" pitchFamily="34" charset="0"/>
                <a:cs typeface="Times New Roman" pitchFamily="18" charset="0"/>
              </a:rPr>
              <a:t>(</a:t>
            </a:r>
            <a:r>
              <a:rPr lang="en-US" sz="1800" dirty="0" err="1" smtClean="0">
                <a:latin typeface="Arial Narrow" pitchFamily="34" charset="0"/>
                <a:cs typeface="Times New Roman" pitchFamily="18" charset="0"/>
              </a:rPr>
              <a:t>hStrm</a:t>
            </a:r>
            <a:r>
              <a:rPr lang="en-US" sz="1800" dirty="0">
                <a:latin typeface="Arial Narrow" pitchFamily="34" charset="0"/>
                <a:cs typeface="Times New Roman" pitchFamily="18" charset="0"/>
              </a:rPr>
              <a:t>, pBuf_2, …);</a:t>
            </a:r>
          </a:p>
        </p:txBody>
      </p:sp>
      <p:sp>
        <p:nvSpPr>
          <p:cNvPr id="11291" name="Rectangle 63"/>
          <p:cNvSpPr>
            <a:spLocks noChangeArrowheads="1"/>
          </p:cNvSpPr>
          <p:nvPr/>
        </p:nvSpPr>
        <p:spPr bwMode="auto">
          <a:xfrm>
            <a:off x="4038600" y="3048000"/>
            <a:ext cx="6477000" cy="2530566"/>
          </a:xfrm>
          <a:prstGeom prst="rect">
            <a:avLst/>
          </a:prstGeom>
          <a:noFill/>
          <a:ln w="9525">
            <a:noFill/>
            <a:miter lim="800000"/>
            <a:headEnd type="none" w="sm" len="sm"/>
            <a:tailEnd/>
          </a:ln>
        </p:spPr>
        <p:txBody>
          <a:bodyPr lIns="92075" tIns="46038" rIns="92075" bIns="46038">
            <a:spAutoFit/>
          </a:bodyPr>
          <a:lstStyle/>
          <a:p>
            <a:pPr eaLnBrk="0" hangingPunct="0">
              <a:lnSpc>
                <a:spcPct val="130000"/>
              </a:lnSpc>
              <a:tabLst>
                <a:tab pos="342900" algn="l"/>
              </a:tabLst>
            </a:pPr>
            <a:r>
              <a:rPr lang="en-US" sz="1800" dirty="0">
                <a:latin typeface="Arial Narrow" pitchFamily="34" charset="0"/>
                <a:cs typeface="Times New Roman" pitchFamily="18" charset="0"/>
              </a:rPr>
              <a:t>while(…)</a:t>
            </a:r>
          </a:p>
          <a:p>
            <a:pPr eaLnBrk="0" hangingPunct="0">
              <a:lnSpc>
                <a:spcPct val="130000"/>
              </a:lnSpc>
              <a:tabLst>
                <a:tab pos="342900" algn="l"/>
              </a:tabLst>
            </a:pPr>
            <a:r>
              <a:rPr lang="en-US" sz="1800" dirty="0">
                <a:latin typeface="Arial Narrow" pitchFamily="34" charset="0"/>
                <a:cs typeface="Times New Roman" pitchFamily="18" charset="0"/>
              </a:rPr>
              <a:t>{</a:t>
            </a:r>
          </a:p>
          <a:p>
            <a:pPr eaLnBrk="0" hangingPunct="0">
              <a:lnSpc>
                <a:spcPct val="130000"/>
              </a:lnSpc>
              <a:tabLst>
                <a:tab pos="342900" algn="l"/>
              </a:tabLst>
            </a:pPr>
            <a:r>
              <a:rPr lang="en-US" sz="1800" dirty="0">
                <a:latin typeface="Arial Narrow" pitchFamily="34" charset="0"/>
                <a:cs typeface="Times New Roman" pitchFamily="18" charset="0"/>
              </a:rPr>
              <a:t>  size = </a:t>
            </a:r>
            <a:r>
              <a:rPr lang="en-US" sz="1800" dirty="0" err="1" smtClean="0">
                <a:latin typeface="Arial Narrow" pitchFamily="34" charset="0"/>
                <a:cs typeface="Times New Roman" pitchFamily="18" charset="0"/>
              </a:rPr>
              <a:t>Stream_reclaim</a:t>
            </a:r>
            <a:r>
              <a:rPr lang="en-US" sz="1800" dirty="0" smtClean="0">
                <a:latin typeface="Arial Narrow" pitchFamily="34" charset="0"/>
                <a:cs typeface="Times New Roman" pitchFamily="18" charset="0"/>
              </a:rPr>
              <a:t>(</a:t>
            </a:r>
            <a:r>
              <a:rPr lang="en-US" sz="1800" dirty="0" err="1" smtClean="0">
                <a:latin typeface="Arial Narrow" pitchFamily="34" charset="0"/>
                <a:cs typeface="Times New Roman" pitchFamily="18" charset="0"/>
              </a:rPr>
              <a:t>hStrm</a:t>
            </a:r>
            <a:r>
              <a:rPr lang="en-US" sz="1800" dirty="0">
                <a:latin typeface="Arial Narrow" pitchFamily="34" charset="0"/>
                <a:cs typeface="Times New Roman" pitchFamily="18" charset="0"/>
              </a:rPr>
              <a:t>, &amp;</a:t>
            </a:r>
            <a:r>
              <a:rPr lang="en-US" sz="1800" dirty="0" err="1">
                <a:latin typeface="Arial Narrow" pitchFamily="34" charset="0"/>
                <a:cs typeface="Times New Roman" pitchFamily="18" charset="0"/>
              </a:rPr>
              <a:t>pBuf_x</a:t>
            </a:r>
            <a:r>
              <a:rPr lang="en-US" sz="1800" dirty="0">
                <a:latin typeface="Arial Narrow" pitchFamily="34" charset="0"/>
                <a:cs typeface="Times New Roman" pitchFamily="18" charset="0"/>
              </a:rPr>
              <a:t>,…);</a:t>
            </a:r>
          </a:p>
          <a:p>
            <a:pPr eaLnBrk="0" hangingPunct="0">
              <a:lnSpc>
                <a:spcPct val="130000"/>
              </a:lnSpc>
              <a:tabLst>
                <a:tab pos="342900" algn="l"/>
              </a:tabLst>
            </a:pPr>
            <a:r>
              <a:rPr lang="en-US" sz="1800" dirty="0">
                <a:latin typeface="Arial Narrow" pitchFamily="34" charset="0"/>
              </a:rPr>
              <a:t>	</a:t>
            </a:r>
            <a:r>
              <a:rPr lang="en-US" sz="1800" dirty="0">
                <a:latin typeface="Arial Narrow" pitchFamily="34" charset="0"/>
                <a:cs typeface="Times New Roman" pitchFamily="18" charset="0"/>
              </a:rPr>
              <a:t>	   // process &amp; send output</a:t>
            </a:r>
          </a:p>
          <a:p>
            <a:pPr eaLnBrk="0" hangingPunct="0">
              <a:lnSpc>
                <a:spcPct val="180000"/>
              </a:lnSpc>
              <a:tabLst>
                <a:tab pos="342900" algn="l"/>
              </a:tabLst>
            </a:pPr>
            <a:r>
              <a:rPr lang="en-US" sz="1800" dirty="0">
                <a:latin typeface="Arial Narrow" pitchFamily="34" charset="0"/>
              </a:rPr>
              <a:t>  status = </a:t>
            </a:r>
            <a:r>
              <a:rPr lang="en-US" sz="1800" dirty="0" err="1" smtClean="0">
                <a:latin typeface="Arial Narrow" pitchFamily="34" charset="0"/>
                <a:cs typeface="Times New Roman" pitchFamily="18" charset="0"/>
              </a:rPr>
              <a:t>Stream_issue</a:t>
            </a:r>
            <a:r>
              <a:rPr lang="en-US" sz="1800" dirty="0" smtClean="0">
                <a:latin typeface="Arial Narrow" pitchFamily="34" charset="0"/>
                <a:cs typeface="Times New Roman" pitchFamily="18" charset="0"/>
              </a:rPr>
              <a:t>(</a:t>
            </a:r>
            <a:r>
              <a:rPr lang="en-US" sz="1800" dirty="0" err="1" smtClean="0">
                <a:latin typeface="Arial Narrow" pitchFamily="34" charset="0"/>
                <a:cs typeface="Times New Roman" pitchFamily="18" charset="0"/>
              </a:rPr>
              <a:t>hStrm</a:t>
            </a:r>
            <a:r>
              <a:rPr lang="en-US" sz="1800" dirty="0">
                <a:latin typeface="Arial Narrow" pitchFamily="34" charset="0"/>
                <a:cs typeface="Times New Roman" pitchFamily="18" charset="0"/>
              </a:rPr>
              <a:t>, </a:t>
            </a:r>
            <a:r>
              <a:rPr lang="en-US" sz="1800" dirty="0" err="1">
                <a:latin typeface="Arial Narrow" pitchFamily="34" charset="0"/>
                <a:cs typeface="Times New Roman" pitchFamily="18" charset="0"/>
              </a:rPr>
              <a:t>pBuf_x</a:t>
            </a:r>
            <a:r>
              <a:rPr lang="en-US" sz="1800" dirty="0">
                <a:latin typeface="Arial Narrow" pitchFamily="34" charset="0"/>
                <a:cs typeface="Times New Roman" pitchFamily="18" charset="0"/>
              </a:rPr>
              <a:t>, …);</a:t>
            </a:r>
          </a:p>
          <a:p>
            <a:pPr eaLnBrk="0" hangingPunct="0">
              <a:lnSpc>
                <a:spcPct val="180000"/>
              </a:lnSpc>
              <a:tabLst>
                <a:tab pos="342900" algn="l"/>
              </a:tabLst>
            </a:pPr>
            <a:r>
              <a:rPr lang="en-US" sz="1800" dirty="0" smtClean="0">
                <a:latin typeface="Arial Narrow" pitchFamily="34" charset="0"/>
                <a:cs typeface="Times New Roman" pitchFamily="18" charset="0"/>
              </a:rPr>
              <a:t>}</a:t>
            </a:r>
            <a:endParaRPr lang="en-US" sz="1800" dirty="0">
              <a:latin typeface="Arial Narrow" pitchFamily="34" charset="0"/>
              <a:cs typeface="Times New Roman" pitchFamily="18" charset="0"/>
            </a:endParaRPr>
          </a:p>
        </p:txBody>
      </p:sp>
      <p:sp>
        <p:nvSpPr>
          <p:cNvPr id="369728" name="Rectangle 64"/>
          <p:cNvSpPr>
            <a:spLocks noChangeArrowheads="1"/>
          </p:cNvSpPr>
          <p:nvPr/>
        </p:nvSpPr>
        <p:spPr bwMode="auto">
          <a:xfrm>
            <a:off x="4495800" y="2489200"/>
            <a:ext cx="704850" cy="403225"/>
          </a:xfrm>
          <a:prstGeom prst="rect">
            <a:avLst/>
          </a:prstGeom>
          <a:solidFill>
            <a:srgbClr val="DDDDDD"/>
          </a:solidFill>
          <a:ln w="3175">
            <a:solidFill>
              <a:srgbClr val="000000"/>
            </a:solidFill>
            <a:miter lim="800000"/>
            <a:headEnd/>
            <a:tailEnd/>
          </a:ln>
          <a:effectLst>
            <a:outerShdw blurRad="50800" dist="63500" dir="2700000" algn="tl" rotWithShape="0">
              <a:prstClr val="black">
                <a:alpha val="40000"/>
              </a:prstClr>
            </a:outerShdw>
          </a:effectLst>
        </p:spPr>
        <p:txBody>
          <a:bodyPr/>
          <a:lstStyle/>
          <a:p>
            <a:pPr eaLnBrk="0" hangingPunct="0">
              <a:lnSpc>
                <a:spcPct val="80000"/>
              </a:lnSpc>
              <a:spcBef>
                <a:spcPct val="50000"/>
              </a:spcBef>
              <a:defRPr/>
            </a:pPr>
            <a:r>
              <a:rPr lang="en-US" sz="1600" b="0">
                <a:latin typeface="Arial Narrow" pitchFamily="34" charset="0"/>
              </a:rPr>
              <a:t>empty</a:t>
            </a:r>
          </a:p>
        </p:txBody>
      </p:sp>
      <p:sp>
        <p:nvSpPr>
          <p:cNvPr id="369729" name="Rectangle 65"/>
          <p:cNvSpPr>
            <a:spLocks noChangeArrowheads="1"/>
          </p:cNvSpPr>
          <p:nvPr/>
        </p:nvSpPr>
        <p:spPr bwMode="auto">
          <a:xfrm>
            <a:off x="5334000" y="2489200"/>
            <a:ext cx="704850" cy="403225"/>
          </a:xfrm>
          <a:prstGeom prst="rect">
            <a:avLst/>
          </a:prstGeom>
          <a:solidFill>
            <a:srgbClr val="DDDDDD"/>
          </a:solidFill>
          <a:ln w="3175">
            <a:solidFill>
              <a:srgbClr val="000000"/>
            </a:solidFill>
            <a:miter lim="800000"/>
            <a:headEnd/>
            <a:tailEnd/>
          </a:ln>
          <a:effectLst>
            <a:outerShdw blurRad="50800" dist="63500" dir="2700000" algn="tl" rotWithShape="0">
              <a:prstClr val="black">
                <a:alpha val="40000"/>
              </a:prstClr>
            </a:outerShdw>
          </a:effectLst>
        </p:spPr>
        <p:txBody>
          <a:bodyPr/>
          <a:lstStyle/>
          <a:p>
            <a:pPr eaLnBrk="0" hangingPunct="0">
              <a:lnSpc>
                <a:spcPct val="80000"/>
              </a:lnSpc>
              <a:spcBef>
                <a:spcPct val="50000"/>
              </a:spcBef>
              <a:defRPr/>
            </a:pPr>
            <a:r>
              <a:rPr lang="en-US" sz="1600" b="0">
                <a:latin typeface="Arial Narrow" pitchFamily="34" charset="0"/>
              </a:rPr>
              <a:t>empty</a:t>
            </a:r>
          </a:p>
        </p:txBody>
      </p:sp>
      <p:sp>
        <p:nvSpPr>
          <p:cNvPr id="369730" name="Rectangle 66"/>
          <p:cNvSpPr>
            <a:spLocks noChangeArrowheads="1"/>
          </p:cNvSpPr>
          <p:nvPr/>
        </p:nvSpPr>
        <p:spPr bwMode="auto">
          <a:xfrm>
            <a:off x="419100" y="4978725"/>
            <a:ext cx="704850" cy="403225"/>
          </a:xfrm>
          <a:prstGeom prst="rect">
            <a:avLst/>
          </a:prstGeom>
          <a:solidFill>
            <a:srgbClr val="DDDDDD"/>
          </a:solidFill>
          <a:ln w="3175">
            <a:solidFill>
              <a:srgbClr val="000000"/>
            </a:solidFill>
            <a:miter lim="800000"/>
            <a:headEnd/>
            <a:tailEnd/>
          </a:ln>
          <a:effectLst>
            <a:outerShdw blurRad="50800" dist="63500" dir="2700000" algn="tl" rotWithShape="0">
              <a:prstClr val="black">
                <a:alpha val="40000"/>
              </a:prstClr>
            </a:outerShdw>
          </a:effectLst>
        </p:spPr>
        <p:txBody>
          <a:bodyPr/>
          <a:lstStyle/>
          <a:p>
            <a:pPr eaLnBrk="0" hangingPunct="0">
              <a:lnSpc>
                <a:spcPct val="80000"/>
              </a:lnSpc>
              <a:spcBef>
                <a:spcPct val="50000"/>
              </a:spcBef>
              <a:defRPr/>
            </a:pPr>
            <a:r>
              <a:rPr lang="en-US" sz="1600" b="0">
                <a:latin typeface="Arial Narrow" pitchFamily="34" charset="0"/>
              </a:rPr>
              <a:t>empty</a:t>
            </a:r>
          </a:p>
        </p:txBody>
      </p:sp>
      <p:sp>
        <p:nvSpPr>
          <p:cNvPr id="369731" name="Rectangle 67"/>
          <p:cNvSpPr>
            <a:spLocks noChangeArrowheads="1"/>
          </p:cNvSpPr>
          <p:nvPr/>
        </p:nvSpPr>
        <p:spPr bwMode="auto">
          <a:xfrm>
            <a:off x="4495800" y="4978725"/>
            <a:ext cx="704850" cy="403225"/>
          </a:xfrm>
          <a:prstGeom prst="rect">
            <a:avLst/>
          </a:prstGeom>
          <a:solidFill>
            <a:srgbClr val="DDDDDD"/>
          </a:solidFill>
          <a:ln w="3175">
            <a:solidFill>
              <a:srgbClr val="000000"/>
            </a:solidFill>
            <a:miter lim="800000"/>
            <a:headEnd/>
            <a:tailEnd/>
          </a:ln>
          <a:effectLst>
            <a:outerShdw blurRad="50800" dist="63500" dir="2700000" algn="tl" rotWithShape="0">
              <a:prstClr val="black">
                <a:alpha val="40000"/>
              </a:prstClr>
            </a:outerShdw>
          </a:effectLst>
        </p:spPr>
        <p:txBody>
          <a:bodyPr/>
          <a:lstStyle/>
          <a:p>
            <a:pPr eaLnBrk="0" hangingPunct="0">
              <a:lnSpc>
                <a:spcPct val="80000"/>
              </a:lnSpc>
              <a:spcBef>
                <a:spcPct val="50000"/>
              </a:spcBef>
              <a:defRPr/>
            </a:pPr>
            <a:r>
              <a:rPr lang="en-US" sz="1600" b="0">
                <a:latin typeface="Arial Narrow" pitchFamily="34" charset="0"/>
              </a:rPr>
              <a:t>empty</a:t>
            </a:r>
          </a:p>
        </p:txBody>
      </p:sp>
      <p:sp>
        <p:nvSpPr>
          <p:cNvPr id="369732" name="Rectangle 68"/>
          <p:cNvSpPr>
            <a:spLocks noChangeArrowheads="1"/>
          </p:cNvSpPr>
          <p:nvPr/>
        </p:nvSpPr>
        <p:spPr bwMode="auto">
          <a:xfrm>
            <a:off x="4495800" y="4155000"/>
            <a:ext cx="703263" cy="400050"/>
          </a:xfrm>
          <a:prstGeom prst="rect">
            <a:avLst/>
          </a:prstGeom>
          <a:solidFill>
            <a:schemeClr val="accent4"/>
          </a:solidFill>
          <a:ln w="3175">
            <a:solidFill>
              <a:srgbClr val="000000"/>
            </a:solidFill>
            <a:miter lim="800000"/>
            <a:headEnd/>
            <a:tailEnd/>
          </a:ln>
          <a:effectLst>
            <a:outerShdw blurRad="50800" dist="63500" dir="2700000" algn="tl" rotWithShape="0">
              <a:prstClr val="black">
                <a:alpha val="40000"/>
              </a:prstClr>
            </a:outerShdw>
          </a:effectLst>
        </p:spPr>
        <p:txBody>
          <a:bodyPr/>
          <a:lstStyle/>
          <a:p>
            <a:pPr eaLnBrk="0" hangingPunct="0">
              <a:lnSpc>
                <a:spcPct val="80000"/>
              </a:lnSpc>
              <a:spcBef>
                <a:spcPct val="50000"/>
              </a:spcBef>
              <a:defRPr/>
            </a:pPr>
            <a:r>
              <a:rPr lang="en-US" sz="1800" u="sng">
                <a:latin typeface="Arial Narrow" pitchFamily="34" charset="0"/>
              </a:rPr>
              <a:t>FULL</a:t>
            </a:r>
          </a:p>
        </p:txBody>
      </p:sp>
      <p:sp>
        <p:nvSpPr>
          <p:cNvPr id="11297" name="Rectangle 69"/>
          <p:cNvSpPr>
            <a:spLocks noChangeArrowheads="1"/>
          </p:cNvSpPr>
          <p:nvPr/>
        </p:nvSpPr>
        <p:spPr bwMode="auto">
          <a:xfrm>
            <a:off x="4038600" y="5638800"/>
            <a:ext cx="5029200" cy="774187"/>
          </a:xfrm>
          <a:prstGeom prst="rect">
            <a:avLst/>
          </a:prstGeom>
          <a:noFill/>
          <a:ln w="9525">
            <a:noFill/>
            <a:miter lim="800000"/>
            <a:headEnd type="none" w="sm" len="sm"/>
            <a:tailEnd/>
          </a:ln>
        </p:spPr>
        <p:txBody>
          <a:bodyPr lIns="92075" tIns="46038" rIns="92075" bIns="46038">
            <a:spAutoFit/>
          </a:bodyPr>
          <a:lstStyle/>
          <a:p>
            <a:pPr eaLnBrk="0" hangingPunct="0">
              <a:lnSpc>
                <a:spcPct val="130000"/>
              </a:lnSpc>
              <a:tabLst>
                <a:tab pos="342900" algn="l"/>
              </a:tabLst>
            </a:pPr>
            <a:r>
              <a:rPr lang="en-US" sz="1800" dirty="0">
                <a:latin typeface="Arial Narrow" pitchFamily="34" charset="0"/>
                <a:cs typeface="Times New Roman" pitchFamily="18" charset="0"/>
              </a:rPr>
              <a:t>size = </a:t>
            </a:r>
            <a:r>
              <a:rPr lang="en-US" sz="1800" dirty="0" err="1" smtClean="0">
                <a:latin typeface="Arial Narrow" pitchFamily="34" charset="0"/>
                <a:cs typeface="Times New Roman" pitchFamily="18" charset="0"/>
              </a:rPr>
              <a:t>Stream_reclaim</a:t>
            </a:r>
            <a:r>
              <a:rPr lang="en-US" sz="1800" dirty="0" smtClean="0">
                <a:latin typeface="Arial Narrow" pitchFamily="34" charset="0"/>
                <a:cs typeface="Times New Roman" pitchFamily="18" charset="0"/>
              </a:rPr>
              <a:t>(</a:t>
            </a:r>
            <a:r>
              <a:rPr lang="en-US" sz="1800" dirty="0" err="1" smtClean="0">
                <a:latin typeface="Arial Narrow" pitchFamily="34" charset="0"/>
                <a:cs typeface="Times New Roman" pitchFamily="18" charset="0"/>
              </a:rPr>
              <a:t>hStrm</a:t>
            </a:r>
            <a:r>
              <a:rPr lang="en-US" sz="1800" dirty="0">
                <a:latin typeface="Arial Narrow" pitchFamily="34" charset="0"/>
                <a:cs typeface="Times New Roman" pitchFamily="18" charset="0"/>
              </a:rPr>
              <a:t>, &amp;pBuf_1, …);</a:t>
            </a:r>
          </a:p>
          <a:p>
            <a:pPr eaLnBrk="0" hangingPunct="0">
              <a:lnSpc>
                <a:spcPct val="130000"/>
              </a:lnSpc>
              <a:tabLst>
                <a:tab pos="342900" algn="l"/>
              </a:tabLst>
            </a:pPr>
            <a:r>
              <a:rPr lang="en-US" sz="1800" dirty="0">
                <a:latin typeface="Arial Narrow" pitchFamily="34" charset="0"/>
                <a:cs typeface="Times New Roman" pitchFamily="18" charset="0"/>
              </a:rPr>
              <a:t>size = </a:t>
            </a:r>
            <a:r>
              <a:rPr lang="en-US" sz="1800" dirty="0" err="1" smtClean="0">
                <a:latin typeface="Arial Narrow" pitchFamily="34" charset="0"/>
                <a:cs typeface="Times New Roman" pitchFamily="18" charset="0"/>
              </a:rPr>
              <a:t>Stream_reclaim</a:t>
            </a:r>
            <a:r>
              <a:rPr lang="en-US" sz="1800" dirty="0" smtClean="0">
                <a:latin typeface="Arial Narrow" pitchFamily="34" charset="0"/>
                <a:cs typeface="Times New Roman" pitchFamily="18" charset="0"/>
              </a:rPr>
              <a:t>(</a:t>
            </a:r>
            <a:r>
              <a:rPr lang="en-US" sz="1800" dirty="0" err="1" smtClean="0">
                <a:latin typeface="Arial Narrow" pitchFamily="34" charset="0"/>
                <a:cs typeface="Times New Roman" pitchFamily="18" charset="0"/>
              </a:rPr>
              <a:t>hStrm</a:t>
            </a:r>
            <a:r>
              <a:rPr lang="en-US" sz="1800" dirty="0">
                <a:latin typeface="Arial Narrow" pitchFamily="34" charset="0"/>
                <a:cs typeface="Times New Roman" pitchFamily="18" charset="0"/>
              </a:rPr>
              <a:t>, &amp;pBuf_2, …);</a:t>
            </a:r>
          </a:p>
        </p:txBody>
      </p:sp>
      <p:sp>
        <p:nvSpPr>
          <p:cNvPr id="11298" name="Text Box 70"/>
          <p:cNvSpPr txBox="1">
            <a:spLocks noChangeArrowheads="1"/>
          </p:cNvSpPr>
          <p:nvPr/>
        </p:nvSpPr>
        <p:spPr bwMode="auto">
          <a:xfrm>
            <a:off x="-15875" y="6596063"/>
            <a:ext cx="5813425" cy="287337"/>
          </a:xfrm>
          <a:prstGeom prst="rect">
            <a:avLst/>
          </a:prstGeom>
          <a:noFill/>
          <a:ln w="12700">
            <a:noFill/>
            <a:miter lim="800000"/>
            <a:headEnd type="none" w="sm" len="sm"/>
            <a:tailEnd type="none" w="sm" len="sm"/>
          </a:ln>
        </p:spPr>
        <p:txBody>
          <a:bodyPr wrap="none">
            <a:spAutoFit/>
          </a:bodyPr>
          <a:lstStyle/>
          <a:p>
            <a:pPr eaLnBrk="0" hangingPunct="0">
              <a:lnSpc>
                <a:spcPct val="80000"/>
              </a:lnSpc>
              <a:spcBef>
                <a:spcPct val="50000"/>
              </a:spcBef>
            </a:pPr>
            <a:r>
              <a:rPr lang="en-US" sz="1600" b="0">
                <a:latin typeface="Arial Narrow" pitchFamily="34" charset="0"/>
              </a:rPr>
              <a:t>Example only shows “input stream”. Must also double-buffer “output stream”.</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4"/>
</p:tagLst>
</file>

<file path=ppt/tags/tag10.xml><?xml version="1.0" encoding="utf-8"?>
<p:tagLst xmlns:a="http://schemas.openxmlformats.org/drawingml/2006/main" xmlns:r="http://schemas.openxmlformats.org/officeDocument/2006/relationships" xmlns:p="http://schemas.openxmlformats.org/presentationml/2006/main">
  <p:tag name="MILELISTITEM" val=""/>
</p:tagLst>
</file>

<file path=ppt/tags/tag11.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2.xml><?xml version="1.0" encoding="utf-8"?>
<p:tagLst xmlns:a="http://schemas.openxmlformats.org/drawingml/2006/main" xmlns:r="http://schemas.openxmlformats.org/officeDocument/2006/relationships" xmlns:p="http://schemas.openxmlformats.org/presentationml/2006/main">
  <p:tag name="MILELISTITEM" val=""/>
</p:tagLst>
</file>

<file path=ppt/tags/tag13.xml><?xml version="1.0" encoding="utf-8"?>
<p:tagLst xmlns:a="http://schemas.openxmlformats.org/drawingml/2006/main" xmlns:r="http://schemas.openxmlformats.org/officeDocument/2006/relationships" xmlns:p="http://schemas.openxmlformats.org/presentationml/2006/main">
  <p:tag name="NO LOGOS" val="true"/>
</p:tagLst>
</file>

<file path=ppt/tags/tag14.xml><?xml version="1.0" encoding="utf-8"?>
<p:tagLst xmlns:a="http://schemas.openxmlformats.org/drawingml/2006/main" xmlns:r="http://schemas.openxmlformats.org/officeDocument/2006/relationships" xmlns:p="http://schemas.openxmlformats.org/presentationml/2006/main">
  <p:tag name="NO LOGOS" val="true"/>
</p:tagLst>
</file>

<file path=ppt/tags/tag15.xml><?xml version="1.0" encoding="utf-8"?>
<p:tagLst xmlns:a="http://schemas.openxmlformats.org/drawingml/2006/main" xmlns:r="http://schemas.openxmlformats.org/officeDocument/2006/relationships" xmlns:p="http://schemas.openxmlformats.org/presentationml/2006/main">
  <p:tag name="NO LOGOS" val="true"/>
</p:tagLst>
</file>

<file path=ppt/tags/tag1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17.xml><?xml version="1.0" encoding="utf-8"?>
<p:tagLst xmlns:a="http://schemas.openxmlformats.org/drawingml/2006/main" xmlns:r="http://schemas.openxmlformats.org/officeDocument/2006/relationships" xmlns:p="http://schemas.openxmlformats.org/presentationml/2006/main">
  <p:tag name="MILELISTITEM" val=""/>
</p:tagLst>
</file>

<file path=ppt/tags/tag18.xml><?xml version="1.0" encoding="utf-8"?>
<p:tagLst xmlns:a="http://schemas.openxmlformats.org/drawingml/2006/main" xmlns:r="http://schemas.openxmlformats.org/officeDocument/2006/relationships" xmlns:p="http://schemas.openxmlformats.org/presentationml/2006/main">
  <p:tag name="MILELISTITEM" val=""/>
</p:tagLst>
</file>

<file path=ppt/tags/tag19.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2.xml><?xml version="1.0" encoding="utf-8"?>
<p:tagLst xmlns:a="http://schemas.openxmlformats.org/drawingml/2006/main" xmlns:r="http://schemas.openxmlformats.org/officeDocument/2006/relationships" xmlns:p="http://schemas.openxmlformats.org/presentationml/2006/main">
  <p:tag name="NO LOGOS" val="true"/>
</p:tagLst>
</file>

<file path=ppt/tags/tag20.xml><?xml version="1.0" encoding="utf-8"?>
<p:tagLst xmlns:a="http://schemas.openxmlformats.org/drawingml/2006/main" xmlns:r="http://schemas.openxmlformats.org/officeDocument/2006/relationships" xmlns:p="http://schemas.openxmlformats.org/presentationml/2006/main">
  <p:tag name="MILELISTITEM" val=""/>
</p:tagLst>
</file>

<file path=ppt/tags/tag21.xml><?xml version="1.0" encoding="utf-8"?>
<p:tagLst xmlns:a="http://schemas.openxmlformats.org/drawingml/2006/main" xmlns:r="http://schemas.openxmlformats.org/officeDocument/2006/relationships" xmlns:p="http://schemas.openxmlformats.org/presentationml/2006/main">
  <p:tag name="MILELISTITEM" val=""/>
</p:tagLst>
</file>

<file path=ppt/tags/tag22.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23.xml><?xml version="1.0" encoding="utf-8"?>
<p:tagLst xmlns:a="http://schemas.openxmlformats.org/drawingml/2006/main" xmlns:r="http://schemas.openxmlformats.org/officeDocument/2006/relationships" xmlns:p="http://schemas.openxmlformats.org/presentationml/2006/main">
  <p:tag name="MILELISTITEM" val=""/>
</p:tagLst>
</file>

<file path=ppt/tags/tag24.xml><?xml version="1.0" encoding="utf-8"?>
<p:tagLst xmlns:a="http://schemas.openxmlformats.org/drawingml/2006/main" xmlns:r="http://schemas.openxmlformats.org/officeDocument/2006/relationships" xmlns:p="http://schemas.openxmlformats.org/presentationml/2006/main">
  <p:tag name="MILELISTITEM" val=""/>
</p:tagLst>
</file>

<file path=ppt/tags/tag25.xml><?xml version="1.0" encoding="utf-8"?>
<p:tagLst xmlns:a="http://schemas.openxmlformats.org/drawingml/2006/main" xmlns:r="http://schemas.openxmlformats.org/officeDocument/2006/relationships" xmlns:p="http://schemas.openxmlformats.org/presentationml/2006/main">
  <p:tag name="MILELISTITEM" val=""/>
</p:tagLst>
</file>

<file path=ppt/tags/tag26.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27.xml><?xml version="1.0" encoding="utf-8"?>
<p:tagLst xmlns:a="http://schemas.openxmlformats.org/drawingml/2006/main" xmlns:r="http://schemas.openxmlformats.org/officeDocument/2006/relationships" xmlns:p="http://schemas.openxmlformats.org/presentationml/2006/main">
  <p:tag name="MILELISTITEM" val=""/>
</p:tagLst>
</file>

<file path=ppt/tags/tag28.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2"/>
</p:tagLst>
</file>

<file path=ppt/tags/tag29.xml><?xml version="1.0" encoding="utf-8"?>
<p:tagLst xmlns:a="http://schemas.openxmlformats.org/drawingml/2006/main" xmlns:r="http://schemas.openxmlformats.org/officeDocument/2006/relationships" xmlns:p="http://schemas.openxmlformats.org/presentationml/2006/main">
  <p:tag name="MILELISTITEM" val=""/>
</p:tagLst>
</file>

<file path=ppt/tags/tag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ags/tag30.xml><?xml version="1.0" encoding="utf-8"?>
<p:tagLst xmlns:a="http://schemas.openxmlformats.org/drawingml/2006/main" xmlns:r="http://schemas.openxmlformats.org/officeDocument/2006/relationships" xmlns:p="http://schemas.openxmlformats.org/presentationml/2006/main">
  <p:tag name="MILELISTITEM" val=""/>
</p:tagLst>
</file>

<file path=ppt/tags/tag31.xml><?xml version="1.0" encoding="utf-8"?>
<p:tagLst xmlns:a="http://schemas.openxmlformats.org/drawingml/2006/main" xmlns:r="http://schemas.openxmlformats.org/officeDocument/2006/relationships" xmlns:p="http://schemas.openxmlformats.org/presentationml/2006/main">
  <p:tag name="MILELISTITEM" val=""/>
</p:tagLst>
</file>

<file path=ppt/tags/tag32.xml><?xml version="1.0" encoding="utf-8"?>
<p:tagLst xmlns:a="http://schemas.openxmlformats.org/drawingml/2006/main" xmlns:r="http://schemas.openxmlformats.org/officeDocument/2006/relationships" xmlns:p="http://schemas.openxmlformats.org/presentationml/2006/main">
  <p:tag name="MILELISTITEM" val=""/>
</p:tagLst>
</file>

<file path=ppt/tags/tag33.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34.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35.xml><?xml version="1.0" encoding="utf-8"?>
<p:tagLst xmlns:a="http://schemas.openxmlformats.org/drawingml/2006/main" xmlns:r="http://schemas.openxmlformats.org/officeDocument/2006/relationships" xmlns:p="http://schemas.openxmlformats.org/presentationml/2006/main">
  <p:tag name="NO LOGOS" val="true"/>
</p:tagLst>
</file>

<file path=ppt/tags/tag36.xml><?xml version="1.0" encoding="utf-8"?>
<p:tagLst xmlns:a="http://schemas.openxmlformats.org/drawingml/2006/main" xmlns:r="http://schemas.openxmlformats.org/officeDocument/2006/relationships" xmlns:p="http://schemas.openxmlformats.org/presentationml/2006/main">
  <p:tag name="COLORSCHEMEINDEX" val="5"/>
</p:tagLst>
</file>

<file path=ppt/tags/tag37.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Lst>
</file>

<file path=ppt/tags/tag38.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39.xml><?xml version="1.0" encoding="utf-8"?>
<p:tagLst xmlns:a="http://schemas.openxmlformats.org/drawingml/2006/main" xmlns:r="http://schemas.openxmlformats.org/officeDocument/2006/relationships" xmlns:p="http://schemas.openxmlformats.org/presentationml/2006/main">
  <p:tag name="MILELISTITEM" val="Level_1_Normal"/>
</p:tagLst>
</file>

<file path=ppt/tags/tag4.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40.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41.xml><?xml version="1.0" encoding="utf-8"?>
<p:tagLst xmlns:a="http://schemas.openxmlformats.org/drawingml/2006/main" xmlns:r="http://schemas.openxmlformats.org/officeDocument/2006/relationships" xmlns:p="http://schemas.openxmlformats.org/presentationml/2006/main">
  <p:tag name="MILELISTITEM" val="Level_2_Normal"/>
</p:tagLst>
</file>

<file path=ppt/tags/tag5.xml><?xml version="1.0" encoding="utf-8"?>
<p:tagLst xmlns:a="http://schemas.openxmlformats.org/drawingml/2006/main" xmlns:r="http://schemas.openxmlformats.org/officeDocument/2006/relationships" xmlns:p="http://schemas.openxmlformats.org/presentationml/2006/main">
  <p:tag name="MILELISTITEM" val=""/>
</p:tagLst>
</file>

<file path=ppt/tags/tag6.xml><?xml version="1.0" encoding="utf-8"?>
<p:tagLst xmlns:a="http://schemas.openxmlformats.org/drawingml/2006/main" xmlns:r="http://schemas.openxmlformats.org/officeDocument/2006/relationships" xmlns:p="http://schemas.openxmlformats.org/presentationml/2006/main">
  <p:tag name="MILELISTITEM" val=""/>
</p:tagLst>
</file>

<file path=ppt/tags/tag7.xml><?xml version="1.0" encoding="utf-8"?>
<p:tagLst xmlns:a="http://schemas.openxmlformats.org/drawingml/2006/main" xmlns:r="http://schemas.openxmlformats.org/officeDocument/2006/relationships" xmlns:p="http://schemas.openxmlformats.org/presentationml/2006/main">
  <p:tag name="COLORSCHEMEINDEX" val="5"/>
</p:tagLst>
</file>

<file path=ppt/tags/tag8.xml><?xml version="1.0" encoding="utf-8"?>
<p:tagLst xmlns:a="http://schemas.openxmlformats.org/drawingml/2006/main" xmlns:r="http://schemas.openxmlformats.org/officeDocument/2006/relationships" xmlns:p="http://schemas.openxmlformats.org/presentationml/2006/main">
  <p:tag name="COLORSCHEMEINDEX" val="5"/>
</p:tagLst>
</file>

<file path=ppt/tags/tag9.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 name="MILESTONELEVEL" val="1"/>
</p:tagLst>
</file>

<file path=ppt/theme/theme1.xml><?xml version="1.0" encoding="utf-8"?>
<a:theme xmlns:a="http://schemas.openxmlformats.org/drawingml/2006/main" name="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ttoTheme">
  <a:themeElements>
    <a:clrScheme name="">
      <a:dk1>
        <a:srgbClr val="000000"/>
      </a:dk1>
      <a:lt1>
        <a:srgbClr val="FFFFFF"/>
      </a:lt1>
      <a:dk2>
        <a:srgbClr val="0066FF"/>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ttoTheme</Template>
  <TotalTime>11372</TotalTime>
  <Pages>3</Pages>
  <Words>5612</Words>
  <Application>Microsoft Office PowerPoint</Application>
  <PresentationFormat>On-screen Show (4:3)</PresentationFormat>
  <Paragraphs>628</Paragraphs>
  <Slides>31</Slides>
  <Notes>11</Notes>
  <HiddenSlides>3</HiddenSlides>
  <MMClips>0</MMClips>
  <ScaleCrop>false</ScaleCrop>
  <HeadingPairs>
    <vt:vector size="4" baseType="variant">
      <vt:variant>
        <vt:lpstr>Theme</vt:lpstr>
      </vt:variant>
      <vt:variant>
        <vt:i4>4</vt:i4>
      </vt:variant>
      <vt:variant>
        <vt:lpstr>Slide Titles</vt:lpstr>
      </vt:variant>
      <vt:variant>
        <vt:i4>31</vt:i4>
      </vt:variant>
    </vt:vector>
  </HeadingPairs>
  <TitlesOfParts>
    <vt:vector size="35" baseType="lpstr">
      <vt:lpstr>ttoTheme</vt:lpstr>
      <vt:lpstr>1_ttoTheme</vt:lpstr>
      <vt:lpstr>2_ttoTheme</vt:lpstr>
      <vt:lpstr>3_ttoTheme</vt:lpstr>
      <vt:lpstr>PowerPoint Presentation</vt:lpstr>
      <vt:lpstr>Objectives</vt:lpstr>
      <vt:lpstr>Outline</vt:lpstr>
      <vt:lpstr>Basic Real-time System Design (IPO)</vt:lpstr>
      <vt:lpstr>Using Queues in a System…</vt:lpstr>
      <vt:lpstr>Basic Driver API (SYS/BIOS Stream I/O)</vt:lpstr>
      <vt:lpstr>Master Thread – Accessing I/O (BIOS)</vt:lpstr>
      <vt:lpstr>Outline</vt:lpstr>
      <vt:lpstr>Double Buffer Example – Input Only</vt:lpstr>
      <vt:lpstr>Double Buffer Stream TSK Coding Example</vt:lpstr>
      <vt:lpstr>Double Buffer Stream TSK Coding Example</vt:lpstr>
      <vt:lpstr>Outline</vt:lpstr>
      <vt:lpstr>Outline</vt:lpstr>
      <vt:lpstr>Stream Configuration</vt:lpstr>
      <vt:lpstr>Using a PSP/IOM Driver – Procedure (1)</vt:lpstr>
      <vt:lpstr>Using a PSP/IOM Driver – Procedure (2)</vt:lpstr>
      <vt:lpstr>Using a PSP/IOM Driver – Procedure (3)</vt:lpstr>
      <vt:lpstr>Outline</vt:lpstr>
      <vt:lpstr>PSP – For More Information (TI Wiki)</vt:lpstr>
      <vt:lpstr>PSP Drivers – Where Are They ?</vt:lpstr>
      <vt:lpstr>PowerPoint Presentation</vt:lpstr>
      <vt:lpstr>Buffer Passing: SIO_issue() &amp; _reclaim()</vt:lpstr>
      <vt:lpstr>Obtaining Buffers: SIO_staticbuf()</vt:lpstr>
      <vt:lpstr>Halting a Stream: SIO_idle(), SIO_flush()</vt:lpstr>
      <vt:lpstr>“First Available” Stream: SIO_select()</vt:lpstr>
      <vt:lpstr>SIO API Summary</vt:lpstr>
      <vt:lpstr>Single Buffer Example</vt:lpstr>
      <vt:lpstr>Triple Buffer Stream Coding Example</vt:lpstr>
      <vt:lpstr>“N” Buffer Stream Coding Example</vt:lpstr>
      <vt:lpstr>SYS/BIOS System</vt:lpstr>
      <vt:lpstr>Outline</vt:lpstr>
    </vt:vector>
  </TitlesOfParts>
  <Company>SC Sales &amp; Marketing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Integration Workshop</dc:title>
  <dc:subject/>
  <dc:creator>Scott Specker</dc:creator>
  <cp:keywords/>
  <dc:description/>
  <cp:lastModifiedBy>Eric Wilbur</cp:lastModifiedBy>
  <cp:revision>189</cp:revision>
  <cp:lastPrinted>1601-01-01T00:00:00Z</cp:lastPrinted>
  <dcterms:created xsi:type="dcterms:W3CDTF">2001-09-20T20:19:44Z</dcterms:created>
  <dcterms:modified xsi:type="dcterms:W3CDTF">2013-09-08T19:11:08Z</dcterms:modified>
</cp:coreProperties>
</file>