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3" r:id="rId2"/>
    <p:sldMasterId id="2147483729" r:id="rId3"/>
  </p:sldMasterIdLst>
  <p:notesMasterIdLst>
    <p:notesMasterId r:id="rId19"/>
  </p:notesMasterIdLst>
  <p:handoutMasterIdLst>
    <p:handoutMasterId r:id="rId20"/>
  </p:handoutMasterIdLst>
  <p:sldIdLst>
    <p:sldId id="275" r:id="rId4"/>
    <p:sldId id="298" r:id="rId5"/>
    <p:sldId id="304" r:id="rId6"/>
    <p:sldId id="313" r:id="rId7"/>
    <p:sldId id="306" r:id="rId8"/>
    <p:sldId id="310" r:id="rId9"/>
    <p:sldId id="315" r:id="rId10"/>
    <p:sldId id="309" r:id="rId11"/>
    <p:sldId id="316" r:id="rId12"/>
    <p:sldId id="317" r:id="rId13"/>
    <p:sldId id="318" r:id="rId14"/>
    <p:sldId id="314" r:id="rId15"/>
    <p:sldId id="319" r:id="rId16"/>
    <p:sldId id="301" r:id="rId17"/>
    <p:sldId id="302" r:id="rId18"/>
  </p:sldIdLst>
  <p:sldSz cx="10972800" cy="6172200"/>
  <p:notesSz cx="9296400" cy="14770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A7A79C-6504-44AC-9E67-EE1528A7AD38}">
          <p14:sldIdLst>
            <p14:sldId id="275"/>
            <p14:sldId id="298"/>
            <p14:sldId id="304"/>
            <p14:sldId id="313"/>
            <p14:sldId id="306"/>
            <p14:sldId id="310"/>
            <p14:sldId id="315"/>
            <p14:sldId id="309"/>
            <p14:sldId id="316"/>
            <p14:sldId id="317"/>
            <p14:sldId id="318"/>
            <p14:sldId id="314"/>
            <p14:sldId id="319"/>
            <p14:sldId id="301"/>
            <p14:sldId id="302"/>
          </p14:sldIdLst>
        </p14:section>
        <p14:section name="Untitled Section" id="{5DD26DFF-C14B-4697-BD3F-2C1DD61C1356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AAAAA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5" autoAdjust="0"/>
    <p:restoredTop sz="94598" autoAdjust="0"/>
  </p:normalViewPr>
  <p:slideViewPr>
    <p:cSldViewPr snapToGrid="0">
      <p:cViewPr varScale="1">
        <p:scale>
          <a:sx n="119" d="100"/>
          <a:sy n="119" d="100"/>
        </p:scale>
        <p:origin x="-972" y="-90"/>
      </p:cViewPr>
      <p:guideLst>
        <p:guide orient="horz" pos="1944"/>
        <p:guide pos="345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50" y="-96"/>
      </p:cViewPr>
      <p:guideLst>
        <p:guide orient="horz" pos="4652"/>
        <p:guide pos="29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6329" y="2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4030071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6329" y="14030071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8D56EAE8-38CB-4EE5-8A34-F5F49B68F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44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6329" y="2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74638" y="1108075"/>
            <a:ext cx="9845676" cy="5538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9854" y="7016308"/>
            <a:ext cx="7436693" cy="6645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4030071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6329" y="14030071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BED2394B-E06C-4DC9-BCC2-551C3DED9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52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74638" y="1108075"/>
            <a:ext cx="9845676" cy="5538788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EA97A5-1624-4C63-898D-7280085EA4CC}" type="slidenum">
              <a:rPr lang="en-CA" smtClean="0">
                <a:cs typeface="Arial" charset="0"/>
              </a:rPr>
              <a:pPr/>
              <a:t>7</a:t>
            </a:fld>
            <a:endParaRPr lang="en-CA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88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488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746E565-596B-4EDD-A626-193F602F6F30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F376A2-1078-4B62-BA99-BB9B4363140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F376A2-1078-4B62-BA99-BB9B4363140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4638" y="1108075"/>
            <a:ext cx="9845676" cy="55387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we have covered</a:t>
            </a:r>
            <a:r>
              <a:rPr lang="en-US" baseline="0" dirty="0" smtClean="0"/>
              <a:t> our JTAG solutions ranging from the entry level XDS100 all the way up to our XDS PRO TRACE receiver I am now going to hand over control to Rafael who is going to perform a brief demonstration that highlights the differences in performance between our XDS100, 200 and 560 products.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F376A2-1078-4B62-BA99-BB9B4363140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07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274638" y="1108075"/>
            <a:ext cx="9845676" cy="55387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23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b="1" u="sng" dirty="0" smtClean="0"/>
              <a:t>Wiki: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dirty="0" smtClean="0"/>
              <a:t>Same infrastructure as Wikipedia.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dirty="0" smtClean="0"/>
              <a:t>Wealth</a:t>
            </a:r>
            <a:r>
              <a:rPr lang="en-US" baseline="0" dirty="0" smtClean="0"/>
              <a:t> of </a:t>
            </a:r>
            <a:r>
              <a:rPr lang="en-US" baseline="0" smtClean="0"/>
              <a:t>technical articles</a:t>
            </a:r>
            <a:endParaRPr lang="en-US" dirty="0" smtClean="0"/>
          </a:p>
          <a:p>
            <a:pPr>
              <a:spcBef>
                <a:spcPct val="0"/>
              </a:spcBef>
            </a:pPr>
            <a:r>
              <a:rPr lang="en-US" b="1" u="sng" dirty="0" smtClean="0"/>
              <a:t>E2E Community: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dirty="0" smtClean="0"/>
              <a:t>Conversation oriented.  You can post a question and get answers within a community.  We have experts monitoring</a:t>
            </a:r>
            <a:r>
              <a:rPr lang="en-US" baseline="0" dirty="0" smtClean="0"/>
              <a:t> posts and answering questions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0" y="1748790"/>
            <a:ext cx="10149840" cy="1323023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" y="3328987"/>
            <a:ext cx="10149840" cy="133731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70520" y="5434965"/>
            <a:ext cx="2560320" cy="1857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45750"/>
            <a:ext cx="3609976" cy="1045845"/>
          </a:xfrm>
        </p:spPr>
        <p:txBody>
          <a:bodyPr anchor="b"/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45745"/>
            <a:ext cx="6134100" cy="5267802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1291600"/>
            <a:ext cx="3609976" cy="422195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4320540"/>
            <a:ext cx="6583680" cy="510064"/>
          </a:xfr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551498"/>
            <a:ext cx="6583680" cy="37033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4830604"/>
            <a:ext cx="6583680" cy="72437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1476" y="128588"/>
            <a:ext cx="2569844" cy="5162074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8130" y="128588"/>
            <a:ext cx="7530466" cy="5162074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3FB85C1-1FDB-4C44-B5AD-2806677F58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32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3FB85C1-1FDB-4C44-B5AD-2806677F58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09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26720" y="5434965"/>
            <a:ext cx="2560320" cy="1857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87040" y="5434965"/>
            <a:ext cx="4973956" cy="26574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C5537-7987-4B9F-AB30-8A1086842E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7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1" y="2730923"/>
            <a:ext cx="5752253" cy="1323023"/>
          </a:xfrm>
        </p:spPr>
        <p:txBody>
          <a:bodyPr anchor="t"/>
          <a:lstStyle>
            <a:lvl1pPr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93" y="4090991"/>
            <a:ext cx="6581987" cy="616480"/>
          </a:xfrm>
          <a:ln/>
        </p:spPr>
        <p:txBody>
          <a:bodyPr/>
          <a:lstStyle>
            <a:lvl1pPr marL="0" indent="0">
              <a:buFontTx/>
              <a:buNone/>
              <a:defRPr sz="2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72" y="4752011"/>
            <a:ext cx="10753726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0813" y="2290655"/>
            <a:ext cx="5904653" cy="1773348"/>
          </a:xfrm>
        </p:spPr>
        <p:txBody>
          <a:bodyPr anchor="t"/>
          <a:lstStyle>
            <a:lvl1pPr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812" y="3989377"/>
            <a:ext cx="10149840" cy="1337310"/>
          </a:xfrm>
          <a:ln/>
        </p:spPr>
        <p:txBody>
          <a:bodyPr/>
          <a:lstStyle>
            <a:lvl1pPr marL="0" indent="0">
              <a:buFontTx/>
              <a:buNone/>
              <a:defRPr sz="3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400816" y="5819820"/>
            <a:ext cx="25336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TI </a:t>
            </a:r>
            <a:r>
              <a:rPr lang="en-US" sz="800" dirty="0" smtClean="0"/>
              <a:t>Information – Selective Disclosure</a:t>
            </a:r>
            <a:endParaRPr lang="en-US" sz="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0" y="1748790"/>
            <a:ext cx="10149840" cy="1323023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" y="3328987"/>
            <a:ext cx="10149840" cy="133731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70520" y="5434965"/>
            <a:ext cx="2560320" cy="1857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7816-A48B-4805-9A47-CE865F4F10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5648325"/>
            <a:ext cx="10591800" cy="466344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400816" y="5413420"/>
            <a:ext cx="25336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TI </a:t>
            </a:r>
            <a:r>
              <a:rPr lang="en-US" sz="800" dirty="0" smtClean="0"/>
              <a:t>Information – Selective Disclosure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4" y="943621"/>
            <a:ext cx="10161270" cy="445133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27" descr="ti_logo_powerpoint_1_lin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3141" y="57673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"/>
          <p:cNvGrpSpPr/>
          <p:nvPr userDrawn="1"/>
        </p:nvGrpSpPr>
        <p:grpSpPr>
          <a:xfrm>
            <a:off x="0" y="5648325"/>
            <a:ext cx="10591800" cy="466344"/>
            <a:chOff x="0" y="6321425"/>
            <a:chExt cx="10591800" cy="466344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7" descr="ti_logo_powerpoint_1_line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3966210"/>
            <a:ext cx="9326880" cy="1225868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2616042"/>
            <a:ext cx="9326880" cy="135016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6710" y="5444967"/>
            <a:ext cx="2560320" cy="1857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118DC-F0C3-4C61-9EEA-2C495CD045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050" y="1067278"/>
            <a:ext cx="4989196" cy="422338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2126" y="1067278"/>
            <a:ext cx="4989194" cy="422338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47174"/>
            <a:ext cx="9875520" cy="10287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381602"/>
            <a:ext cx="4848226" cy="5757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1957388"/>
            <a:ext cx="4848226" cy="3556159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4" y="1381602"/>
            <a:ext cx="4850130" cy="5757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4" y="1957388"/>
            <a:ext cx="4850130" cy="3556159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00054" y="943621"/>
            <a:ext cx="10161270" cy="445133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4" y="5692140"/>
            <a:ext cx="1056513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50292" y="5692140"/>
            <a:ext cx="10488168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8130" y="128589"/>
            <a:ext cx="10149840" cy="732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4" y="952984"/>
            <a:ext cx="10161270" cy="44419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52701" y="5422557"/>
            <a:ext cx="2560320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B6C70261-DCF8-4A97-9502-E8EEF2364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5648325"/>
            <a:ext cx="10591800" cy="466344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32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0050" y="0"/>
            <a:ext cx="10149840" cy="1070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4" y="1067278"/>
            <a:ext cx="10161270" cy="422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6720" y="5434965"/>
            <a:ext cx="2560320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040" y="5434965"/>
            <a:ext cx="4973956" cy="265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70520" y="5434965"/>
            <a:ext cx="2560320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28BFE1F-9FAC-4206-B2CB-6E0CCCD06CC1}" type="slidenum">
              <a:rPr lang="en-US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05766" y="5697865"/>
            <a:ext cx="10155554" cy="4157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2" name="Picture 8" descr="ti_stk_2c_pos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5280" y="5776437"/>
            <a:ext cx="1363980" cy="25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2015953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" y="5692140"/>
            <a:ext cx="1056513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534" y="5692140"/>
            <a:ext cx="1048893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10526" y="5796439"/>
            <a:ext cx="2249804" cy="20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8130" y="128589"/>
            <a:ext cx="10149840" cy="732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4" y="952981"/>
            <a:ext cx="10161270" cy="444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70520" y="5444967"/>
            <a:ext cx="2560320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71926DF-1F39-4CC0-866D-021561E39E39}" type="slidenum">
              <a:rPr lang="en-US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/>
          </a:p>
        </p:txBody>
      </p:sp>
      <p:grpSp>
        <p:nvGrpSpPr>
          <p:cNvPr id="1032" name="Group 16"/>
          <p:cNvGrpSpPr>
            <a:grpSpLocks/>
          </p:cNvGrpSpPr>
          <p:nvPr/>
        </p:nvGrpSpPr>
        <p:grpSpPr bwMode="auto">
          <a:xfrm>
            <a:off x="-9526" y="5690716"/>
            <a:ext cx="10578466" cy="420053"/>
            <a:chOff x="-7620" y="6323077"/>
            <a:chExt cx="8814816" cy="4663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7620" y="6789421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7620" y="6324663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16200000">
              <a:off x="8570849" y="6556249"/>
              <a:ext cx="46634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33" name="Group 9"/>
          <p:cNvGrpSpPr>
            <a:grpSpLocks/>
          </p:cNvGrpSpPr>
          <p:nvPr/>
        </p:nvGrpSpPr>
        <p:grpSpPr bwMode="auto">
          <a:xfrm>
            <a:off x="-672466" y="-738660"/>
            <a:ext cx="10578466" cy="420053"/>
            <a:chOff x="-7620" y="6323077"/>
            <a:chExt cx="8814816" cy="4663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7620" y="6789421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7620" y="6324664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16200000">
              <a:off x="8570849" y="6556249"/>
              <a:ext cx="46634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-596266" y="-735807"/>
            <a:ext cx="10488931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63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png"/><Relationship Id="rId5" Type="http://schemas.openxmlformats.org/officeDocument/2006/relationships/hyperlink" Target="http://www.ti.com/ulpadvisor" TargetMode="Externa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ccstudi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processors.wiki.ti.com/index.php/Download_CC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2e.ti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hyperlink" Target="http://wiki.msp430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2" y="2730923"/>
            <a:ext cx="6616336" cy="1323023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Code Composer Studio v6</a:t>
            </a:r>
            <a:endParaRPr lang="en-US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47" y="1465104"/>
            <a:ext cx="2395488" cy="239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2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7498080" y="1347312"/>
            <a:ext cx="3314700" cy="4040130"/>
          </a:xfrm>
          <a:prstGeom prst="roundRect">
            <a:avLst>
              <a:gd name="adj" fmla="val 0"/>
            </a:avLst>
          </a:prstGeom>
          <a:solidFill>
            <a:schemeClr val="bg2">
              <a:lumMod val="20000"/>
              <a:lumOff val="8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3840481" y="1385888"/>
            <a:ext cx="3417570" cy="40015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67" name="Rounded Rectangle 2066"/>
          <p:cNvSpPr/>
          <p:nvPr/>
        </p:nvSpPr>
        <p:spPr>
          <a:xfrm>
            <a:off x="150496" y="1314450"/>
            <a:ext cx="3358514" cy="4061936"/>
          </a:xfrm>
          <a:prstGeom prst="roundRect">
            <a:avLst>
              <a:gd name="adj" fmla="val 0"/>
            </a:avLst>
          </a:prstGeom>
          <a:solidFill>
            <a:schemeClr val="bg2">
              <a:lumMod val="20000"/>
              <a:lumOff val="8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478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ULP (Ultra Low Power) Advisor</a:t>
            </a:r>
            <a:br>
              <a:rPr lang="en-US" dirty="0" smtClean="0"/>
            </a:br>
            <a:r>
              <a:rPr lang="en-US" sz="2400" dirty="0" smtClean="0"/>
              <a:t>Turning MCU developers into Ultra-Low-Power experts</a:t>
            </a:r>
            <a:endParaRPr lang="en-US" sz="2400" baseline="30000" dirty="0" smtClean="0"/>
          </a:p>
        </p:txBody>
      </p:sp>
      <p:sp>
        <p:nvSpPr>
          <p:cNvPr id="247814" name="TextBox 2065"/>
          <p:cNvSpPr txBox="1">
            <a:spLocks noChangeArrowheads="1"/>
          </p:cNvSpPr>
          <p:nvPr/>
        </p:nvSpPr>
        <p:spPr bwMode="auto">
          <a:xfrm>
            <a:off x="114300" y="1904524"/>
            <a:ext cx="3324226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400" dirty="0" smtClean="0">
                <a:solidFill>
                  <a:srgbClr val="000000"/>
                </a:solidFill>
              </a:rPr>
              <a:t>Can </a:t>
            </a:r>
            <a:r>
              <a:rPr lang="en-US" sz="1400" dirty="0">
                <a:solidFill>
                  <a:srgbClr val="000000"/>
                </a:solidFill>
              </a:rPr>
              <a:t>benefit any application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Checks all code within a project at build time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Enabled by default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Parses code line-by-line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840481" y="1904524"/>
            <a:ext cx="3417570" cy="318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14300" indent="-114300"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</a:rPr>
              <a:t>List of 15 Ultra-Low-Power best practices</a:t>
            </a:r>
          </a:p>
          <a:p>
            <a:pPr marL="114300" indent="-114300"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</a:rPr>
              <a:t>Compilation of ULP tips &amp; tricks from the well-known to the more obscure</a:t>
            </a:r>
          </a:p>
          <a:p>
            <a:pPr marL="114300" indent="-114300"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</a:rPr>
              <a:t>Combines decades of </a:t>
            </a:r>
            <a:r>
              <a:rPr lang="en-US" sz="1400" dirty="0" smtClean="0">
                <a:solidFill>
                  <a:srgbClr val="000000"/>
                </a:solidFill>
              </a:rPr>
              <a:t>Ultra-Low-power </a:t>
            </a:r>
            <a:r>
              <a:rPr lang="en-US" sz="1400" dirty="0">
                <a:solidFill>
                  <a:srgbClr val="000000"/>
                </a:solidFill>
              </a:rPr>
              <a:t>development experience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1400" dirty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1400" dirty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1400" dirty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1400" dirty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1400" dirty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1400" dirty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1400" dirty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589520" y="1904524"/>
            <a:ext cx="3072766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14300" indent="-114300"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</a:rPr>
              <a:t>Identify key areas </a:t>
            </a:r>
            <a:r>
              <a:rPr lang="en-US" sz="1400" dirty="0" smtClean="0">
                <a:solidFill>
                  <a:srgbClr val="000000"/>
                </a:solidFill>
              </a:rPr>
              <a:t>for </a:t>
            </a:r>
            <a:r>
              <a:rPr lang="en-US" sz="1400" dirty="0">
                <a:solidFill>
                  <a:srgbClr val="000000"/>
                </a:solidFill>
              </a:rPr>
              <a:t>improvement</a:t>
            </a:r>
          </a:p>
          <a:p>
            <a:pPr marL="114300" indent="-114300">
              <a:buFont typeface="Arial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</a:rPr>
              <a:t>Listed in the “Advice” view</a:t>
            </a:r>
            <a:endParaRPr lang="en-US" sz="1400" dirty="0">
              <a:solidFill>
                <a:srgbClr val="000000"/>
              </a:solidFill>
            </a:endParaRPr>
          </a:p>
          <a:p>
            <a:pPr marL="114300" indent="-114300"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</a:rPr>
              <a:t>Includes a link to more information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068" name="Rounded Rectangle 2067"/>
          <p:cNvSpPr/>
          <p:nvPr/>
        </p:nvSpPr>
        <p:spPr>
          <a:xfrm>
            <a:off x="146686" y="1195864"/>
            <a:ext cx="3362324" cy="56435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spcAft>
                <a:spcPts val="1200"/>
              </a:spcAft>
              <a:defRPr/>
            </a:pPr>
            <a:r>
              <a:rPr lang="en-US" sz="1400" b="1" dirty="0">
                <a:solidFill>
                  <a:srgbClr val="FFFFFF"/>
                </a:solidFill>
              </a:rPr>
              <a:t>ULP Advisor analyzes all </a:t>
            </a:r>
            <a:r>
              <a:rPr lang="en-US" sz="1400" b="1" dirty="0" smtClean="0">
                <a:solidFill>
                  <a:srgbClr val="FFFFFF"/>
                </a:solidFill>
              </a:rPr>
              <a:t>C </a:t>
            </a:r>
            <a:r>
              <a:rPr lang="en-US" sz="1400" b="1" dirty="0">
                <a:solidFill>
                  <a:srgbClr val="FFFFFF"/>
                </a:solidFill>
              </a:rPr>
              <a:t>code line by line. 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3842386" y="1211580"/>
            <a:ext cx="3415664" cy="54864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spcAft>
                <a:spcPts val="1200"/>
              </a:spcAft>
              <a:defRPr/>
            </a:pPr>
            <a:r>
              <a:rPr lang="en-US" sz="1400" b="1" dirty="0">
                <a:solidFill>
                  <a:srgbClr val="FFFFFF"/>
                </a:solidFill>
              </a:rPr>
              <a:t>Checks against a thorough Ultra-Low-Power checklist.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7498080" y="1204437"/>
            <a:ext cx="3314700" cy="54721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spcAft>
                <a:spcPts val="1200"/>
              </a:spcAft>
              <a:defRPr/>
            </a:pPr>
            <a:r>
              <a:rPr lang="en-US" sz="1400" b="1" dirty="0">
                <a:solidFill>
                  <a:srgbClr val="FFFFFF"/>
                </a:solidFill>
              </a:rPr>
              <a:t>Highlights areas of improvement within code.</a:t>
            </a:r>
          </a:p>
        </p:txBody>
      </p:sp>
      <p:pic>
        <p:nvPicPr>
          <p:cNvPr id="247820" name="Picture 6"/>
          <p:cNvPicPr>
            <a:picLocks noChangeAspect="1" noChangeArrowheads="1"/>
          </p:cNvPicPr>
          <p:nvPr/>
        </p:nvPicPr>
        <p:blipFill>
          <a:blip r:embed="rId3"/>
          <a:srcRect l="2" r="18655" b="21642"/>
          <a:stretch>
            <a:fillRect/>
          </a:stretch>
        </p:blipFill>
        <p:spPr bwMode="auto">
          <a:xfrm>
            <a:off x="3842386" y="3566160"/>
            <a:ext cx="3415664" cy="181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7821" name="Picture 7"/>
          <p:cNvPicPr>
            <a:picLocks noChangeAspect="1" noChangeArrowheads="1"/>
          </p:cNvPicPr>
          <p:nvPr/>
        </p:nvPicPr>
        <p:blipFill>
          <a:blip r:embed="rId4"/>
          <a:srcRect l="12318" r="7799"/>
          <a:stretch>
            <a:fillRect/>
          </a:stretch>
        </p:blipFill>
        <p:spPr bwMode="auto">
          <a:xfrm>
            <a:off x="114301" y="3634740"/>
            <a:ext cx="3394710" cy="142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317996" y="5387441"/>
            <a:ext cx="22123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hlinkClick r:id="rId5"/>
              </a:rPr>
              <a:t>www.ti.com/ulpadvisor</a:t>
            </a:r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20" y="4032144"/>
            <a:ext cx="3143800" cy="837037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46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Composer Studio Licenses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Free options:</a:t>
            </a:r>
          </a:p>
          <a:p>
            <a:pPr lvl="1"/>
            <a:r>
              <a:rPr lang="en-US" sz="2000" dirty="0" smtClean="0"/>
              <a:t>90 day evaluation</a:t>
            </a:r>
          </a:p>
          <a:p>
            <a:pPr lvl="1"/>
            <a:r>
              <a:rPr lang="en-US" sz="2000" dirty="0" smtClean="0"/>
              <a:t>MSP430: 16KB Code Size Limited with the optimizing TI compiler</a:t>
            </a:r>
          </a:p>
          <a:p>
            <a:pPr lvl="1"/>
            <a:r>
              <a:rPr lang="en-US" sz="2000" dirty="0" smtClean="0"/>
              <a:t>MSP430: unlimited code size with GCC</a:t>
            </a:r>
          </a:p>
          <a:p>
            <a:pPr lvl="1"/>
            <a:r>
              <a:rPr lang="en-US" sz="2000" dirty="0" smtClean="0"/>
              <a:t>When using XDS100 JTAG emulators</a:t>
            </a:r>
          </a:p>
          <a:p>
            <a:pPr lvl="1"/>
            <a:r>
              <a:rPr lang="en-US" sz="2000" dirty="0" smtClean="0"/>
              <a:t>Tied to development kits with onboard emulation (not for MSP430)</a:t>
            </a:r>
          </a:p>
          <a:p>
            <a:r>
              <a:rPr lang="en-US" sz="2400" dirty="0" smtClean="0"/>
              <a:t>Purchase professional tools:</a:t>
            </a:r>
          </a:p>
          <a:p>
            <a:pPr lvl="1"/>
            <a:r>
              <a:rPr lang="en-US" sz="2000" dirty="0" smtClean="0"/>
              <a:t>Starting at $495</a:t>
            </a:r>
          </a:p>
          <a:p>
            <a:pPr lvl="1"/>
            <a:r>
              <a:rPr lang="en-US" sz="2000" dirty="0" smtClean="0"/>
              <a:t>Node Locked License (tied to a PC)</a:t>
            </a:r>
          </a:p>
          <a:p>
            <a:pPr lvl="1"/>
            <a:r>
              <a:rPr lang="en-US" sz="2000" dirty="0" smtClean="0"/>
              <a:t>Floating Licenses available (shared licenses)</a:t>
            </a:r>
          </a:p>
          <a:p>
            <a:pPr lvl="1"/>
            <a:r>
              <a:rPr lang="en-US" sz="2000" dirty="0" smtClean="0">
                <a:hlinkClick r:id="rId3"/>
              </a:rPr>
              <a:t>www.ti.com/ccstudio</a:t>
            </a:r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920240" y="5291189"/>
            <a:ext cx="7223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hlinkClick r:id="rId4"/>
              </a:rPr>
              <a:t>http://processors.wiki.ti.com/index.php/Download_CCS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498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1645920" y="1234440"/>
            <a:ext cx="3474720" cy="3429000"/>
          </a:xfrm>
          <a:prstGeom prst="rect">
            <a:avLst/>
          </a:prstGeom>
          <a:ln w="34925"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marL="114300" lvl="1" indent="-114300" defTabSz="533400" fontAlgn="auto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endParaRPr lang="en-CA" sz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endParaRPr lang="en-CA" sz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endParaRPr lang="en-CA" sz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endParaRPr lang="en-CA" sz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endParaRPr lang="en-CA" sz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endParaRPr lang="en-CA" sz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endParaRPr lang="en-CA" sz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endParaRPr lang="en-CA" sz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endParaRPr lang="en-CA" sz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endParaRPr lang="en-CA" sz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endParaRPr lang="en-CA" sz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endParaRPr lang="en-CA" sz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endParaRPr lang="en-CA" sz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r>
              <a:rPr lang="en-CA" sz="12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USB Interface</a:t>
            </a:r>
          </a:p>
          <a:p>
            <a:pPr marL="114300" lvl="1" indent="-114300" defTabSz="533400" fontAlgn="auto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r>
              <a:rPr lang="en-CA" sz="12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Compatible with CCS, IAR and other debuggers</a:t>
            </a:r>
          </a:p>
          <a:p>
            <a:pPr marL="114300" lvl="1" indent="-114300" defTabSz="533400" fontAlgn="auto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r>
              <a:rPr lang="en-CA" sz="12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$99</a:t>
            </a:r>
          </a:p>
          <a:p>
            <a:pPr marL="114300" lvl="1" indent="-114300" defTabSz="533400" fontAlgn="auto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endParaRPr lang="en-CA" sz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737360" y="1303019"/>
            <a:ext cx="3291840" cy="3985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400" b="1" dirty="0" smtClean="0">
                <a:latin typeface="Arial Black" pitchFamily="34" charset="0"/>
                <a:cs typeface="Aharoni" pitchFamily="2" charset="-79"/>
              </a:rPr>
              <a:t>MSP-FET430UIF</a:t>
            </a:r>
            <a:endParaRPr lang="en-US" sz="1400" b="1" dirty="0"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51" name="Title 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 JTAG Emulators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306755" y="1234440"/>
            <a:ext cx="3471485" cy="3429000"/>
          </a:xfrm>
          <a:prstGeom prst="rect">
            <a:avLst/>
          </a:prstGeom>
          <a:ln w="34925"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marL="114300" lvl="1" indent="-114300" defTabSz="533400" fontAlgn="auto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endParaRPr lang="en-CA" sz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endParaRPr lang="en-CA" sz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endParaRPr lang="en-CA" sz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endParaRPr lang="en-CA" sz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endParaRPr lang="en-CA" sz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endParaRPr lang="en-CA" sz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endParaRPr lang="en-CA" sz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endParaRPr lang="en-CA" sz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endParaRPr lang="en-CA" sz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endParaRPr lang="en-CA" sz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endParaRPr lang="en-CA" sz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endParaRPr lang="en-CA" sz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endParaRPr lang="en-CA" sz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r>
              <a:rPr lang="en-CA" sz="12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Parallel Port Interface</a:t>
            </a:r>
          </a:p>
          <a:p>
            <a:pPr marL="114300" lvl="1" indent="-114300" defTabSz="533400" fontAlgn="auto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r>
              <a:rPr lang="en-CA" sz="12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Compatible with CCS, IAR and other debuggers</a:t>
            </a:r>
          </a:p>
          <a:p>
            <a:pPr marL="114300" lvl="1" indent="-114300" defTabSz="533400" fontAlgn="auto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r>
              <a:rPr lang="en-CA" sz="12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$49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394960" y="1312974"/>
            <a:ext cx="3291840" cy="3985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400" b="1" dirty="0" smtClean="0">
                <a:latin typeface="Arial Black" pitchFamily="34" charset="0"/>
                <a:cs typeface="Aharoni" pitchFamily="2" charset="-79"/>
              </a:rPr>
              <a:t>MSP-FET430PIF</a:t>
            </a:r>
            <a:endParaRPr lang="en-US" sz="1400" b="1" dirty="0">
              <a:latin typeface="Arial Black" pitchFamily="34" charset="0"/>
              <a:cs typeface="Aharoni" pitchFamily="2" charset="-79"/>
            </a:endParaRPr>
          </a:p>
        </p:txBody>
      </p:sp>
      <p:pic>
        <p:nvPicPr>
          <p:cNvPr id="16" name="Picture 2" descr="MSP430 Parallel Port Debugging Interfa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2164" y="2400300"/>
            <a:ext cx="2560316" cy="96012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74935" y="2331720"/>
            <a:ext cx="239706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0721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XDS560v2_with_Adapters3_1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98" y="3840480"/>
            <a:ext cx="1369982" cy="87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5760720" y="891540"/>
            <a:ext cx="4754880" cy="2331720"/>
          </a:xfrm>
          <a:prstGeom prst="rect">
            <a:avLst/>
          </a:prstGeom>
          <a:ln w="34925"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endParaRPr lang="en-CA" sz="11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endParaRPr lang="en-CA" sz="11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endParaRPr lang="en-CA" sz="11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endParaRPr lang="en-CA" sz="11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endParaRPr lang="en-CA" sz="11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endParaRPr lang="en-CA" sz="11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endParaRPr lang="en-CA" sz="11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endParaRPr lang="en-CA" sz="11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r>
              <a:rPr lang="en-CA" sz="11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Excellent balance of performance and cost</a:t>
            </a: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r>
              <a:rPr lang="en-CA" sz="11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USB interface (Ethernet version available)</a:t>
            </a: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r>
              <a:rPr lang="en-CA" sz="11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20pin TI, 14pin TI, 20pin ARM and 10pin ARM connectors</a:t>
            </a: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r>
              <a:rPr lang="en-CA" sz="11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$295</a:t>
            </a: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endParaRPr lang="en-CA" sz="11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57200" y="891540"/>
            <a:ext cx="4754880" cy="2331720"/>
          </a:xfrm>
          <a:prstGeom prst="rect">
            <a:avLst/>
          </a:prstGeom>
          <a:ln w="34925"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endParaRPr lang="en-CA" sz="11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endParaRPr lang="en-CA" sz="11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endParaRPr lang="en-CA" sz="11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endParaRPr lang="en-CA" sz="11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endParaRPr lang="en-CA" sz="11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endParaRPr lang="en-CA" sz="11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endParaRPr lang="en-CA" sz="11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endParaRPr lang="en-CA" sz="11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r>
              <a:rPr lang="en-CA" sz="11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Entry level JTAG emulator</a:t>
            </a: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r>
              <a:rPr lang="en-CA" sz="11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USB interface</a:t>
            </a: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r>
              <a:rPr lang="en-CA" sz="11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3 models based on JTAG headers (14pin TI, 20pin TI, 20/10pin ARM)</a:t>
            </a: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r>
              <a:rPr lang="en-CA" sz="11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$79</a:t>
            </a: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endParaRPr lang="en-CA" sz="11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pic>
        <p:nvPicPr>
          <p:cNvPr id="21" name="Picture 20" descr="tmdsemu100v2u-14t_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6522" y="1371600"/>
            <a:ext cx="2205478" cy="923544"/>
          </a:xfrm>
          <a:prstGeom prst="rect">
            <a:avLst/>
          </a:prstGeom>
        </p:spPr>
      </p:pic>
      <p:sp>
        <p:nvSpPr>
          <p:cNvPr id="64" name="Rounded Rectangle 63"/>
          <p:cNvSpPr/>
          <p:nvPr/>
        </p:nvSpPr>
        <p:spPr>
          <a:xfrm>
            <a:off x="548639" y="960119"/>
            <a:ext cx="4504624" cy="3985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Arial Black" pitchFamily="34" charset="0"/>
                <a:cs typeface="Aharoni" pitchFamily="2" charset="-79"/>
              </a:rPr>
              <a:t>XDS100v2 – Entry Level</a:t>
            </a:r>
            <a:endParaRPr lang="en-US" sz="1400" b="1" dirty="0">
              <a:solidFill>
                <a:srgbClr val="FFFFFF"/>
              </a:solidFill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51" name="Title 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XDS Debug Probes</a:t>
            </a:r>
            <a:endParaRPr lang="en-US" dirty="0"/>
          </a:p>
        </p:txBody>
      </p:sp>
      <p:pic>
        <p:nvPicPr>
          <p:cNvPr id="18" name="Picture 17" descr="BH_USB100v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1978" y="1508760"/>
            <a:ext cx="1116823" cy="54864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5852159" y="960119"/>
            <a:ext cx="4504624" cy="3985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Arial Black" pitchFamily="34" charset="0"/>
                <a:cs typeface="Aharoni" pitchFamily="2" charset="-79"/>
              </a:rPr>
              <a:t>XDS200 – Mid Range</a:t>
            </a:r>
            <a:endParaRPr lang="en-US" sz="1400" b="1" dirty="0">
              <a:solidFill>
                <a:srgbClr val="FFFFFF"/>
              </a:solidFill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0435" y="3291840"/>
            <a:ext cx="4751645" cy="2331720"/>
          </a:xfrm>
          <a:prstGeom prst="rect">
            <a:avLst/>
          </a:prstGeom>
          <a:ln w="34925"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endParaRPr lang="en-CA" sz="11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endParaRPr lang="en-CA" sz="11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endParaRPr lang="en-CA" sz="11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endParaRPr lang="en-CA" sz="11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endParaRPr lang="en-CA" sz="11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endParaRPr lang="en-CA" sz="11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endParaRPr lang="en-CA" sz="11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r>
              <a:rPr lang="en-CA" sz="11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USB or USB + Ethernet interfaces</a:t>
            </a: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r>
              <a:rPr lang="en-CA" sz="11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Includes multiple JTAG adapters (14pin TI, 20pin TI, 20pin ARM, 60pin MIPI, some include 60pin TI)</a:t>
            </a: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r>
              <a:rPr lang="en-CA" sz="11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System Trace</a:t>
            </a: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r>
              <a:rPr lang="en-CA" sz="11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$995 - $1495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763955" y="3291840"/>
            <a:ext cx="4751645" cy="2331720"/>
          </a:xfrm>
          <a:prstGeom prst="rect">
            <a:avLst/>
          </a:prstGeom>
          <a:ln w="34925"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endParaRPr lang="en-CA" sz="11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endParaRPr lang="en-CA" sz="11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endParaRPr lang="en-CA" sz="11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endParaRPr lang="en-CA" sz="11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endParaRPr lang="en-CA" sz="11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endParaRPr lang="en-CA" sz="11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endParaRPr lang="en-CA" sz="11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r>
              <a:rPr lang="en-CA" sz="11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Trace Receiver &amp; XDS560v2 JTAG emulator</a:t>
            </a: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r>
              <a:rPr lang="en-CA" sz="11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USB + Ethernet interfaces</a:t>
            </a: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r>
              <a:rPr lang="en-CA" sz="11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MIPI60 and 60pin TI adapters</a:t>
            </a: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r>
              <a:rPr lang="en-CA" sz="11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DSP, ARM &amp; System Trace to pins</a:t>
            </a: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r>
              <a:rPr lang="en-CA" sz="11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$3495</a:t>
            </a:r>
          </a:p>
        </p:txBody>
      </p:sp>
      <p:pic>
        <p:nvPicPr>
          <p:cNvPr id="28" name="Picture 27" descr="USB560v2+ADP_angl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10383" y="3928672"/>
            <a:ext cx="1267060" cy="529028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548641" y="3370374"/>
            <a:ext cx="4505753" cy="3985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Arial Black" pitchFamily="34" charset="0"/>
                <a:cs typeface="Aharoni" pitchFamily="2" charset="-79"/>
              </a:rPr>
              <a:t>XDS560v2 – High Performance</a:t>
            </a:r>
            <a:endParaRPr lang="en-US" sz="1400" b="1" dirty="0">
              <a:solidFill>
                <a:srgbClr val="FFFFFF"/>
              </a:solidFill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852161" y="3370374"/>
            <a:ext cx="4505753" cy="3985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Arial Black" pitchFamily="34" charset="0"/>
                <a:cs typeface="Aharoni" pitchFamily="2" charset="-79"/>
              </a:rPr>
              <a:t>Pro Trace</a:t>
            </a:r>
            <a:endParaRPr lang="en-US" sz="1400" b="1" dirty="0">
              <a:solidFill>
                <a:srgbClr val="FFFFFF"/>
              </a:solidFill>
              <a:latin typeface="Arial Black" pitchFamily="34" charset="0"/>
              <a:cs typeface="Aharoni" pitchFamily="2" charset="-79"/>
            </a:endParaRPr>
          </a:p>
        </p:txBody>
      </p:sp>
      <p:pic>
        <p:nvPicPr>
          <p:cNvPr id="31" name="Picture 30" descr="SD_XDS_PRO_TRAC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01482" y="3771900"/>
            <a:ext cx="1376758" cy="72923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858" y="1440180"/>
            <a:ext cx="1312386" cy="80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6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1" name="Rectangle 17"/>
          <p:cNvSpPr>
            <a:spLocks noChangeArrowheads="1"/>
          </p:cNvSpPr>
          <p:nvPr/>
        </p:nvSpPr>
        <p:spPr bwMode="auto">
          <a:xfrm>
            <a:off x="7878162" y="3184326"/>
            <a:ext cx="184731" cy="369332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271362" name="Rectangle 16"/>
          <p:cNvSpPr>
            <a:spLocks noChangeArrowheads="1"/>
          </p:cNvSpPr>
          <p:nvPr/>
        </p:nvSpPr>
        <p:spPr bwMode="auto">
          <a:xfrm>
            <a:off x="2879442" y="3184326"/>
            <a:ext cx="184731" cy="369332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2744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3200"/>
              </a:lnSpc>
              <a:defRPr/>
            </a:pPr>
            <a:r>
              <a:rPr lang="en-US" kern="1200" dirty="0"/>
              <a:t>Extensive </a:t>
            </a:r>
            <a:r>
              <a:rPr lang="en-US" kern="1200" dirty="0" smtClean="0"/>
              <a:t>Support</a:t>
            </a:r>
            <a:endParaRPr lang="en-US" kern="1200" dirty="0"/>
          </a:p>
        </p:txBody>
      </p:sp>
      <p:sp>
        <p:nvSpPr>
          <p:cNvPr id="271364" name="Content Placeholder 2"/>
          <p:cNvSpPr>
            <a:spLocks noGrp="1"/>
          </p:cNvSpPr>
          <p:nvPr>
            <p:ph sz="half" idx="4294967295"/>
          </p:nvPr>
        </p:nvSpPr>
        <p:spPr>
          <a:xfrm>
            <a:off x="710566" y="1501617"/>
            <a:ext cx="4522470" cy="1555908"/>
          </a:xfr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ct val="30000"/>
              </a:spcBef>
            </a:pPr>
            <a:r>
              <a:rPr lang="en-US" dirty="0" smtClean="0">
                <a:solidFill>
                  <a:srgbClr val="000000"/>
                </a:solidFill>
              </a:rPr>
              <a:t>Videos, Blogs, Forums</a:t>
            </a:r>
          </a:p>
          <a:p>
            <a:pPr marL="228600" indent="-228600">
              <a:lnSpc>
                <a:spcPct val="90000"/>
              </a:lnSpc>
              <a:spcBef>
                <a:spcPct val="30000"/>
              </a:spcBef>
            </a:pPr>
            <a:r>
              <a:rPr lang="en-US" dirty="0" smtClean="0">
                <a:solidFill>
                  <a:srgbClr val="000000"/>
                </a:solidFill>
              </a:rPr>
              <a:t>Global customer support</a:t>
            </a:r>
          </a:p>
          <a:p>
            <a:pPr marL="228600" indent="-228600">
              <a:lnSpc>
                <a:spcPct val="90000"/>
              </a:lnSpc>
              <a:spcBef>
                <a:spcPct val="30000"/>
              </a:spcBef>
            </a:pPr>
            <a:r>
              <a:rPr lang="en-US" dirty="0" smtClean="0">
                <a:solidFill>
                  <a:srgbClr val="000000"/>
                </a:solidFill>
              </a:rPr>
              <a:t>Search for answers</a:t>
            </a:r>
          </a:p>
          <a:p>
            <a:pPr marL="228600" indent="-228600">
              <a:lnSpc>
                <a:spcPct val="90000"/>
              </a:lnSpc>
              <a:spcBef>
                <a:spcPct val="30000"/>
              </a:spcBef>
            </a:pPr>
            <a:r>
              <a:rPr lang="en-US" dirty="0" smtClean="0">
                <a:solidFill>
                  <a:srgbClr val="000000"/>
                </a:solidFill>
                <a:hlinkClick r:id="rId3"/>
              </a:rPr>
              <a:t>http://e2e.ti.com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b="1" dirty="0" smtClean="0">
              <a:solidFill>
                <a:srgbClr val="000000"/>
              </a:solidFill>
            </a:endParaRPr>
          </a:p>
          <a:p>
            <a:pPr marL="228600" indent="-228600">
              <a:lnSpc>
                <a:spcPct val="90000"/>
              </a:lnSpc>
              <a:spcBef>
                <a:spcPct val="30000"/>
              </a:spcBef>
            </a:pPr>
            <a:endParaRPr lang="en-US" sz="900" dirty="0" smtClean="0"/>
          </a:p>
        </p:txBody>
      </p:sp>
      <p:sp>
        <p:nvSpPr>
          <p:cNvPr id="271365" name="Content Placeholder 11"/>
          <p:cNvSpPr>
            <a:spLocks noGrp="1"/>
          </p:cNvSpPr>
          <p:nvPr>
            <p:ph sz="half" idx="4294967295"/>
          </p:nvPr>
        </p:nvSpPr>
        <p:spPr>
          <a:xfrm>
            <a:off x="5709286" y="1505903"/>
            <a:ext cx="4488180" cy="1640205"/>
          </a:xfr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ct val="30000"/>
              </a:spcBef>
            </a:pPr>
            <a:r>
              <a:rPr lang="en-US" dirty="0" smtClean="0"/>
              <a:t>Technical articles</a:t>
            </a:r>
          </a:p>
          <a:p>
            <a:pPr marL="228600" indent="-228600">
              <a:lnSpc>
                <a:spcPct val="90000"/>
              </a:lnSpc>
              <a:spcBef>
                <a:spcPct val="30000"/>
              </a:spcBef>
            </a:pPr>
            <a:r>
              <a:rPr lang="en-US" dirty="0" smtClean="0"/>
              <a:t>Training</a:t>
            </a:r>
          </a:p>
          <a:p>
            <a:pPr marL="228600" indent="-228600">
              <a:lnSpc>
                <a:spcPct val="90000"/>
              </a:lnSpc>
              <a:spcBef>
                <a:spcPct val="30000"/>
              </a:spcBef>
            </a:pPr>
            <a:r>
              <a:rPr lang="en-US" dirty="0" smtClean="0"/>
              <a:t>Design ideas</a:t>
            </a:r>
          </a:p>
          <a:p>
            <a:pPr marL="228600" indent="-228600">
              <a:lnSpc>
                <a:spcPct val="90000"/>
              </a:lnSpc>
              <a:spcBef>
                <a:spcPct val="30000"/>
              </a:spcBef>
            </a:pPr>
            <a:r>
              <a:rPr lang="en-US" dirty="0" smtClean="0">
                <a:hlinkClick r:id="rId4"/>
              </a:rPr>
              <a:t>http://processors.wiki.ti.com</a:t>
            </a:r>
            <a:endParaRPr lang="en-US" dirty="0" smtClean="0"/>
          </a:p>
          <a:p>
            <a:pPr marL="228600" indent="-228600">
              <a:lnSpc>
                <a:spcPct val="90000"/>
              </a:lnSpc>
              <a:spcBef>
                <a:spcPct val="30000"/>
              </a:spcBef>
            </a:pPr>
            <a:endParaRPr lang="en-US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710566" y="951547"/>
            <a:ext cx="4522470" cy="48434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FFFF"/>
                </a:solidFill>
              </a:rPr>
              <a:t>E2E Community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709286" y="951547"/>
            <a:ext cx="4522470" cy="48434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FFFFFF"/>
                </a:solidFill>
              </a:rPr>
              <a:t>Wiki</a:t>
            </a:r>
            <a:endParaRPr lang="en-US" sz="2000" b="1" dirty="0">
              <a:solidFill>
                <a:srgbClr val="FFFFFF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680" y="3008950"/>
            <a:ext cx="4116720" cy="2614613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60" y="3023430"/>
            <a:ext cx="4132940" cy="2591557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1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YouTube Channel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" y="897172"/>
            <a:ext cx="9144000" cy="4726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541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Composer Studio</a:t>
            </a:r>
            <a:endParaRPr lang="en-US" dirty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What is Code Composer Studio?</a:t>
            </a:r>
          </a:p>
          <a:p>
            <a:pPr lvl="1"/>
            <a:r>
              <a:rPr lang="en-US" sz="1800" dirty="0" smtClean="0"/>
              <a:t>Integrated development environment for TI’s embedded processors supporting all Microcontrollers and Processors in a single environment</a:t>
            </a:r>
          </a:p>
          <a:p>
            <a:pPr lvl="1"/>
            <a:r>
              <a:rPr lang="en-US" sz="1800" dirty="0" smtClean="0"/>
              <a:t>A suite of tools including a debugger, compiler, editor…</a:t>
            </a:r>
          </a:p>
          <a:p>
            <a:r>
              <a:rPr lang="en-US" sz="2000" dirty="0" smtClean="0"/>
              <a:t>Based on the Eclipse open source software framework</a:t>
            </a:r>
          </a:p>
          <a:p>
            <a:pPr lvl="1"/>
            <a:r>
              <a:rPr lang="en-US" sz="1800" dirty="0" smtClean="0"/>
              <a:t>Eclipse is widely used by many development environments</a:t>
            </a:r>
          </a:p>
          <a:p>
            <a:pPr lvl="1"/>
            <a:r>
              <a:rPr lang="en-US" sz="1800" dirty="0" smtClean="0"/>
              <a:t>Offers a rich set of code development tools</a:t>
            </a:r>
          </a:p>
          <a:p>
            <a:pPr lvl="1"/>
            <a:r>
              <a:rPr lang="en-US" sz="1800" dirty="0" smtClean="0"/>
              <a:t>TI contributes changes directly to the open source community</a:t>
            </a:r>
          </a:p>
          <a:p>
            <a:pPr lvl="1"/>
            <a:r>
              <a:rPr lang="en-US" sz="1800" dirty="0" smtClean="0"/>
              <a:t>Extended by TI to support device capabilities</a:t>
            </a:r>
          </a:p>
          <a:p>
            <a:r>
              <a:rPr lang="en-US" sz="2000" dirty="0" smtClean="0"/>
              <a:t>Integrate additional tools &amp; functionality</a:t>
            </a:r>
          </a:p>
          <a:p>
            <a:pPr lvl="1"/>
            <a:r>
              <a:rPr lang="en-US" sz="1800" dirty="0" smtClean="0"/>
              <a:t>OS application development tools (TI-RTOS, Linux, Android…)</a:t>
            </a:r>
          </a:p>
          <a:p>
            <a:pPr lvl="1"/>
            <a:r>
              <a:rPr lang="en-US" sz="1800" dirty="0" smtClean="0"/>
              <a:t>Code analysis, source control…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24211" y="0"/>
            <a:ext cx="1748589" cy="102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19542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49" y="0"/>
            <a:ext cx="10389870" cy="1070134"/>
          </a:xfrm>
        </p:spPr>
        <p:txBody>
          <a:bodyPr/>
          <a:lstStyle/>
          <a:p>
            <a:r>
              <a:rPr lang="en-US" dirty="0" smtClean="0"/>
              <a:t>Where does CCS fit in the Ecosystem?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diverse ecosystem of software and tools supporting TI embedded processors (especially ARM based devices)</a:t>
            </a:r>
          </a:p>
          <a:p>
            <a:r>
              <a:rPr lang="en-US" dirty="0" smtClean="0"/>
              <a:t>CCS is a software development environment that is available for all of our embedded processor families</a:t>
            </a:r>
          </a:p>
          <a:p>
            <a:r>
              <a:rPr lang="en-US" dirty="0"/>
              <a:t>A selection of free CCS options allow users to get started without having to invest a significant amount of money</a:t>
            </a:r>
          </a:p>
          <a:p>
            <a:r>
              <a:rPr lang="en-US" dirty="0" smtClean="0"/>
              <a:t>Support from partner tools is essential to TI success</a:t>
            </a:r>
          </a:p>
          <a:p>
            <a:pPr lvl="1"/>
            <a:r>
              <a:rPr lang="en-US" dirty="0" smtClean="0"/>
              <a:t>Some of our partners provide products that offer a differentiated feature set or a feature set tailored to specific market segments</a:t>
            </a:r>
          </a:p>
          <a:p>
            <a:pPr lvl="1"/>
            <a:r>
              <a:rPr lang="en-US" dirty="0" smtClean="0"/>
              <a:t>Customers are free to choose the product that best meets their needs or individual preferences</a:t>
            </a:r>
          </a:p>
          <a:p>
            <a:pPr lvl="1"/>
            <a:r>
              <a:rPr lang="en-US" dirty="0" smtClean="0"/>
              <a:t>TI will make selected features available in partner environments (XDS debug probe support, Grace, ULP Advisor are examples)</a:t>
            </a:r>
          </a:p>
        </p:txBody>
      </p:sp>
    </p:spTree>
    <p:extLst>
      <p:ext uri="{BB962C8B-B14F-4D97-AF65-F5344CB8AC3E}">
        <p14:creationId xmlns:p14="http://schemas.microsoft.com/office/powerpoint/2010/main" val="206635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00054" y="943621"/>
            <a:ext cx="4785900" cy="4451339"/>
          </a:xfrm>
        </p:spPr>
        <p:txBody>
          <a:bodyPr/>
          <a:lstStyle/>
          <a:p>
            <a:r>
              <a:rPr lang="en-US" dirty="0" smtClean="0"/>
              <a:t>Initial screen visible when Code Composer Studio is launched</a:t>
            </a:r>
          </a:p>
          <a:p>
            <a:r>
              <a:rPr lang="en-US" dirty="0" smtClean="0"/>
              <a:t>Provides fast access to common tasks</a:t>
            </a:r>
          </a:p>
          <a:p>
            <a:pPr lvl="1"/>
            <a:r>
              <a:rPr lang="en-US" dirty="0" smtClean="0"/>
              <a:t>Create a new project</a:t>
            </a:r>
          </a:p>
          <a:p>
            <a:pPr lvl="1"/>
            <a:r>
              <a:rPr lang="en-US" dirty="0" smtClean="0"/>
              <a:t>Use a example</a:t>
            </a:r>
          </a:p>
          <a:p>
            <a:pPr lvl="1"/>
            <a:r>
              <a:rPr lang="en-US" dirty="0" smtClean="0"/>
              <a:t>Open the App Center…</a:t>
            </a:r>
          </a:p>
          <a:p>
            <a:r>
              <a:rPr lang="en-US" dirty="0" smtClean="0"/>
              <a:t>Embedded Getting Started Video walks users through the basics of using CCS</a:t>
            </a:r>
          </a:p>
          <a:p>
            <a:r>
              <a:rPr lang="en-US" dirty="0" smtClean="0"/>
              <a:t>Links to support, videos and training material</a:t>
            </a:r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5309" y="942975"/>
            <a:ext cx="5661084" cy="445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947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CCS App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1" y="1067277"/>
            <a:ext cx="3622601" cy="4223385"/>
          </a:xfrm>
        </p:spPr>
        <p:txBody>
          <a:bodyPr/>
          <a:lstStyle/>
          <a:p>
            <a:r>
              <a:rPr lang="en-US" sz="2000" dirty="0" smtClean="0"/>
              <a:t>Access to additional products</a:t>
            </a:r>
          </a:p>
          <a:p>
            <a:pPr lvl="1"/>
            <a:r>
              <a:rPr lang="en-US" sz="1800" dirty="0" smtClean="0"/>
              <a:t>“Wares”</a:t>
            </a:r>
          </a:p>
          <a:p>
            <a:pPr lvl="1"/>
            <a:r>
              <a:rPr lang="en-US" sz="1800" dirty="0" smtClean="0"/>
              <a:t>SDKs</a:t>
            </a:r>
          </a:p>
          <a:p>
            <a:pPr lvl="1"/>
            <a:r>
              <a:rPr lang="en-US" sz="1800" dirty="0" smtClean="0"/>
              <a:t>New features</a:t>
            </a:r>
          </a:p>
          <a:p>
            <a:r>
              <a:rPr lang="en-US" sz="2000" dirty="0" smtClean="0"/>
              <a:t>Keep products up to date from within CCS</a:t>
            </a:r>
          </a:p>
          <a:p>
            <a:r>
              <a:rPr lang="en-US" sz="2000" dirty="0" smtClean="0"/>
              <a:t>Further reduce CCS download size</a:t>
            </a:r>
          </a:p>
          <a:p>
            <a:r>
              <a:rPr lang="en-US" sz="2000" dirty="0" smtClean="0"/>
              <a:t>Great way to promote features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52" y="640080"/>
            <a:ext cx="6950148" cy="496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1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“Simple” Mode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0055" y="943621"/>
            <a:ext cx="3629268" cy="4451339"/>
          </a:xfrm>
        </p:spPr>
        <p:txBody>
          <a:bodyPr/>
          <a:lstStyle/>
          <a:p>
            <a:r>
              <a:rPr lang="en-US" dirty="0" smtClean="0"/>
              <a:t>Enabling “Simple” mode reduces the environment to just essential functionality</a:t>
            </a:r>
          </a:p>
          <a:p>
            <a:r>
              <a:rPr lang="en-US" dirty="0" smtClean="0"/>
              <a:t>Makes it easier for new users, especially </a:t>
            </a:r>
            <a:r>
              <a:rPr lang="en-US" dirty="0" err="1" smtClean="0"/>
              <a:t>LaunchPad</a:t>
            </a:r>
            <a:r>
              <a:rPr lang="en-US" dirty="0" smtClean="0"/>
              <a:t> type customers to start using the </a:t>
            </a:r>
            <a:r>
              <a:rPr lang="en-US" dirty="0" smtClean="0"/>
              <a:t>CCS environment</a:t>
            </a:r>
            <a:endParaRPr lang="en-US" dirty="0"/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29322" y="982164"/>
            <a:ext cx="6943478" cy="445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086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Resource Explorer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0051" y="1067277"/>
            <a:ext cx="4354830" cy="4223385"/>
          </a:xfrm>
        </p:spPr>
        <p:txBody>
          <a:bodyPr/>
          <a:lstStyle/>
          <a:p>
            <a:r>
              <a:rPr lang="en-US" dirty="0" smtClean="0"/>
              <a:t>Easily access a broad selection of packages such as </a:t>
            </a:r>
            <a:r>
              <a:rPr lang="en-US" dirty="0" err="1" smtClean="0"/>
              <a:t>controlSUITE</a:t>
            </a:r>
            <a:r>
              <a:rPr lang="en-US" dirty="0" smtClean="0"/>
              <a:t>, MSP430ware, </a:t>
            </a:r>
            <a:r>
              <a:rPr lang="en-US" dirty="0" err="1" smtClean="0"/>
              <a:t>TivaWare</a:t>
            </a:r>
            <a:r>
              <a:rPr lang="en-US" dirty="0" smtClean="0"/>
              <a:t>, </a:t>
            </a:r>
            <a:r>
              <a:rPr lang="en-US" dirty="0" smtClean="0"/>
              <a:t>TI-RTOS…</a:t>
            </a:r>
            <a:endParaRPr lang="en-US" dirty="0" smtClean="0"/>
          </a:p>
          <a:p>
            <a:r>
              <a:rPr lang="en-US" dirty="0" smtClean="0"/>
              <a:t>Guides you step by step through using examples</a:t>
            </a:r>
          </a:p>
          <a:p>
            <a:r>
              <a:rPr lang="en-US" dirty="0" smtClean="0"/>
              <a:t>Provides links to documentation, videos and other collateral</a:t>
            </a:r>
          </a:p>
          <a:p>
            <a:endParaRPr lang="en-US" dirty="0"/>
          </a:p>
        </p:txBody>
      </p:sp>
      <p:pic>
        <p:nvPicPr>
          <p:cNvPr id="5" name="Content Placeholder 3" descr="ex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925793" y="994373"/>
            <a:ext cx="5857104" cy="4594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856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Energia Support in CCSv6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Import existing </a:t>
            </a:r>
            <a:r>
              <a:rPr lang="en-US" sz="2000" dirty="0" err="1" smtClean="0"/>
              <a:t>Energia</a:t>
            </a:r>
            <a:r>
              <a:rPr lang="en-US" sz="2000" dirty="0" smtClean="0"/>
              <a:t> sketches</a:t>
            </a:r>
          </a:p>
          <a:p>
            <a:pPr lvl="1"/>
            <a:r>
              <a:rPr lang="en-US" sz="1800" dirty="0" smtClean="0"/>
              <a:t>Leverage existing work</a:t>
            </a:r>
          </a:p>
          <a:p>
            <a:pPr lvl="1"/>
            <a:r>
              <a:rPr lang="en-US" sz="1800" dirty="0" smtClean="0"/>
              <a:t>You can build/edit/debug </a:t>
            </a:r>
            <a:r>
              <a:rPr lang="en-US" sz="1800" dirty="0" err="1" smtClean="0"/>
              <a:t>Energia</a:t>
            </a:r>
            <a:r>
              <a:rPr lang="en-US" sz="1800" dirty="0" smtClean="0"/>
              <a:t> projects </a:t>
            </a:r>
            <a:br>
              <a:rPr lang="en-US" sz="1800" dirty="0" smtClean="0"/>
            </a:br>
            <a:r>
              <a:rPr lang="en-US" sz="1800" dirty="0" smtClean="0"/>
              <a:t>inside CCS</a:t>
            </a:r>
          </a:p>
          <a:p>
            <a:r>
              <a:rPr lang="en-US" sz="2200" dirty="0" smtClean="0"/>
              <a:t>Provide more debugging capabilities</a:t>
            </a:r>
          </a:p>
          <a:p>
            <a:pPr lvl="1"/>
            <a:r>
              <a:rPr lang="en-US" sz="1800" dirty="0" smtClean="0"/>
              <a:t>JTAG debug</a:t>
            </a:r>
          </a:p>
          <a:p>
            <a:pPr lvl="1"/>
            <a:r>
              <a:rPr lang="en-US" sz="1800" dirty="0" smtClean="0"/>
              <a:t>Register display</a:t>
            </a:r>
          </a:p>
          <a:p>
            <a:pPr lvl="1"/>
            <a:r>
              <a:rPr lang="en-US" sz="1800" dirty="0" smtClean="0"/>
              <a:t>See the generated code</a:t>
            </a:r>
          </a:p>
          <a:p>
            <a:r>
              <a:rPr lang="en-US" sz="2200" dirty="0" smtClean="0"/>
              <a:t>Keep it simple</a:t>
            </a:r>
          </a:p>
          <a:p>
            <a:pPr lvl="1"/>
            <a:r>
              <a:rPr lang="en-US" sz="1800" dirty="0" smtClean="0"/>
              <a:t>CCS will most likely be customer’s second debugger ever used and their first full software development environment</a:t>
            </a:r>
          </a:p>
          <a:p>
            <a:pPr lvl="1"/>
            <a:r>
              <a:rPr lang="en-US" sz="1800" dirty="0" smtClean="0"/>
              <a:t>Recommended to use “Simple” Mode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2536" y="1148715"/>
            <a:ext cx="4187384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/>
          <p:nvPr/>
        </p:nvSpPr>
        <p:spPr>
          <a:xfrm>
            <a:off x="7406640" y="2263140"/>
            <a:ext cx="2103120" cy="3429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2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Optimizer Assistant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advice on how to get the best performance for available code size.</a:t>
            </a:r>
          </a:p>
          <a:p>
            <a:r>
              <a:rPr lang="en-US" dirty="0" smtClean="0"/>
              <a:t>Graphical display of memory usage.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85" y="3582406"/>
            <a:ext cx="7315200" cy="17145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430" y="1865609"/>
            <a:ext cx="6217920" cy="234143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 rot="5400000">
            <a:off x="10024349" y="5266522"/>
            <a:ext cx="1595913" cy="2154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CCS APPS</a:t>
            </a:r>
          </a:p>
        </p:txBody>
      </p:sp>
    </p:spTree>
    <p:extLst>
      <p:ext uri="{BB962C8B-B14F-4D97-AF65-F5344CB8AC3E}">
        <p14:creationId xmlns:p14="http://schemas.microsoft.com/office/powerpoint/2010/main" val="130642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 Theme 2009">
  <a:themeElements>
    <a:clrScheme name="1_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1_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>
            <a:alpha val="92157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b="1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7266</TotalTime>
  <Words>879</Words>
  <Application>Microsoft Office PowerPoint</Application>
  <PresentationFormat>Custom</PresentationFormat>
  <Paragraphs>205</Paragraphs>
  <Slides>15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FinalPowerpoint</vt:lpstr>
      <vt:lpstr>TI Theme 2009</vt:lpstr>
      <vt:lpstr>3_FinalPowerpoint</vt:lpstr>
      <vt:lpstr>Code Composer Studio v6</vt:lpstr>
      <vt:lpstr>Code Composer Studio</vt:lpstr>
      <vt:lpstr>Where does CCS fit in the Ecosystem?</vt:lpstr>
      <vt:lpstr>Getting Started View</vt:lpstr>
      <vt:lpstr>CCS App Center</vt:lpstr>
      <vt:lpstr>“Simple” Mode</vt:lpstr>
      <vt:lpstr>Resource Explorer</vt:lpstr>
      <vt:lpstr>Energia Support in CCSv6</vt:lpstr>
      <vt:lpstr>Optimizer Assistant</vt:lpstr>
      <vt:lpstr>ULP (Ultra Low Power) Advisor Turning MCU developers into Ultra-Low-Power experts</vt:lpstr>
      <vt:lpstr>Code Composer Studio Licenses</vt:lpstr>
      <vt:lpstr>MSP430 JTAG Emulators</vt:lpstr>
      <vt:lpstr>XDS Debug Probes</vt:lpstr>
      <vt:lpstr>Extensive Support</vt:lpstr>
      <vt:lpstr>YouTube Channel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Brollo, Clementina</dc:creator>
  <cp:lastModifiedBy>Stevenson, John E</cp:lastModifiedBy>
  <cp:revision>146</cp:revision>
  <dcterms:created xsi:type="dcterms:W3CDTF">2007-12-19T20:51:45Z</dcterms:created>
  <dcterms:modified xsi:type="dcterms:W3CDTF">2014-03-24T21:30:39Z</dcterms:modified>
</cp:coreProperties>
</file>