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2" r:id="rId25"/>
    <p:sldId id="281" r:id="rId26"/>
    <p:sldId id="265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961" autoAdjust="0"/>
  </p:normalViewPr>
  <p:slideViewPr>
    <p:cSldViewPr snapToGrid="0">
      <p:cViewPr varScale="1">
        <p:scale>
          <a:sx n="79" d="100"/>
          <a:sy n="79" d="100"/>
        </p:scale>
        <p:origin x="11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54C7C-BA2A-4F63-A78F-83A007B23BF2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67DB-40D1-433C-95C2-AAF2024AA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71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데이터로 묶여 있는 것보다는 각각의 단위를 나타내는 데이터로 존재했을 때 더 의미가 있을 것이라고 판단해 데이터를 나눴다</a:t>
            </a:r>
            <a:endParaRPr lang="en-US" altLang="ko-KR" dirty="0"/>
          </a:p>
          <a:p>
            <a:r>
              <a:rPr lang="en-US" altLang="ko-KR" dirty="0"/>
              <a:t>datetime type</a:t>
            </a:r>
            <a:r>
              <a:rPr lang="ko-KR" altLang="en-US" dirty="0"/>
              <a:t>으로 변경하는 것은 </a:t>
            </a:r>
            <a:r>
              <a:rPr lang="en-US" altLang="ko-KR" dirty="0"/>
              <a:t>pandas </a:t>
            </a:r>
            <a:r>
              <a:rPr lang="ko-KR" altLang="en-US" dirty="0"/>
              <a:t>라이브러리의 </a:t>
            </a:r>
            <a:r>
              <a:rPr lang="en-US" altLang="ko-KR" dirty="0" err="1"/>
              <a:t>to_datetime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ko-KR" altLang="en-US" dirty="0"/>
              <a:t>각 단위로 나누는 것은 </a:t>
            </a:r>
            <a:r>
              <a:rPr lang="en-US" altLang="ko-KR" dirty="0"/>
              <a:t>dt </a:t>
            </a:r>
            <a:r>
              <a:rPr lang="ko-KR" altLang="en-US" dirty="0"/>
              <a:t>연산자를 사용하여 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9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6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BF81D-25CD-869F-D798-20BB4558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197754-C0A1-E176-9E98-7213FB0B3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420E67-C7AF-A151-804D-735FC371D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3D1EF-C8C1-4D07-ED92-81EB8A6C0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5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F6DD7-03BC-489E-15E6-2BBD8D7F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DA626D-C250-F8A1-C6C8-2B658284B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E4E39B-DB0C-85B8-E5AA-9B3C0D474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96D7B-1CE3-3B08-002E-A6C5836B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2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66591-392F-FB64-A5D2-14685511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CD8A92-AF48-2804-1853-964D91FA9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4CF8DB-12AB-AD4C-54FC-5F96BE766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8C4B40-7E40-7AEA-A61B-B4F1B4A5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8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560B4-C345-F253-E2E2-7BDFC291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CCB327-C5F9-79FA-6D5A-BA23A9C77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F3BB81-48EA-E332-412A-F8865861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F70A1-5EAC-D346-B7C6-2A71910DC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4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F34B-6806-582B-EB77-0AB933A3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5CA79F-83A2-D747-7843-ECB0D5F35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7CA7C-07A0-2C3B-3218-14A43FB3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조합을 시도해봤지만 </a:t>
            </a:r>
            <a:r>
              <a:rPr lang="en-US" altLang="ko-KR" dirty="0"/>
              <a:t>22, 5</a:t>
            </a:r>
            <a:r>
              <a:rPr lang="ko-KR" altLang="en-US" dirty="0"/>
              <a:t>가 가장 좋은 성능을 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A7445-FCEE-A34F-456C-0D9A0F28F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1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3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2F58-3B25-27EF-D06C-5311C1DD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4958C6-FEF4-08FF-B215-C1486CE28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2B92F5-C70C-F2EF-DACD-16F41EBD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2D1E4-3212-E0F8-3B8F-397ABE892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367DB-40D1-433C-95C2-AAF2024AACE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7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8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7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3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39FC0A-B7DF-79E1-ED41-100407B9A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자전거 대여 </a:t>
            </a:r>
            <a:br>
              <a:rPr lang="en-US" altLang="ko-KR" sz="5400" dirty="0"/>
            </a:br>
            <a:r>
              <a:rPr lang="ko-KR" altLang="en-US" sz="5400" dirty="0"/>
              <a:t>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F468A-CB0C-1940-A430-9F6FDF0A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574636"/>
            <a:ext cx="4134537" cy="1475177"/>
          </a:xfrm>
        </p:spPr>
        <p:txBody>
          <a:bodyPr>
            <a:normAutofit/>
          </a:bodyPr>
          <a:lstStyle/>
          <a:p>
            <a:r>
              <a:rPr lang="ko-KR" altLang="en-US" dirty="0"/>
              <a:t>새싹 도봉캠퍼스</a:t>
            </a:r>
            <a:r>
              <a:rPr lang="en-US" altLang="ko-KR" dirty="0"/>
              <a:t> </a:t>
            </a:r>
            <a:r>
              <a:rPr lang="ko-KR" altLang="en-US" dirty="0" err="1"/>
              <a:t>김현서</a:t>
            </a:r>
            <a:endParaRPr lang="ko-KR" altLang="en-US" dirty="0"/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051635"/>
            <a:chOff x="10290314" y="0"/>
            <a:chExt cx="1901687" cy="605163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DEA532E-6A04-FE40-ADA2-51CE319EF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0A91F59-C207-FC44-BEBC-0BFD0F1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노란색으로 칠해진 벽에 기댄 자전거">
            <a:extLst>
              <a:ext uri="{FF2B5EF4-FFF2-40B4-BE49-F238E27FC236}">
                <a16:creationId xmlns:a16="http://schemas.microsoft.com/office/drawing/2014/main" id="{0C46EC1A-E7A3-B2EA-F39B-565DF8A6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84"/>
          <a:stretch/>
        </p:blipFill>
        <p:spPr>
          <a:xfrm>
            <a:off x="5264837" y="681645"/>
            <a:ext cx="627227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20353-CDE9-1C64-249A-D21B1F66255E}"/>
              </a:ext>
            </a:extLst>
          </p:cNvPr>
          <p:cNvSpPr txBox="1"/>
          <p:nvPr/>
        </p:nvSpPr>
        <p:spPr>
          <a:xfrm>
            <a:off x="612842" y="454986"/>
            <a:ext cx="36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일시를 연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월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일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시간으로 나누기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209C-EA99-6559-D2B7-EC960CCC2600}"/>
              </a:ext>
            </a:extLst>
          </p:cNvPr>
          <p:cNvSpPr txBox="1"/>
          <p:nvPr/>
        </p:nvSpPr>
        <p:spPr>
          <a:xfrm>
            <a:off x="612842" y="904007"/>
            <a:ext cx="732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일시 데이터를 </a:t>
            </a:r>
            <a:r>
              <a:rPr lang="en-US" altLang="ko-KR" dirty="0"/>
              <a:t>datetime type</a:t>
            </a:r>
            <a:r>
              <a:rPr lang="ko-KR" altLang="en-US" dirty="0"/>
              <a:t>으로 변경 후</a:t>
            </a:r>
            <a:r>
              <a:rPr lang="en-US" altLang="ko-KR" dirty="0"/>
              <a:t> </a:t>
            </a:r>
            <a:r>
              <a:rPr lang="ko-KR" altLang="en-US" dirty="0"/>
              <a:t>→ 각 단위로 나누어 컬럼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3C1DC5-CBCF-6500-8C74-9986C27D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4" y="1500784"/>
            <a:ext cx="4457996" cy="1138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FB27CC-7ED1-DFE1-18AE-88A67F825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901" y="1500784"/>
            <a:ext cx="1901084" cy="113850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2039EBC-D435-72C0-9A50-78035FC59B96}"/>
              </a:ext>
            </a:extLst>
          </p:cNvPr>
          <p:cNvSpPr/>
          <p:nvPr/>
        </p:nvSpPr>
        <p:spPr>
          <a:xfrm>
            <a:off x="5757273" y="1885369"/>
            <a:ext cx="677455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B197E-3263-BCBD-8CD4-6B70AE23AD74}"/>
              </a:ext>
            </a:extLst>
          </p:cNvPr>
          <p:cNvSpPr txBox="1"/>
          <p:nvPr/>
        </p:nvSpPr>
        <p:spPr>
          <a:xfrm>
            <a:off x="612842" y="3059668"/>
            <a:ext cx="36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이상치 확인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C58F85-EECD-2CF3-A067-AD59EF65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100" y="2866731"/>
            <a:ext cx="6236887" cy="31011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249962-89D4-B6CB-C485-401C3337E381}"/>
              </a:ext>
            </a:extLst>
          </p:cNvPr>
          <p:cNvSpPr txBox="1"/>
          <p:nvPr/>
        </p:nvSpPr>
        <p:spPr>
          <a:xfrm>
            <a:off x="612842" y="3535209"/>
            <a:ext cx="4343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박스 플롯을 사용하여 컬럼의 분포를 확인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대여 횟수를 나타내는 세 가지 </a:t>
            </a:r>
            <a:r>
              <a:rPr lang="ko-KR" altLang="en-US" dirty="0" err="1"/>
              <a:t>컬럼들에서</a:t>
            </a:r>
            <a:r>
              <a:rPr lang="ko-KR" altLang="en-US" dirty="0"/>
              <a:t> 데이터가 편향되어 있음을 확인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풍속 컬럼에 이상치로 보이는 값들이 존재하지만</a:t>
            </a:r>
            <a:r>
              <a:rPr lang="en-US" altLang="ko-KR" dirty="0"/>
              <a:t>, </a:t>
            </a:r>
            <a:r>
              <a:rPr lang="ko-KR" altLang="en-US" dirty="0"/>
              <a:t>심각하지 않으므로 제거한 경우와 제거하지 않은 경우를 모두 수행 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81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A8C3B-CAC8-B4D8-2FCF-70064010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22D7F0-1A54-B66A-AAFB-D39849A0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0071B0-F6B2-60A6-BE1E-5F3B8869D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4469D9A9-7DF7-5F20-0A1C-BA9A6FEE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55F51CD4-0113-EBE4-F1CE-96FBC987B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ADFAD3-B22A-45DC-1F2F-B9E3B9C24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DB718A-A58A-FD67-3319-2C619E63E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34BA9F-55CF-C8B6-FA42-BAAADCA30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A2631CFD-6006-C05E-2AF7-5E6013F2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AB6E0161-C039-7901-CF73-E2DA1DA2A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8A2071F-DFF2-6A7E-689D-CB240C6E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8EF69B-AB6F-B922-BD2A-F29AB092A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1792D4-BC59-4421-A8F5-CFF260057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E6169C-AD37-71CE-17E4-0F535C2F2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0C633C2-14CF-D64F-B438-FDC14542E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F6E900E8-1C90-C55E-C5C2-F1FDC221D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5E6AFE-8FE7-51E1-FAC5-66DEAEAA1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24BEBF-48D3-B4CA-56A9-63B762F24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D1A014-7EED-7555-4934-F2645E649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3C2038DC-CD46-B491-0DAB-A94B16E16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0E5ACB16-720F-DC09-77AF-BA7C104C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278B53A-4BDF-9838-303A-C9029F2C1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AC124A5D-E497-F19A-137F-66967E141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D9A957D7-2F17-E6EF-7922-1639F3614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E817947-AF7C-3060-45A0-C308B74AC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9144C710-974E-668F-4AA4-8D541C0FF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7DC93-8707-8DFF-1613-61D55CE64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802D3AC-74F8-6B04-21A4-F805EF82D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EDC55A-05B5-962A-713B-A002F47F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5"/>
            <a:ext cx="7335835" cy="2317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/>
              <a:t>선형 회귀 분석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2700" dirty="0"/>
              <a:t>: </a:t>
            </a:r>
            <a:r>
              <a:rPr lang="ko-KR" altLang="en-US" sz="2400" dirty="0"/>
              <a:t>시간</a:t>
            </a:r>
            <a:r>
              <a:rPr lang="en-US" altLang="ko-KR" sz="2400" dirty="0"/>
              <a:t>, </a:t>
            </a:r>
            <a:r>
              <a:rPr lang="ko-KR" altLang="en-US" sz="2400" dirty="0"/>
              <a:t>날씨 데이터를 활용한 대여 횟수 예측</a:t>
            </a:r>
            <a:endParaRPr lang="en-US" altLang="ko-KR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6500D6-0527-E1A6-9870-236D8E558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467C30-FE7A-9FC8-DF96-6F6FA9CF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FE74ED3-0D89-69EA-809A-6E855AA1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E1F8FBD1-E81A-2905-01B0-CAA30BE31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075AFA96-298C-DB33-848B-C8DD1C05D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D177AE5-1433-C400-ED7A-07144D67B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F79B3EB-FE34-EEE8-55D7-A40EC57FD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DCDD55-AAED-D821-D97B-6EADECD17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C884DFA5-7852-CAE4-CC5A-986ABEBE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BF45873A-5285-5133-FC73-83AA8B23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7E6B428E-AACC-A5FC-85B5-53FBC601F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7156543-D818-1D43-A558-DB4DE2CD5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E7552BD-372B-D9E9-12BA-E0B97CFF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6D1AF949-BBA5-69E6-D679-E8838EEE4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FEF4277B-868A-5B64-C448-9776F5D7C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36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EE3CDA-3D7C-0D15-91A0-0C5152ECF783}"/>
              </a:ext>
            </a:extLst>
          </p:cNvPr>
          <p:cNvSpPr txBox="1"/>
          <p:nvPr/>
        </p:nvSpPr>
        <p:spPr>
          <a:xfrm>
            <a:off x="612843" y="454986"/>
            <a:ext cx="17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상관관계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CE4BAC-977D-12BB-7F52-0E1C6722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7" y="1043183"/>
            <a:ext cx="5470605" cy="491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8E5C6-2ED9-F2FE-9AE7-48CA40B14419}"/>
              </a:ext>
            </a:extLst>
          </p:cNvPr>
          <p:cNvSpPr txBox="1"/>
          <p:nvPr/>
        </p:nvSpPr>
        <p:spPr>
          <a:xfrm>
            <a:off x="6231660" y="2337954"/>
            <a:ext cx="48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상관계수를 정렬하고 값이 </a:t>
            </a:r>
            <a:r>
              <a:rPr lang="en-US" altLang="ko-KR" dirty="0"/>
              <a:t>0.9</a:t>
            </a:r>
            <a:r>
              <a:rPr lang="ko-KR" altLang="en-US" dirty="0"/>
              <a:t> 이상인 경우만 출력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19EF08C-F62E-65F4-5465-CF521F810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74453"/>
              </p:ext>
            </p:extLst>
          </p:nvPr>
        </p:nvGraphicFramePr>
        <p:xfrm>
          <a:off x="6258794" y="3059778"/>
          <a:ext cx="4839852" cy="1564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84">
                  <a:extLst>
                    <a:ext uri="{9D8B030D-6E8A-4147-A177-3AD203B41FA5}">
                      <a16:colId xmlns:a16="http://schemas.microsoft.com/office/drawing/2014/main" val="597100538"/>
                    </a:ext>
                  </a:extLst>
                </a:gridCol>
                <a:gridCol w="1613284">
                  <a:extLst>
                    <a:ext uri="{9D8B030D-6E8A-4147-A177-3AD203B41FA5}">
                      <a16:colId xmlns:a16="http://schemas.microsoft.com/office/drawing/2014/main" val="3731089160"/>
                    </a:ext>
                  </a:extLst>
                </a:gridCol>
                <a:gridCol w="1613284">
                  <a:extLst>
                    <a:ext uri="{9D8B030D-6E8A-4147-A177-3AD203B41FA5}">
                      <a16:colId xmlns:a16="http://schemas.microsoft.com/office/drawing/2014/main" val="1514379839"/>
                    </a:ext>
                  </a:extLst>
                </a:gridCol>
              </a:tblGrid>
              <a:tr h="52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체감온도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04685"/>
                  </a:ext>
                </a:extLst>
              </a:tr>
              <a:tr h="52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계절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93846"/>
                  </a:ext>
                </a:extLst>
              </a:tr>
              <a:tr h="521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대여횟수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등록대여횟수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50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BE65B2-B594-BA3C-A779-BF520FB9B8F0}"/>
              </a:ext>
            </a:extLst>
          </p:cNvPr>
          <p:cNvSpPr txBox="1"/>
          <p:nvPr/>
        </p:nvSpPr>
        <p:spPr>
          <a:xfrm>
            <a:off x="612843" y="673197"/>
            <a:ext cx="204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 err="1">
                <a:highlight>
                  <a:srgbClr val="FFFF00"/>
                </a:highlight>
              </a:rPr>
              <a:t>다중공선성</a:t>
            </a:r>
            <a:r>
              <a:rPr lang="ko-KR" altLang="en-US" dirty="0">
                <a:highlight>
                  <a:srgbClr val="FFFF00"/>
                </a:highlight>
              </a:rPr>
              <a:t> 방지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3BD68-697A-DB4E-82A1-F0B61CC48D62}"/>
              </a:ext>
            </a:extLst>
          </p:cNvPr>
          <p:cNvSpPr txBox="1"/>
          <p:nvPr/>
        </p:nvSpPr>
        <p:spPr>
          <a:xfrm>
            <a:off x="612843" y="1174175"/>
            <a:ext cx="795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회귀에서는 </a:t>
            </a:r>
            <a:r>
              <a:rPr lang="ko-KR" altLang="en-US" dirty="0" err="1"/>
              <a:t>다중공선성이</a:t>
            </a:r>
            <a:r>
              <a:rPr lang="ko-KR" altLang="en-US" dirty="0"/>
              <a:t> 높다면 오차가 발생할 수 있기 때문에 두 독립변수의 상관계수가 </a:t>
            </a:r>
            <a:r>
              <a:rPr lang="en-US" altLang="ko-KR" dirty="0"/>
              <a:t>0.9 </a:t>
            </a:r>
            <a:r>
              <a:rPr lang="ko-KR" altLang="en-US" dirty="0"/>
              <a:t>이상인 경우 하나의 변수를 제거하고 분석을 수행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DDCED-ED63-252D-7DB6-5EDDF94B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1972934"/>
            <a:ext cx="5104172" cy="35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6A343-5D0A-E9AD-614B-837347EA3EFB}"/>
              </a:ext>
            </a:extLst>
          </p:cNvPr>
          <p:cNvSpPr txBox="1"/>
          <p:nvPr/>
        </p:nvSpPr>
        <p:spPr>
          <a:xfrm>
            <a:off x="612843" y="2531921"/>
            <a:ext cx="822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실제 기온을 나타내는 값을 유지하는 것이 좋을 것이라고 판단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체감온도는 날씨와 상대습도 등의 변수에서 추가적으로 고려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월이 계절보다 더 좁은 범위를 나타내기 때문에</a:t>
            </a:r>
            <a:r>
              <a:rPr lang="en-US" altLang="ko-KR" dirty="0"/>
              <a:t>, </a:t>
            </a:r>
            <a:r>
              <a:rPr lang="ko-KR" altLang="en-US" dirty="0"/>
              <a:t>조건을 찾기 더 좋을 것이라고 판단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12745-0594-0FE3-4499-1E0F5CCC5DD6}"/>
              </a:ext>
            </a:extLst>
          </p:cNvPr>
          <p:cNvSpPr txBox="1"/>
          <p:nvPr/>
        </p:nvSpPr>
        <p:spPr>
          <a:xfrm>
            <a:off x="612842" y="4269297"/>
            <a:ext cx="366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3. </a:t>
            </a:r>
            <a:r>
              <a:rPr lang="ko-KR" altLang="en-US" dirty="0">
                <a:highlight>
                  <a:srgbClr val="FFFF00"/>
                </a:highlight>
              </a:rPr>
              <a:t>미등록 </a:t>
            </a:r>
            <a:r>
              <a:rPr lang="en-US" altLang="ko-KR" dirty="0">
                <a:highlight>
                  <a:srgbClr val="FFFF00"/>
                </a:highlight>
              </a:rPr>
              <a:t>/ </a:t>
            </a:r>
            <a:r>
              <a:rPr lang="ko-KR" altLang="en-US" dirty="0">
                <a:highlight>
                  <a:srgbClr val="FFFF00"/>
                </a:highlight>
              </a:rPr>
              <a:t>등록 대여 횟수 변수 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3B71F-A601-0BB3-8A48-2DB005635E03}"/>
              </a:ext>
            </a:extLst>
          </p:cNvPr>
          <p:cNvSpPr txBox="1"/>
          <p:nvPr/>
        </p:nvSpPr>
        <p:spPr>
          <a:xfrm>
            <a:off x="612842" y="4776357"/>
            <a:ext cx="795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 횟수를 모른다면 미등록</a:t>
            </a:r>
            <a:r>
              <a:rPr lang="en-US" altLang="ko-KR" dirty="0"/>
              <a:t> </a:t>
            </a:r>
            <a:r>
              <a:rPr lang="ko-KR" altLang="en-US" dirty="0"/>
              <a:t>대여 횟수와 등록 대여 횟수도 알지 못하기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예측에 필요 없는 변수라고 판단하여 제거</a:t>
            </a:r>
          </a:p>
        </p:txBody>
      </p:sp>
    </p:spTree>
    <p:extLst>
      <p:ext uri="{BB962C8B-B14F-4D97-AF65-F5344CB8AC3E}">
        <p14:creationId xmlns:p14="http://schemas.microsoft.com/office/powerpoint/2010/main" val="206142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8F0642-650C-7BE7-569D-6C8464CD9582}"/>
              </a:ext>
            </a:extLst>
          </p:cNvPr>
          <p:cNvSpPr txBox="1"/>
          <p:nvPr/>
        </p:nvSpPr>
        <p:spPr>
          <a:xfrm>
            <a:off x="612843" y="454986"/>
            <a:ext cx="51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4. </a:t>
            </a:r>
            <a:r>
              <a:rPr lang="ko-KR" altLang="en-US" dirty="0">
                <a:highlight>
                  <a:srgbClr val="FFFF00"/>
                </a:highlight>
              </a:rPr>
              <a:t>예측에 사용할 최종 데이터로 다시 상관관계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A02D2-336E-6C4E-3B30-608C11C27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968801"/>
            <a:ext cx="5542683" cy="492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2AE00-6933-761B-235E-713C524449A4}"/>
              </a:ext>
            </a:extLst>
          </p:cNvPr>
          <p:cNvSpPr txBox="1"/>
          <p:nvPr/>
        </p:nvSpPr>
        <p:spPr>
          <a:xfrm>
            <a:off x="6397915" y="2473035"/>
            <a:ext cx="48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상대습도</a:t>
            </a:r>
            <a:r>
              <a:rPr lang="en-US" altLang="ko-KR" dirty="0"/>
              <a:t>, </a:t>
            </a:r>
            <a:r>
              <a:rPr lang="ko-KR" altLang="en-US" dirty="0"/>
              <a:t>시간이 종속 변수인 대여 횟수와 높은 상관계수를 보이고 있다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2C045F-CF81-AFD9-3983-AD2F02C3B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75218"/>
              </p:ext>
            </p:extLst>
          </p:nvPr>
        </p:nvGraphicFramePr>
        <p:xfrm>
          <a:off x="6425048" y="3340332"/>
          <a:ext cx="4839852" cy="1564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84">
                  <a:extLst>
                    <a:ext uri="{9D8B030D-6E8A-4147-A177-3AD203B41FA5}">
                      <a16:colId xmlns:a16="http://schemas.microsoft.com/office/drawing/2014/main" val="597100538"/>
                    </a:ext>
                  </a:extLst>
                </a:gridCol>
                <a:gridCol w="1613284">
                  <a:extLst>
                    <a:ext uri="{9D8B030D-6E8A-4147-A177-3AD203B41FA5}">
                      <a16:colId xmlns:a16="http://schemas.microsoft.com/office/drawing/2014/main" val="3731089160"/>
                    </a:ext>
                  </a:extLst>
                </a:gridCol>
                <a:gridCol w="1613284">
                  <a:extLst>
                    <a:ext uri="{9D8B030D-6E8A-4147-A177-3AD203B41FA5}">
                      <a16:colId xmlns:a16="http://schemas.microsoft.com/office/drawing/2014/main" val="1514379839"/>
                    </a:ext>
                  </a:extLst>
                </a:gridCol>
              </a:tblGrid>
              <a:tr h="52139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대여 횟수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04685"/>
                  </a:ext>
                </a:extLst>
              </a:tr>
              <a:tr h="5213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상대습도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893846"/>
                  </a:ext>
                </a:extLst>
              </a:tr>
              <a:tr h="52139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50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9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0B1DA-EF8E-C173-E537-B873028173CD}"/>
              </a:ext>
            </a:extLst>
          </p:cNvPr>
          <p:cNvSpPr txBox="1"/>
          <p:nvPr/>
        </p:nvSpPr>
        <p:spPr>
          <a:xfrm>
            <a:off x="612843" y="673197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5. </a:t>
            </a:r>
            <a:r>
              <a:rPr lang="ko-KR" altLang="en-US" dirty="0">
                <a:highlight>
                  <a:srgbClr val="FFFF00"/>
                </a:highlight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93FD2-9632-446F-112A-6E8979E17CEB}"/>
              </a:ext>
            </a:extLst>
          </p:cNvPr>
          <p:cNvSpPr txBox="1"/>
          <p:nvPr/>
        </p:nvSpPr>
        <p:spPr>
          <a:xfrm>
            <a:off x="612843" y="1158106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Linear Regression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C6DCA-FDF9-B87C-2A90-F1DF4D146BC5}"/>
              </a:ext>
            </a:extLst>
          </p:cNvPr>
          <p:cNvSpPr txBox="1"/>
          <p:nvPr/>
        </p:nvSpPr>
        <p:spPr>
          <a:xfrm>
            <a:off x="612843" y="2162565"/>
            <a:ext cx="226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</a:p>
          <a:p>
            <a:r>
              <a:rPr lang="en-US" altLang="ko-KR" dirty="0" err="1"/>
              <a:t>random_state</a:t>
            </a:r>
            <a:r>
              <a:rPr lang="en-US" altLang="ko-KR" dirty="0"/>
              <a:t> = 42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0C15CD-0245-68E3-5A92-0FC00B2F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2924473"/>
            <a:ext cx="7516274" cy="1324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227FD1-1429-E176-CAB6-CDD605B1A413}"/>
              </a:ext>
            </a:extLst>
          </p:cNvPr>
          <p:cNvSpPr txBox="1"/>
          <p:nvPr/>
        </p:nvSpPr>
        <p:spPr>
          <a:xfrm>
            <a:off x="612843" y="1793233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 분할</a:t>
            </a:r>
            <a:r>
              <a:rPr lang="en-US" altLang="ko-KR" dirty="0"/>
              <a:t>, </a:t>
            </a:r>
            <a:r>
              <a:rPr lang="ko-KR" altLang="en-US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7FE70-E80C-D4F1-97A8-8DDD77429A44}"/>
              </a:ext>
            </a:extLst>
          </p:cNvPr>
          <p:cNvSpPr txBox="1"/>
          <p:nvPr/>
        </p:nvSpPr>
        <p:spPr>
          <a:xfrm>
            <a:off x="612843" y="4491405"/>
            <a:ext cx="3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모델 예측</a:t>
            </a:r>
            <a:r>
              <a:rPr lang="en-US" altLang="ko-KR" dirty="0"/>
              <a:t>, coefficient </a:t>
            </a:r>
            <a:r>
              <a:rPr lang="ko-KR" altLang="en-US" dirty="0"/>
              <a:t>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518E3C-A6F4-FA64-8DB9-31CEF9EB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5020932"/>
            <a:ext cx="2805766" cy="4658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9D21609-E529-65DB-C4DB-261C6074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033" y="5031323"/>
            <a:ext cx="5954074" cy="497036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A4FAA06-C221-79E8-6411-6B68E8772CD8}"/>
              </a:ext>
            </a:extLst>
          </p:cNvPr>
          <p:cNvSpPr/>
          <p:nvPr/>
        </p:nvSpPr>
        <p:spPr>
          <a:xfrm>
            <a:off x="3641702" y="5082727"/>
            <a:ext cx="677455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BFEA1-5CEE-8A8D-7479-3D6500EA240A}"/>
              </a:ext>
            </a:extLst>
          </p:cNvPr>
          <p:cNvSpPr txBox="1"/>
          <p:nvPr/>
        </p:nvSpPr>
        <p:spPr>
          <a:xfrm>
            <a:off x="612843" y="650230"/>
            <a:ext cx="3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예측 결과 확인 및 평가 지표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CF94DA-E9CB-9F8F-1C6A-50943212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9" y="1147329"/>
            <a:ext cx="5835423" cy="456334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EB0CA1-1831-BCE0-B46E-3B6E4572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2730565"/>
            <a:ext cx="5200705" cy="10065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6759F5-5A78-D4BF-CE9E-6EAB5172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43" y="2210046"/>
            <a:ext cx="3943900" cy="466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5B817066-74F2-D19C-FAB8-8B53B7D7B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0511"/>
                  </p:ext>
                </p:extLst>
              </p:nvPr>
            </p:nvGraphicFramePr>
            <p:xfrm>
              <a:off x="612843" y="1324956"/>
              <a:ext cx="506499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0.395132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141.2970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5B817066-74F2-D19C-FAB8-8B53B7D7B7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0511"/>
                  </p:ext>
                </p:extLst>
              </p:nvPr>
            </p:nvGraphicFramePr>
            <p:xfrm>
              <a:off x="612843" y="1324956"/>
              <a:ext cx="506499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40" t="-8065" r="-10048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0.395132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141.2970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6B106B0-85D4-2D19-4AA9-A6E86E6BFBDA}"/>
              </a:ext>
            </a:extLst>
          </p:cNvPr>
          <p:cNvSpPr txBox="1"/>
          <p:nvPr/>
        </p:nvSpPr>
        <p:spPr>
          <a:xfrm>
            <a:off x="612843" y="3790884"/>
            <a:ext cx="5064992" cy="2120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결정계수가 매우 낮다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평균 제곱근 오차가 매우 크다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그래프에서 예측 값과 실제 값을 비교한 파란색 점들과 완벽한 예측인 빨간색 점선 사이의 거리가 멀어 보인다</a:t>
            </a:r>
          </a:p>
        </p:txBody>
      </p:sp>
    </p:spTree>
    <p:extLst>
      <p:ext uri="{BB962C8B-B14F-4D97-AF65-F5344CB8AC3E}">
        <p14:creationId xmlns:p14="http://schemas.microsoft.com/office/powerpoint/2010/main" val="306944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80A8-2277-2762-8B4E-8415228E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438C2C-71BA-B46E-13D9-FAB7D49D29AF}"/>
              </a:ext>
            </a:extLst>
          </p:cNvPr>
          <p:cNvSpPr txBox="1"/>
          <p:nvPr/>
        </p:nvSpPr>
        <p:spPr>
          <a:xfrm>
            <a:off x="612843" y="673197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5. </a:t>
            </a:r>
            <a:r>
              <a:rPr lang="ko-KR" altLang="en-US" dirty="0">
                <a:highlight>
                  <a:srgbClr val="FFFF00"/>
                </a:highlight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0905-A140-5428-1565-E0B9743C8BB9}"/>
              </a:ext>
            </a:extLst>
          </p:cNvPr>
          <p:cNvSpPr txBox="1"/>
          <p:nvPr/>
        </p:nvSpPr>
        <p:spPr>
          <a:xfrm>
            <a:off x="612843" y="1158106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Lasso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1E79B-33A3-B59E-27D7-77D69F6A78CC}"/>
              </a:ext>
            </a:extLst>
          </p:cNvPr>
          <p:cNvSpPr txBox="1"/>
          <p:nvPr/>
        </p:nvSpPr>
        <p:spPr>
          <a:xfrm>
            <a:off x="612843" y="2162565"/>
            <a:ext cx="226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</a:p>
          <a:p>
            <a:r>
              <a:rPr lang="en-US" altLang="ko-KR" dirty="0" err="1"/>
              <a:t>random_state</a:t>
            </a:r>
            <a:r>
              <a:rPr lang="en-US" altLang="ko-KR" dirty="0"/>
              <a:t> = 42</a:t>
            </a:r>
          </a:p>
          <a:p>
            <a:endParaRPr lang="en-US" altLang="ko-KR" dirty="0"/>
          </a:p>
          <a:p>
            <a:r>
              <a:rPr lang="en-US" altLang="ko-KR" dirty="0"/>
              <a:t>alpha: [0.1, 0.5, 1]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FC1D-B5D3-889B-CAB8-9CD6FFCE6C8F}"/>
              </a:ext>
            </a:extLst>
          </p:cNvPr>
          <p:cNvSpPr txBox="1"/>
          <p:nvPr/>
        </p:nvSpPr>
        <p:spPr>
          <a:xfrm>
            <a:off x="612843" y="1793233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 분할</a:t>
            </a:r>
            <a:r>
              <a:rPr lang="en-US" altLang="ko-KR" dirty="0"/>
              <a:t>, </a:t>
            </a:r>
            <a:r>
              <a:rPr lang="ko-KR" altLang="en-US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313D8-1162-9E2F-A6A6-BD1B95D47531}"/>
              </a:ext>
            </a:extLst>
          </p:cNvPr>
          <p:cNvSpPr txBox="1"/>
          <p:nvPr/>
        </p:nvSpPr>
        <p:spPr>
          <a:xfrm>
            <a:off x="4249661" y="1793233"/>
            <a:ext cx="3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모델 예측</a:t>
            </a:r>
            <a:r>
              <a:rPr lang="en-US" altLang="ko-KR" dirty="0"/>
              <a:t>, coefficient </a:t>
            </a:r>
            <a:r>
              <a:rPr lang="ko-KR" altLang="en-US" dirty="0"/>
              <a:t>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739DE7-CFA1-4904-1807-43D5DB71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61" y="2348525"/>
            <a:ext cx="7062068" cy="560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FE738-F215-78F9-6ABA-9E9D59DE92EB}"/>
              </a:ext>
            </a:extLst>
          </p:cNvPr>
          <p:cNvSpPr txBox="1"/>
          <p:nvPr/>
        </p:nvSpPr>
        <p:spPr>
          <a:xfrm>
            <a:off x="4249661" y="2993562"/>
            <a:ext cx="61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몇 가지 변수들의 기울기 값이 </a:t>
            </a:r>
            <a:r>
              <a:rPr lang="en-US" altLang="ko-KR" dirty="0"/>
              <a:t>0</a:t>
            </a:r>
            <a:r>
              <a:rPr lang="ko-KR" altLang="en-US" dirty="0"/>
              <a:t>이 된 것을 볼 수 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62CCA-1694-BF68-383B-54E60E17858C}"/>
              </a:ext>
            </a:extLst>
          </p:cNvPr>
          <p:cNvSpPr txBox="1"/>
          <p:nvPr/>
        </p:nvSpPr>
        <p:spPr>
          <a:xfrm>
            <a:off x="612843" y="3732226"/>
            <a:ext cx="3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예측 결과 확인 및 평가 지표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3A4A3EB7-B07F-0F86-EDEF-1F26FB6B3D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249105"/>
                  </p:ext>
                </p:extLst>
              </p:nvPr>
            </p:nvGraphicFramePr>
            <p:xfrm>
              <a:off x="654048" y="4229285"/>
              <a:ext cx="10883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3984">
                      <a:extLst>
                        <a:ext uri="{9D8B030D-6E8A-4147-A177-3AD203B41FA5}">
                          <a16:colId xmlns:a16="http://schemas.microsoft.com/office/drawing/2014/main" val="247019189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3702397701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50742053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619561293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859438920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219101819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0.1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0.5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47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7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0.395228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141.2858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0.395317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141.2754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0.395149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14.2958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2989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3A4A3EB7-B07F-0F86-EDEF-1F26FB6B3D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249105"/>
                  </p:ext>
                </p:extLst>
              </p:nvPr>
            </p:nvGraphicFramePr>
            <p:xfrm>
              <a:off x="654048" y="4229285"/>
              <a:ext cx="10883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3984">
                      <a:extLst>
                        <a:ext uri="{9D8B030D-6E8A-4147-A177-3AD203B41FA5}">
                          <a16:colId xmlns:a16="http://schemas.microsoft.com/office/drawing/2014/main" val="247019189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3702397701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50742053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619561293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859438920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219101819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0.1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0.5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alpha = 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47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104839" r="-5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4839" r="-30033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347" t="-104839" r="-10101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7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0.395228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141.2858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0.395317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141.2754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0.395149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14.2958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2989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90F5BE1-4B86-0D5B-9D0D-DF3D2B529EA0}"/>
              </a:ext>
            </a:extLst>
          </p:cNvPr>
          <p:cNvSpPr txBox="1"/>
          <p:nvPr/>
        </p:nvSpPr>
        <p:spPr>
          <a:xfrm>
            <a:off x="612842" y="5515228"/>
            <a:ext cx="1100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전반적으로 </a:t>
            </a:r>
            <a:r>
              <a:rPr lang="en-US" altLang="ko-KR" dirty="0"/>
              <a:t>Linear Regression </a:t>
            </a:r>
            <a:r>
              <a:rPr lang="ko-KR" altLang="en-US" dirty="0"/>
              <a:t>보다는 결정계수 값이 크고</a:t>
            </a:r>
            <a:r>
              <a:rPr lang="en-US" altLang="ko-KR" dirty="0"/>
              <a:t>, RMSE </a:t>
            </a:r>
            <a:r>
              <a:rPr lang="ko-KR" altLang="en-US" dirty="0"/>
              <a:t>값은 줄었지만 차이가 미미하고 성능이 별로이다 </a:t>
            </a:r>
          </a:p>
        </p:txBody>
      </p:sp>
    </p:spTree>
    <p:extLst>
      <p:ext uri="{BB962C8B-B14F-4D97-AF65-F5344CB8AC3E}">
        <p14:creationId xmlns:p14="http://schemas.microsoft.com/office/powerpoint/2010/main" val="286593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B957-63E3-43FC-1ACB-CCE77ACE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0F8AD-5BB9-A2DF-3151-8C3D972AA327}"/>
              </a:ext>
            </a:extLst>
          </p:cNvPr>
          <p:cNvSpPr txBox="1"/>
          <p:nvPr/>
        </p:nvSpPr>
        <p:spPr>
          <a:xfrm>
            <a:off x="612843" y="673197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5. </a:t>
            </a:r>
            <a:r>
              <a:rPr lang="ko-KR" altLang="en-US" dirty="0">
                <a:highlight>
                  <a:srgbClr val="FFFF00"/>
                </a:highlight>
              </a:rPr>
              <a:t>모델링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91B73-C96B-4B08-7630-9C28FB75B00E}"/>
              </a:ext>
            </a:extLst>
          </p:cNvPr>
          <p:cNvSpPr txBox="1"/>
          <p:nvPr/>
        </p:nvSpPr>
        <p:spPr>
          <a:xfrm>
            <a:off x="612843" y="1158106"/>
            <a:ext cx="343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/>
              <a:t>Random Forest Regressor</a:t>
            </a:r>
            <a:endParaRPr lang="ko-KR" alt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BD07C-0B5F-C5D9-ADA0-985A57B62E18}"/>
              </a:ext>
            </a:extLst>
          </p:cNvPr>
          <p:cNvSpPr txBox="1"/>
          <p:nvPr/>
        </p:nvSpPr>
        <p:spPr>
          <a:xfrm>
            <a:off x="612843" y="2162565"/>
            <a:ext cx="226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test_size</a:t>
            </a:r>
            <a:r>
              <a:rPr lang="en-US" altLang="ko-KR" dirty="0"/>
              <a:t> = 0.2</a:t>
            </a:r>
          </a:p>
          <a:p>
            <a:r>
              <a:rPr lang="en-US" altLang="ko-KR" dirty="0" err="1"/>
              <a:t>random_state</a:t>
            </a:r>
            <a:r>
              <a:rPr lang="en-US" altLang="ko-KR" dirty="0"/>
              <a:t> = 42</a:t>
            </a:r>
          </a:p>
          <a:p>
            <a:endParaRPr lang="en-US" altLang="ko-KR" dirty="0"/>
          </a:p>
          <a:p>
            <a:r>
              <a:rPr lang="en-US" altLang="ko-KR" dirty="0" err="1"/>
              <a:t>n_estimators</a:t>
            </a:r>
            <a:r>
              <a:rPr lang="en-US" altLang="ko-KR" dirty="0"/>
              <a:t> = 100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49725-D72F-A177-C432-3EE45E803159}"/>
              </a:ext>
            </a:extLst>
          </p:cNvPr>
          <p:cNvSpPr txBox="1"/>
          <p:nvPr/>
        </p:nvSpPr>
        <p:spPr>
          <a:xfrm>
            <a:off x="612843" y="1793233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 분할</a:t>
            </a:r>
            <a:r>
              <a:rPr lang="en-US" altLang="ko-KR" dirty="0"/>
              <a:t>, </a:t>
            </a:r>
            <a:r>
              <a:rPr lang="ko-KR" altLang="en-US" dirty="0"/>
              <a:t>모델 학습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5FABF-427A-C1EF-9CD2-1FD6B8DCE94E}"/>
              </a:ext>
            </a:extLst>
          </p:cNvPr>
          <p:cNvSpPr txBox="1"/>
          <p:nvPr/>
        </p:nvSpPr>
        <p:spPr>
          <a:xfrm>
            <a:off x="612843" y="4051870"/>
            <a:ext cx="316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예측 결과 확인 및 평가 지표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CC874B-AFC5-DA25-C91F-96AA805F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0359"/>
            <a:ext cx="5835422" cy="4563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E9227910-7F7E-86E2-D982-263C68487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964276"/>
                  </p:ext>
                </p:extLst>
              </p:nvPr>
            </p:nvGraphicFramePr>
            <p:xfrm>
              <a:off x="612843" y="4552019"/>
              <a:ext cx="506499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E9227910-7F7E-86E2-D982-263C68487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7964276"/>
                  </p:ext>
                </p:extLst>
              </p:nvPr>
            </p:nvGraphicFramePr>
            <p:xfrm>
              <a:off x="612843" y="4552019"/>
              <a:ext cx="5064992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0" t="-6452" r="-10048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6EB1E1-4661-117C-071F-F0AF641EA368}"/>
              </a:ext>
            </a:extLst>
          </p:cNvPr>
          <p:cNvSpPr txBox="1"/>
          <p:nvPr/>
        </p:nvSpPr>
        <p:spPr>
          <a:xfrm>
            <a:off x="612843" y="5478365"/>
            <a:ext cx="1093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결정계수의 값이 매우 커지고</a:t>
            </a:r>
            <a:r>
              <a:rPr lang="en-US" altLang="ko-KR" dirty="0"/>
              <a:t> RMSE </a:t>
            </a:r>
            <a:r>
              <a:rPr lang="ko-KR" altLang="en-US" dirty="0"/>
              <a:t>값은 작아져</a:t>
            </a:r>
            <a:r>
              <a:rPr lang="en-US" altLang="ko-KR" dirty="0"/>
              <a:t>, </a:t>
            </a:r>
            <a:r>
              <a:rPr lang="ko-KR" altLang="en-US" dirty="0"/>
              <a:t>실험한 모델들 중 가장 성능이 좋은 것을 확인했다</a:t>
            </a:r>
          </a:p>
        </p:txBody>
      </p:sp>
    </p:spTree>
    <p:extLst>
      <p:ext uri="{BB962C8B-B14F-4D97-AF65-F5344CB8AC3E}">
        <p14:creationId xmlns:p14="http://schemas.microsoft.com/office/powerpoint/2010/main" val="1758707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A4FFC-5FD8-3B3C-1177-84E95218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EDD03-E88D-D046-963A-7D327240CF86}"/>
              </a:ext>
            </a:extLst>
          </p:cNvPr>
          <p:cNvSpPr txBox="1"/>
          <p:nvPr/>
        </p:nvSpPr>
        <p:spPr>
          <a:xfrm>
            <a:off x="612843" y="423813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93BD4-EC90-B5B2-0847-ADF070D78386}"/>
              </a:ext>
            </a:extLst>
          </p:cNvPr>
          <p:cNvSpPr txBox="1"/>
          <p:nvPr/>
        </p:nvSpPr>
        <p:spPr>
          <a:xfrm>
            <a:off x="612843" y="908722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과적합</a:t>
            </a:r>
            <a:endParaRPr lang="en-US" altLang="ko-KR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0B1CC-8DF7-48C2-1BAF-069D9A38C002}"/>
              </a:ext>
            </a:extLst>
          </p:cNvPr>
          <p:cNvSpPr txBox="1"/>
          <p:nvPr/>
        </p:nvSpPr>
        <p:spPr>
          <a:xfrm>
            <a:off x="612843" y="1403996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K-Fold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F39FE6-C01A-2A28-DB2D-3A1E4476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06" y="489838"/>
            <a:ext cx="5173966" cy="40451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D3C1C2-88A1-55B8-205C-1614FE6C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653"/>
            <a:ext cx="12192000" cy="1859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A87DF97-8066-04F4-99DD-C24A75B5C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300369"/>
                  </p:ext>
                </p:extLst>
              </p:nvPr>
            </p:nvGraphicFramePr>
            <p:xfrm>
              <a:off x="612843" y="1834300"/>
              <a:ext cx="5064992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1236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K-Fold</a:t>
                          </a:r>
                          <a:r>
                            <a:rPr lang="ko-KR" altLang="en-US" b="0" dirty="0"/>
                            <a:t> 사용 </a:t>
                          </a:r>
                          <a:r>
                            <a:rPr lang="en-US" altLang="ko-KR" b="0" dirty="0"/>
                            <a:t>X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71215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077465"/>
                      </a:ext>
                    </a:extLst>
                  </a:tr>
                  <a:tr h="1236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K-Fold </a:t>
                          </a:r>
                          <a:r>
                            <a:rPr lang="ko-KR" altLang="en-US" dirty="0"/>
                            <a:t>사용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96939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0.9427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43.3603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98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A87DF97-8066-04F4-99DD-C24A75B5C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300369"/>
                  </p:ext>
                </p:extLst>
              </p:nvPr>
            </p:nvGraphicFramePr>
            <p:xfrm>
              <a:off x="612843" y="1834300"/>
              <a:ext cx="5064992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/>
                            <a:t>K-Fold</a:t>
                          </a:r>
                          <a:r>
                            <a:rPr lang="ko-KR" altLang="en-US" b="0" dirty="0"/>
                            <a:t> 사용 </a:t>
                          </a:r>
                          <a:r>
                            <a:rPr lang="en-US" altLang="ko-KR" b="0" dirty="0"/>
                            <a:t>X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" t="-108333" r="-10048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7121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077465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K-Fold </a:t>
                          </a:r>
                          <a:r>
                            <a:rPr lang="ko-KR" altLang="en-US" dirty="0"/>
                            <a:t>사용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" t="-410000" r="-10048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96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0.9427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43.3603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98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814472D-01AE-1986-93D4-EB6B534AF19C}"/>
              </a:ext>
            </a:extLst>
          </p:cNvPr>
          <p:cNvSpPr txBox="1"/>
          <p:nvPr/>
        </p:nvSpPr>
        <p:spPr>
          <a:xfrm>
            <a:off x="612843" y="4170208"/>
            <a:ext cx="60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결정계수 값과 </a:t>
            </a:r>
            <a:r>
              <a:rPr lang="en-US" altLang="ko-KR" dirty="0"/>
              <a:t>RMSE </a:t>
            </a:r>
            <a:r>
              <a:rPr lang="ko-KR" altLang="en-US" dirty="0"/>
              <a:t>값이 기존 값과 </a:t>
            </a:r>
            <a:br>
              <a:rPr lang="en-US" altLang="ko-KR" dirty="0"/>
            </a:br>
            <a:r>
              <a:rPr lang="ko-KR" altLang="en-US" dirty="0"/>
              <a:t>크게 차이 나지 않으므로 </a:t>
            </a:r>
            <a:r>
              <a:rPr lang="ko-KR" altLang="en-US" dirty="0" err="1"/>
              <a:t>과적합</a:t>
            </a:r>
            <a:r>
              <a:rPr lang="ko-KR" altLang="en-US" dirty="0"/>
              <a:t> 되지 않음을 확인했다</a:t>
            </a:r>
          </a:p>
        </p:txBody>
      </p:sp>
    </p:spTree>
    <p:extLst>
      <p:ext uri="{BB962C8B-B14F-4D97-AF65-F5344CB8AC3E}">
        <p14:creationId xmlns:p14="http://schemas.microsoft.com/office/powerpoint/2010/main" val="364745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44EF802-FA78-400E-9E37-A5BD3F3B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3E2159-8DBF-1F6C-100B-F07EC29D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00244"/>
            <a:ext cx="7335835" cy="3601212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dirty="0"/>
              <a:t>What?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dirty="0"/>
              <a:t>사용한 라이브러리</a:t>
            </a:r>
            <a:endParaRPr lang="en-US" altLang="ko-KR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dirty="0"/>
              <a:t>데이터 확인</a:t>
            </a:r>
            <a:endParaRPr lang="en-US" altLang="ko-KR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dirty="0"/>
              <a:t>선형 회귀 분석</a:t>
            </a:r>
            <a:endParaRPr lang="en-US" altLang="ko-KR" dirty="0"/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dirty="0"/>
              <a:t>분류 분석</a:t>
            </a:r>
          </a:p>
        </p:txBody>
      </p:sp>
    </p:spTree>
    <p:extLst>
      <p:ext uri="{BB962C8B-B14F-4D97-AF65-F5344CB8AC3E}">
        <p14:creationId xmlns:p14="http://schemas.microsoft.com/office/powerpoint/2010/main" val="176656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62FA-A5E5-C310-C66C-6F0E1AE7E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3534D-A4F4-9DF1-0347-4856D27427B9}"/>
              </a:ext>
            </a:extLst>
          </p:cNvPr>
          <p:cNvSpPr txBox="1"/>
          <p:nvPr/>
        </p:nvSpPr>
        <p:spPr>
          <a:xfrm>
            <a:off x="612843" y="423813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B8A45-83EE-03EC-DCA8-221849DAF26C}"/>
              </a:ext>
            </a:extLst>
          </p:cNvPr>
          <p:cNvSpPr txBox="1"/>
          <p:nvPr/>
        </p:nvSpPr>
        <p:spPr>
          <a:xfrm>
            <a:off x="612843" y="908722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err="1"/>
              <a:t>과적합</a:t>
            </a:r>
            <a:endParaRPr lang="en-US" altLang="ko-KR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0ADDE-C138-A884-0773-F1E1F450EF21}"/>
              </a:ext>
            </a:extLst>
          </p:cNvPr>
          <p:cNvSpPr txBox="1"/>
          <p:nvPr/>
        </p:nvSpPr>
        <p:spPr>
          <a:xfrm>
            <a:off x="612843" y="1528437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가지치기 </a:t>
            </a:r>
            <a:r>
              <a:rPr lang="en-US" altLang="ko-KR" dirty="0"/>
              <a:t>&amp; </a:t>
            </a:r>
            <a:r>
              <a:rPr lang="ko-KR" altLang="en-US" dirty="0"/>
              <a:t>깊이 제한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25C64-CBFD-CA4F-E01C-9B2D87782B81}"/>
              </a:ext>
            </a:extLst>
          </p:cNvPr>
          <p:cNvSpPr txBox="1"/>
          <p:nvPr/>
        </p:nvSpPr>
        <p:spPr>
          <a:xfrm>
            <a:off x="612843" y="1897769"/>
            <a:ext cx="250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max_depth</a:t>
            </a:r>
            <a:r>
              <a:rPr lang="en-US" altLang="ko-KR" dirty="0"/>
              <a:t> = 22</a:t>
            </a:r>
          </a:p>
          <a:p>
            <a:r>
              <a:rPr lang="en-US" altLang="ko-KR" dirty="0" err="1"/>
              <a:t>min_samples_leaf</a:t>
            </a:r>
            <a:r>
              <a:rPr lang="en-US" altLang="ko-KR" dirty="0"/>
              <a:t> = 5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6793D5-B3F4-7224-0934-0E9753F9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2575274"/>
            <a:ext cx="8583112" cy="564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7C88AB0C-3336-907E-C7B2-B267246B3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26073"/>
                  </p:ext>
                </p:extLst>
              </p:nvPr>
            </p:nvGraphicFramePr>
            <p:xfrm>
              <a:off x="3563504" y="3283526"/>
              <a:ext cx="5064992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1236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/>
                            <a:t>가지치기 </a:t>
                          </a:r>
                          <a:r>
                            <a:rPr lang="en-US" altLang="ko-KR" b="0" dirty="0"/>
                            <a:t>&amp; </a:t>
                          </a:r>
                          <a:r>
                            <a:rPr lang="ko-KR" altLang="en-US" b="0" dirty="0"/>
                            <a:t>깊이 제한 </a:t>
                          </a:r>
                          <a:r>
                            <a:rPr lang="en-US" altLang="ko-KR" b="0" dirty="0"/>
                            <a:t>X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71215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077465"/>
                      </a:ext>
                    </a:extLst>
                  </a:tr>
                  <a:tr h="12361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가지치기 </a:t>
                          </a:r>
                          <a:r>
                            <a:rPr lang="en-US" altLang="ko-KR" dirty="0"/>
                            <a:t>&amp; </a:t>
                          </a:r>
                          <a:r>
                            <a:rPr lang="ko-KR" altLang="en-US" dirty="0"/>
                            <a:t>깊이 제한 </a:t>
                          </a:r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96939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0.9293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48.3101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98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7C88AB0C-3336-907E-C7B2-B267246B3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26073"/>
                  </p:ext>
                </p:extLst>
              </p:nvPr>
            </p:nvGraphicFramePr>
            <p:xfrm>
              <a:off x="3563504" y="3283526"/>
              <a:ext cx="5064992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32496">
                      <a:extLst>
                        <a:ext uri="{9D8B030D-6E8A-4147-A177-3AD203B41FA5}">
                          <a16:colId xmlns:a16="http://schemas.microsoft.com/office/drawing/2014/main" val="1036674900"/>
                        </a:ext>
                      </a:extLst>
                    </a:gridCol>
                    <a:gridCol w="2532496">
                      <a:extLst>
                        <a:ext uri="{9D8B030D-6E8A-4147-A177-3AD203B41FA5}">
                          <a16:colId xmlns:a16="http://schemas.microsoft.com/office/drawing/2014/main" val="4091976776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/>
                            <a:t>가지치기 </a:t>
                          </a:r>
                          <a:r>
                            <a:rPr lang="en-US" altLang="ko-KR" b="0" dirty="0"/>
                            <a:t>&amp; </a:t>
                          </a:r>
                          <a:r>
                            <a:rPr lang="ko-KR" altLang="en-US" b="0" dirty="0"/>
                            <a:t>깊이 제한 </a:t>
                          </a:r>
                          <a:r>
                            <a:rPr lang="en-US" altLang="ko-KR" b="0" dirty="0"/>
                            <a:t>X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4579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" t="-108333" r="-100481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07121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0.9437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42.8511</a:t>
                          </a:r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5077465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가지치기 </a:t>
                          </a:r>
                          <a:r>
                            <a:rPr lang="en-US" altLang="ko-KR" dirty="0"/>
                            <a:t>&amp; </a:t>
                          </a:r>
                          <a:r>
                            <a:rPr lang="ko-KR" altLang="en-US" dirty="0"/>
                            <a:t>깊이 제한 </a:t>
                          </a:r>
                          <a:r>
                            <a:rPr lang="en-US" altLang="ko-KR" dirty="0"/>
                            <a:t>O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41245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0" t="-410000" r="-10048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96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0.9293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48.3101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998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75C3C88-3D60-4C9D-35F5-E59B11D78E63}"/>
              </a:ext>
            </a:extLst>
          </p:cNvPr>
          <p:cNvSpPr txBox="1"/>
          <p:nvPr/>
        </p:nvSpPr>
        <p:spPr>
          <a:xfrm>
            <a:off x="1342159" y="5622242"/>
            <a:ext cx="95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파라미터를 설정하지 않은 기본 값이 더 성능이 좋게 나왔기 때문에 파라미터는 기본 값으로 지정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18EEF-5ABB-822E-307E-B0C0E01EECBE}"/>
              </a:ext>
            </a:extLst>
          </p:cNvPr>
          <p:cNvSpPr txBox="1"/>
          <p:nvPr/>
        </p:nvSpPr>
        <p:spPr>
          <a:xfrm>
            <a:off x="0" y="624952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n_estimators</a:t>
            </a:r>
            <a:r>
              <a:rPr lang="en-US" altLang="ko-KR" dirty="0"/>
              <a:t>=100, bootstrap=True, </a:t>
            </a:r>
            <a:r>
              <a:rPr lang="en-US" altLang="ko-KR" dirty="0" err="1"/>
              <a:t>max_depth</a:t>
            </a:r>
            <a:r>
              <a:rPr lang="en-US" altLang="ko-KR" dirty="0"/>
              <a:t>=None, </a:t>
            </a:r>
            <a:r>
              <a:rPr lang="en-US" altLang="ko-KR" dirty="0" err="1"/>
              <a:t>max_feature</a:t>
            </a:r>
            <a:r>
              <a:rPr lang="en-US" altLang="ko-KR" dirty="0"/>
              <a:t>='sqrt', </a:t>
            </a:r>
            <a:r>
              <a:rPr lang="en-US" altLang="ko-KR" dirty="0" err="1"/>
              <a:t>min_samples_split</a:t>
            </a:r>
            <a:r>
              <a:rPr lang="en-US" altLang="ko-KR" dirty="0"/>
              <a:t>=2, </a:t>
            </a:r>
            <a:r>
              <a:rPr lang="en-US" altLang="ko-KR" dirty="0" err="1"/>
              <a:t>min_samples_leaf</a:t>
            </a:r>
            <a:r>
              <a:rPr lang="en-US" altLang="ko-KR" dirty="0"/>
              <a:t>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48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9DE0E-4643-786E-1859-54155FEA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DB355A-8BA6-BB9F-456B-27000C00AF59}"/>
              </a:ext>
            </a:extLst>
          </p:cNvPr>
          <p:cNvSpPr txBox="1"/>
          <p:nvPr/>
        </p:nvSpPr>
        <p:spPr>
          <a:xfrm>
            <a:off x="612843" y="423813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59C68-BF6A-387E-6944-34E36E9C7EDA}"/>
              </a:ext>
            </a:extLst>
          </p:cNvPr>
          <p:cNvSpPr txBox="1"/>
          <p:nvPr/>
        </p:nvSpPr>
        <p:spPr>
          <a:xfrm>
            <a:off x="612843" y="908722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성능 향상</a:t>
            </a:r>
            <a:endParaRPr lang="en-US" altLang="ko-KR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1B5A3-2B93-036A-7B4A-D0049C0EA87C}"/>
              </a:ext>
            </a:extLst>
          </p:cNvPr>
          <p:cNvSpPr txBox="1"/>
          <p:nvPr/>
        </p:nvSpPr>
        <p:spPr>
          <a:xfrm>
            <a:off x="612843" y="1497263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28C62-8A82-D8CA-B5E9-99525091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0" y="2421819"/>
            <a:ext cx="4690330" cy="3220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08D41-B646-B287-8452-38F357FE4EC3}"/>
              </a:ext>
            </a:extLst>
          </p:cNvPr>
          <p:cNvSpPr txBox="1"/>
          <p:nvPr/>
        </p:nvSpPr>
        <p:spPr>
          <a:xfrm>
            <a:off x="608932" y="1928368"/>
            <a:ext cx="52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중요도 값을 기준으로 변수를 선정하여 모델 학습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D0E8652-7837-78DA-C2C3-91B396779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34058"/>
              </p:ext>
            </p:extLst>
          </p:nvPr>
        </p:nvGraphicFramePr>
        <p:xfrm>
          <a:off x="6477002" y="1122218"/>
          <a:ext cx="4514274" cy="4795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137">
                  <a:extLst>
                    <a:ext uri="{9D8B030D-6E8A-4147-A177-3AD203B41FA5}">
                      <a16:colId xmlns:a16="http://schemas.microsoft.com/office/drawing/2014/main" val="3502060902"/>
                    </a:ext>
                  </a:extLst>
                </a:gridCol>
                <a:gridCol w="2257137">
                  <a:extLst>
                    <a:ext uri="{9D8B030D-6E8A-4147-A177-3AD203B41FA5}">
                      <a16:colId xmlns:a16="http://schemas.microsoft.com/office/drawing/2014/main" val="3055431829"/>
                    </a:ext>
                  </a:extLst>
                </a:gridCol>
              </a:tblGrid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특성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특성 중요도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925010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시간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166615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온도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0.0948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319503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연도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49419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주말주중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0.0750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59194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월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0.0591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939474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상대습도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90095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날씨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740502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일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331238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풍속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725112"/>
                  </a:ext>
                </a:extLst>
              </a:tr>
              <a:tr h="435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/>
                        <a:t>휴일여부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0.0024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5518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4B293D0-86E6-6488-A845-4820C2F3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636" y="765827"/>
            <a:ext cx="3801005" cy="285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B666A7-D5A3-9F05-93D3-7660F6D00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358" y="5683283"/>
            <a:ext cx="260068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127F-ACD8-DAF0-4A0B-345F4CEEE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B2544-C1A9-34FC-2C7A-E31492A2B0F9}"/>
              </a:ext>
            </a:extLst>
          </p:cNvPr>
          <p:cNvSpPr txBox="1"/>
          <p:nvPr/>
        </p:nvSpPr>
        <p:spPr>
          <a:xfrm>
            <a:off x="612843" y="423813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648E9-3730-946E-3426-9B891330DC62}"/>
              </a:ext>
            </a:extLst>
          </p:cNvPr>
          <p:cNvSpPr txBox="1"/>
          <p:nvPr/>
        </p:nvSpPr>
        <p:spPr>
          <a:xfrm>
            <a:off x="612843" y="908722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성능 향상</a:t>
            </a:r>
            <a:endParaRPr lang="en-US" altLang="ko-KR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CEAF6-39AF-CEBB-9012-616256835A3C}"/>
              </a:ext>
            </a:extLst>
          </p:cNvPr>
          <p:cNvSpPr txBox="1"/>
          <p:nvPr/>
        </p:nvSpPr>
        <p:spPr>
          <a:xfrm>
            <a:off x="612843" y="1497263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변수 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9E0F4-2FCE-0613-1310-02180877304E}"/>
              </a:ext>
            </a:extLst>
          </p:cNvPr>
          <p:cNvSpPr txBox="1"/>
          <p:nvPr/>
        </p:nvSpPr>
        <p:spPr>
          <a:xfrm>
            <a:off x="608932" y="1928368"/>
            <a:ext cx="525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0.05 &gt; 0.03 &gt; 0.01 </a:t>
            </a:r>
            <a:r>
              <a:rPr lang="ko-KR" altLang="en-US" dirty="0"/>
              <a:t>순서로 </a:t>
            </a:r>
            <a:r>
              <a:rPr lang="en-US" altLang="ko-KR" dirty="0"/>
              <a:t>cut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E57C270-D9C3-DBC7-4136-8EA6F11E3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232785"/>
                  </p:ext>
                </p:extLst>
              </p:nvPr>
            </p:nvGraphicFramePr>
            <p:xfrm>
              <a:off x="654048" y="4302144"/>
              <a:ext cx="10883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3984">
                      <a:extLst>
                        <a:ext uri="{9D8B030D-6E8A-4147-A177-3AD203B41FA5}">
                          <a16:colId xmlns:a16="http://schemas.microsoft.com/office/drawing/2014/main" val="247019189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3702397701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50742053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619561293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859438920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219101819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0.05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0.03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47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7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0.8937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59.2351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0.9311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47.7001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0.9347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46.4340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2989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E57C270-D9C3-DBC7-4136-8EA6F11E3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232785"/>
                  </p:ext>
                </p:extLst>
              </p:nvPr>
            </p:nvGraphicFramePr>
            <p:xfrm>
              <a:off x="654048" y="4302144"/>
              <a:ext cx="1088390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13984">
                      <a:extLst>
                        <a:ext uri="{9D8B030D-6E8A-4147-A177-3AD203B41FA5}">
                          <a16:colId xmlns:a16="http://schemas.microsoft.com/office/drawing/2014/main" val="247019189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3702397701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507420539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619561293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1859438920"/>
                        </a:ext>
                      </a:extLst>
                    </a:gridCol>
                    <a:gridCol w="1813984">
                      <a:extLst>
                        <a:ext uri="{9D8B030D-6E8A-4147-A177-3AD203B41FA5}">
                          <a16:colId xmlns:a16="http://schemas.microsoft.com/office/drawing/2014/main" val="2191018197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0.05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0.03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특성 중요도 </a:t>
                          </a:r>
                          <a:r>
                            <a:rPr lang="en-US" altLang="ko-KR" dirty="0"/>
                            <a:t>&gt; 0.01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8478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104839" r="-5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4839" r="-30033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347" t="-104839" r="-10101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872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0.8937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59.2351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0.9311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47.7001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0.9347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46.4340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2298975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24318D-C7FB-A2AF-92A1-199CC2737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5350"/>
              </p:ext>
            </p:extLst>
          </p:nvPr>
        </p:nvGraphicFramePr>
        <p:xfrm>
          <a:off x="654048" y="2453664"/>
          <a:ext cx="10883904" cy="1692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0816">
                  <a:extLst>
                    <a:ext uri="{9D8B030D-6E8A-4147-A177-3AD203B41FA5}">
                      <a16:colId xmlns:a16="http://schemas.microsoft.com/office/drawing/2014/main" val="1704173408"/>
                    </a:ext>
                  </a:extLst>
                </a:gridCol>
                <a:gridCol w="7953088">
                  <a:extLst>
                    <a:ext uri="{9D8B030D-6E8A-4147-A177-3AD203B41FA5}">
                      <a16:colId xmlns:a16="http://schemas.microsoft.com/office/drawing/2014/main" val="644051625"/>
                    </a:ext>
                  </a:extLst>
                </a:gridCol>
              </a:tblGrid>
              <a:tr h="564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특성 중요도 </a:t>
                      </a:r>
                      <a:r>
                        <a:rPr lang="en-US" altLang="ko-KR" dirty="0"/>
                        <a:t>&gt; 0.05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온도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주말주중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995058"/>
                  </a:ext>
                </a:extLst>
              </a:tr>
              <a:tr h="564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특성 중요도 </a:t>
                      </a:r>
                      <a:r>
                        <a:rPr lang="en-US" altLang="ko-KR" dirty="0"/>
                        <a:t>&gt; 0.03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온도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주말주중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상대습도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031448"/>
                  </a:ext>
                </a:extLst>
              </a:tr>
              <a:tr h="564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특성 중요도 </a:t>
                      </a:r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온도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주말주중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상대습도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풍속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447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04260B-EDEF-8E37-5772-B45C5D7F959C}"/>
              </a:ext>
            </a:extLst>
          </p:cNvPr>
          <p:cNvSpPr txBox="1"/>
          <p:nvPr/>
        </p:nvSpPr>
        <p:spPr>
          <a:xfrm>
            <a:off x="1342159" y="5579946"/>
            <a:ext cx="950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변수를 모두 사용했을 때가 변수를 일부만 선택했을 때보다 성능이 좋으므로</a:t>
            </a:r>
            <a:r>
              <a:rPr lang="en-US" altLang="ko-KR" dirty="0"/>
              <a:t>, </a:t>
            </a:r>
            <a:r>
              <a:rPr lang="ko-KR" altLang="en-US" dirty="0"/>
              <a:t>전체 변수를 사용</a:t>
            </a:r>
          </a:p>
        </p:txBody>
      </p:sp>
    </p:spTree>
    <p:extLst>
      <p:ext uri="{BB962C8B-B14F-4D97-AF65-F5344CB8AC3E}">
        <p14:creationId xmlns:p14="http://schemas.microsoft.com/office/powerpoint/2010/main" val="355904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CA79-58EA-77F9-A1A7-5A6A80A59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09857-31BE-3606-03C0-43C8E8392C76}"/>
              </a:ext>
            </a:extLst>
          </p:cNvPr>
          <p:cNvSpPr txBox="1"/>
          <p:nvPr/>
        </p:nvSpPr>
        <p:spPr>
          <a:xfrm>
            <a:off x="612843" y="423813"/>
            <a:ext cx="11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81AEF-84DA-E8CE-3FC8-0AC4CA56A186}"/>
              </a:ext>
            </a:extLst>
          </p:cNvPr>
          <p:cNvSpPr txBox="1"/>
          <p:nvPr/>
        </p:nvSpPr>
        <p:spPr>
          <a:xfrm>
            <a:off x="612843" y="908722"/>
            <a:ext cx="248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성능 향상</a:t>
            </a:r>
            <a:endParaRPr lang="en-US" altLang="ko-KR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233DA-EA11-261C-9778-1C2A87C43964}"/>
              </a:ext>
            </a:extLst>
          </p:cNvPr>
          <p:cNvSpPr txBox="1"/>
          <p:nvPr/>
        </p:nvSpPr>
        <p:spPr>
          <a:xfrm>
            <a:off x="608932" y="1382240"/>
            <a:ext cx="29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이상치 제거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2EE097-0D66-3BC7-5C11-E1FBC71F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2" y="1855758"/>
            <a:ext cx="2743583" cy="647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F9122-50B6-7701-D949-3E07612FE31E}"/>
              </a:ext>
            </a:extLst>
          </p:cNvPr>
          <p:cNvSpPr txBox="1"/>
          <p:nvPr/>
        </p:nvSpPr>
        <p:spPr>
          <a:xfrm>
            <a:off x="608932" y="2607734"/>
            <a:ext cx="552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박스 플롯에서 윗 수염을 벗어나는 부분을 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C2AB96-AA13-2B06-CD2E-A0ECED976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95" y="531243"/>
            <a:ext cx="5832984" cy="45223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F8521F99-18AE-58F3-3659-913A4D0B0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475194"/>
                  </p:ext>
                </p:extLst>
              </p:nvPr>
            </p:nvGraphicFramePr>
            <p:xfrm>
              <a:off x="608932" y="5196501"/>
              <a:ext cx="1114704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5682">
                      <a:extLst>
                        <a:ext uri="{9D8B030D-6E8A-4147-A177-3AD203B41FA5}">
                          <a16:colId xmlns:a16="http://schemas.microsoft.com/office/drawing/2014/main" val="2393866265"/>
                        </a:ext>
                      </a:extLst>
                    </a:gridCol>
                    <a:gridCol w="3715682">
                      <a:extLst>
                        <a:ext uri="{9D8B030D-6E8A-4147-A177-3AD203B41FA5}">
                          <a16:colId xmlns:a16="http://schemas.microsoft.com/office/drawing/2014/main" val="3439859462"/>
                        </a:ext>
                      </a:extLst>
                    </a:gridCol>
                    <a:gridCol w="3715682">
                      <a:extLst>
                        <a:ext uri="{9D8B030D-6E8A-4147-A177-3AD203B41FA5}">
                          <a16:colId xmlns:a16="http://schemas.microsoft.com/office/drawing/2014/main" val="470737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train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test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4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0.9916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0.9501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40.4980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9690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F8521F99-18AE-58F3-3659-913A4D0B0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475194"/>
                  </p:ext>
                </p:extLst>
              </p:nvPr>
            </p:nvGraphicFramePr>
            <p:xfrm>
              <a:off x="608932" y="5196501"/>
              <a:ext cx="1114704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15682">
                      <a:extLst>
                        <a:ext uri="{9D8B030D-6E8A-4147-A177-3AD203B41FA5}">
                          <a16:colId xmlns:a16="http://schemas.microsoft.com/office/drawing/2014/main" val="2393866265"/>
                        </a:ext>
                      </a:extLst>
                    </a:gridCol>
                    <a:gridCol w="3715682">
                      <a:extLst>
                        <a:ext uri="{9D8B030D-6E8A-4147-A177-3AD203B41FA5}">
                          <a16:colId xmlns:a16="http://schemas.microsoft.com/office/drawing/2014/main" val="3439859462"/>
                        </a:ext>
                      </a:extLst>
                    </a:gridCol>
                    <a:gridCol w="3715682">
                      <a:extLst>
                        <a:ext uri="{9D8B030D-6E8A-4147-A177-3AD203B41FA5}">
                          <a16:colId xmlns:a16="http://schemas.microsoft.com/office/drawing/2014/main" val="470737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4" t="-8065" r="-2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164" t="-8065" r="-10032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RMSE</a:t>
                          </a:r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438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0.9916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0.9501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40.4980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69690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BD0BF8-D227-79AC-5B0E-9A6733495534}"/>
              </a:ext>
            </a:extLst>
          </p:cNvPr>
          <p:cNvSpPr txBox="1"/>
          <p:nvPr/>
        </p:nvSpPr>
        <p:spPr>
          <a:xfrm>
            <a:off x="608932" y="3085495"/>
            <a:ext cx="4603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결정계수가 이상치를 제거하지 않았을 때보다 높다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RMSE</a:t>
            </a:r>
            <a:r>
              <a:rPr lang="ko-KR" altLang="en-US" dirty="0"/>
              <a:t>가 이상치를 제거하지 않았을 때보다 작다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의 결정계수 차이가 크지 않다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06A7A-503C-BEF9-F471-7BB5BD216929}"/>
              </a:ext>
            </a:extLst>
          </p:cNvPr>
          <p:cNvSpPr txBox="1"/>
          <p:nvPr/>
        </p:nvSpPr>
        <p:spPr>
          <a:xfrm>
            <a:off x="612927" y="6249521"/>
            <a:ext cx="110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이상치를 제거하고</a:t>
            </a:r>
            <a:r>
              <a:rPr lang="en-US" altLang="ko-KR" dirty="0"/>
              <a:t>, </a:t>
            </a:r>
            <a:r>
              <a:rPr lang="ko-KR" altLang="en-US" dirty="0"/>
              <a:t>변수를 모두 사용하고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튜닝을 하지 않은 모델이 가장 성능이 좋다</a:t>
            </a:r>
          </a:p>
        </p:txBody>
      </p:sp>
    </p:spTree>
    <p:extLst>
      <p:ext uri="{BB962C8B-B14F-4D97-AF65-F5344CB8AC3E}">
        <p14:creationId xmlns:p14="http://schemas.microsoft.com/office/powerpoint/2010/main" val="169090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4476-51DB-8180-757C-D6F6BD4D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9F395-FC1B-FF82-7F69-91F4C597ECE0}"/>
              </a:ext>
            </a:extLst>
          </p:cNvPr>
          <p:cNvSpPr txBox="1"/>
          <p:nvPr/>
        </p:nvSpPr>
        <p:spPr>
          <a:xfrm>
            <a:off x="612843" y="600460"/>
            <a:ext cx="1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7. </a:t>
            </a:r>
            <a:r>
              <a:rPr lang="ko-KR" altLang="en-US" dirty="0">
                <a:highlight>
                  <a:srgbClr val="FFFF00"/>
                </a:highlight>
              </a:rPr>
              <a:t>인사이트 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9790C-57FA-73D9-71A5-3C14C425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1571625"/>
            <a:ext cx="5410200" cy="371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C8C3A-B31D-8AD6-9990-DBDD479F2E1D}"/>
              </a:ext>
            </a:extLst>
          </p:cNvPr>
          <p:cNvSpPr txBox="1"/>
          <p:nvPr/>
        </p:nvSpPr>
        <p:spPr>
          <a:xfrm>
            <a:off x="6372761" y="2295343"/>
            <a:ext cx="450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모델의 특성 중요도를 그래프로 출력하니 시간</a:t>
            </a:r>
            <a:r>
              <a:rPr lang="en-US" altLang="ko-KR" dirty="0"/>
              <a:t>,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주말주중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월이 </a:t>
            </a:r>
            <a:br>
              <a:rPr lang="en-US" altLang="ko-KR" dirty="0"/>
            </a:br>
            <a:r>
              <a:rPr lang="ko-KR" altLang="en-US" dirty="0"/>
              <a:t>중요한 특성으로 출력되었다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32388-5C08-1470-09DD-34C6C185676B}"/>
              </a:ext>
            </a:extLst>
          </p:cNvPr>
          <p:cNvSpPr txBox="1"/>
          <p:nvPr/>
        </p:nvSpPr>
        <p:spPr>
          <a:xfrm>
            <a:off x="6372761" y="3639328"/>
            <a:ext cx="4509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연도는 </a:t>
            </a:r>
            <a:r>
              <a:rPr lang="en-US" altLang="ko-KR" dirty="0"/>
              <a:t>2011</a:t>
            </a:r>
            <a:r>
              <a:rPr lang="ko-KR" altLang="en-US" dirty="0"/>
              <a:t>년과 </a:t>
            </a:r>
            <a:r>
              <a:rPr lang="en-US" altLang="ko-KR" dirty="0"/>
              <a:t>2012</a:t>
            </a:r>
            <a:r>
              <a:rPr lang="ko-KR" altLang="en-US" dirty="0"/>
              <a:t>년으로 고정되어 있으므로 제외하고</a:t>
            </a:r>
            <a:r>
              <a:rPr lang="en-US" altLang="ko-KR" dirty="0"/>
              <a:t>, </a:t>
            </a:r>
            <a:r>
              <a:rPr lang="ko-KR" altLang="en-US" dirty="0"/>
              <a:t>나머지 네 가지 특성 별 대여 횟수의 그래프를 출력해봤다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768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09B0-7B55-6301-5F1D-20EA19E2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26ADF8-C99C-DE13-6A2E-EEC3B72693AC}"/>
              </a:ext>
            </a:extLst>
          </p:cNvPr>
          <p:cNvSpPr txBox="1"/>
          <p:nvPr/>
        </p:nvSpPr>
        <p:spPr>
          <a:xfrm>
            <a:off x="612843" y="600460"/>
            <a:ext cx="190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7. </a:t>
            </a:r>
            <a:r>
              <a:rPr lang="ko-KR" altLang="en-US" dirty="0">
                <a:highlight>
                  <a:srgbClr val="FFFF00"/>
                </a:highlight>
              </a:rPr>
              <a:t>인사이트 도출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8CC9C9C-395A-DBAB-225E-5FEC6016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2593"/>
            <a:ext cx="12192000" cy="3003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F8A4E4-2313-8D00-F9EF-E725F24093A0}"/>
              </a:ext>
            </a:extLst>
          </p:cNvPr>
          <p:cNvSpPr txBox="1"/>
          <p:nvPr/>
        </p:nvSpPr>
        <p:spPr>
          <a:xfrm>
            <a:off x="2646218" y="4506213"/>
            <a:ext cx="689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시간이 </a:t>
            </a:r>
            <a:r>
              <a:rPr lang="en-US" altLang="ko-KR" dirty="0"/>
              <a:t>7-8</a:t>
            </a:r>
            <a:r>
              <a:rPr lang="ko-KR" altLang="en-US" dirty="0"/>
              <a:t>시</a:t>
            </a:r>
            <a:r>
              <a:rPr lang="en-US" altLang="ko-KR" dirty="0"/>
              <a:t>, 17-18</a:t>
            </a:r>
            <a:r>
              <a:rPr lang="ko-KR" altLang="en-US" dirty="0"/>
              <a:t>시 즉</a:t>
            </a:r>
            <a:r>
              <a:rPr lang="en-US" altLang="ko-KR" dirty="0"/>
              <a:t>, </a:t>
            </a:r>
            <a:r>
              <a:rPr lang="ko-KR" altLang="en-US" dirty="0"/>
              <a:t>출퇴근 시간에 대여 횟수가 증가한다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11-2</a:t>
            </a:r>
            <a:r>
              <a:rPr lang="ko-KR" altLang="en-US" dirty="0"/>
              <a:t>월 즉</a:t>
            </a:r>
            <a:r>
              <a:rPr lang="en-US" altLang="ko-KR" dirty="0"/>
              <a:t>, </a:t>
            </a:r>
            <a:r>
              <a:rPr lang="ko-KR" altLang="en-US" dirty="0"/>
              <a:t>겨울에 대여 횟수가 감소한다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주말보다 주중에 대여 횟수가 증가한다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8AC85-55D1-CC71-2354-C196DD16FC93}"/>
              </a:ext>
            </a:extLst>
          </p:cNvPr>
          <p:cNvSpPr txBox="1"/>
          <p:nvPr/>
        </p:nvSpPr>
        <p:spPr>
          <a:xfrm>
            <a:off x="612843" y="5585407"/>
            <a:ext cx="110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→ </a:t>
            </a:r>
            <a:r>
              <a:rPr lang="ko-KR" altLang="en-US" dirty="0">
                <a:highlight>
                  <a:srgbClr val="C0C0C0"/>
                </a:highlight>
              </a:rPr>
              <a:t>봄 </a:t>
            </a:r>
            <a:r>
              <a:rPr lang="en-US" altLang="ko-KR" dirty="0">
                <a:highlight>
                  <a:srgbClr val="C0C0C0"/>
                </a:highlight>
              </a:rPr>
              <a:t>~ </a:t>
            </a:r>
            <a:r>
              <a:rPr lang="ko-KR" altLang="en-US" dirty="0">
                <a:highlight>
                  <a:srgbClr val="C0C0C0"/>
                </a:highlight>
              </a:rPr>
              <a:t>가을</a:t>
            </a:r>
            <a:r>
              <a:rPr lang="en-US" altLang="ko-KR" dirty="0">
                <a:highlight>
                  <a:srgbClr val="C0C0C0"/>
                </a:highlight>
              </a:rPr>
              <a:t>, </a:t>
            </a:r>
            <a:r>
              <a:rPr lang="ko-KR" altLang="en-US" dirty="0">
                <a:highlight>
                  <a:srgbClr val="C0C0C0"/>
                </a:highlight>
              </a:rPr>
              <a:t>주중</a:t>
            </a:r>
            <a:r>
              <a:rPr lang="en-US" altLang="ko-KR" dirty="0">
                <a:highlight>
                  <a:srgbClr val="C0C0C0"/>
                </a:highlight>
              </a:rPr>
              <a:t>, </a:t>
            </a:r>
            <a:r>
              <a:rPr lang="ko-KR" altLang="en-US" dirty="0">
                <a:highlight>
                  <a:srgbClr val="C0C0C0"/>
                </a:highlight>
              </a:rPr>
              <a:t>출퇴근 시간에 자전거를 더 많이 비치한다면 자전거 대여 이용자의 만족도가 증가할 것이다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BD650-71E5-D465-2258-C519C1B504AD}"/>
              </a:ext>
            </a:extLst>
          </p:cNvPr>
          <p:cNvSpPr txBox="1"/>
          <p:nvPr/>
        </p:nvSpPr>
        <p:spPr>
          <a:xfrm>
            <a:off x="588750" y="6215976"/>
            <a:ext cx="1101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그러나 시간을 제외한 나머지 변수들은 상관관계도 특성 중요도도 높지 않으므로</a:t>
            </a:r>
            <a:br>
              <a:rPr lang="en-US" altLang="ko-KR" sz="1400" dirty="0"/>
            </a:br>
            <a:r>
              <a:rPr lang="ko-KR" altLang="en-US" sz="1400" dirty="0"/>
              <a:t>해당 모델의 결과를 무조건적으로 신뢰하여 판단한다면 엉뚱한 결과가 도출될 수 있음을 주의</a:t>
            </a:r>
            <a:endParaRPr lang="ko-KR" altLang="en-US" sz="1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94744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63FD4-90E2-2440-7EA7-DDD7750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97555D-C082-5EF5-950F-A000768C9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0ED2F6-82ED-82AB-D3B0-370DC2604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6DF5BED2-F0FE-0DBE-C359-FF11C6AE3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BAEDEEB9-51D2-B3B0-B13B-11A83E22D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C868E8-5EA1-88FF-B607-A429DA79E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07EA6D-E7E3-44B8-B757-ADF9514C9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62C98F-3E59-1F83-2EC8-7AFCB7E55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162A217A-DFF5-A497-EDE3-DF8521160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46D8B6FE-92F6-298C-E7AC-E2129AA69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AF1D0AC-3D11-E315-EFEB-AF8AEA559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1F361E-3B5D-719C-8F4E-285AC179D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06531-BA71-1481-6538-D04157DB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357533-FD92-C5CE-16F8-F5EBE022B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801F61E-4F34-18B1-885E-755CABD92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B6C005A-8EB6-57DD-1205-9B4CA19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3460F3-F243-C313-166C-195693559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68DF7C-2521-EBB3-A120-95DE5FAE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F20D2A-3350-F3D9-3B82-915EBFBFC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4777AF3-78A6-2505-2FC6-61D212D1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9D551B8F-BD8B-245D-F6FC-3C72AEDA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E122C0AB-CFF7-1D91-EDDE-CEA1FBAA7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F8C63B4A-D9CE-867E-6668-5874E1CC7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243EDD0-4FBB-542A-1E6E-A234C21BD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63CA33E3-2D0E-529D-9670-E917CDA43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CFDE5A92-BA05-7844-A1BC-18343C3CF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A68331-5CC1-8F5B-4F96-FB9437103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286512A-090A-A5A1-F4CC-7B44587E2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7E3C5CF-16DA-45F6-AE52-4C1BC159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295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/>
              <a:t>분류 분석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2700" dirty="0"/>
              <a:t>: </a:t>
            </a:r>
            <a:r>
              <a:rPr lang="ko-KR" altLang="en-US" sz="2700" dirty="0"/>
              <a:t>미등록 대여 횟수와 등록 대여 횟수를 비교</a:t>
            </a:r>
            <a:endParaRPr lang="en-US" altLang="ko-KR" sz="27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C6A46C-2461-1933-FC0B-F6B9607AF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0350CB-DEA7-5654-8A1F-0FEEFA63B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839F157-B84A-6793-6E96-07E6D9BC2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EC4F8D4E-693C-5FE6-1CB3-2AE9D94E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34AD219B-7A6E-67EB-9AB7-3B3AEDE9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8A4953-ADA7-FC0F-7545-2F11DB6E5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99BBD0-1EC5-5A00-6271-BE35902F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ACD03C5-1B6E-5B19-2611-3DB0C9278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66786830-93EE-C042-504B-5F231E0CD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5955EFE3-2555-CA89-5E58-5AE77C88A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47A8C624-AE09-33C0-173F-37995D5A8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F5A06044-A3D9-0896-A5B9-B0948099C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635C2B4A-9DA7-1062-4DA9-FD5ADE0E8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DFF70DAA-237D-5F28-8A2B-D541AE2C5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84F84F51-4F4A-91F4-6D63-458EC067C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83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9A41-7F74-0BCA-BA13-B9DD8763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4F0781-AA47-CAA6-5A04-CAFF958CDEA6}"/>
              </a:ext>
            </a:extLst>
          </p:cNvPr>
          <p:cNvSpPr txBox="1"/>
          <p:nvPr/>
        </p:nvSpPr>
        <p:spPr>
          <a:xfrm>
            <a:off x="612843" y="392640"/>
            <a:ext cx="20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1. </a:t>
            </a:r>
            <a:r>
              <a:rPr lang="ko-KR" altLang="en-US" dirty="0">
                <a:highlight>
                  <a:srgbClr val="FFFF00"/>
                </a:highlight>
              </a:rPr>
              <a:t>종속 변수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DDDFEB-DB6D-35DF-04A2-1EBEB897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1025144"/>
            <a:ext cx="6980353" cy="36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BE9427-9391-60CA-3AAC-4E21044A3D71}"/>
              </a:ext>
            </a:extLst>
          </p:cNvPr>
          <p:cNvSpPr txBox="1"/>
          <p:nvPr/>
        </p:nvSpPr>
        <p:spPr>
          <a:xfrm>
            <a:off x="612843" y="1384084"/>
            <a:ext cx="654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시간대 별로 등록 대여 횟수가 미등록 대여 횟수보다 많은 경우 </a:t>
            </a:r>
            <a:r>
              <a:rPr lang="en-US" altLang="ko-KR" dirty="0"/>
              <a:t>True, </a:t>
            </a:r>
            <a:r>
              <a:rPr lang="ko-KR" altLang="en-US" dirty="0"/>
              <a:t>적은 경우를</a:t>
            </a:r>
            <a:r>
              <a:rPr lang="en-US" altLang="ko-KR" dirty="0"/>
              <a:t> False</a:t>
            </a:r>
            <a:r>
              <a:rPr lang="ko-KR" altLang="en-US" dirty="0"/>
              <a:t>로 표시하는 등록 여부 변수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45588-E614-0FEB-8E0B-DBB008B07B1E}"/>
              </a:ext>
            </a:extLst>
          </p:cNvPr>
          <p:cNvSpPr txBox="1"/>
          <p:nvPr/>
        </p:nvSpPr>
        <p:spPr>
          <a:xfrm>
            <a:off x="612843" y="2415401"/>
            <a:ext cx="25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2. </a:t>
            </a:r>
            <a:r>
              <a:rPr lang="ko-KR" altLang="en-US" dirty="0">
                <a:highlight>
                  <a:srgbClr val="FFFF00"/>
                </a:highlight>
              </a:rPr>
              <a:t>대여 횟수 변수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49CEC-1403-690F-67C2-B39B29F39C81}"/>
              </a:ext>
            </a:extLst>
          </p:cNvPr>
          <p:cNvSpPr txBox="1"/>
          <p:nvPr/>
        </p:nvSpPr>
        <p:spPr>
          <a:xfrm>
            <a:off x="612842" y="3356757"/>
            <a:ext cx="698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대여 횟수</a:t>
            </a:r>
            <a:r>
              <a:rPr lang="en-US" altLang="ko-KR" dirty="0"/>
              <a:t>, </a:t>
            </a:r>
            <a:r>
              <a:rPr lang="ko-KR" altLang="en-US" dirty="0"/>
              <a:t>미등록 대여 횟수</a:t>
            </a:r>
            <a:r>
              <a:rPr lang="en-US" altLang="ko-KR" dirty="0"/>
              <a:t>, </a:t>
            </a:r>
            <a:r>
              <a:rPr lang="ko-KR" altLang="en-US" dirty="0"/>
              <a:t>등록 대여 횟수 변수는 분류 분석을 하려는 입장에서 알 수 없는 내용이므로 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A42FA5-5265-A9F4-CAB0-5CE6FF89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3" y="3045382"/>
            <a:ext cx="5515745" cy="2476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963EB4-5495-B94F-37E0-CF26433C794D}"/>
              </a:ext>
            </a:extLst>
          </p:cNvPr>
          <p:cNvSpPr txBox="1"/>
          <p:nvPr/>
        </p:nvSpPr>
        <p:spPr>
          <a:xfrm>
            <a:off x="612843" y="4390446"/>
            <a:ext cx="25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3. </a:t>
            </a:r>
            <a:r>
              <a:rPr lang="ko-KR" altLang="en-US" dirty="0">
                <a:highlight>
                  <a:srgbClr val="FFFF00"/>
                </a:highlight>
              </a:rPr>
              <a:t>정규화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AC0506-55E4-1B34-F14C-5582CF84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42" y="4960033"/>
            <a:ext cx="4134427" cy="2953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98493F-1B7A-61E4-D250-0FF238119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42" y="5286522"/>
            <a:ext cx="5001323" cy="752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2E4008-DEBD-B4FF-3006-DD32DD2C8D7C}"/>
              </a:ext>
            </a:extLst>
          </p:cNvPr>
          <p:cNvSpPr txBox="1"/>
          <p:nvPr/>
        </p:nvSpPr>
        <p:spPr>
          <a:xfrm>
            <a:off x="8956547" y="5107691"/>
            <a:ext cx="316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수치적 특성을 가지는 네 변수가 서로 다른 범위를 가지고 있으므로 정규화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D109C52-B138-D8EC-CBBB-6308AD8F1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282" y="4478953"/>
            <a:ext cx="2876951" cy="1552792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A911112-6F81-A6AC-F0E0-9BED31DD4794}"/>
              </a:ext>
            </a:extLst>
          </p:cNvPr>
          <p:cNvSpPr/>
          <p:nvPr/>
        </p:nvSpPr>
        <p:spPr>
          <a:xfrm>
            <a:off x="5063568" y="5149631"/>
            <a:ext cx="677455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6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AE5A-7E21-DB1D-5534-43FB0F6F3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D6175B-18B8-31EA-B805-04F117AE797B}"/>
              </a:ext>
            </a:extLst>
          </p:cNvPr>
          <p:cNvSpPr txBox="1"/>
          <p:nvPr/>
        </p:nvSpPr>
        <p:spPr>
          <a:xfrm>
            <a:off x="612843" y="392640"/>
            <a:ext cx="20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4. </a:t>
            </a:r>
            <a:r>
              <a:rPr lang="ko-KR" altLang="en-US" dirty="0">
                <a:highlight>
                  <a:srgbClr val="FFFF00"/>
                </a:highlight>
              </a:rPr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8F709B-A944-DB8B-81DE-0DCE8ED9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9" y="978713"/>
            <a:ext cx="4669424" cy="1655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DCA6D-3E9B-E05E-D4D0-758F584CA445}"/>
              </a:ext>
            </a:extLst>
          </p:cNvPr>
          <p:cNvSpPr txBox="1"/>
          <p:nvPr/>
        </p:nvSpPr>
        <p:spPr>
          <a:xfrm>
            <a:off x="6909734" y="1483377"/>
            <a:ext cx="316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Voting, Bagging, Boosting </a:t>
            </a:r>
            <a:r>
              <a:rPr lang="ko-KR" altLang="en-US" dirty="0"/>
              <a:t>등 다양한 모델을 사용 후 비교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71ECC1-6D73-20EC-74CB-F0A27C72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09" y="2851116"/>
            <a:ext cx="10536382" cy="3186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417890-0337-DAE3-1641-06CA6E773722}"/>
              </a:ext>
            </a:extLst>
          </p:cNvPr>
          <p:cNvSpPr txBox="1"/>
          <p:nvPr/>
        </p:nvSpPr>
        <p:spPr>
          <a:xfrm>
            <a:off x="5943379" y="4617968"/>
            <a:ext cx="510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반복문을 통해 </a:t>
            </a:r>
            <a:r>
              <a:rPr lang="en-US" altLang="ko-KR" dirty="0"/>
              <a:t>dictionary</a:t>
            </a:r>
            <a:r>
              <a:rPr lang="ko-KR" altLang="en-US" dirty="0"/>
              <a:t>에 저장한 모델들을 </a:t>
            </a:r>
            <a:br>
              <a:rPr lang="en-US" altLang="ko-KR" dirty="0"/>
            </a:br>
            <a:r>
              <a:rPr lang="ko-KR" altLang="en-US" dirty="0"/>
              <a:t>순차적으로 학습</a:t>
            </a:r>
            <a:r>
              <a:rPr lang="en-US" altLang="ko-KR" dirty="0"/>
              <a:t>, </a:t>
            </a:r>
            <a:r>
              <a:rPr lang="ko-KR" altLang="en-US" dirty="0"/>
              <a:t>예측 및 평가 수행</a:t>
            </a:r>
          </a:p>
        </p:txBody>
      </p:sp>
    </p:spTree>
    <p:extLst>
      <p:ext uri="{BB962C8B-B14F-4D97-AF65-F5344CB8AC3E}">
        <p14:creationId xmlns:p14="http://schemas.microsoft.com/office/powerpoint/2010/main" val="149472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4D68-F458-883B-F5D1-5532C613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687E2C-0BA7-3BB4-1B3E-A72E97B7D901}"/>
              </a:ext>
            </a:extLst>
          </p:cNvPr>
          <p:cNvSpPr txBox="1"/>
          <p:nvPr/>
        </p:nvSpPr>
        <p:spPr>
          <a:xfrm>
            <a:off x="259773" y="259772"/>
            <a:ext cx="28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Random Forest Classifier</a:t>
            </a:r>
            <a:endParaRPr lang="ko-KR" altLang="en-US" u="sng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76C560-DC37-DBEE-C93A-E9ADFA0A0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36327"/>
              </p:ext>
            </p:extLst>
          </p:nvPr>
        </p:nvGraphicFramePr>
        <p:xfrm>
          <a:off x="2031999" y="79596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74620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757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6898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31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85105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9912A8A-CF57-6095-A386-0D287564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3" y="1885085"/>
            <a:ext cx="9726613" cy="40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6C8421-9324-AD8E-166E-D92BF7D4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altLang="ko-KR" dirty="0"/>
              <a:t>What?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62A71-9952-ED6E-1AE5-FBACB2BB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952924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시간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날씨 데이터를 활용한 대여 횟수 예측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dirty="0"/>
              <a:t>→ 대여 횟수가 많은 조건을 찾아 자전거가 부족하지 않도록 추가로 배치하는 등의 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highlight>
                  <a:srgbClr val="FFFF00"/>
                </a:highlight>
              </a:rPr>
              <a:t>미등록 대여 횟수와 등록 대여 횟수를 비교하여 분류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미등록 대여 횟수가 등록 대여 횟수보다 더 많은 조건을 찾아 등록을 유도할 수 있는 방안 탐색</a:t>
            </a:r>
            <a:endParaRPr lang="en-US" altLang="ko-KR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1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2D382-C4BB-6CAE-6CBF-E8DCC8A2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2B0823-CBE0-B8CD-148A-A4C688B7C01C}"/>
              </a:ext>
            </a:extLst>
          </p:cNvPr>
          <p:cNvSpPr txBox="1"/>
          <p:nvPr/>
        </p:nvSpPr>
        <p:spPr>
          <a:xfrm>
            <a:off x="259773" y="259772"/>
            <a:ext cx="28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Ada</a:t>
            </a:r>
            <a:r>
              <a:rPr lang="ko-KR" altLang="en-US" u="sng" dirty="0"/>
              <a:t> </a:t>
            </a:r>
            <a:r>
              <a:rPr lang="en-US" altLang="ko-KR" u="sng" dirty="0"/>
              <a:t>Boost</a:t>
            </a:r>
            <a:r>
              <a:rPr lang="ko-KR" altLang="en-US" u="sng" dirty="0"/>
              <a:t> </a:t>
            </a:r>
            <a:r>
              <a:rPr lang="en-US" altLang="ko-KR" u="sng" dirty="0"/>
              <a:t>Classifier</a:t>
            </a:r>
            <a:endParaRPr lang="ko-KR" altLang="en-US" u="sng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78FF6DE-136B-89C3-E19F-CC4A23102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09985"/>
              </p:ext>
            </p:extLst>
          </p:nvPr>
        </p:nvGraphicFramePr>
        <p:xfrm>
          <a:off x="2031999" y="79596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74620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757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6898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31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8510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4573A61-F422-313C-1461-E2453C60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93" y="1895480"/>
            <a:ext cx="9726613" cy="40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80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C8ACD-9F6F-8D70-1AB7-725AF057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BACDA8-E283-989F-A7E8-4843ADD777C2}"/>
              </a:ext>
            </a:extLst>
          </p:cNvPr>
          <p:cNvSpPr txBox="1"/>
          <p:nvPr/>
        </p:nvSpPr>
        <p:spPr>
          <a:xfrm>
            <a:off x="259773" y="259772"/>
            <a:ext cx="28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Voting Classifier</a:t>
            </a:r>
            <a:endParaRPr lang="ko-KR" altLang="en-US" u="sng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9F95B5-7B2B-0CC7-5C91-659010D9D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34413"/>
              </p:ext>
            </p:extLst>
          </p:nvPr>
        </p:nvGraphicFramePr>
        <p:xfrm>
          <a:off x="2031999" y="795968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74620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1757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6898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831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85105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4ED22C9-3118-669E-B382-A1E6DAF2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02" y="1812348"/>
            <a:ext cx="4824593" cy="4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62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647F-98B4-9C2B-8122-DE75D385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8475CA-2B71-49D7-2173-5F9D52F8D0A5}"/>
              </a:ext>
            </a:extLst>
          </p:cNvPr>
          <p:cNvSpPr txBox="1"/>
          <p:nvPr/>
        </p:nvSpPr>
        <p:spPr>
          <a:xfrm>
            <a:off x="612843" y="392640"/>
            <a:ext cx="20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5. </a:t>
            </a:r>
            <a:r>
              <a:rPr lang="ko-KR" altLang="en-US" dirty="0">
                <a:highlight>
                  <a:srgbClr val="FFFF00"/>
                </a:highlight>
              </a:rPr>
              <a:t>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A97-6B5D-AEC6-085F-C5EA8845DFC8}"/>
              </a:ext>
            </a:extLst>
          </p:cNvPr>
          <p:cNvSpPr txBox="1"/>
          <p:nvPr/>
        </p:nvSpPr>
        <p:spPr>
          <a:xfrm>
            <a:off x="612843" y="904009"/>
            <a:ext cx="77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가지 모델 중 </a:t>
            </a:r>
            <a:r>
              <a:rPr lang="en-US" altLang="ko-KR" dirty="0"/>
              <a:t>Voting Classifier</a:t>
            </a:r>
            <a:r>
              <a:rPr lang="ko-KR" altLang="en-US" dirty="0"/>
              <a:t>의 성능이 가장 떨어지고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Random Forest Classifier</a:t>
            </a:r>
            <a:r>
              <a:rPr lang="ko-KR" altLang="en-US" dirty="0"/>
              <a:t>은 정밀도가</a:t>
            </a:r>
            <a:r>
              <a:rPr lang="en-US" altLang="ko-KR" dirty="0"/>
              <a:t>, Ada Boost Classifier</a:t>
            </a:r>
            <a:r>
              <a:rPr lang="ko-KR" altLang="en-US" dirty="0"/>
              <a:t>은 재현율이 높다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99344-1E2D-A5E1-561A-771C5A9D3029}"/>
              </a:ext>
            </a:extLst>
          </p:cNvPr>
          <p:cNvSpPr txBox="1"/>
          <p:nvPr/>
        </p:nvSpPr>
        <p:spPr>
          <a:xfrm>
            <a:off x="612842" y="1692377"/>
            <a:ext cx="77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 </a:t>
            </a:r>
            <a:r>
              <a:rPr lang="en-US" altLang="ko-KR" dirty="0"/>
              <a:t>Ada Boost</a:t>
            </a:r>
            <a:r>
              <a:rPr lang="ko-KR" altLang="en-US" dirty="0"/>
              <a:t>의 </a:t>
            </a:r>
            <a:r>
              <a:rPr lang="en-US" altLang="ko-KR" dirty="0"/>
              <a:t>Confusion Matrix</a:t>
            </a:r>
            <a:r>
              <a:rPr lang="ko-KR" altLang="en-US" dirty="0"/>
              <a:t>를 봤을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로 예측된 값이 전혀 없으므로 모든 값을 </a:t>
            </a:r>
            <a:r>
              <a:rPr lang="en-US" altLang="ko-KR" dirty="0"/>
              <a:t>True</a:t>
            </a:r>
            <a:r>
              <a:rPr lang="ko-KR" altLang="en-US" dirty="0"/>
              <a:t>로 예측한 것으로 보인다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F08BD-56ED-5644-CCA9-585A9F1A9073}"/>
              </a:ext>
            </a:extLst>
          </p:cNvPr>
          <p:cNvSpPr txBox="1"/>
          <p:nvPr/>
        </p:nvSpPr>
        <p:spPr>
          <a:xfrm>
            <a:off x="612841" y="2480745"/>
            <a:ext cx="598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불균형이 의심되므로 종속 변수의 값 비율을 출력했다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6C8DDA-C5E4-E8AA-4A4A-2E5808EFBFEF}"/>
              </a:ext>
            </a:extLst>
          </p:cNvPr>
          <p:cNvSpPr txBox="1"/>
          <p:nvPr/>
        </p:nvSpPr>
        <p:spPr>
          <a:xfrm>
            <a:off x="612841" y="5204037"/>
            <a:ext cx="598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미등록이 더 많은 경우</a:t>
            </a:r>
            <a:r>
              <a:rPr lang="en-US" altLang="ko-KR" dirty="0"/>
              <a:t> : </a:t>
            </a:r>
            <a:r>
              <a:rPr lang="ko-KR" altLang="en-US" dirty="0"/>
              <a:t>등록이 더 많은 경우는</a:t>
            </a:r>
            <a:br>
              <a:rPr lang="en-US" altLang="ko-KR" dirty="0"/>
            </a:br>
            <a:r>
              <a:rPr lang="ko-KR" altLang="en-US" dirty="0"/>
              <a:t>대략 </a:t>
            </a:r>
            <a:r>
              <a:rPr lang="en-US" altLang="ko-KR" dirty="0"/>
              <a:t>1:43</a:t>
            </a:r>
            <a:r>
              <a:rPr lang="ko-KR" altLang="en-US" dirty="0"/>
              <a:t>으로 엄청난 불균형이 나타났다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3D85AD-737E-EABA-2ECD-86D851CD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53" y="2338708"/>
            <a:ext cx="5248275" cy="3714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4E7983-B682-8E03-43E7-4A2037AB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03" y="3072274"/>
            <a:ext cx="4203306" cy="1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8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E2BA9-60D8-CA95-4F46-549AC8D3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0E07F-D07D-FBFB-7035-58A05484B808}"/>
              </a:ext>
            </a:extLst>
          </p:cNvPr>
          <p:cNvSpPr txBox="1"/>
          <p:nvPr/>
        </p:nvSpPr>
        <p:spPr>
          <a:xfrm>
            <a:off x="612843" y="392640"/>
            <a:ext cx="20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6. </a:t>
            </a:r>
            <a:r>
              <a:rPr lang="ko-KR" altLang="en-US" dirty="0">
                <a:highlight>
                  <a:srgbClr val="FFFF00"/>
                </a:highlight>
              </a:rPr>
              <a:t>최적화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DC30F-FA75-B039-D7BE-48DFA4A4EF63}"/>
              </a:ext>
            </a:extLst>
          </p:cNvPr>
          <p:cNvSpPr txBox="1"/>
          <p:nvPr/>
        </p:nvSpPr>
        <p:spPr>
          <a:xfrm>
            <a:off x="612843" y="904009"/>
            <a:ext cx="77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Random Forest Classifier</a:t>
            </a:r>
            <a:r>
              <a:rPr lang="ko-KR" altLang="en-US" dirty="0"/>
              <a:t>은 데이터 불균형에도 </a:t>
            </a:r>
            <a:r>
              <a:rPr lang="en-US" altLang="ko-KR" dirty="0"/>
              <a:t>False</a:t>
            </a:r>
            <a:r>
              <a:rPr lang="ko-KR" altLang="en-US" dirty="0"/>
              <a:t> 값을 예측했으므로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Random Forest Classifier</a:t>
            </a:r>
            <a:r>
              <a:rPr lang="ko-KR" altLang="en-US" dirty="0"/>
              <a:t>로 최적화를 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2F91D3-AD49-9CA5-258D-664FF269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364"/>
          <a:stretch/>
        </p:blipFill>
        <p:spPr>
          <a:xfrm>
            <a:off x="469323" y="1765113"/>
            <a:ext cx="11253354" cy="2599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F40F3-05B4-6505-0081-49C719B56917}"/>
              </a:ext>
            </a:extLst>
          </p:cNvPr>
          <p:cNvSpPr txBox="1"/>
          <p:nvPr/>
        </p:nvSpPr>
        <p:spPr>
          <a:xfrm>
            <a:off x="469323" y="4394289"/>
            <a:ext cx="570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Search</a:t>
            </a:r>
            <a:r>
              <a:rPr lang="ko-KR" altLang="en-US" dirty="0"/>
              <a:t>를 통해 최적의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탐색했다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C9DE15-85D8-7B06-7E05-EA489550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90920"/>
              </p:ext>
            </p:extLst>
          </p:nvPr>
        </p:nvGraphicFramePr>
        <p:xfrm>
          <a:off x="612843" y="4841471"/>
          <a:ext cx="109938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8451">
                  <a:extLst>
                    <a:ext uri="{9D8B030D-6E8A-4147-A177-3AD203B41FA5}">
                      <a16:colId xmlns:a16="http://schemas.microsoft.com/office/drawing/2014/main" val="1741422295"/>
                    </a:ext>
                  </a:extLst>
                </a:gridCol>
                <a:gridCol w="2748451">
                  <a:extLst>
                    <a:ext uri="{9D8B030D-6E8A-4147-A177-3AD203B41FA5}">
                      <a16:colId xmlns:a16="http://schemas.microsoft.com/office/drawing/2014/main" val="1717683046"/>
                    </a:ext>
                  </a:extLst>
                </a:gridCol>
                <a:gridCol w="2748451">
                  <a:extLst>
                    <a:ext uri="{9D8B030D-6E8A-4147-A177-3AD203B41FA5}">
                      <a16:colId xmlns:a16="http://schemas.microsoft.com/office/drawing/2014/main" val="2445186586"/>
                    </a:ext>
                  </a:extLst>
                </a:gridCol>
                <a:gridCol w="2748451">
                  <a:extLst>
                    <a:ext uri="{9D8B030D-6E8A-4147-A177-3AD203B41FA5}">
                      <a16:colId xmlns:a16="http://schemas.microsoft.com/office/drawing/2014/main" val="349209049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max_depth</a:t>
                      </a:r>
                      <a:r>
                        <a:rPr lang="en-US" altLang="ko-KR" dirty="0"/>
                        <a:t>: 10, </a:t>
                      </a:r>
                      <a:r>
                        <a:rPr lang="en-US" altLang="ko-KR" dirty="0" err="1"/>
                        <a:t>min_samples_leaf</a:t>
                      </a:r>
                      <a:r>
                        <a:rPr lang="en-US" altLang="ko-KR" dirty="0"/>
                        <a:t>: 5, </a:t>
                      </a:r>
                      <a:r>
                        <a:rPr lang="en-US" altLang="ko-KR" dirty="0" err="1"/>
                        <a:t>min_sample_split</a:t>
                      </a:r>
                      <a:r>
                        <a:rPr lang="en-US" altLang="ko-KR" dirty="0"/>
                        <a:t>: 3, </a:t>
                      </a:r>
                      <a:r>
                        <a:rPr lang="en-US" altLang="ko-KR" dirty="0" err="1"/>
                        <a:t>n_estimators</a:t>
                      </a:r>
                      <a:r>
                        <a:rPr lang="en-US" altLang="ko-KR" dirty="0"/>
                        <a:t>: 10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8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정밀도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0975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6C975A-06DB-6DDA-22D4-8D761A6044B5}"/>
              </a:ext>
            </a:extLst>
          </p:cNvPr>
          <p:cNvSpPr txBox="1"/>
          <p:nvPr/>
        </p:nvSpPr>
        <p:spPr>
          <a:xfrm>
            <a:off x="557536" y="6246614"/>
            <a:ext cx="43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→ 정밀도는 떨어졌으나 재현율이 상승했다</a:t>
            </a:r>
          </a:p>
        </p:txBody>
      </p:sp>
    </p:spTree>
    <p:extLst>
      <p:ext uri="{BB962C8B-B14F-4D97-AF65-F5344CB8AC3E}">
        <p14:creationId xmlns:p14="http://schemas.microsoft.com/office/powerpoint/2010/main" val="3520425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A4EB-746B-C90C-2635-0B76CB2FE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76B566-1C6B-1D5F-249B-1E67FB85F0EA}"/>
              </a:ext>
            </a:extLst>
          </p:cNvPr>
          <p:cNvSpPr txBox="1"/>
          <p:nvPr/>
        </p:nvSpPr>
        <p:spPr>
          <a:xfrm>
            <a:off x="612841" y="4749539"/>
            <a:ext cx="11004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그러나 </a:t>
            </a:r>
            <a:r>
              <a:rPr lang="en-US" altLang="ko-KR" dirty="0"/>
              <a:t>confusion matrix</a:t>
            </a:r>
            <a:r>
              <a:rPr lang="ko-KR" altLang="en-US" dirty="0"/>
              <a:t>를 출력했을 때</a:t>
            </a:r>
            <a:r>
              <a:rPr lang="en-US" altLang="ko-KR" dirty="0"/>
              <a:t>, Ada Boost Classifier</a:t>
            </a:r>
            <a:r>
              <a:rPr lang="ko-KR" altLang="en-US" dirty="0"/>
              <a:t>와 마찬가지로 모든 값을 </a:t>
            </a:r>
            <a:r>
              <a:rPr lang="en-US" altLang="ko-KR" dirty="0"/>
              <a:t>False</a:t>
            </a:r>
            <a:r>
              <a:rPr lang="ko-KR" altLang="en-US" dirty="0"/>
              <a:t>로 예측했다</a:t>
            </a:r>
            <a:endParaRPr lang="en-US" altLang="ko-KR" dirty="0"/>
          </a:p>
          <a:p>
            <a:pPr algn="ctr"/>
            <a:r>
              <a:rPr lang="ko-KR" altLang="en-US" dirty="0"/>
              <a:t>특성 중요도가 </a:t>
            </a:r>
            <a:r>
              <a:rPr lang="en-US" altLang="ko-KR" dirty="0"/>
              <a:t>0.05 </a:t>
            </a:r>
            <a:r>
              <a:rPr lang="ko-KR" altLang="en-US" dirty="0"/>
              <a:t>이상인 특성들만으로 다시 학습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평가를 수행했지만 결과는 같았다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788318-640D-1ACA-DCCE-F14AD40B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50" y="388792"/>
            <a:ext cx="10327176" cy="4255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030053-813A-B39F-B17D-07BCE61F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17" y="5500674"/>
            <a:ext cx="4391638" cy="428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252B7A-CF8E-AFA3-216F-49D43464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399" y="5395870"/>
            <a:ext cx="6985584" cy="5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66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67914-84C7-3CEE-50F2-DCB5E4BE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BC7A76-3EEF-D072-AD63-6F5420AE16C4}"/>
              </a:ext>
            </a:extLst>
          </p:cNvPr>
          <p:cNvSpPr txBox="1"/>
          <p:nvPr/>
        </p:nvSpPr>
        <p:spPr>
          <a:xfrm>
            <a:off x="612843" y="392640"/>
            <a:ext cx="257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7. </a:t>
            </a:r>
            <a:r>
              <a:rPr lang="ko-KR" altLang="en-US" dirty="0">
                <a:highlight>
                  <a:srgbClr val="FFFF00"/>
                </a:highlight>
              </a:rPr>
              <a:t>인사이트 도출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EB3FE-AAF2-F61C-8CE9-384A5FF061BD}"/>
              </a:ext>
            </a:extLst>
          </p:cNvPr>
          <p:cNvSpPr txBox="1"/>
          <p:nvPr/>
        </p:nvSpPr>
        <p:spPr>
          <a:xfrm>
            <a:off x="612843" y="950312"/>
            <a:ext cx="9757284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특성 중요도가 시간이 가장 높으므로 시간대 별 대여 횟수와 미등록</a:t>
            </a:r>
            <a:r>
              <a:rPr lang="en-US" altLang="ko-KR" dirty="0"/>
              <a:t>/</a:t>
            </a:r>
            <a:r>
              <a:rPr lang="ko-KR" altLang="en-US" dirty="0"/>
              <a:t>등록 비율을 그래프로 출력했다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0F7BA-914B-EBF9-1042-4325F132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9" y="1597175"/>
            <a:ext cx="4589880" cy="3801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238A00-12D5-066A-F5A7-6ABE3DC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376" y="5587016"/>
            <a:ext cx="5001323" cy="2286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CD080-5C2D-1D68-5600-563793DC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04" y="5587016"/>
            <a:ext cx="5606010" cy="339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0516EB-9D90-389F-364D-4926B28907E8}"/>
              </a:ext>
            </a:extLst>
          </p:cNvPr>
          <p:cNvSpPr txBox="1"/>
          <p:nvPr/>
        </p:nvSpPr>
        <p:spPr>
          <a:xfrm>
            <a:off x="0" y="625532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→ 미등록자의 대여 횟수가 많은 구간은 </a:t>
            </a:r>
            <a:r>
              <a:rPr lang="en-US" altLang="ko-KR" dirty="0"/>
              <a:t>12-16</a:t>
            </a:r>
            <a:r>
              <a:rPr lang="ko-KR" altLang="en-US" dirty="0"/>
              <a:t>시이고</a:t>
            </a:r>
            <a:r>
              <a:rPr lang="en-US" altLang="ko-KR" dirty="0"/>
              <a:t>, </a:t>
            </a:r>
            <a:r>
              <a:rPr lang="ko-KR" altLang="en-US" dirty="0"/>
              <a:t>미등록자의 비율이 큰 시간대는 </a:t>
            </a:r>
            <a:r>
              <a:rPr lang="en-US" altLang="ko-KR" dirty="0"/>
              <a:t>1-4</a:t>
            </a:r>
            <a:r>
              <a:rPr lang="ko-KR" altLang="en-US" dirty="0"/>
              <a:t>시이다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B76DDE-7F8C-509E-83AD-B29D7DA0A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053" y="1597174"/>
            <a:ext cx="4515297" cy="38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25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98BBD-B73C-CED7-632D-6AC17053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C4A882-410F-C4D3-1E6E-BCC35927E6CB}"/>
              </a:ext>
            </a:extLst>
          </p:cNvPr>
          <p:cNvSpPr txBox="1"/>
          <p:nvPr/>
        </p:nvSpPr>
        <p:spPr>
          <a:xfrm>
            <a:off x="612843" y="392640"/>
            <a:ext cx="257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7. </a:t>
            </a:r>
            <a:r>
              <a:rPr lang="ko-KR" altLang="en-US" dirty="0">
                <a:highlight>
                  <a:srgbClr val="FFFF00"/>
                </a:highlight>
              </a:rPr>
              <a:t>인사이트 도출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A454-AB42-E1AE-9E46-A51A880D5799}"/>
              </a:ext>
            </a:extLst>
          </p:cNvPr>
          <p:cNvSpPr txBox="1"/>
          <p:nvPr/>
        </p:nvSpPr>
        <p:spPr>
          <a:xfrm>
            <a:off x="612843" y="856142"/>
            <a:ext cx="9757284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시간대의 환경을 찾기 위해 시간대 별 날씨 특성을 그래프로 출력했다 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D3418-CF59-165B-3020-C585FD1A46F4}"/>
              </a:ext>
            </a:extLst>
          </p:cNvPr>
          <p:cNvSpPr txBox="1"/>
          <p:nvPr/>
        </p:nvSpPr>
        <p:spPr>
          <a:xfrm>
            <a:off x="1" y="526449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→ 미등록자의  이용이 많은 시간대는 온도가 높고</a:t>
            </a:r>
            <a:r>
              <a:rPr lang="en-US" altLang="ko-KR" dirty="0"/>
              <a:t>, </a:t>
            </a:r>
            <a:r>
              <a:rPr lang="ko-KR" altLang="en-US" dirty="0"/>
              <a:t>습도가 낮고</a:t>
            </a:r>
            <a:r>
              <a:rPr lang="en-US" altLang="ko-KR" dirty="0"/>
              <a:t>, </a:t>
            </a:r>
            <a:r>
              <a:rPr lang="ko-KR" altLang="en-US" dirty="0"/>
              <a:t>풍속은 보통 정도</a:t>
            </a:r>
            <a:endParaRPr lang="en-US" altLang="ko-KR" dirty="0"/>
          </a:p>
          <a:p>
            <a:pPr algn="ctr"/>
            <a:r>
              <a:rPr lang="ko-KR" altLang="en-US" dirty="0"/>
              <a:t>→ 미등록자의 비율이 높은 시간대에는 온도가 낮고 습도가 높고 풍속은 낮다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577CD24-09C0-5207-5070-731CBF19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67" y="1408835"/>
            <a:ext cx="6820865" cy="355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4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F8384-92EC-7BFF-B674-E7EE74A2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A70A0-0983-9FBD-D179-6CA0E779367F}"/>
              </a:ext>
            </a:extLst>
          </p:cNvPr>
          <p:cNvSpPr txBox="1"/>
          <p:nvPr/>
        </p:nvSpPr>
        <p:spPr>
          <a:xfrm>
            <a:off x="612843" y="392640"/>
            <a:ext cx="257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7. </a:t>
            </a:r>
            <a:r>
              <a:rPr lang="ko-KR" altLang="en-US" dirty="0">
                <a:highlight>
                  <a:srgbClr val="FFFF00"/>
                </a:highlight>
              </a:rPr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B23F0-324A-9011-536C-3FC1BB10EC88}"/>
              </a:ext>
            </a:extLst>
          </p:cNvPr>
          <p:cNvSpPr txBox="1"/>
          <p:nvPr/>
        </p:nvSpPr>
        <p:spPr>
          <a:xfrm>
            <a:off x="612842" y="1121964"/>
            <a:ext cx="9982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ko-KR" altLang="en-US" dirty="0">
                <a:highlight>
                  <a:srgbClr val="C0C0C0"/>
                </a:highlight>
              </a:rPr>
              <a:t>미등록자 이용이 많은 시간대에는 좋은 날씨에 야외 활동을 하러 나온 사람들이 많을 것이라고 추측된다</a:t>
            </a:r>
            <a:r>
              <a:rPr lang="en-US" altLang="ko-KR" dirty="0">
                <a:highlight>
                  <a:srgbClr val="C0C0C0"/>
                </a:highlight>
              </a:rPr>
              <a:t> </a:t>
            </a:r>
            <a:r>
              <a:rPr lang="ko-KR" altLang="en-US" dirty="0">
                <a:highlight>
                  <a:srgbClr val="C0C0C0"/>
                </a:highlight>
              </a:rPr>
              <a:t>→ 간편한 회원 가입 시스템 제공</a:t>
            </a:r>
            <a:r>
              <a:rPr lang="en-US" altLang="ko-KR" dirty="0">
                <a:highlight>
                  <a:srgbClr val="C0C0C0"/>
                </a:highlight>
              </a:rPr>
              <a:t>, </a:t>
            </a:r>
            <a:r>
              <a:rPr lang="ko-KR" altLang="en-US" dirty="0">
                <a:highlight>
                  <a:srgbClr val="C0C0C0"/>
                </a:highlight>
              </a:rPr>
              <a:t>특정 시간대 프로모션 등을 생각해볼 수 있다</a:t>
            </a:r>
            <a:endParaRPr lang="en-US" altLang="ko-KR" dirty="0">
              <a:highlight>
                <a:srgbClr val="C0C0C0"/>
              </a:highlight>
            </a:endParaRPr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ko-KR" altLang="en-US" dirty="0">
                <a:highlight>
                  <a:srgbClr val="C0C0C0"/>
                </a:highlight>
              </a:rPr>
              <a:t>미등록자 비율이 많은 시간대에는 새벽에 빠르게 집에 들어가려는 사람들이 많을 것이라고 추측된다 </a:t>
            </a:r>
            <a:br>
              <a:rPr lang="en-US" altLang="ko-KR" dirty="0">
                <a:highlight>
                  <a:srgbClr val="C0C0C0"/>
                </a:highlight>
              </a:rPr>
            </a:br>
            <a:r>
              <a:rPr lang="ko-KR" altLang="en-US" dirty="0">
                <a:highlight>
                  <a:srgbClr val="C0C0C0"/>
                </a:highlight>
              </a:rPr>
              <a:t>→ 회원 가입 시 더 빠르고 편리하게 이용할 수 있음을 강조하여 마케팅에 활용 등을 생각해볼 수 있다</a:t>
            </a:r>
            <a:endParaRPr lang="en-US" altLang="ko-KR" dirty="0">
              <a:highlight>
                <a:srgbClr val="C0C0C0"/>
              </a:highlight>
            </a:endParaRPr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ko-KR" altLang="en-US" dirty="0"/>
              <a:t>등록 대여 횟수가 미등록 대여 횟수보다 많을 경우의 조건을 찾기 위한 예측은 종속 변수의 데이터 불균형으로 인해 모델 학습 및 예측이 어려움을 확인</a:t>
            </a: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ko-KR" altLang="en-US" dirty="0"/>
              <a:t>전체적인 평가 기준 값들은 높았으나 모델이 거의 모든 값을 </a:t>
            </a:r>
            <a:r>
              <a:rPr lang="en-US" altLang="ko-KR" dirty="0"/>
              <a:t>True</a:t>
            </a:r>
            <a:r>
              <a:rPr lang="ko-KR" altLang="en-US" dirty="0"/>
              <a:t>로 예측해 분별력이 없다고 판단</a:t>
            </a: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 latinLnBrk="0">
              <a:buFont typeface="Wingdings" panose="05000000000000000000" pitchFamily="2" charset="2"/>
              <a:buChar char="ü"/>
            </a:pPr>
            <a:r>
              <a:rPr lang="ko-KR" altLang="en-US" dirty="0"/>
              <a:t>해당 종속 변수를 꼭 예측해야 한다면 </a:t>
            </a:r>
            <a:r>
              <a:rPr lang="en-US" altLang="ko-KR" dirty="0"/>
              <a:t>Random Forest Classifier</a:t>
            </a:r>
            <a:r>
              <a:rPr lang="ko-KR" altLang="en-US" dirty="0"/>
              <a:t>를 사용하고 </a:t>
            </a:r>
            <a:r>
              <a:rPr lang="en-US" altLang="ko-KR" dirty="0"/>
              <a:t>parameter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기본 값으로 수행하는 것을 추천하지만</a:t>
            </a:r>
            <a:r>
              <a:rPr lang="en-US" altLang="ko-KR" dirty="0"/>
              <a:t>, </a:t>
            </a:r>
            <a:r>
              <a:rPr lang="ko-KR" altLang="en-US" dirty="0"/>
              <a:t>예측의 의미는 크게 없다고 생각된다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28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2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6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7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3063E3-C808-720E-3CEE-AC5A5DDD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8334"/>
            <a:ext cx="6569180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/>
              <a:t>사용한 라이브러리</a:t>
            </a:r>
            <a:endParaRPr lang="en-US" altLang="ko-KR" sz="5400" dirty="0"/>
          </a:p>
        </p:txBody>
      </p:sp>
      <p:cxnSp>
        <p:nvCxnSpPr>
          <p:cNvPr id="138" name="Straight Connector 8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84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40" name="Oval 85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Oval 88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89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90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75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D9D7059-FBF6-667E-5176-8C4FF7B16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0505"/>
              </p:ext>
            </p:extLst>
          </p:nvPr>
        </p:nvGraphicFramePr>
        <p:xfrm>
          <a:off x="671208" y="719665"/>
          <a:ext cx="10573967" cy="5243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1720762470"/>
                    </a:ext>
                  </a:extLst>
                </a:gridCol>
                <a:gridCol w="1955259">
                  <a:extLst>
                    <a:ext uri="{9D8B030D-6E8A-4147-A177-3AD203B41FA5}">
                      <a16:colId xmlns:a16="http://schemas.microsoft.com/office/drawing/2014/main" val="2464930560"/>
                    </a:ext>
                  </a:extLst>
                </a:gridCol>
                <a:gridCol w="6332707">
                  <a:extLst>
                    <a:ext uri="{9D8B030D-6E8A-4147-A177-3AD203B41FA5}">
                      <a16:colId xmlns:a16="http://schemas.microsoft.com/office/drawing/2014/main" val="3557111880"/>
                    </a:ext>
                  </a:extLst>
                </a:gridCol>
              </a:tblGrid>
              <a:tr h="58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조작 및 분석을 위한 소프트웨어 라이브러리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125951"/>
                  </a:ext>
                </a:extLst>
              </a:tr>
              <a:tr h="58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matplotlib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pyplot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MATLAB</a:t>
                      </a:r>
                      <a:r>
                        <a:rPr lang="ko-KR" altLang="en-US" dirty="0"/>
                        <a:t>과 유사한 </a:t>
                      </a:r>
                      <a:r>
                        <a:rPr lang="ko-KR" altLang="en-US" dirty="0" err="1"/>
                        <a:t>플로팅</a:t>
                      </a:r>
                      <a:r>
                        <a:rPr lang="ko-KR" altLang="en-US" dirty="0"/>
                        <a:t> 방식을 제공하는 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664734"/>
                  </a:ext>
                </a:extLst>
              </a:tr>
              <a:tr h="582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seaborn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matplotlib</a:t>
                      </a:r>
                      <a:r>
                        <a:rPr lang="ko-KR" altLang="en-US" dirty="0"/>
                        <a:t>에 기반한 파이썬 시각화 라이브러리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17659"/>
                  </a:ext>
                </a:extLst>
              </a:tr>
              <a:tr h="58259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scikit-learn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model_selection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교차 검증 및 </a:t>
                      </a:r>
                      <a:r>
                        <a:rPr lang="ko-KR" altLang="en-US" dirty="0" err="1"/>
                        <a:t>하이퍼파라미터</a:t>
                      </a:r>
                      <a:r>
                        <a:rPr lang="ko-KR" altLang="en-US" dirty="0"/>
                        <a:t> 튜닝과 같은 모델 선택을 위한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703001"/>
                  </a:ext>
                </a:extLst>
              </a:tr>
              <a:tr h="582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linear_model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다양한 선형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354113"/>
                  </a:ext>
                </a:extLst>
              </a:tr>
              <a:tr h="582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metrics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평가를 위한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83514"/>
                  </a:ext>
                </a:extLst>
              </a:tr>
              <a:tr h="582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preprocessing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Scaling, Normalization</a:t>
                      </a:r>
                      <a:r>
                        <a:rPr lang="ko-KR" altLang="en-US" dirty="0"/>
                        <a:t> 등 전처리를 수행하는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597906"/>
                  </a:ext>
                </a:extLst>
              </a:tr>
              <a:tr h="582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tree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 및 회귀를 위한 결정 트리 기반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502130"/>
                  </a:ext>
                </a:extLst>
              </a:tr>
              <a:tr h="582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ensemble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회귀 및 이상 탐지를 위한 앙상블 기반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480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57231E-6C7A-8CDD-2C3F-7E1F81EB256F}"/>
              </a:ext>
            </a:extLst>
          </p:cNvPr>
          <p:cNvSpPr txBox="1"/>
          <p:nvPr/>
        </p:nvSpPr>
        <p:spPr>
          <a:xfrm>
            <a:off x="6138153" y="6171038"/>
            <a:ext cx="510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Source: https://scikit-learn.org/1.5/api/index.html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4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1378E0-9139-45A8-B43E-CF5308FF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295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/>
              <a:t>데이터 확인</a:t>
            </a:r>
            <a:endParaRPr lang="en-US" altLang="ko-KR" sz="5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753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658606-C116-5606-3D2C-92A1E5E5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04963"/>
              </p:ext>
            </p:extLst>
          </p:nvPr>
        </p:nvGraphicFramePr>
        <p:xfrm>
          <a:off x="1774215" y="437557"/>
          <a:ext cx="3337668" cy="4786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8834">
                  <a:extLst>
                    <a:ext uri="{9D8B030D-6E8A-4147-A177-3AD203B41FA5}">
                      <a16:colId xmlns:a16="http://schemas.microsoft.com/office/drawing/2014/main" val="2373750468"/>
                    </a:ext>
                  </a:extLst>
                </a:gridCol>
                <a:gridCol w="1668834">
                  <a:extLst>
                    <a:ext uri="{9D8B030D-6E8A-4147-A177-3AD203B41FA5}">
                      <a16:colId xmlns:a16="http://schemas.microsoft.com/office/drawing/2014/main" val="1268276216"/>
                    </a:ext>
                  </a:extLst>
                </a:gridCol>
              </a:tblGrid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datetime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987762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season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86492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holiday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휴일여부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768875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workingday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주말주중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454984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weather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060742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temp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787471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atemp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체감온도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41239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humidity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상대습도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74749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windspeed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풍속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20402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casual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미등록대여횟수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479043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registered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등록대여횟수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7797"/>
                  </a:ext>
                </a:extLst>
              </a:tr>
              <a:tr h="398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대여횟수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735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C0DE257-44FA-45CC-769E-3F81C2535119}"/>
              </a:ext>
            </a:extLst>
          </p:cNvPr>
          <p:cNvSpPr txBox="1"/>
          <p:nvPr/>
        </p:nvSpPr>
        <p:spPr>
          <a:xfrm>
            <a:off x="1492654" y="5515581"/>
            <a:ext cx="390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편의를 위해 컬럼명을 전부 한글로 수정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4C77BED-4E00-1BBC-82AF-5CF2596B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19" y="668993"/>
            <a:ext cx="3162741" cy="35342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977394-B84D-9370-620D-4A7B923F384D}"/>
              </a:ext>
            </a:extLst>
          </p:cNvPr>
          <p:cNvSpPr txBox="1"/>
          <p:nvPr/>
        </p:nvSpPr>
        <p:spPr>
          <a:xfrm>
            <a:off x="6198147" y="4854413"/>
            <a:ext cx="30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데이터의 기본 정보 확인</a:t>
            </a:r>
            <a:endParaRPr lang="en-US" altLang="ko-KR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A033ADC-A5EB-147A-A762-3C14B455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48083"/>
              </p:ext>
            </p:extLst>
          </p:nvPr>
        </p:nvGraphicFramePr>
        <p:xfrm>
          <a:off x="9134814" y="4307559"/>
          <a:ext cx="256594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5941">
                  <a:extLst>
                    <a:ext uri="{9D8B030D-6E8A-4147-A177-3AD203B41FA5}">
                      <a16:colId xmlns:a16="http://schemas.microsoft.com/office/drawing/2014/main" val="1400741358"/>
                    </a:ext>
                  </a:extLst>
                </a:gridCol>
              </a:tblGrid>
              <a:tr h="314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10886</a:t>
                      </a:r>
                      <a:r>
                        <a:rPr lang="ko-KR" altLang="en-US" dirty="0"/>
                        <a:t>개의 </a:t>
                      </a:r>
                      <a:r>
                        <a:rPr lang="en-US" altLang="ko-KR" dirty="0"/>
                        <a:t>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279708"/>
                  </a:ext>
                </a:extLst>
              </a:tr>
              <a:tr h="314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개의 </a:t>
                      </a:r>
                      <a:r>
                        <a:rPr lang="en-US" altLang="ko-KR" dirty="0"/>
                        <a:t>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028466"/>
                  </a:ext>
                </a:extLst>
              </a:tr>
              <a:tr h="314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결측치</a:t>
                      </a:r>
                      <a:r>
                        <a:rPr lang="ko-KR" altLang="en-US" dirty="0"/>
                        <a:t> 없음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258575"/>
                  </a:ext>
                </a:extLst>
              </a:tr>
              <a:tr h="314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일시</a:t>
                      </a:r>
                      <a:r>
                        <a:rPr lang="en-US" altLang="ko-KR" dirty="0"/>
                        <a:t>: object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3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A82BA3-1683-41FB-B9AD-0AD97053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1833FF-2994-5F16-346D-08B75C2586FA}"/>
              </a:ext>
            </a:extLst>
          </p:cNvPr>
          <p:cNvSpPr txBox="1"/>
          <p:nvPr/>
        </p:nvSpPr>
        <p:spPr>
          <a:xfrm>
            <a:off x="3897549" y="1288916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describe() </a:t>
            </a:r>
            <a:r>
              <a:rPr lang="ko-KR" altLang="en-US" dirty="0"/>
              <a:t>로 데이터의 기초 통계 자료 확인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82684B-405C-EBCE-7A24-3126D5988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66562"/>
              </p:ext>
            </p:extLst>
          </p:nvPr>
        </p:nvGraphicFramePr>
        <p:xfrm>
          <a:off x="2228174" y="1834370"/>
          <a:ext cx="77356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5651">
                  <a:extLst>
                    <a:ext uri="{9D8B030D-6E8A-4147-A177-3AD203B41FA5}">
                      <a16:colId xmlns:a16="http://schemas.microsoft.com/office/drawing/2014/main" val="363677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2011</a:t>
                      </a:r>
                      <a:r>
                        <a:rPr lang="ko-KR" altLang="en-US" dirty="0"/>
                        <a:t>년부터 </a:t>
                      </a:r>
                      <a:r>
                        <a:rPr lang="en-US" altLang="ko-KR" dirty="0"/>
                        <a:t>2012</a:t>
                      </a:r>
                      <a:r>
                        <a:rPr lang="ko-KR" altLang="en-US" dirty="0"/>
                        <a:t>년까지의 데이터를 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8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 시간 단위로 기록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05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날씨의 평균은 </a:t>
                      </a:r>
                      <a:r>
                        <a:rPr lang="en-US" altLang="ko-KR" dirty="0"/>
                        <a:t>1.42 </a:t>
                      </a:r>
                      <a:r>
                        <a:rPr lang="ko-KR" altLang="en-US" dirty="0"/>
                        <a:t>정도인 반면 상대습도의 평균은 </a:t>
                      </a:r>
                      <a:r>
                        <a:rPr lang="en-US" altLang="ko-KR" dirty="0"/>
                        <a:t>61.89 </a:t>
                      </a:r>
                      <a:r>
                        <a:rPr lang="ko-KR" altLang="en-US" dirty="0"/>
                        <a:t>정도로 차이가 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4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5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074E3-DF5E-B399-96D6-74FFE680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6AC86F5-FD4F-644C-0794-B87485DC2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C9B80CA-78A0-2A72-2AED-BD9145A1D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82810747-303F-8E7E-AFDD-65A930963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6D708487-F4D3-2098-80C6-5D7A391F5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00962F-FB7D-8E35-3385-604388CED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E68A2D-20A0-CA67-E814-4516DB778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A7C6981-84A9-9A23-1572-11FA43226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A55369F5-722D-2BE8-B5AE-0D66213BD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EF5BACB-567C-F37E-8E01-5D9125D7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4659F1-E9A3-9DA2-23AF-7B2343FFF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FD178A-0A6E-A056-2306-2C03145F2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3F7F47-70EB-1559-A20F-E99C67A85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914088-65D3-EB58-61F7-7C5BA3348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0531A663-D263-65CA-4E41-8DD90AD2F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E6643016-FF26-E4F1-0B0C-7E2F809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782A6D-C70B-B01A-F25F-824C42C26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47B37D-52B2-31DC-F0B0-6C8EBBED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3EF3604-ACE1-FC0E-180A-F38C2C25E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08A36422-FBEB-D643-7E2E-FFF12A58F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B40ECFAA-E92B-59AC-A4F1-3CC2D00E3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390BFC44-6E8C-712A-63F2-3EB6CB625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21DA584F-98F4-747C-61D1-C60276E08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0963FF1A-C724-1A20-0861-6A91F7483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4D9EA809-AA7E-1069-CE18-9CA577125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4F63E41C-F20F-8CFD-CFCC-E457FDD0F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8A68C8-A502-9815-A589-F4A87803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FFEB68B-B45F-37CC-C3B5-3D0573139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A261EB-ADAF-26E4-DBE0-D0C26A82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295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400" dirty="0"/>
              <a:t>데이터 </a:t>
            </a:r>
            <a:r>
              <a:rPr lang="ko-KR" altLang="en-US" sz="5400" dirty="0" err="1"/>
              <a:t>전처리</a:t>
            </a:r>
            <a:endParaRPr lang="en-US" altLang="ko-KR" sz="5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765893-FFD8-FB99-225D-62FD0FC9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77188-4ACF-9298-793A-2CE6CC9F9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1F4BCA-63F1-6833-D4FA-F45147EF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374B2E3-AD1A-9478-A811-FD0A0A29D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1F1F2978-819B-DEE4-146E-9B5CCC000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A1AE3-357E-8D3B-C130-3CB16FE8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14103D-FF3F-42E7-FB24-34FFBDEB2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9DC191D-E589-C3E9-6DDE-BB142F1DF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DC91546-59C7-5F9E-CD92-CEA90EC45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C66E5B03-0BDA-FA9E-8B61-A2903DE98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9F96D0D3-7621-D039-B7BF-038932EFC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C871B6F4-AF3E-8C33-EB06-A246981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96B8CEF-ECD8-E2FA-E85B-5BB0A63C6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3C1E5FA5-CD0F-12F6-75FC-B4099EE63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BC2AED51-90AB-AEA5-5BE2-D4A18FB17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80949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1715</Words>
  <Application>Microsoft Office PowerPoint</Application>
  <PresentationFormat>와이드스크린</PresentationFormat>
  <Paragraphs>370</Paragraphs>
  <Slides>37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Microsoft GothicNeo</vt:lpstr>
      <vt:lpstr>맑은 고딕</vt:lpstr>
      <vt:lpstr>Arial</vt:lpstr>
      <vt:lpstr>Cambria Math</vt:lpstr>
      <vt:lpstr>Wingdings</vt:lpstr>
      <vt:lpstr>PunchcardVTI</vt:lpstr>
      <vt:lpstr>자전거 대여  데이터 분석</vt:lpstr>
      <vt:lpstr>목차</vt:lpstr>
      <vt:lpstr>What?</vt:lpstr>
      <vt:lpstr>사용한 라이브러리</vt:lpstr>
      <vt:lpstr>PowerPoint 프레젠테이션</vt:lpstr>
      <vt:lpstr>데이터 확인</vt:lpstr>
      <vt:lpstr>PowerPoint 프레젠테이션</vt:lpstr>
      <vt:lpstr>PowerPoint 프레젠테이션</vt:lpstr>
      <vt:lpstr>데이터 전처리</vt:lpstr>
      <vt:lpstr>PowerPoint 프레젠테이션</vt:lpstr>
      <vt:lpstr>선형 회귀 분석  : 시간, 날씨 데이터를 활용한 대여 횟수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분류 분석  : 미등록 대여 횟수와 등록 대여 횟수를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chunjae_DB5</dc:creator>
  <cp:lastModifiedBy>chunjae_DB5</cp:lastModifiedBy>
  <cp:revision>8</cp:revision>
  <dcterms:created xsi:type="dcterms:W3CDTF">2024-11-07T00:13:45Z</dcterms:created>
  <dcterms:modified xsi:type="dcterms:W3CDTF">2024-11-07T05:50:48Z</dcterms:modified>
</cp:coreProperties>
</file>