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A58B-E5D6-B844-6D14-B71D7EB8C6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F395A5-F5D4-2A39-FBAB-A1530F505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B3C20B-BA4C-0FCF-8325-4EB9A3DEF3BC}"/>
              </a:ext>
            </a:extLst>
          </p:cNvPr>
          <p:cNvSpPr>
            <a:spLocks noGrp="1"/>
          </p:cNvSpPr>
          <p:nvPr>
            <p:ph type="dt" sz="half" idx="10"/>
          </p:nvPr>
        </p:nvSpPr>
        <p:spPr/>
        <p:txBody>
          <a:bodyPr/>
          <a:lstStyle/>
          <a:p>
            <a:fld id="{ADC6A2EF-F2F0-428E-B91F-CF93A36A90F8}" type="datetimeFigureOut">
              <a:rPr lang="en-US" smtClean="0"/>
              <a:t>5/31/2024</a:t>
            </a:fld>
            <a:endParaRPr lang="en-US"/>
          </a:p>
        </p:txBody>
      </p:sp>
      <p:sp>
        <p:nvSpPr>
          <p:cNvPr id="5" name="Footer Placeholder 4">
            <a:extLst>
              <a:ext uri="{FF2B5EF4-FFF2-40B4-BE49-F238E27FC236}">
                <a16:creationId xmlns:a16="http://schemas.microsoft.com/office/drawing/2014/main" id="{348B1BA9-2363-E9C3-E6C0-427D8131C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93651-CAEC-F009-564A-B623D4A8D6B8}"/>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153412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B331-7AF8-C61F-6D29-14002CC138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9747E4-7819-5DC8-D413-B77BCB8CAD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0597B-4379-47C2-1A60-A03D736EE56D}"/>
              </a:ext>
            </a:extLst>
          </p:cNvPr>
          <p:cNvSpPr>
            <a:spLocks noGrp="1"/>
          </p:cNvSpPr>
          <p:nvPr>
            <p:ph type="dt" sz="half" idx="10"/>
          </p:nvPr>
        </p:nvSpPr>
        <p:spPr/>
        <p:txBody>
          <a:bodyPr/>
          <a:lstStyle/>
          <a:p>
            <a:fld id="{ADC6A2EF-F2F0-428E-B91F-CF93A36A90F8}" type="datetimeFigureOut">
              <a:rPr lang="en-US" smtClean="0"/>
              <a:t>5/31/2024</a:t>
            </a:fld>
            <a:endParaRPr lang="en-US"/>
          </a:p>
        </p:txBody>
      </p:sp>
      <p:sp>
        <p:nvSpPr>
          <p:cNvPr id="5" name="Footer Placeholder 4">
            <a:extLst>
              <a:ext uri="{FF2B5EF4-FFF2-40B4-BE49-F238E27FC236}">
                <a16:creationId xmlns:a16="http://schemas.microsoft.com/office/drawing/2014/main" id="{D21D8339-E190-FCE4-EAC0-AF1FD0E0B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BB7AA-685A-7F56-221D-C8685DB4DBBA}"/>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147023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F19750-D942-B68C-3B86-2E95F66B0C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C5DBD7-5868-5C0A-0860-4BB87CC304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9DF10-2A0B-8368-D83E-922A1A15AB92}"/>
              </a:ext>
            </a:extLst>
          </p:cNvPr>
          <p:cNvSpPr>
            <a:spLocks noGrp="1"/>
          </p:cNvSpPr>
          <p:nvPr>
            <p:ph type="dt" sz="half" idx="10"/>
          </p:nvPr>
        </p:nvSpPr>
        <p:spPr/>
        <p:txBody>
          <a:bodyPr/>
          <a:lstStyle/>
          <a:p>
            <a:fld id="{ADC6A2EF-F2F0-428E-B91F-CF93A36A90F8}" type="datetimeFigureOut">
              <a:rPr lang="en-US" smtClean="0"/>
              <a:t>5/31/2024</a:t>
            </a:fld>
            <a:endParaRPr lang="en-US"/>
          </a:p>
        </p:txBody>
      </p:sp>
      <p:sp>
        <p:nvSpPr>
          <p:cNvPr id="5" name="Footer Placeholder 4">
            <a:extLst>
              <a:ext uri="{FF2B5EF4-FFF2-40B4-BE49-F238E27FC236}">
                <a16:creationId xmlns:a16="http://schemas.microsoft.com/office/drawing/2014/main" id="{B5BE4A03-FEC4-A177-5BA4-C5E3A7E0F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9639F-3350-49C6-F87E-F6473234C4C5}"/>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332280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6F34-95C4-CEBB-BBB7-411CBA720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03C04D-678D-D6CF-E2B7-43BB67A53A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CFA40-5323-8569-A474-4405913DB41F}"/>
              </a:ext>
            </a:extLst>
          </p:cNvPr>
          <p:cNvSpPr>
            <a:spLocks noGrp="1"/>
          </p:cNvSpPr>
          <p:nvPr>
            <p:ph type="dt" sz="half" idx="10"/>
          </p:nvPr>
        </p:nvSpPr>
        <p:spPr/>
        <p:txBody>
          <a:bodyPr/>
          <a:lstStyle/>
          <a:p>
            <a:fld id="{ADC6A2EF-F2F0-428E-B91F-CF93A36A90F8}" type="datetimeFigureOut">
              <a:rPr lang="en-US" smtClean="0"/>
              <a:t>5/31/2024</a:t>
            </a:fld>
            <a:endParaRPr lang="en-US"/>
          </a:p>
        </p:txBody>
      </p:sp>
      <p:sp>
        <p:nvSpPr>
          <p:cNvPr id="5" name="Footer Placeholder 4">
            <a:extLst>
              <a:ext uri="{FF2B5EF4-FFF2-40B4-BE49-F238E27FC236}">
                <a16:creationId xmlns:a16="http://schemas.microsoft.com/office/drawing/2014/main" id="{8DDC655E-9E66-05CE-B2BE-6805D1F0A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A4046-9004-A332-718D-FBA93C0D2165}"/>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195046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BD3C-3851-2D82-DC76-852FF9E8D8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02DD03-A983-270A-3952-222A66BE39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1593CC-58FB-2FE8-3FA4-BC0349DAE468}"/>
              </a:ext>
            </a:extLst>
          </p:cNvPr>
          <p:cNvSpPr>
            <a:spLocks noGrp="1"/>
          </p:cNvSpPr>
          <p:nvPr>
            <p:ph type="dt" sz="half" idx="10"/>
          </p:nvPr>
        </p:nvSpPr>
        <p:spPr/>
        <p:txBody>
          <a:bodyPr/>
          <a:lstStyle/>
          <a:p>
            <a:fld id="{ADC6A2EF-F2F0-428E-B91F-CF93A36A90F8}" type="datetimeFigureOut">
              <a:rPr lang="en-US" smtClean="0"/>
              <a:t>5/31/2024</a:t>
            </a:fld>
            <a:endParaRPr lang="en-US"/>
          </a:p>
        </p:txBody>
      </p:sp>
      <p:sp>
        <p:nvSpPr>
          <p:cNvPr id="5" name="Footer Placeholder 4">
            <a:extLst>
              <a:ext uri="{FF2B5EF4-FFF2-40B4-BE49-F238E27FC236}">
                <a16:creationId xmlns:a16="http://schemas.microsoft.com/office/drawing/2014/main" id="{F43F178F-4295-029A-8001-326B95586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26FAC-B56A-14F0-9D5E-A5A6B6DB6E0F}"/>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1719196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1860-CFCF-AAFD-FDF1-1ABDD6E74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2272F-984B-F8A5-63B7-B8E64C75F7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E20050-DFD4-C11C-CD21-080579C9FA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F81DAA-834C-1610-9027-678CF6D4310A}"/>
              </a:ext>
            </a:extLst>
          </p:cNvPr>
          <p:cNvSpPr>
            <a:spLocks noGrp="1"/>
          </p:cNvSpPr>
          <p:nvPr>
            <p:ph type="dt" sz="half" idx="10"/>
          </p:nvPr>
        </p:nvSpPr>
        <p:spPr/>
        <p:txBody>
          <a:bodyPr/>
          <a:lstStyle/>
          <a:p>
            <a:fld id="{ADC6A2EF-F2F0-428E-B91F-CF93A36A90F8}" type="datetimeFigureOut">
              <a:rPr lang="en-US" smtClean="0"/>
              <a:t>5/31/2024</a:t>
            </a:fld>
            <a:endParaRPr lang="en-US"/>
          </a:p>
        </p:txBody>
      </p:sp>
      <p:sp>
        <p:nvSpPr>
          <p:cNvPr id="6" name="Footer Placeholder 5">
            <a:extLst>
              <a:ext uri="{FF2B5EF4-FFF2-40B4-BE49-F238E27FC236}">
                <a16:creationId xmlns:a16="http://schemas.microsoft.com/office/drawing/2014/main" id="{35112BB0-1BCE-6D27-8D00-B9A62C0B0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33B304-C5A5-8B66-8A54-6FEC9A39D0C2}"/>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380263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2E63-A66C-EB2A-3546-B75DCEE0CF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8486A4-2F1F-3619-6A65-AC302C092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B3E624-F6BF-D429-2639-9BF767CBD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10765B-0817-2174-3EE3-41743318E4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217F4-928D-342E-6C4B-FCC8BF7A1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CE6A8-DB76-F0AC-24C9-0EABA064F5CC}"/>
              </a:ext>
            </a:extLst>
          </p:cNvPr>
          <p:cNvSpPr>
            <a:spLocks noGrp="1"/>
          </p:cNvSpPr>
          <p:nvPr>
            <p:ph type="dt" sz="half" idx="10"/>
          </p:nvPr>
        </p:nvSpPr>
        <p:spPr/>
        <p:txBody>
          <a:bodyPr/>
          <a:lstStyle/>
          <a:p>
            <a:fld id="{ADC6A2EF-F2F0-428E-B91F-CF93A36A90F8}" type="datetimeFigureOut">
              <a:rPr lang="en-US" smtClean="0"/>
              <a:t>5/31/2024</a:t>
            </a:fld>
            <a:endParaRPr lang="en-US"/>
          </a:p>
        </p:txBody>
      </p:sp>
      <p:sp>
        <p:nvSpPr>
          <p:cNvPr id="8" name="Footer Placeholder 7">
            <a:extLst>
              <a:ext uri="{FF2B5EF4-FFF2-40B4-BE49-F238E27FC236}">
                <a16:creationId xmlns:a16="http://schemas.microsoft.com/office/drawing/2014/main" id="{A8180837-2732-32B8-8EF4-C0598AD996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6C23F6-4D90-DD40-A0C6-D4F0E00527D1}"/>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314356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D6E4-B7ED-DF2D-CB8E-57607BEACE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56C1C9-26E2-CAA7-AA19-555EDE348B1F}"/>
              </a:ext>
            </a:extLst>
          </p:cNvPr>
          <p:cNvSpPr>
            <a:spLocks noGrp="1"/>
          </p:cNvSpPr>
          <p:nvPr>
            <p:ph type="dt" sz="half" idx="10"/>
          </p:nvPr>
        </p:nvSpPr>
        <p:spPr/>
        <p:txBody>
          <a:bodyPr/>
          <a:lstStyle/>
          <a:p>
            <a:fld id="{ADC6A2EF-F2F0-428E-B91F-CF93A36A90F8}" type="datetimeFigureOut">
              <a:rPr lang="en-US" smtClean="0"/>
              <a:t>5/31/2024</a:t>
            </a:fld>
            <a:endParaRPr lang="en-US"/>
          </a:p>
        </p:txBody>
      </p:sp>
      <p:sp>
        <p:nvSpPr>
          <p:cNvPr id="4" name="Footer Placeholder 3">
            <a:extLst>
              <a:ext uri="{FF2B5EF4-FFF2-40B4-BE49-F238E27FC236}">
                <a16:creationId xmlns:a16="http://schemas.microsoft.com/office/drawing/2014/main" id="{1F19DA52-C929-66B6-7D61-67769A414F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31AA41-D298-4F99-38BC-F88A782DFC4A}"/>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135412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A4A86-307A-80C6-2E63-5798CF9F07DC}"/>
              </a:ext>
            </a:extLst>
          </p:cNvPr>
          <p:cNvSpPr>
            <a:spLocks noGrp="1"/>
          </p:cNvSpPr>
          <p:nvPr>
            <p:ph type="dt" sz="half" idx="10"/>
          </p:nvPr>
        </p:nvSpPr>
        <p:spPr/>
        <p:txBody>
          <a:bodyPr/>
          <a:lstStyle/>
          <a:p>
            <a:fld id="{ADC6A2EF-F2F0-428E-B91F-CF93A36A90F8}" type="datetimeFigureOut">
              <a:rPr lang="en-US" smtClean="0"/>
              <a:t>5/31/2024</a:t>
            </a:fld>
            <a:endParaRPr lang="en-US"/>
          </a:p>
        </p:txBody>
      </p:sp>
      <p:sp>
        <p:nvSpPr>
          <p:cNvPr id="3" name="Footer Placeholder 2">
            <a:extLst>
              <a:ext uri="{FF2B5EF4-FFF2-40B4-BE49-F238E27FC236}">
                <a16:creationId xmlns:a16="http://schemas.microsoft.com/office/drawing/2014/main" id="{4B04FAB4-E1F2-8BD3-69A7-CDF2A95386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FB4211-38EE-28F7-77CC-CD8A818FA4F4}"/>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336190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C880-358B-74FC-7B32-F0DBDCE56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6F6CB7-E52F-A3CD-AE04-4B6464E6F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6FFC10-9B87-53D5-FF29-D2911EC6D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2DFE9-7C89-FFEA-B93B-79FBADCC6FEE}"/>
              </a:ext>
            </a:extLst>
          </p:cNvPr>
          <p:cNvSpPr>
            <a:spLocks noGrp="1"/>
          </p:cNvSpPr>
          <p:nvPr>
            <p:ph type="dt" sz="half" idx="10"/>
          </p:nvPr>
        </p:nvSpPr>
        <p:spPr/>
        <p:txBody>
          <a:bodyPr/>
          <a:lstStyle/>
          <a:p>
            <a:fld id="{ADC6A2EF-F2F0-428E-B91F-CF93A36A90F8}" type="datetimeFigureOut">
              <a:rPr lang="en-US" smtClean="0"/>
              <a:t>5/31/2024</a:t>
            </a:fld>
            <a:endParaRPr lang="en-US"/>
          </a:p>
        </p:txBody>
      </p:sp>
      <p:sp>
        <p:nvSpPr>
          <p:cNvPr id="6" name="Footer Placeholder 5">
            <a:extLst>
              <a:ext uri="{FF2B5EF4-FFF2-40B4-BE49-F238E27FC236}">
                <a16:creationId xmlns:a16="http://schemas.microsoft.com/office/drawing/2014/main" id="{395315E5-53A9-CDA3-9E83-5E356A2AD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238E6-4B21-DD1F-4947-95F6D249EA78}"/>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317365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3984-B773-794C-4977-15BD2EFA8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405E8B-0A46-5D45-A40B-7B7395C02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28C1D3-7587-B09F-709C-CFAD74856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7AF905-06A9-48E8-1AFC-79408BF208F8}"/>
              </a:ext>
            </a:extLst>
          </p:cNvPr>
          <p:cNvSpPr>
            <a:spLocks noGrp="1"/>
          </p:cNvSpPr>
          <p:nvPr>
            <p:ph type="dt" sz="half" idx="10"/>
          </p:nvPr>
        </p:nvSpPr>
        <p:spPr/>
        <p:txBody>
          <a:bodyPr/>
          <a:lstStyle/>
          <a:p>
            <a:fld id="{ADC6A2EF-F2F0-428E-B91F-CF93A36A90F8}" type="datetimeFigureOut">
              <a:rPr lang="en-US" smtClean="0"/>
              <a:t>5/31/2024</a:t>
            </a:fld>
            <a:endParaRPr lang="en-US"/>
          </a:p>
        </p:txBody>
      </p:sp>
      <p:sp>
        <p:nvSpPr>
          <p:cNvPr id="6" name="Footer Placeholder 5">
            <a:extLst>
              <a:ext uri="{FF2B5EF4-FFF2-40B4-BE49-F238E27FC236}">
                <a16:creationId xmlns:a16="http://schemas.microsoft.com/office/drawing/2014/main" id="{63EFB3A3-2F51-7CD1-B1D9-D5228AA72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0CC73-F751-315D-2A0E-F6A56FCC3D49}"/>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389324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211BEA-CB89-3F2C-6BFA-3AC7318F3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190AFF-0B4F-7766-706A-F16684340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0B6E5-AF20-4FE7-6D86-4E9AC46C1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6A2EF-F2F0-428E-B91F-CF93A36A90F8}" type="datetimeFigureOut">
              <a:rPr lang="en-US" smtClean="0"/>
              <a:t>5/31/2024</a:t>
            </a:fld>
            <a:endParaRPr lang="en-US"/>
          </a:p>
        </p:txBody>
      </p:sp>
      <p:sp>
        <p:nvSpPr>
          <p:cNvPr id="5" name="Footer Placeholder 4">
            <a:extLst>
              <a:ext uri="{FF2B5EF4-FFF2-40B4-BE49-F238E27FC236}">
                <a16:creationId xmlns:a16="http://schemas.microsoft.com/office/drawing/2014/main" id="{815B5275-68AE-F7F9-0EC9-AC3EC2F276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EC8E77-64D4-8D9D-2976-95B48D7E0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155D8-6390-4D29-AF34-1F6E7A674CA7}" type="slidenum">
              <a:rPr lang="en-US" smtClean="0"/>
              <a:t>‹#›</a:t>
            </a:fld>
            <a:endParaRPr lang="en-US"/>
          </a:p>
        </p:txBody>
      </p:sp>
    </p:spTree>
    <p:extLst>
      <p:ext uri="{BB962C8B-B14F-4D97-AF65-F5344CB8AC3E}">
        <p14:creationId xmlns:p14="http://schemas.microsoft.com/office/powerpoint/2010/main" val="94747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580E-68DD-179C-E803-F65BEC1D967A}"/>
              </a:ext>
            </a:extLst>
          </p:cNvPr>
          <p:cNvSpPr>
            <a:spLocks noGrp="1"/>
          </p:cNvSpPr>
          <p:nvPr>
            <p:ph type="ctrTitle"/>
          </p:nvPr>
        </p:nvSpPr>
        <p:spPr/>
        <p:txBody>
          <a:bodyPr/>
          <a:lstStyle/>
          <a:p>
            <a:r>
              <a:rPr lang="en-US" dirty="0" smtClean="0"/>
              <a:t>Heart Disease Prediction </a:t>
            </a:r>
            <a:endParaRPr lang="en-US" dirty="0"/>
          </a:p>
        </p:txBody>
      </p:sp>
    </p:spTree>
    <p:extLst>
      <p:ext uri="{BB962C8B-B14F-4D97-AF65-F5344CB8AC3E}">
        <p14:creationId xmlns:p14="http://schemas.microsoft.com/office/powerpoint/2010/main" val="236748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45AD-EC73-AB93-A389-CEDBEF6847CD}"/>
              </a:ext>
            </a:extLst>
          </p:cNvPr>
          <p:cNvSpPr>
            <a:spLocks noGrp="1"/>
          </p:cNvSpPr>
          <p:nvPr>
            <p:ph type="title"/>
          </p:nvPr>
        </p:nvSpPr>
        <p:spPr/>
        <p:txBody>
          <a:bodyPr/>
          <a:lstStyle/>
          <a:p>
            <a:r>
              <a:rPr lang="en-US" dirty="0"/>
              <a:t>What is mode?</a:t>
            </a:r>
          </a:p>
        </p:txBody>
      </p:sp>
      <p:sp>
        <p:nvSpPr>
          <p:cNvPr id="3" name="Content Placeholder 2">
            <a:extLst>
              <a:ext uri="{FF2B5EF4-FFF2-40B4-BE49-F238E27FC236}">
                <a16:creationId xmlns:a16="http://schemas.microsoft.com/office/drawing/2014/main" id="{2395F6C4-82AE-ACBD-B05C-CB6F0E397B20}"/>
              </a:ext>
            </a:extLst>
          </p:cNvPr>
          <p:cNvSpPr>
            <a:spLocks noGrp="1"/>
          </p:cNvSpPr>
          <p:nvPr>
            <p:ph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ui-sans-serif"/>
              </a:rPr>
              <a:t>Definition</a:t>
            </a:r>
            <a:r>
              <a:rPr lang="en-US" b="0" i="0" dirty="0">
                <a:solidFill>
                  <a:srgbClr val="ECECEC"/>
                </a:solidFill>
                <a:effectLst/>
                <a:highlight>
                  <a:srgbClr val="212121"/>
                </a:highlight>
                <a:latin typeface="ui-sans-serif"/>
              </a:rPr>
              <a:t>: The mode is the value that appears most frequently in a data set.</a:t>
            </a:r>
          </a:p>
          <a:p>
            <a:pPr algn="l">
              <a:buFont typeface="Arial" panose="020B0604020202020204" pitchFamily="34" charset="0"/>
              <a:buChar char="•"/>
            </a:pPr>
            <a:r>
              <a:rPr lang="en-US" b="1" i="0" dirty="0">
                <a:solidFill>
                  <a:srgbClr val="ECECEC"/>
                </a:solidFill>
                <a:effectLst/>
                <a:highlight>
                  <a:srgbClr val="212121"/>
                </a:highlight>
                <a:latin typeface="ui-sans-serif"/>
              </a:rPr>
              <a:t>Example</a:t>
            </a:r>
            <a:r>
              <a:rPr lang="en-US" b="0" i="0" dirty="0">
                <a:solidFill>
                  <a:srgbClr val="ECECEC"/>
                </a:solidFill>
                <a:effectLst/>
                <a:highlight>
                  <a:srgbClr val="212121"/>
                </a:highlight>
                <a:latin typeface="ui-sans-serif"/>
              </a:rPr>
              <a:t>: In the data set [1, 2, 2, 3, 4], the mode is 2 because it occurs more frequently than any other value.</a:t>
            </a:r>
          </a:p>
          <a:p>
            <a:endParaRPr lang="en-US" dirty="0"/>
          </a:p>
        </p:txBody>
      </p:sp>
      <p:pic>
        <p:nvPicPr>
          <p:cNvPr id="1026" name="Picture 2" descr="What is the Modal in Math? | Modal Number | Wiki - Twinkl">
            <a:extLst>
              <a:ext uri="{FF2B5EF4-FFF2-40B4-BE49-F238E27FC236}">
                <a16:creationId xmlns:a16="http://schemas.microsoft.com/office/drawing/2014/main" id="{3AF116F6-C819-B5A8-509C-105E369BE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670" y="3761509"/>
            <a:ext cx="3000374" cy="210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35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45AD-EC73-AB93-A389-CEDBEF6847CD}"/>
              </a:ext>
            </a:extLst>
          </p:cNvPr>
          <p:cNvSpPr>
            <a:spLocks noGrp="1"/>
          </p:cNvSpPr>
          <p:nvPr>
            <p:ph type="title"/>
          </p:nvPr>
        </p:nvSpPr>
        <p:spPr/>
        <p:txBody>
          <a:bodyPr/>
          <a:lstStyle/>
          <a:p>
            <a:r>
              <a:rPr lang="en-US" dirty="0"/>
              <a:t>What is median?</a:t>
            </a:r>
          </a:p>
        </p:txBody>
      </p:sp>
      <p:sp>
        <p:nvSpPr>
          <p:cNvPr id="3" name="Content Placeholder 2">
            <a:extLst>
              <a:ext uri="{FF2B5EF4-FFF2-40B4-BE49-F238E27FC236}">
                <a16:creationId xmlns:a16="http://schemas.microsoft.com/office/drawing/2014/main" id="{2395F6C4-82AE-ACBD-B05C-CB6F0E397B20}"/>
              </a:ext>
            </a:extLst>
          </p:cNvPr>
          <p:cNvSpPr>
            <a:spLocks noGrp="1"/>
          </p:cNvSpPr>
          <p:nvPr>
            <p:ph idx="1"/>
          </p:nvPr>
        </p:nvSpPr>
        <p:spPr/>
        <p:txBody>
          <a:bodyPr/>
          <a:lstStyle/>
          <a:p>
            <a:pPr algn="l">
              <a:buFont typeface="Arial" panose="020B0604020202020204" pitchFamily="34" charset="0"/>
              <a:buChar char="•"/>
            </a:pPr>
            <a:r>
              <a:rPr lang="en-US" b="0" i="0" dirty="0">
                <a:solidFill>
                  <a:srgbClr val="ECECEC"/>
                </a:solidFill>
                <a:effectLst/>
                <a:highlight>
                  <a:srgbClr val="212121"/>
                </a:highlight>
                <a:latin typeface="ui-sans-serif"/>
              </a:rPr>
              <a:t>In statistics, the median is a measure of central tendency that represents the middle value of a dataset when it is ordered from least to greatest. Here’s a detailed explanation of the median:</a:t>
            </a:r>
            <a:endParaRPr lang="en-US" dirty="0"/>
          </a:p>
        </p:txBody>
      </p:sp>
      <p:pic>
        <p:nvPicPr>
          <p:cNvPr id="2050" name="Picture 2" descr="Median - Wikipedia">
            <a:extLst>
              <a:ext uri="{FF2B5EF4-FFF2-40B4-BE49-F238E27FC236}">
                <a16:creationId xmlns:a16="http://schemas.microsoft.com/office/drawing/2014/main" id="{BEB86284-D305-CE6E-EAC9-B7C88A858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402" y="3288145"/>
            <a:ext cx="4114267" cy="302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50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45AD-EC73-AB93-A389-CEDBEF6847CD}"/>
              </a:ext>
            </a:extLst>
          </p:cNvPr>
          <p:cNvSpPr>
            <a:spLocks noGrp="1"/>
          </p:cNvSpPr>
          <p:nvPr>
            <p:ph type="title"/>
          </p:nvPr>
        </p:nvSpPr>
        <p:spPr>
          <a:xfrm>
            <a:off x="680884" y="433951"/>
            <a:ext cx="10515600" cy="1325563"/>
          </a:xfrm>
        </p:spPr>
        <p:txBody>
          <a:bodyPr/>
          <a:lstStyle/>
          <a:p>
            <a:r>
              <a:rPr lang="en-US" dirty="0"/>
              <a:t>Data balancing?</a:t>
            </a:r>
          </a:p>
        </p:txBody>
      </p:sp>
      <p:sp>
        <p:nvSpPr>
          <p:cNvPr id="3" name="Content Placeholder 2">
            <a:extLst>
              <a:ext uri="{FF2B5EF4-FFF2-40B4-BE49-F238E27FC236}">
                <a16:creationId xmlns:a16="http://schemas.microsoft.com/office/drawing/2014/main" id="{2395F6C4-82AE-ACBD-B05C-CB6F0E397B20}"/>
              </a:ext>
            </a:extLst>
          </p:cNvPr>
          <p:cNvSpPr>
            <a:spLocks noGrp="1"/>
          </p:cNvSpPr>
          <p:nvPr>
            <p:ph idx="1"/>
          </p:nvPr>
        </p:nvSpPr>
        <p:spPr/>
        <p:txBody>
          <a:bodyPr/>
          <a:lstStyle/>
          <a:p>
            <a:pPr algn="l">
              <a:buFont typeface="Arial" panose="020B0604020202020204" pitchFamily="34" charset="0"/>
              <a:buChar char="•"/>
            </a:pPr>
            <a:r>
              <a:rPr lang="en-US" b="0" i="0" dirty="0">
                <a:solidFill>
                  <a:srgbClr val="ECECEC"/>
                </a:solidFill>
                <a:effectLst/>
                <a:highlight>
                  <a:srgbClr val="212121"/>
                </a:highlight>
                <a:latin typeface="ui-sans-serif"/>
              </a:rPr>
              <a:t>Oversampling in machine learning data balancing is a technique where minority class samples are duplicated to balance the class distribution in the dataset.</a:t>
            </a:r>
            <a:endParaRPr lang="en-US" dirty="0"/>
          </a:p>
        </p:txBody>
      </p:sp>
      <p:pic>
        <p:nvPicPr>
          <p:cNvPr id="3074" name="Picture 2" descr="5 Techniques to work with Imbalanced Data in Machine Learning | by Satyam  Kumar | Towards Data Science">
            <a:extLst>
              <a:ext uri="{FF2B5EF4-FFF2-40B4-BE49-F238E27FC236}">
                <a16:creationId xmlns:a16="http://schemas.microsoft.com/office/drawing/2014/main" id="{BBA5F010-A309-2E9F-4BEC-5A331DC77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149" y="3126947"/>
            <a:ext cx="5426633" cy="3513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05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45AD-EC73-AB93-A389-CEDBEF6847CD}"/>
              </a:ext>
            </a:extLst>
          </p:cNvPr>
          <p:cNvSpPr>
            <a:spLocks noGrp="1"/>
          </p:cNvSpPr>
          <p:nvPr>
            <p:ph type="title"/>
          </p:nvPr>
        </p:nvSpPr>
        <p:spPr>
          <a:xfrm>
            <a:off x="680884" y="433951"/>
            <a:ext cx="10515600" cy="1325563"/>
          </a:xfrm>
        </p:spPr>
        <p:txBody>
          <a:bodyPr/>
          <a:lstStyle/>
          <a:p>
            <a:r>
              <a:rPr lang="en-US" dirty="0"/>
              <a:t>Scaling and Standard Scaler?</a:t>
            </a:r>
          </a:p>
        </p:txBody>
      </p:sp>
      <p:sp>
        <p:nvSpPr>
          <p:cNvPr id="3" name="Content Placeholder 2">
            <a:extLst>
              <a:ext uri="{FF2B5EF4-FFF2-40B4-BE49-F238E27FC236}">
                <a16:creationId xmlns:a16="http://schemas.microsoft.com/office/drawing/2014/main" id="{2395F6C4-82AE-ACBD-B05C-CB6F0E397B20}"/>
              </a:ext>
            </a:extLst>
          </p:cNvPr>
          <p:cNvSpPr>
            <a:spLocks noGrp="1"/>
          </p:cNvSpPr>
          <p:nvPr>
            <p:ph idx="1"/>
          </p:nvPr>
        </p:nvSpPr>
        <p:spPr/>
        <p:txBody>
          <a:bodyPr/>
          <a:lstStyle/>
          <a:p>
            <a:pPr algn="l">
              <a:buFont typeface="Arial" panose="020B0604020202020204" pitchFamily="34" charset="0"/>
              <a:buChar char="•"/>
            </a:pPr>
            <a:r>
              <a:rPr lang="en-US" b="0" i="0" dirty="0">
                <a:solidFill>
                  <a:srgbClr val="ECECEC"/>
                </a:solidFill>
                <a:effectLst/>
                <a:highlight>
                  <a:srgbClr val="212121"/>
                </a:highlight>
                <a:latin typeface="ui-sans-serif"/>
              </a:rPr>
              <a:t>Scaling in machine learning is the process of normalizing the range of independent variables or features of data. Standard Scaler standardizes features by removing the mean and scaling to unit variance.</a:t>
            </a:r>
            <a:endParaRPr lang="en-US" dirty="0"/>
          </a:p>
        </p:txBody>
      </p:sp>
      <p:pic>
        <p:nvPicPr>
          <p:cNvPr id="5122" name="Picture 2" descr="Using StandardScaler() Function to Standardize Python Data | DigitalOcean">
            <a:extLst>
              <a:ext uri="{FF2B5EF4-FFF2-40B4-BE49-F238E27FC236}">
                <a16:creationId xmlns:a16="http://schemas.microsoft.com/office/drawing/2014/main" id="{B6CBDB4D-8EA7-2D65-AB60-E17E8E170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701" y="3231895"/>
            <a:ext cx="6201283" cy="2696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53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45AD-EC73-AB93-A389-CEDBEF6847CD}"/>
              </a:ext>
            </a:extLst>
          </p:cNvPr>
          <p:cNvSpPr>
            <a:spLocks noGrp="1"/>
          </p:cNvSpPr>
          <p:nvPr>
            <p:ph type="title"/>
          </p:nvPr>
        </p:nvSpPr>
        <p:spPr>
          <a:xfrm>
            <a:off x="1144731" y="-198124"/>
            <a:ext cx="10515600" cy="1325563"/>
          </a:xfrm>
        </p:spPr>
        <p:txBody>
          <a:bodyPr/>
          <a:lstStyle/>
          <a:p>
            <a:r>
              <a:rPr lang="en-US" b="1" dirty="0"/>
              <a:t>Confusion Matrix and classification report?</a:t>
            </a:r>
          </a:p>
        </p:txBody>
      </p:sp>
      <p:graphicFrame>
        <p:nvGraphicFramePr>
          <p:cNvPr id="3" name="Table 2">
            <a:extLst>
              <a:ext uri="{FF2B5EF4-FFF2-40B4-BE49-F238E27FC236}">
                <a16:creationId xmlns:a16="http://schemas.microsoft.com/office/drawing/2014/main" id="{B1A74F91-F085-E633-5A7B-D948C974EBEE}"/>
              </a:ext>
            </a:extLst>
          </p:cNvPr>
          <p:cNvGraphicFramePr>
            <a:graphicFrameLocks noGrp="1"/>
          </p:cNvGraphicFramePr>
          <p:nvPr>
            <p:extLst>
              <p:ext uri="{D42A27DB-BD31-4B8C-83A1-F6EECF244321}">
                <p14:modId xmlns:p14="http://schemas.microsoft.com/office/powerpoint/2010/main" val="76729816"/>
              </p:ext>
            </p:extLst>
          </p:nvPr>
        </p:nvGraphicFramePr>
        <p:xfrm>
          <a:off x="2135909" y="1588063"/>
          <a:ext cx="4098636" cy="2625450"/>
        </p:xfrm>
        <a:graphic>
          <a:graphicData uri="http://schemas.openxmlformats.org/drawingml/2006/table">
            <a:tbl>
              <a:tblPr firstRow="1" bandRow="1">
                <a:tableStyleId>{616DA210-FB5B-4158-B5E0-FEB733F419BA}</a:tableStyleId>
              </a:tblPr>
              <a:tblGrid>
                <a:gridCol w="2049318">
                  <a:extLst>
                    <a:ext uri="{9D8B030D-6E8A-4147-A177-3AD203B41FA5}">
                      <a16:colId xmlns:a16="http://schemas.microsoft.com/office/drawing/2014/main" val="2535989776"/>
                    </a:ext>
                  </a:extLst>
                </a:gridCol>
                <a:gridCol w="2049318">
                  <a:extLst>
                    <a:ext uri="{9D8B030D-6E8A-4147-A177-3AD203B41FA5}">
                      <a16:colId xmlns:a16="http://schemas.microsoft.com/office/drawing/2014/main" val="647546049"/>
                    </a:ext>
                  </a:extLst>
                </a:gridCol>
              </a:tblGrid>
              <a:tr h="1312725">
                <a:tc>
                  <a:txBody>
                    <a:bodyPr/>
                    <a:lstStyle/>
                    <a:p>
                      <a:pPr algn="ctr"/>
                      <a:r>
                        <a:rPr lang="en-US" sz="3200" b="1" dirty="0"/>
                        <a:t>50</a:t>
                      </a:r>
                    </a:p>
                    <a:p>
                      <a:pPr algn="ctr"/>
                      <a:r>
                        <a:rPr lang="en-US" sz="3200" b="1" dirty="0"/>
                        <a:t>(TN)</a:t>
                      </a:r>
                    </a:p>
                  </a:txBody>
                  <a:tcPr/>
                </a:tc>
                <a:tc>
                  <a:txBody>
                    <a:bodyPr/>
                    <a:lstStyle/>
                    <a:p>
                      <a:pPr algn="ctr"/>
                      <a:r>
                        <a:rPr lang="en-US" sz="3200" b="1" dirty="0"/>
                        <a:t>10</a:t>
                      </a:r>
                    </a:p>
                    <a:p>
                      <a:pPr algn="ctr"/>
                      <a:r>
                        <a:rPr lang="en-US" sz="3200" b="1" dirty="0"/>
                        <a:t>(FP)</a:t>
                      </a:r>
                    </a:p>
                  </a:txBody>
                  <a:tcPr/>
                </a:tc>
                <a:extLst>
                  <a:ext uri="{0D108BD9-81ED-4DB2-BD59-A6C34878D82A}">
                    <a16:rowId xmlns:a16="http://schemas.microsoft.com/office/drawing/2014/main" val="795339038"/>
                  </a:ext>
                </a:extLst>
              </a:tr>
              <a:tr h="1312725">
                <a:tc>
                  <a:txBody>
                    <a:bodyPr/>
                    <a:lstStyle/>
                    <a:p>
                      <a:pPr algn="ctr"/>
                      <a:r>
                        <a:rPr lang="en-US" sz="3200" b="1" dirty="0"/>
                        <a:t>5</a:t>
                      </a:r>
                    </a:p>
                    <a:p>
                      <a:pPr algn="ctr"/>
                      <a:r>
                        <a:rPr lang="en-US" sz="3200" b="1" dirty="0"/>
                        <a:t>(FN)</a:t>
                      </a:r>
                    </a:p>
                  </a:txBody>
                  <a:tcPr/>
                </a:tc>
                <a:tc>
                  <a:txBody>
                    <a:bodyPr/>
                    <a:lstStyle/>
                    <a:p>
                      <a:pPr algn="ctr"/>
                      <a:r>
                        <a:rPr lang="en-US" sz="3200" b="1" dirty="0"/>
                        <a:t>100</a:t>
                      </a:r>
                    </a:p>
                    <a:p>
                      <a:pPr algn="ctr"/>
                      <a:r>
                        <a:rPr lang="en-US" sz="3200" b="1" dirty="0"/>
                        <a:t>(TP)</a:t>
                      </a:r>
                    </a:p>
                  </a:txBody>
                  <a:tcPr/>
                </a:tc>
                <a:extLst>
                  <a:ext uri="{0D108BD9-81ED-4DB2-BD59-A6C34878D82A}">
                    <a16:rowId xmlns:a16="http://schemas.microsoft.com/office/drawing/2014/main" val="3994879090"/>
                  </a:ext>
                </a:extLst>
              </a:tr>
            </a:tbl>
          </a:graphicData>
        </a:graphic>
      </p:graphicFrame>
      <p:sp>
        <p:nvSpPr>
          <p:cNvPr id="6" name="TextBox 5">
            <a:extLst>
              <a:ext uri="{FF2B5EF4-FFF2-40B4-BE49-F238E27FC236}">
                <a16:creationId xmlns:a16="http://schemas.microsoft.com/office/drawing/2014/main" id="{0B70CE98-4DAA-80C2-D879-BE60B37C8539}"/>
              </a:ext>
            </a:extLst>
          </p:cNvPr>
          <p:cNvSpPr txBox="1"/>
          <p:nvPr/>
        </p:nvSpPr>
        <p:spPr>
          <a:xfrm>
            <a:off x="231197" y="2716122"/>
            <a:ext cx="6094268" cy="369332"/>
          </a:xfrm>
          <a:prstGeom prst="rect">
            <a:avLst/>
          </a:prstGeom>
          <a:noFill/>
        </p:spPr>
        <p:txBody>
          <a:bodyPr wrap="square">
            <a:spAutoFit/>
          </a:bodyPr>
          <a:lstStyle/>
          <a:p>
            <a:r>
              <a:rPr lang="en-US" sz="1800" b="1" dirty="0">
                <a:solidFill>
                  <a:srgbClr val="FF0000"/>
                </a:solidFill>
              </a:rPr>
              <a:t>Actual Classes</a:t>
            </a:r>
            <a:endParaRPr lang="en-US" dirty="0">
              <a:solidFill>
                <a:srgbClr val="FF0000"/>
              </a:solidFill>
            </a:endParaRPr>
          </a:p>
        </p:txBody>
      </p:sp>
      <p:sp>
        <p:nvSpPr>
          <p:cNvPr id="7" name="TextBox 6">
            <a:extLst>
              <a:ext uri="{FF2B5EF4-FFF2-40B4-BE49-F238E27FC236}">
                <a16:creationId xmlns:a16="http://schemas.microsoft.com/office/drawing/2014/main" id="{479017FD-816D-47B6-F406-28A0C29DF283}"/>
              </a:ext>
            </a:extLst>
          </p:cNvPr>
          <p:cNvSpPr txBox="1"/>
          <p:nvPr/>
        </p:nvSpPr>
        <p:spPr>
          <a:xfrm>
            <a:off x="3355397" y="818682"/>
            <a:ext cx="6094268" cy="369332"/>
          </a:xfrm>
          <a:prstGeom prst="rect">
            <a:avLst/>
          </a:prstGeom>
          <a:noFill/>
        </p:spPr>
        <p:txBody>
          <a:bodyPr wrap="square">
            <a:spAutoFit/>
          </a:bodyPr>
          <a:lstStyle/>
          <a:p>
            <a:r>
              <a:rPr lang="en-US" sz="1800" b="1" dirty="0">
                <a:solidFill>
                  <a:srgbClr val="FF0000"/>
                </a:solidFill>
              </a:rPr>
              <a:t>predicted Classes</a:t>
            </a:r>
            <a:endParaRPr lang="en-US" dirty="0">
              <a:solidFill>
                <a:srgbClr val="FF0000"/>
              </a:solidFill>
            </a:endParaRPr>
          </a:p>
        </p:txBody>
      </p:sp>
      <p:sp>
        <p:nvSpPr>
          <p:cNvPr id="8" name="TextBox 7">
            <a:extLst>
              <a:ext uri="{FF2B5EF4-FFF2-40B4-BE49-F238E27FC236}">
                <a16:creationId xmlns:a16="http://schemas.microsoft.com/office/drawing/2014/main" id="{38CC4B91-2609-341E-A1DA-26F92639987F}"/>
              </a:ext>
            </a:extLst>
          </p:cNvPr>
          <p:cNvSpPr txBox="1"/>
          <p:nvPr/>
        </p:nvSpPr>
        <p:spPr>
          <a:xfrm>
            <a:off x="2742335" y="1188014"/>
            <a:ext cx="6094268" cy="369332"/>
          </a:xfrm>
          <a:prstGeom prst="rect">
            <a:avLst/>
          </a:prstGeom>
          <a:noFill/>
        </p:spPr>
        <p:txBody>
          <a:bodyPr wrap="square">
            <a:spAutoFit/>
          </a:bodyPr>
          <a:lstStyle/>
          <a:p>
            <a:r>
              <a:rPr lang="en-US" b="1" dirty="0">
                <a:solidFill>
                  <a:srgbClr val="FF0000"/>
                </a:solidFill>
              </a:rPr>
              <a:t>No                                     Yes</a:t>
            </a:r>
            <a:endParaRPr lang="en-US" dirty="0">
              <a:solidFill>
                <a:srgbClr val="FF0000"/>
              </a:solidFill>
            </a:endParaRPr>
          </a:p>
        </p:txBody>
      </p:sp>
      <p:sp>
        <p:nvSpPr>
          <p:cNvPr id="10" name="TextBox 9">
            <a:extLst>
              <a:ext uri="{FF2B5EF4-FFF2-40B4-BE49-F238E27FC236}">
                <a16:creationId xmlns:a16="http://schemas.microsoft.com/office/drawing/2014/main" id="{A9ECFEEA-DF85-2C8E-3763-3470F6DB7BA7}"/>
              </a:ext>
            </a:extLst>
          </p:cNvPr>
          <p:cNvSpPr txBox="1"/>
          <p:nvPr/>
        </p:nvSpPr>
        <p:spPr>
          <a:xfrm rot="5400000">
            <a:off x="-1095891" y="4845386"/>
            <a:ext cx="6094268" cy="369332"/>
          </a:xfrm>
          <a:prstGeom prst="rect">
            <a:avLst/>
          </a:prstGeom>
          <a:noFill/>
        </p:spPr>
        <p:txBody>
          <a:bodyPr wrap="square">
            <a:spAutoFit/>
          </a:bodyPr>
          <a:lstStyle/>
          <a:p>
            <a:r>
              <a:rPr lang="en-US" b="1" dirty="0">
                <a:solidFill>
                  <a:srgbClr val="FF0000"/>
                </a:solidFill>
              </a:rPr>
              <a:t>No                     Yes</a:t>
            </a:r>
            <a:endParaRPr lang="en-US" dirty="0">
              <a:solidFill>
                <a:srgbClr val="FF0000"/>
              </a:solidFill>
            </a:endParaRPr>
          </a:p>
        </p:txBody>
      </p:sp>
      <p:sp>
        <p:nvSpPr>
          <p:cNvPr id="12" name="TextBox 11">
            <a:extLst>
              <a:ext uri="{FF2B5EF4-FFF2-40B4-BE49-F238E27FC236}">
                <a16:creationId xmlns:a16="http://schemas.microsoft.com/office/drawing/2014/main" id="{63024956-4DAC-A9B5-B06F-6BD50A10BB50}"/>
              </a:ext>
            </a:extLst>
          </p:cNvPr>
          <p:cNvSpPr txBox="1"/>
          <p:nvPr/>
        </p:nvSpPr>
        <p:spPr>
          <a:xfrm>
            <a:off x="875142" y="4731328"/>
            <a:ext cx="6094268" cy="1077218"/>
          </a:xfrm>
          <a:prstGeom prst="rect">
            <a:avLst/>
          </a:prstGeom>
          <a:noFill/>
        </p:spPr>
        <p:txBody>
          <a:bodyPr wrap="square">
            <a:spAutoFit/>
          </a:bodyPr>
          <a:lstStyle/>
          <a:p>
            <a:r>
              <a:rPr lang="en-US" sz="3200" b="1" dirty="0"/>
              <a:t>Accuracy= (TP + TN) / total</a:t>
            </a:r>
          </a:p>
          <a:p>
            <a:r>
              <a:rPr lang="en-US" sz="3200" b="1" dirty="0"/>
              <a:t>                    (100 + 50) / 165 = 0.91</a:t>
            </a:r>
            <a:endParaRPr lang="en-US" sz="3200" dirty="0"/>
          </a:p>
        </p:txBody>
      </p:sp>
      <p:sp>
        <p:nvSpPr>
          <p:cNvPr id="13" name="TextBox 12">
            <a:extLst>
              <a:ext uri="{FF2B5EF4-FFF2-40B4-BE49-F238E27FC236}">
                <a16:creationId xmlns:a16="http://schemas.microsoft.com/office/drawing/2014/main" id="{8AEBDC66-DF29-2FFC-DEC2-143C65ED95DC}"/>
              </a:ext>
            </a:extLst>
          </p:cNvPr>
          <p:cNvSpPr txBox="1"/>
          <p:nvPr/>
        </p:nvSpPr>
        <p:spPr>
          <a:xfrm>
            <a:off x="6969410" y="1234180"/>
            <a:ext cx="6094268" cy="830997"/>
          </a:xfrm>
          <a:prstGeom prst="rect">
            <a:avLst/>
          </a:prstGeom>
          <a:noFill/>
        </p:spPr>
        <p:txBody>
          <a:bodyPr wrap="square">
            <a:spAutoFit/>
          </a:bodyPr>
          <a:lstStyle/>
          <a:p>
            <a:r>
              <a:rPr lang="en-US" sz="2400" b="1" dirty="0"/>
              <a:t>Precision = TP / predicted yes</a:t>
            </a:r>
          </a:p>
          <a:p>
            <a:r>
              <a:rPr lang="en-US" sz="2400" b="1" dirty="0"/>
              <a:t>                     100 / 110 = 0.64</a:t>
            </a:r>
          </a:p>
        </p:txBody>
      </p:sp>
      <p:sp>
        <p:nvSpPr>
          <p:cNvPr id="14" name="TextBox 13">
            <a:extLst>
              <a:ext uri="{FF2B5EF4-FFF2-40B4-BE49-F238E27FC236}">
                <a16:creationId xmlns:a16="http://schemas.microsoft.com/office/drawing/2014/main" id="{79781CF7-0F0B-92A7-B478-4463C3D3D290}"/>
              </a:ext>
            </a:extLst>
          </p:cNvPr>
          <p:cNvSpPr txBox="1"/>
          <p:nvPr/>
        </p:nvSpPr>
        <p:spPr>
          <a:xfrm>
            <a:off x="7050354" y="2236578"/>
            <a:ext cx="6094268" cy="830997"/>
          </a:xfrm>
          <a:prstGeom prst="rect">
            <a:avLst/>
          </a:prstGeom>
          <a:noFill/>
        </p:spPr>
        <p:txBody>
          <a:bodyPr wrap="square">
            <a:spAutoFit/>
          </a:bodyPr>
          <a:lstStyle/>
          <a:p>
            <a:r>
              <a:rPr lang="en-US" sz="2400" b="1" dirty="0"/>
              <a:t>Recall = TP / actual yes</a:t>
            </a:r>
          </a:p>
          <a:p>
            <a:r>
              <a:rPr lang="en-US" sz="2400" b="1" dirty="0"/>
              <a:t>                     100 / 105 = 0.95</a:t>
            </a:r>
          </a:p>
        </p:txBody>
      </p:sp>
      <p:sp>
        <p:nvSpPr>
          <p:cNvPr id="15" name="TextBox 14">
            <a:extLst>
              <a:ext uri="{FF2B5EF4-FFF2-40B4-BE49-F238E27FC236}">
                <a16:creationId xmlns:a16="http://schemas.microsoft.com/office/drawing/2014/main" id="{EC075D31-F131-290F-D569-82CD7566C31B}"/>
              </a:ext>
            </a:extLst>
          </p:cNvPr>
          <p:cNvSpPr txBox="1"/>
          <p:nvPr/>
        </p:nvSpPr>
        <p:spPr>
          <a:xfrm>
            <a:off x="7033901" y="3396882"/>
            <a:ext cx="6094268" cy="830997"/>
          </a:xfrm>
          <a:prstGeom prst="rect">
            <a:avLst/>
          </a:prstGeom>
          <a:noFill/>
        </p:spPr>
        <p:txBody>
          <a:bodyPr wrap="square">
            <a:spAutoFit/>
          </a:bodyPr>
          <a:lstStyle/>
          <a:p>
            <a:r>
              <a:rPr lang="en-US" sz="2400" b="1" dirty="0"/>
              <a:t>Error rate = FP + FN / total</a:t>
            </a:r>
          </a:p>
          <a:p>
            <a:r>
              <a:rPr lang="en-US" sz="2400" b="1" dirty="0"/>
              <a:t>                     (10 + 5 ) / 165 = 0.09</a:t>
            </a:r>
          </a:p>
        </p:txBody>
      </p:sp>
      <p:sp>
        <p:nvSpPr>
          <p:cNvPr id="16" name="TextBox 15">
            <a:extLst>
              <a:ext uri="{FF2B5EF4-FFF2-40B4-BE49-F238E27FC236}">
                <a16:creationId xmlns:a16="http://schemas.microsoft.com/office/drawing/2014/main" id="{E679B108-9EDA-A1EA-619D-5E6CD74BE6C1}"/>
              </a:ext>
            </a:extLst>
          </p:cNvPr>
          <p:cNvSpPr txBox="1"/>
          <p:nvPr/>
        </p:nvSpPr>
        <p:spPr>
          <a:xfrm>
            <a:off x="6234545" y="2082870"/>
            <a:ext cx="6094268" cy="369332"/>
          </a:xfrm>
          <a:prstGeom prst="rect">
            <a:avLst/>
          </a:prstGeom>
          <a:noFill/>
        </p:spPr>
        <p:txBody>
          <a:bodyPr wrap="square">
            <a:spAutoFit/>
          </a:bodyPr>
          <a:lstStyle/>
          <a:p>
            <a:r>
              <a:rPr lang="en-US" dirty="0">
                <a:solidFill>
                  <a:srgbClr val="FF0000"/>
                </a:solidFill>
              </a:rPr>
              <a:t>= 60</a:t>
            </a:r>
          </a:p>
        </p:txBody>
      </p:sp>
      <p:sp>
        <p:nvSpPr>
          <p:cNvPr id="17" name="TextBox 16">
            <a:extLst>
              <a:ext uri="{FF2B5EF4-FFF2-40B4-BE49-F238E27FC236}">
                <a16:creationId xmlns:a16="http://schemas.microsoft.com/office/drawing/2014/main" id="{1FB5B336-D308-E6AE-DDEE-02DAC3EA7E35}"/>
              </a:ext>
            </a:extLst>
          </p:cNvPr>
          <p:cNvSpPr txBox="1"/>
          <p:nvPr/>
        </p:nvSpPr>
        <p:spPr>
          <a:xfrm>
            <a:off x="6219081" y="3361412"/>
            <a:ext cx="6094268" cy="369332"/>
          </a:xfrm>
          <a:prstGeom prst="rect">
            <a:avLst/>
          </a:prstGeom>
          <a:noFill/>
        </p:spPr>
        <p:txBody>
          <a:bodyPr wrap="square">
            <a:spAutoFit/>
          </a:bodyPr>
          <a:lstStyle/>
          <a:p>
            <a:r>
              <a:rPr lang="en-US" dirty="0">
                <a:solidFill>
                  <a:srgbClr val="FF0000"/>
                </a:solidFill>
              </a:rPr>
              <a:t>= 105</a:t>
            </a:r>
          </a:p>
        </p:txBody>
      </p:sp>
      <p:sp>
        <p:nvSpPr>
          <p:cNvPr id="18" name="TextBox 17">
            <a:extLst>
              <a:ext uri="{FF2B5EF4-FFF2-40B4-BE49-F238E27FC236}">
                <a16:creationId xmlns:a16="http://schemas.microsoft.com/office/drawing/2014/main" id="{FEBD950F-ED7D-ED7C-57B5-83DF0503054E}"/>
              </a:ext>
            </a:extLst>
          </p:cNvPr>
          <p:cNvSpPr txBox="1"/>
          <p:nvPr/>
        </p:nvSpPr>
        <p:spPr>
          <a:xfrm>
            <a:off x="2742335" y="4200248"/>
            <a:ext cx="6094268" cy="369332"/>
          </a:xfrm>
          <a:prstGeom prst="rect">
            <a:avLst/>
          </a:prstGeom>
          <a:noFill/>
        </p:spPr>
        <p:txBody>
          <a:bodyPr wrap="square">
            <a:spAutoFit/>
          </a:bodyPr>
          <a:lstStyle/>
          <a:p>
            <a:r>
              <a:rPr lang="en-US" dirty="0">
                <a:solidFill>
                  <a:srgbClr val="FF0000"/>
                </a:solidFill>
              </a:rPr>
              <a:t>= 55</a:t>
            </a:r>
          </a:p>
        </p:txBody>
      </p:sp>
      <p:sp>
        <p:nvSpPr>
          <p:cNvPr id="19" name="TextBox 18">
            <a:extLst>
              <a:ext uri="{FF2B5EF4-FFF2-40B4-BE49-F238E27FC236}">
                <a16:creationId xmlns:a16="http://schemas.microsoft.com/office/drawing/2014/main" id="{A000E2A4-705C-EAE1-C70D-DE293A86EC1C}"/>
              </a:ext>
            </a:extLst>
          </p:cNvPr>
          <p:cNvSpPr txBox="1"/>
          <p:nvPr/>
        </p:nvSpPr>
        <p:spPr>
          <a:xfrm>
            <a:off x="4802576" y="4212052"/>
            <a:ext cx="6094268" cy="369332"/>
          </a:xfrm>
          <a:prstGeom prst="rect">
            <a:avLst/>
          </a:prstGeom>
          <a:noFill/>
        </p:spPr>
        <p:txBody>
          <a:bodyPr wrap="square">
            <a:spAutoFit/>
          </a:bodyPr>
          <a:lstStyle/>
          <a:p>
            <a:r>
              <a:rPr lang="en-US" dirty="0">
                <a:solidFill>
                  <a:srgbClr val="FF0000"/>
                </a:solidFill>
              </a:rPr>
              <a:t>= 110</a:t>
            </a:r>
          </a:p>
        </p:txBody>
      </p:sp>
    </p:spTree>
    <p:extLst>
      <p:ext uri="{BB962C8B-B14F-4D97-AF65-F5344CB8AC3E}">
        <p14:creationId xmlns:p14="http://schemas.microsoft.com/office/powerpoint/2010/main" val="100232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258</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ui-sans-serif</vt:lpstr>
      <vt:lpstr>Office Theme</vt:lpstr>
      <vt:lpstr>Heart Disease Prediction </vt:lpstr>
      <vt:lpstr>What is mode?</vt:lpstr>
      <vt:lpstr>What is median?</vt:lpstr>
      <vt:lpstr>Data balancing?</vt:lpstr>
      <vt:lpstr>Scaling and Standard Scaler?</vt:lpstr>
      <vt:lpstr>Confusion Matrix and classification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Tutorials </dc:title>
  <dc:creator>Noor Saeed</dc:creator>
  <cp:lastModifiedBy>NILABJA</cp:lastModifiedBy>
  <cp:revision>9</cp:revision>
  <dcterms:created xsi:type="dcterms:W3CDTF">2024-05-25T10:27:27Z</dcterms:created>
  <dcterms:modified xsi:type="dcterms:W3CDTF">2024-05-31T16:11:11Z</dcterms:modified>
</cp:coreProperties>
</file>