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8" r:id="rId29"/>
    <p:sldId id="1202" r:id="rId30"/>
    <p:sldId id="1166" r:id="rId31"/>
    <p:sldId id="1209" r:id="rId32"/>
    <p:sldId id="1167" r:id="rId33"/>
    <p:sldId id="1210" r:id="rId34"/>
    <p:sldId id="1168" r:id="rId35"/>
    <p:sldId id="1211" r:id="rId36"/>
    <p:sldId id="1169" r:id="rId37"/>
    <p:sldId id="1212" r:id="rId38"/>
    <p:sldId id="1213" r:id="rId39"/>
    <p:sldId id="1170" r:id="rId40"/>
    <p:sldId id="1214" r:id="rId41"/>
    <p:sldId id="1171" r:id="rId42"/>
    <p:sldId id="1215" r:id="rId43"/>
    <p:sldId id="1172" r:id="rId44"/>
    <p:sldId id="1216" r:id="rId45"/>
    <p:sldId id="1217" r:id="rId46"/>
    <p:sldId id="1173" r:id="rId47"/>
    <p:sldId id="1218" r:id="rId48"/>
    <p:sldId id="1219" r:id="rId49"/>
    <p:sldId id="1174" r:id="rId50"/>
    <p:sldId id="1220" r:id="rId51"/>
    <p:sldId id="1221" r:id="rId52"/>
    <p:sldId id="1175" r:id="rId53"/>
    <p:sldId id="1176" r:id="rId54"/>
    <p:sldId id="1177" r:id="rId55"/>
    <p:sldId id="1178" r:id="rId56"/>
    <p:sldId id="1179" r:id="rId57"/>
    <p:sldId id="1180" r:id="rId58"/>
    <p:sldId id="1181" r:id="rId59"/>
    <p:sldId id="1182" r:id="rId60"/>
    <p:sldId id="1183" r:id="rId61"/>
    <p:sldId id="1184" r:id="rId62"/>
    <p:sldId id="1185" r:id="rId63"/>
    <p:sldId id="1186" r:id="rId64"/>
    <p:sldId id="1187" r:id="rId65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 no arquivo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não-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legível</a:t>
            </a:r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655"/>
          </a:xfrm>
        </p:spPr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  <a:r>
              <a:rPr lang="pt-BR" sz="2200" dirty="0" smtClean="0"/>
              <a:t>, mesmo que não informe um explicitamente</a:t>
            </a:r>
            <a:endParaRPr lang="pt-BR" sz="2200" b="1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Constantes são </a:t>
            </a:r>
            <a:r>
              <a:rPr lang="pt-BR" dirty="0" smtClean="0"/>
              <a:t>variáveis (primitivas ou de referência) </a:t>
            </a:r>
            <a:r>
              <a:rPr lang="pt-BR" b="1" dirty="0" smtClean="0"/>
              <a:t>imutáveis,</a:t>
            </a:r>
            <a:r>
              <a:rPr lang="pt-BR" dirty="0" smtClean="0"/>
              <a:t> </a:t>
            </a:r>
            <a:r>
              <a:rPr lang="pt-BR" b="1" dirty="0"/>
              <a:t>de classe </a:t>
            </a:r>
          </a:p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i="1" dirty="0" err="1" smtClean="0"/>
              <a:t>public</a:t>
            </a:r>
            <a:r>
              <a:rPr lang="pt-BR" dirty="0" smtClean="0"/>
              <a:t>, </a:t>
            </a:r>
            <a:r>
              <a:rPr lang="pt-BR" i="1" dirty="0" err="1" smtClean="0"/>
              <a:t>static</a:t>
            </a:r>
            <a:r>
              <a:rPr lang="pt-BR" dirty="0" smtClean="0"/>
              <a:t> e </a:t>
            </a:r>
            <a:r>
              <a:rPr lang="pt-BR" i="1" dirty="0" smtClean="0"/>
              <a:t>final</a:t>
            </a:r>
            <a:r>
              <a:rPr lang="pt-BR" dirty="0" smtClean="0"/>
              <a:t>, </a:t>
            </a:r>
            <a:r>
              <a:rPr lang="pt-BR" b="1" dirty="0" smtClean="0"/>
              <a:t>pois já o são implicitamente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 de método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i="1" dirty="0" err="1" smtClean="0"/>
              <a:t>static</a:t>
            </a:r>
            <a:r>
              <a:rPr lang="pt-BR" dirty="0" smtClean="0"/>
              <a:t>, nem </a:t>
            </a:r>
            <a:r>
              <a:rPr lang="pt-BR" i="1" dirty="0" smtClean="0"/>
              <a:t>final</a:t>
            </a:r>
            <a:r>
              <a:rPr lang="pt-BR" dirty="0" smtClean="0"/>
              <a:t> ou </a:t>
            </a:r>
            <a:r>
              <a:rPr lang="pt-BR" i="1" dirty="0" smtClean="0"/>
              <a:t>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três 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e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final</a:t>
            </a:r>
            <a:r>
              <a:rPr lang="pt-BR" sz="2100" b="1" dirty="0" smtClean="0"/>
              <a:t> </a:t>
            </a:r>
            <a:r>
              <a:rPr lang="pt-BR" sz="2100" dirty="0" smtClean="0"/>
              <a:t>primitivas</a:t>
            </a:r>
            <a:r>
              <a:rPr lang="pt-BR" sz="2100" b="1" dirty="0" smtClean="0"/>
              <a:t> têm seu valor imutável </a:t>
            </a:r>
            <a:r>
              <a:rPr lang="pt-BR" sz="2100" dirty="0" smtClean="0"/>
              <a:t>e as de referência</a:t>
            </a:r>
            <a:r>
              <a:rPr lang="pt-BR" sz="2100" b="1" dirty="0" smtClean="0"/>
              <a:t> não permitem mudar a referência apontada</a:t>
            </a:r>
          </a:p>
          <a:p>
            <a:pPr algn="just"/>
            <a:r>
              <a:rPr lang="pt-BR" sz="2100" dirty="0"/>
              <a:t>Variáveis </a:t>
            </a:r>
            <a:r>
              <a:rPr lang="pt-BR" sz="2100" i="1" dirty="0" err="1"/>
              <a:t>static</a:t>
            </a:r>
            <a:r>
              <a:rPr lang="pt-BR" sz="2100" dirty="0"/>
              <a:t> existirão independentemente de haver instância da classe e é </a:t>
            </a:r>
            <a:r>
              <a:rPr lang="pt-BR" sz="2100" b="1" dirty="0"/>
              <a:t>compartilhada dentre as possíveis instância criadas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quando precisamos de uma lista enumerada (predefinida) de opções</a:t>
            </a:r>
          </a:p>
          <a:p>
            <a:pPr algn="just"/>
            <a:r>
              <a:rPr lang="pt-BR" dirty="0" smtClean="0"/>
              <a:t>Pode ser declarado em seu próprio arquivo ou dentro de um arquivo de classe</a:t>
            </a:r>
          </a:p>
          <a:p>
            <a:pPr algn="just"/>
            <a:r>
              <a:rPr lang="pt-BR" dirty="0" smtClean="0"/>
              <a:t>São aplicáveis os mesmos modificadores que seriam para uma declaração de classe</a:t>
            </a:r>
          </a:p>
          <a:p>
            <a:pPr algn="just"/>
            <a:r>
              <a:rPr lang="pt-BR" dirty="0" smtClean="0"/>
              <a:t>É possível aplicarmos construtor(es) com argumentos, </a:t>
            </a:r>
            <a:r>
              <a:rPr lang="pt-BR" b="1" dirty="0" smtClean="0"/>
              <a:t>mas nunca o invocaremos diretamente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2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Java, temos duas premissas básicas em OO: </a:t>
            </a:r>
            <a:r>
              <a:rPr lang="pt-BR" b="1" dirty="0" smtClean="0"/>
              <a:t>flexibilidade</a:t>
            </a:r>
            <a:r>
              <a:rPr lang="pt-BR" dirty="0" smtClean="0"/>
              <a:t> e </a:t>
            </a:r>
            <a:r>
              <a:rPr lang="pt-BR" b="1" dirty="0" smtClean="0"/>
              <a:t>manutenabilidade</a:t>
            </a:r>
          </a:p>
          <a:p>
            <a:pPr algn="just"/>
            <a:r>
              <a:rPr lang="pt-BR" dirty="0" smtClean="0"/>
              <a:t>Encapsulamento é uma técnica onde utilizamos modificadores de acesso juntamente com métodos (assessores e configuradores) para </a:t>
            </a:r>
            <a:r>
              <a:rPr lang="pt-BR" b="1" dirty="0" smtClean="0"/>
              <a:t>evitar-se expor a implementação</a:t>
            </a:r>
            <a:r>
              <a:rPr lang="pt-BR" dirty="0" smtClean="0"/>
              <a:t> em detrimento da exposição do contrato a ser seguido</a:t>
            </a:r>
          </a:p>
          <a:p>
            <a:pPr algn="just"/>
            <a:r>
              <a:rPr lang="pt-BR" dirty="0" smtClean="0"/>
              <a:t>Devemos seguir a convenção Java para nome os assessores e configuradores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93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Herança é um tipo de relacionamento (É-UM) que permite a </a:t>
            </a:r>
            <a:r>
              <a:rPr lang="pt-BR" b="1" dirty="0" smtClean="0"/>
              <a:t>reutilização de código e uso de polimorfismo</a:t>
            </a:r>
            <a:r>
              <a:rPr lang="pt-BR" dirty="0" smtClean="0"/>
              <a:t>, dentro do modelo OO</a:t>
            </a:r>
          </a:p>
          <a:p>
            <a:pPr algn="just"/>
            <a:r>
              <a:rPr lang="pt-BR" dirty="0" smtClean="0"/>
              <a:t>Para o exame, precisamos conhecer que é possível criar relacionamento de herança através da extensão de classe</a:t>
            </a:r>
          </a:p>
          <a:p>
            <a:pPr algn="just"/>
            <a:r>
              <a:rPr lang="pt-BR" dirty="0" smtClean="0"/>
              <a:t>No modelo OO, não devemos nos preocupar em como um código está implementado (como a coisa funciona), escondendo a implementação. Deve-se entretanto se ater ao contrato definido.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7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Todos os objetos Java (que não o próprio </a:t>
            </a:r>
            <a:r>
              <a:rPr lang="pt-BR" sz="2400" dirty="0" err="1" smtClean="0"/>
              <a:t>Object</a:t>
            </a:r>
            <a:r>
              <a:rPr lang="pt-BR" sz="2400" dirty="0" smtClean="0"/>
              <a:t>) que passam no teste É-UM </a:t>
            </a:r>
            <a:r>
              <a:rPr lang="pt-BR" sz="2400" b="1" dirty="0" smtClean="0"/>
              <a:t>são considerados polimórficos</a:t>
            </a:r>
          </a:p>
          <a:p>
            <a:pPr algn="just"/>
            <a:r>
              <a:rPr lang="pt-BR" sz="2400" dirty="0" smtClean="0"/>
              <a:t>A API que é exposta </a:t>
            </a:r>
            <a:r>
              <a:rPr lang="pt-BR" sz="2400" b="1" dirty="0" smtClean="0"/>
              <a:t>sempre será a da variável de referência</a:t>
            </a:r>
            <a:r>
              <a:rPr lang="pt-BR" sz="2400" dirty="0" smtClean="0"/>
              <a:t>, em detrimento da do tipo real do objeto</a:t>
            </a:r>
          </a:p>
          <a:p>
            <a:pPr algn="just"/>
            <a:r>
              <a:rPr lang="pt-BR" sz="2400" dirty="0" smtClean="0"/>
              <a:t>É possível a variável (não-final) apontar para quaisquer objetos que sejam seu subtipo</a:t>
            </a:r>
          </a:p>
          <a:p>
            <a:pPr algn="just"/>
            <a:r>
              <a:rPr lang="pt-BR" sz="2400" dirty="0" smtClean="0"/>
              <a:t>Polimorfismo também é possibilitado pela </a:t>
            </a:r>
            <a:r>
              <a:rPr lang="pt-BR" sz="2400" b="1" dirty="0" smtClean="0"/>
              <a:t>implementação de uma interface</a:t>
            </a:r>
          </a:p>
          <a:p>
            <a:pPr algn="just"/>
            <a:r>
              <a:rPr lang="pt-BR" sz="2400" dirty="0" smtClean="0"/>
              <a:t>Classes só podem estender uma classe, mas podem implementar diversas interfaces (única forma de herança múltipla em Java)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68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Sobrescritos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Possibilita que classes filha tenham a oportunidade de </a:t>
            </a:r>
            <a:r>
              <a:rPr lang="pt-BR" sz="2300" b="1" dirty="0" smtClean="0"/>
              <a:t>definir comportamentos específicos</a:t>
            </a:r>
            <a:r>
              <a:rPr lang="pt-BR" sz="2300" dirty="0" smtClean="0"/>
              <a:t> para si opcionalmente reaproveitando código do método pai</a:t>
            </a:r>
          </a:p>
          <a:p>
            <a:pPr algn="just"/>
            <a:r>
              <a:rPr lang="pt-BR" sz="2300" dirty="0" smtClean="0"/>
              <a:t>Métodos sobrescritos </a:t>
            </a:r>
            <a:r>
              <a:rPr lang="pt-BR" sz="2300" b="1" dirty="0" smtClean="0"/>
              <a:t>não podem ser mais restritivos </a:t>
            </a:r>
            <a:r>
              <a:rPr lang="pt-BR" sz="2300" dirty="0" smtClean="0"/>
              <a:t>do que o declarado no método pai</a:t>
            </a:r>
          </a:p>
          <a:p>
            <a:pPr algn="just"/>
            <a:r>
              <a:rPr lang="pt-BR" sz="2300" dirty="0" smtClean="0"/>
              <a:t>Os argumentos devem </a:t>
            </a:r>
            <a:r>
              <a:rPr lang="pt-BR" sz="2300" b="1" dirty="0" smtClean="0"/>
              <a:t>ser exatamente os que foram declarados no método pai</a:t>
            </a:r>
          </a:p>
          <a:p>
            <a:pPr algn="just"/>
            <a:r>
              <a:rPr lang="pt-BR" sz="2300" dirty="0" smtClean="0"/>
              <a:t>Os tipos de retorno e as exceções lançadas pelo método sobrescrito podem ser alterados para serem algum dos subtipos do mesmo</a:t>
            </a:r>
          </a:p>
          <a:p>
            <a:pPr algn="just"/>
            <a:r>
              <a:rPr lang="pt-BR" sz="2300" dirty="0" smtClean="0"/>
              <a:t>Métodos </a:t>
            </a:r>
            <a:r>
              <a:rPr lang="pt-BR" sz="2300" i="1" dirty="0" smtClean="0"/>
              <a:t>final</a:t>
            </a:r>
            <a:r>
              <a:rPr lang="pt-BR" sz="2300" dirty="0" smtClean="0"/>
              <a:t> e </a:t>
            </a:r>
            <a:r>
              <a:rPr lang="pt-BR" sz="2300" i="1" dirty="0" err="1" smtClean="0"/>
              <a:t>static</a:t>
            </a:r>
            <a:r>
              <a:rPr lang="pt-BR" sz="2300" dirty="0" smtClean="0"/>
              <a:t> não podem ser sobrescritos</a:t>
            </a:r>
            <a:endParaRPr lang="pt-BR" sz="2300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38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Sobrecarregados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São métodos que permite o </a:t>
            </a:r>
            <a:r>
              <a:rPr lang="pt-BR" sz="2400" b="1" dirty="0" smtClean="0"/>
              <a:t>reuso do mesmo “nome de método”</a:t>
            </a:r>
            <a:r>
              <a:rPr lang="pt-BR" sz="2400" dirty="0" smtClean="0"/>
              <a:t> dentro de uma classe ou subclasse</a:t>
            </a:r>
          </a:p>
          <a:p>
            <a:pPr algn="just"/>
            <a:r>
              <a:rPr lang="pt-BR" sz="2400" dirty="0" smtClean="0"/>
              <a:t>Este métodos </a:t>
            </a:r>
            <a:r>
              <a:rPr lang="pt-BR" sz="2400" b="1" dirty="0" smtClean="0"/>
              <a:t>precisam  alterar a lista de argumentos</a:t>
            </a:r>
          </a:p>
          <a:p>
            <a:pPr algn="just"/>
            <a:r>
              <a:rPr lang="pt-BR" sz="2400" dirty="0" smtClean="0"/>
              <a:t>Estes métodos podem alterar o tipo de retorno, o modificador de acesso ou declarações de exceções</a:t>
            </a:r>
          </a:p>
          <a:p>
            <a:pPr algn="just"/>
            <a:r>
              <a:rPr lang="pt-BR" sz="2400" dirty="0" smtClean="0"/>
              <a:t>A JVM sabe em </a:t>
            </a:r>
            <a:r>
              <a:rPr lang="pt-BR" sz="2400" dirty="0" err="1" smtClean="0"/>
              <a:t>runtime</a:t>
            </a:r>
            <a:r>
              <a:rPr lang="pt-BR" sz="2400" dirty="0" smtClean="0"/>
              <a:t> qual métodos chamar, considerando o match mais apropriado do tipo do parâmetro informado </a:t>
            </a:r>
          </a:p>
          <a:p>
            <a:pPr algn="just"/>
            <a:r>
              <a:rPr lang="pt-BR" sz="2400" dirty="0" smtClean="0"/>
              <a:t>É o </a:t>
            </a:r>
            <a:r>
              <a:rPr lang="pt-BR" sz="2400" b="1" dirty="0" smtClean="0"/>
              <a:t>tipo de referência </a:t>
            </a:r>
            <a:r>
              <a:rPr lang="pt-BR" sz="2400" dirty="0" smtClean="0"/>
              <a:t>(não o tipo do objeto) </a:t>
            </a:r>
            <a:r>
              <a:rPr lang="pt-BR" sz="2400" b="1" dirty="0" smtClean="0"/>
              <a:t>quem determina qual método sobrecarregado será chamado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37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Devido a API estar restrita à da variável de referência (não o objeto em si), o </a:t>
            </a:r>
            <a:r>
              <a:rPr lang="pt-BR" dirty="0" err="1" smtClean="0"/>
              <a:t>casting</a:t>
            </a:r>
            <a:r>
              <a:rPr lang="pt-BR" dirty="0" smtClean="0"/>
              <a:t> </a:t>
            </a:r>
            <a:r>
              <a:rPr lang="pt-BR" b="1" dirty="0" smtClean="0"/>
              <a:t>permite a conversão</a:t>
            </a:r>
            <a:r>
              <a:rPr lang="pt-BR" dirty="0" smtClean="0"/>
              <a:t> para um ancestral (</a:t>
            </a:r>
            <a:r>
              <a:rPr lang="pt-BR" i="1" dirty="0" err="1" smtClean="0"/>
              <a:t>upcast</a:t>
            </a:r>
            <a:r>
              <a:rPr lang="pt-BR" dirty="0" smtClean="0"/>
              <a:t>) ou para um </a:t>
            </a:r>
            <a:r>
              <a:rPr lang="pt-BR" dirty="0" err="1" smtClean="0"/>
              <a:t>descencente</a:t>
            </a:r>
            <a:r>
              <a:rPr lang="pt-BR" dirty="0" smtClean="0"/>
              <a:t> (</a:t>
            </a:r>
            <a:r>
              <a:rPr lang="pt-BR" i="1" dirty="0" err="1" smtClean="0"/>
              <a:t>downcast</a:t>
            </a:r>
            <a:r>
              <a:rPr lang="pt-BR" dirty="0" smtClean="0"/>
              <a:t>) </a:t>
            </a:r>
            <a:r>
              <a:rPr lang="pt-BR" b="1" dirty="0" smtClean="0"/>
              <a:t>para acessarmos a API desejada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 err="1" smtClean="0"/>
              <a:t>upcasting</a:t>
            </a:r>
            <a:r>
              <a:rPr lang="pt-BR" dirty="0" smtClean="0"/>
              <a:t> é opcional o uso do </a:t>
            </a:r>
            <a:r>
              <a:rPr lang="pt-BR" dirty="0" err="1" smtClean="0"/>
              <a:t>cast</a:t>
            </a:r>
            <a:r>
              <a:rPr lang="pt-BR" dirty="0" smtClean="0"/>
              <a:t> explícito</a:t>
            </a:r>
          </a:p>
          <a:p>
            <a:pPr algn="just"/>
            <a:r>
              <a:rPr lang="pt-BR" dirty="0" smtClean="0"/>
              <a:t>Existe uma forma abreviada para acessar uma API enquanto se faz o </a:t>
            </a:r>
            <a:r>
              <a:rPr lang="pt-BR" dirty="0" err="1" smtClean="0"/>
              <a:t>cast</a:t>
            </a: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71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Implementando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Implementar interface significa à classe </a:t>
            </a:r>
            <a:r>
              <a:rPr lang="pt-BR" sz="2400" b="1" dirty="0" smtClean="0"/>
              <a:t>estar aderente ao contrato definido na interface </a:t>
            </a:r>
            <a:r>
              <a:rPr lang="pt-BR" sz="2400" dirty="0" smtClean="0"/>
              <a:t>que está sendo implementada</a:t>
            </a:r>
          </a:p>
          <a:p>
            <a:pPr algn="just"/>
            <a:r>
              <a:rPr lang="pt-BR" sz="2400" dirty="0" smtClean="0"/>
              <a:t>Classes concretas </a:t>
            </a:r>
            <a:r>
              <a:rPr lang="pt-BR" sz="2400" b="1" dirty="0" smtClean="0"/>
              <a:t>precisam</a:t>
            </a:r>
            <a:r>
              <a:rPr lang="pt-BR" sz="2400" dirty="0" smtClean="0"/>
              <a:t> implementar </a:t>
            </a:r>
            <a:r>
              <a:rPr lang="pt-BR" sz="2400" b="1" dirty="0" smtClean="0"/>
              <a:t>todos os métodos </a:t>
            </a:r>
            <a:r>
              <a:rPr lang="pt-BR" sz="2400" dirty="0" smtClean="0"/>
              <a:t>da interface (às classes abstratas é opcional a implementação)</a:t>
            </a:r>
          </a:p>
          <a:p>
            <a:pPr algn="just"/>
            <a:r>
              <a:rPr lang="pt-BR" sz="2400" dirty="0" smtClean="0"/>
              <a:t>São válidas todas as regras de sobrescrição para a implementação da interface</a:t>
            </a:r>
          </a:p>
          <a:p>
            <a:pPr algn="just"/>
            <a:r>
              <a:rPr lang="pt-BR" sz="2400" dirty="0" smtClean="0"/>
              <a:t>Interfaces podem </a:t>
            </a:r>
            <a:r>
              <a:rPr lang="pt-BR" sz="2400" b="1" dirty="0" smtClean="0"/>
              <a:t>estender</a:t>
            </a:r>
            <a:r>
              <a:rPr lang="pt-BR" sz="2400" dirty="0" smtClean="0"/>
              <a:t> múltiplas interfaces</a:t>
            </a:r>
          </a:p>
          <a:p>
            <a:pPr algn="just"/>
            <a:r>
              <a:rPr lang="pt-BR" sz="2400" dirty="0"/>
              <a:t>Classes concretas </a:t>
            </a:r>
            <a:r>
              <a:rPr lang="pt-BR" sz="2400" dirty="0" smtClean="0"/>
              <a:t>podem </a:t>
            </a:r>
            <a:r>
              <a:rPr lang="pt-BR" sz="2400" b="1" dirty="0"/>
              <a:t>implementar</a:t>
            </a:r>
            <a:r>
              <a:rPr lang="pt-BR" sz="2400" dirty="0"/>
              <a:t> </a:t>
            </a:r>
            <a:r>
              <a:rPr lang="pt-BR" sz="2400" dirty="0" smtClean="0"/>
              <a:t>múltiplas interfaces</a:t>
            </a:r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125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Declarações de Tipo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métodos sobrecarregados (reuso de nome) </a:t>
            </a:r>
            <a:r>
              <a:rPr lang="pt-BR" b="1" dirty="0" smtClean="0"/>
              <a:t>é obrigatório alterar a lista de parâmetros</a:t>
            </a:r>
            <a:r>
              <a:rPr lang="pt-BR" dirty="0" smtClean="0"/>
              <a:t>, mas opcional alterar o tipo de retorno. Cada método sobrecarregado </a:t>
            </a:r>
            <a:r>
              <a:rPr lang="pt-BR" b="1" dirty="0" smtClean="0"/>
              <a:t>pode</a:t>
            </a:r>
            <a:r>
              <a:rPr lang="pt-BR" dirty="0" smtClean="0"/>
              <a:t> retornar algum tipo (ou subtipo) para o tipo de retorno declarado</a:t>
            </a:r>
          </a:p>
          <a:p>
            <a:pPr algn="just"/>
            <a:r>
              <a:rPr lang="pt-BR" dirty="0" smtClean="0"/>
              <a:t>Para métodos sobrescritos, </a:t>
            </a:r>
            <a:r>
              <a:rPr lang="pt-BR" b="1" dirty="0" smtClean="0"/>
              <a:t>é  possível alterar o retorno</a:t>
            </a:r>
            <a:r>
              <a:rPr lang="pt-BR" dirty="0" smtClean="0"/>
              <a:t> para que reflita algum </a:t>
            </a:r>
            <a:r>
              <a:rPr lang="pt-BR" b="1" dirty="0" smtClean="0"/>
              <a:t>subtipo ao declarado no método-pai</a:t>
            </a:r>
            <a:endParaRPr lang="pt-BR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46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possível retornar </a:t>
            </a:r>
            <a:r>
              <a:rPr lang="pt-BR" i="1" dirty="0" err="1" smtClean="0"/>
              <a:t>null</a:t>
            </a:r>
            <a:r>
              <a:rPr lang="pt-BR" dirty="0" smtClean="0"/>
              <a:t> em métodos que declaram como retorno algum tipo</a:t>
            </a:r>
          </a:p>
          <a:p>
            <a:pPr algn="just"/>
            <a:r>
              <a:rPr lang="pt-BR" dirty="0" smtClean="0"/>
              <a:t>Métodos com tipo de retorno declarado como </a:t>
            </a:r>
            <a:r>
              <a:rPr lang="pt-BR" i="1" dirty="0" err="1" smtClean="0"/>
              <a:t>void</a:t>
            </a:r>
            <a:r>
              <a:rPr lang="pt-BR" dirty="0" smtClean="0"/>
              <a:t> </a:t>
            </a:r>
            <a:r>
              <a:rPr lang="pt-BR" b="1" dirty="0" smtClean="0"/>
              <a:t>não devem retornar nada </a:t>
            </a:r>
            <a:r>
              <a:rPr lang="pt-BR" dirty="0" smtClean="0"/>
              <a:t>ou apenas utilizar o termo </a:t>
            </a:r>
            <a:r>
              <a:rPr lang="pt-BR" dirty="0" err="1" smtClean="0"/>
              <a:t>return</a:t>
            </a:r>
            <a:r>
              <a:rPr lang="pt-BR" dirty="0" smtClean="0"/>
              <a:t> para devolver ao método chamador</a:t>
            </a:r>
          </a:p>
          <a:p>
            <a:pPr algn="just"/>
            <a:r>
              <a:rPr lang="pt-BR" dirty="0" smtClean="0"/>
              <a:t>É possível retornar um subtipo ao tipo declarado no retorno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6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Gerais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Toda e qualquer classe </a:t>
            </a:r>
            <a:r>
              <a:rPr lang="pt-BR" sz="2000" b="1" dirty="0" smtClean="0"/>
              <a:t>deverá possuir um construtor</a:t>
            </a:r>
            <a:r>
              <a:rPr lang="pt-BR" sz="2000" dirty="0" smtClean="0"/>
              <a:t>, mesmo as abstratas</a:t>
            </a:r>
          </a:p>
          <a:p>
            <a:pPr algn="just"/>
            <a:r>
              <a:rPr lang="pt-BR" sz="2000" dirty="0" smtClean="0"/>
              <a:t>Construtores </a:t>
            </a:r>
            <a:r>
              <a:rPr lang="pt-BR" sz="2000" b="1" dirty="0" smtClean="0"/>
              <a:t>não possuem retorno </a:t>
            </a:r>
            <a:r>
              <a:rPr lang="pt-BR" sz="2000" dirty="0" smtClean="0"/>
              <a:t>e devem ser declarados com mesmo nome da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class. Podem ser sobrecarregados, mas </a:t>
            </a:r>
            <a:r>
              <a:rPr lang="pt-BR" sz="2000" b="1" dirty="0" smtClean="0"/>
              <a:t>nunca sobrescritos</a:t>
            </a:r>
          </a:p>
          <a:p>
            <a:pPr algn="just"/>
            <a:r>
              <a:rPr lang="pt-BR" sz="2000" dirty="0" smtClean="0"/>
              <a:t>O compilador </a:t>
            </a:r>
            <a:r>
              <a:rPr lang="pt-BR" sz="2000" b="1" dirty="0" smtClean="0"/>
              <a:t>sempre fornecerá um construtor padrão</a:t>
            </a:r>
            <a:r>
              <a:rPr lang="pt-BR" sz="2000" dirty="0" smtClean="0"/>
              <a:t>, sem argumentos e com mesmo modificador de acesso da classe, caso não forneçamos um. Caso a gente descreva um construtor, o compilador não mais irá nos fornecer um construtor padrão</a:t>
            </a:r>
          </a:p>
          <a:p>
            <a:pPr algn="just"/>
            <a:r>
              <a:rPr lang="pt-BR" sz="2000" dirty="0" smtClean="0"/>
              <a:t>Construtores podem usar quaisquer modificadores de acesso</a:t>
            </a:r>
          </a:p>
          <a:p>
            <a:pPr algn="just"/>
            <a:r>
              <a:rPr lang="pt-BR" sz="2000" dirty="0" smtClean="0"/>
              <a:t>Como ordem de construção, o construtor da classe após ser invocado invocará o da classe pai (até chegar ao da classe </a:t>
            </a:r>
            <a:r>
              <a:rPr lang="pt-BR" sz="2000" dirty="0" err="1" smtClean="0"/>
              <a:t>Object</a:t>
            </a:r>
            <a:r>
              <a:rPr lang="pt-BR" sz="2000" dirty="0" smtClean="0"/>
              <a:t>), ou seja, será invocado sempre uma chamada a </a:t>
            </a:r>
            <a:r>
              <a:rPr lang="pt-BR" sz="2000" i="1" dirty="0" err="1" smtClean="0"/>
              <a:t>super</a:t>
            </a:r>
            <a:r>
              <a:rPr lang="pt-BR" sz="2000" dirty="0" smtClean="0"/>
              <a:t> ou </a:t>
            </a:r>
            <a:r>
              <a:rPr lang="pt-BR" sz="2000" i="1" dirty="0" err="1" smtClean="0"/>
              <a:t>this</a:t>
            </a:r>
            <a:r>
              <a:rPr lang="pt-BR" sz="2000" dirty="0" smtClean="0"/>
              <a:t> (caso haja construtor sobrecarregado)</a:t>
            </a: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05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de Inicialização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três locais em uma classe onde podemos pôr código para realizar alguma operação: métodos, construtores e blocos de inicialização</a:t>
            </a:r>
          </a:p>
          <a:p>
            <a:pPr algn="just"/>
            <a:r>
              <a:rPr lang="pt-BR" dirty="0" smtClean="0"/>
              <a:t>Blocos de inicialização roda quando a classe é lida pela primeira vez (bloco estático) ou quando uma instância é criada (bloco não-estático)</a:t>
            </a:r>
          </a:p>
          <a:p>
            <a:pPr algn="just"/>
            <a:r>
              <a:rPr lang="pt-BR" dirty="0" smtClean="0"/>
              <a:t>Blocos de inicialização rodam antes da declaração do construtor invocado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71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 e Métodos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Variáveis estáticas (classe) indefere de variáveis de instância (objeto)</a:t>
            </a:r>
          </a:p>
          <a:p>
            <a:pPr algn="just"/>
            <a:r>
              <a:rPr lang="pt-BR" dirty="0" smtClean="0"/>
              <a:t>Variáveis de instância não podem ser acessadas de dentro de um contexto estático (métodos, por exemplo)</a:t>
            </a:r>
          </a:p>
          <a:p>
            <a:pPr algn="just"/>
            <a:r>
              <a:rPr lang="pt-BR" dirty="0" smtClean="0"/>
              <a:t>É possível acessar uma variável estático através de uma variável de referência a uma instância da classe ou através do tipo da própria classe (modo mais apropriado)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239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</a:t>
            </a:r>
            <a:r>
              <a:rPr lang="pt-BR" b="1" dirty="0" smtClean="0"/>
              <a:t>letra</a:t>
            </a:r>
            <a:r>
              <a:rPr lang="pt-BR" dirty="0" smtClean="0"/>
              <a:t>, </a:t>
            </a:r>
            <a:r>
              <a:rPr lang="pt-BR" b="1" dirty="0" smtClean="0"/>
              <a:t>$</a:t>
            </a:r>
            <a:r>
              <a:rPr lang="pt-BR" dirty="0" smtClean="0"/>
              <a:t> ou </a:t>
            </a:r>
            <a:r>
              <a:rPr lang="pt-BR" b="1" dirty="0" smtClean="0"/>
              <a:t>_.</a:t>
            </a:r>
            <a:r>
              <a:rPr lang="pt-BR" dirty="0" smtClean="0"/>
              <a:t> Após, podem conter </a:t>
            </a:r>
            <a:r>
              <a:rPr lang="pt-BR" b="1" dirty="0" smtClean="0"/>
              <a:t>quaisquer combinações de letras, caracteres monetários, conectores ou números</a:t>
            </a:r>
          </a:p>
          <a:p>
            <a:pPr algn="just"/>
            <a:r>
              <a:rPr lang="pt-BR" b="1" dirty="0" smtClean="0"/>
              <a:t>Não há limite para o numero de caracteres </a:t>
            </a:r>
            <a:r>
              <a:rPr lang="pt-BR" dirty="0" smtClean="0"/>
              <a:t>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b="1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</a:t>
            </a:r>
            <a:r>
              <a:rPr lang="pt-BR" b="1" dirty="0" smtClean="0"/>
              <a:t>case </a:t>
            </a:r>
            <a:r>
              <a:rPr lang="pt-BR" b="1" dirty="0" err="1" smtClean="0"/>
              <a:t>sensitive</a:t>
            </a:r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600" dirty="0" smtClean="0"/>
              <a:t>Uso do </a:t>
            </a:r>
            <a:r>
              <a:rPr lang="pt-BR" sz="2600" b="1" dirty="0" err="1" smtClean="0"/>
              <a:t>CammelCase</a:t>
            </a:r>
            <a:r>
              <a:rPr lang="pt-BR" sz="2600" dirty="0" smtClean="0"/>
              <a:t> apropriado</a:t>
            </a:r>
          </a:p>
          <a:p>
            <a:pPr algn="just"/>
            <a:r>
              <a:rPr lang="pt-BR" sz="2600" dirty="0" smtClean="0"/>
              <a:t>Classes e Interfaces devem começar com letra </a:t>
            </a:r>
            <a:r>
              <a:rPr lang="pt-BR" sz="2600" b="1" dirty="0" smtClean="0"/>
              <a:t>maiúscula</a:t>
            </a:r>
          </a:p>
          <a:p>
            <a:pPr algn="just"/>
            <a:r>
              <a:rPr lang="pt-BR" sz="2600" dirty="0" smtClean="0"/>
              <a:t>Métodos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Variáveis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Constantes devem ser criadas com </a:t>
            </a:r>
            <a:r>
              <a:rPr lang="pt-BR" sz="2600" i="1" dirty="0" err="1" smtClean="0"/>
              <a:t>static</a:t>
            </a:r>
            <a:r>
              <a:rPr lang="pt-BR" sz="2600" dirty="0" smtClean="0"/>
              <a:t> e </a:t>
            </a:r>
            <a:r>
              <a:rPr lang="pt-BR" sz="2600" i="1" dirty="0" smtClean="0"/>
              <a:t>final</a:t>
            </a:r>
            <a:r>
              <a:rPr lang="pt-BR" sz="2600" dirty="0" smtClean="0"/>
              <a:t>, em </a:t>
            </a:r>
            <a:r>
              <a:rPr lang="pt-BR" sz="2600" b="1" dirty="0" smtClean="0"/>
              <a:t>caixa alta </a:t>
            </a:r>
            <a:r>
              <a:rPr lang="pt-BR" sz="2600" dirty="0" smtClean="0"/>
              <a:t>e se necessário usar _ como separador</a:t>
            </a:r>
          </a:p>
          <a:p>
            <a:pPr algn="just"/>
            <a:r>
              <a:rPr lang="pt-BR" sz="2600" dirty="0" smtClean="0"/>
              <a:t>É recomendado que os identificadores possuam </a:t>
            </a:r>
            <a:r>
              <a:rPr lang="pt-BR" sz="2600" dirty="0"/>
              <a:t>um nome </a:t>
            </a:r>
            <a:r>
              <a:rPr lang="pt-BR" sz="2600" dirty="0" smtClean="0"/>
              <a:t>“curto”, mas principalmente </a:t>
            </a:r>
            <a:r>
              <a:rPr lang="pt-BR" sz="2600" dirty="0"/>
              <a:t>com </a:t>
            </a:r>
            <a:r>
              <a:rPr lang="pt-BR" sz="2600" b="1" dirty="0"/>
              <a:t>significância</a:t>
            </a:r>
          </a:p>
          <a:p>
            <a:pPr algn="just"/>
            <a:endParaRPr lang="pt-BR" sz="2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2649</Words>
  <Application>Microsoft Office PowerPoint</Application>
  <PresentationFormat>Apresentação na tela (4:3)</PresentationFormat>
  <Paragraphs>289</Paragraphs>
  <Slides>64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Comandos javac e java</vt:lpstr>
      <vt:lpstr>Executando aplicações com java</vt:lpstr>
      <vt:lpstr>public static void main</vt:lpstr>
      <vt:lpstr>Import não-static</vt:lpstr>
      <vt:lpstr>Import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Declarando enums</vt:lpstr>
      <vt:lpstr>Apresentação do PowerPoint</vt:lpstr>
      <vt:lpstr>Encapsulamento</vt:lpstr>
      <vt:lpstr>Encapsulamento</vt:lpstr>
      <vt:lpstr>Herança e Polimorfismo</vt:lpstr>
      <vt:lpstr>Herança</vt:lpstr>
      <vt:lpstr>Polimorfismo</vt:lpstr>
      <vt:lpstr>Polimorfismo</vt:lpstr>
      <vt:lpstr>Sobrescrição e Sobrecarga</vt:lpstr>
      <vt:lpstr>Métodos Sobrescritos</vt:lpstr>
      <vt:lpstr>Métodos Sobrecarregados</vt:lpstr>
      <vt:lpstr>Casting</vt:lpstr>
      <vt:lpstr>Casting</vt:lpstr>
      <vt:lpstr>Implementando Interfaces</vt:lpstr>
      <vt:lpstr>Implementando Interface</vt:lpstr>
      <vt:lpstr>Tipos de Retornos Válidos</vt:lpstr>
      <vt:lpstr>Declarações de Tipo de Retorno</vt:lpstr>
      <vt:lpstr>Retornando um valor</vt:lpstr>
      <vt:lpstr>Construtores e Instanciação</vt:lpstr>
      <vt:lpstr>Regras Gerais</vt:lpstr>
      <vt:lpstr>Bloco de Inicialização</vt:lpstr>
      <vt:lpstr>Estáticos (Static)</vt:lpstr>
      <vt:lpstr>Variáveis Estáticas e Métodos</vt:lpstr>
      <vt:lpstr>Apresentação do PowerPoint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700</cp:revision>
  <cp:lastPrinted>2016-01-19T16:38:17Z</cp:lastPrinted>
  <dcterms:created xsi:type="dcterms:W3CDTF">2014-06-11T11:16:34Z</dcterms:created>
  <dcterms:modified xsi:type="dcterms:W3CDTF">2016-08-11T14:00:39Z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