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0"/>
  </p:notesMasterIdLst>
  <p:handoutMasterIdLst>
    <p:handoutMasterId r:id="rId71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88" r:id="rId8"/>
    <p:sldId id="1189" r:id="rId9"/>
    <p:sldId id="1162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206" r:id="rId18"/>
    <p:sldId id="1197" r:id="rId19"/>
    <p:sldId id="1163" r:id="rId20"/>
    <p:sldId id="1198" r:id="rId21"/>
    <p:sldId id="1199" r:id="rId22"/>
    <p:sldId id="1164" r:id="rId23"/>
    <p:sldId id="1203" r:id="rId24"/>
    <p:sldId id="1204" r:id="rId25"/>
    <p:sldId id="1205" r:id="rId26"/>
    <p:sldId id="1207" r:id="rId27"/>
    <p:sldId id="1165" r:id="rId28"/>
    <p:sldId id="1208" r:id="rId29"/>
    <p:sldId id="1202" r:id="rId30"/>
    <p:sldId id="1166" r:id="rId31"/>
    <p:sldId id="1209" r:id="rId32"/>
    <p:sldId id="1167" r:id="rId33"/>
    <p:sldId id="1210" r:id="rId34"/>
    <p:sldId id="1168" r:id="rId35"/>
    <p:sldId id="1211" r:id="rId36"/>
    <p:sldId id="1169" r:id="rId37"/>
    <p:sldId id="1212" r:id="rId38"/>
    <p:sldId id="1213" r:id="rId39"/>
    <p:sldId id="1170" r:id="rId40"/>
    <p:sldId id="1214" r:id="rId41"/>
    <p:sldId id="1171" r:id="rId42"/>
    <p:sldId id="1215" r:id="rId43"/>
    <p:sldId id="1172" r:id="rId44"/>
    <p:sldId id="1216" r:id="rId45"/>
    <p:sldId id="1217" r:id="rId46"/>
    <p:sldId id="1173" r:id="rId47"/>
    <p:sldId id="1218" r:id="rId48"/>
    <p:sldId id="1219" r:id="rId49"/>
    <p:sldId id="1174" r:id="rId50"/>
    <p:sldId id="1220" r:id="rId51"/>
    <p:sldId id="1221" r:id="rId52"/>
    <p:sldId id="1175" r:id="rId53"/>
    <p:sldId id="1222" r:id="rId54"/>
    <p:sldId id="1223" r:id="rId55"/>
    <p:sldId id="1224" r:id="rId56"/>
    <p:sldId id="1225" r:id="rId57"/>
    <p:sldId id="1176" r:id="rId58"/>
    <p:sldId id="1177" r:id="rId59"/>
    <p:sldId id="1178" r:id="rId60"/>
    <p:sldId id="1179" r:id="rId61"/>
    <p:sldId id="1180" r:id="rId62"/>
    <p:sldId id="1181" r:id="rId63"/>
    <p:sldId id="1182" r:id="rId64"/>
    <p:sldId id="1183" r:id="rId65"/>
    <p:sldId id="1184" r:id="rId66"/>
    <p:sldId id="1185" r:id="rId67"/>
    <p:sldId id="1186" r:id="rId68"/>
    <p:sldId id="1187" r:id="rId69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12/08/2016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declaração de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Deve existir apenas uma </a:t>
            </a:r>
            <a:r>
              <a:rPr lang="pt-BR" sz="2300" b="1" dirty="0" err="1" smtClean="0"/>
              <a:t>public</a:t>
            </a:r>
            <a:r>
              <a:rPr lang="pt-BR" sz="2300" b="1" dirty="0" smtClean="0"/>
              <a:t> </a:t>
            </a:r>
            <a:r>
              <a:rPr lang="pt-BR" sz="2300" b="1" dirty="0" err="1" smtClean="0"/>
              <a:t>class</a:t>
            </a:r>
            <a:r>
              <a:rPr lang="pt-BR" sz="2300" b="1" dirty="0" smtClean="0"/>
              <a:t> </a:t>
            </a:r>
            <a:r>
              <a:rPr lang="pt-BR" sz="2300" dirty="0" smtClean="0"/>
              <a:t>por arquivo de código-fonte do tipo ‘classe’</a:t>
            </a:r>
          </a:p>
          <a:p>
            <a:pPr algn="just"/>
            <a:r>
              <a:rPr lang="pt-BR" sz="2300" dirty="0" smtClean="0"/>
              <a:t>O nome do arquivo </a:t>
            </a:r>
            <a:r>
              <a:rPr lang="pt-BR" sz="2300" b="1" dirty="0" smtClean="0"/>
              <a:t>deve ser o mesmo nome </a:t>
            </a:r>
            <a:r>
              <a:rPr lang="pt-BR" sz="2300" dirty="0" smtClean="0"/>
              <a:t>da 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class</a:t>
            </a:r>
            <a:r>
              <a:rPr lang="pt-BR" sz="2300" dirty="0" smtClean="0"/>
              <a:t> declarado no arquivo</a:t>
            </a:r>
          </a:p>
          <a:p>
            <a:pPr algn="just"/>
            <a:r>
              <a:rPr lang="pt-BR" sz="2300" dirty="0" smtClean="0"/>
              <a:t>Se a classe faz parte de um </a:t>
            </a:r>
            <a:r>
              <a:rPr lang="pt-BR" sz="2300" i="1" dirty="0" err="1" smtClean="0"/>
              <a:t>package</a:t>
            </a:r>
            <a:r>
              <a:rPr lang="pt-BR" sz="2300" dirty="0" smtClean="0"/>
              <a:t> (o que normalmente acontece), a declaração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b="1" dirty="0" smtClean="0"/>
              <a:t>deve obrigatoriamente ser o primeiro </a:t>
            </a:r>
            <a:r>
              <a:rPr lang="pt-BR" sz="2300" b="1" dirty="0" err="1" smtClean="0"/>
              <a:t>statement</a:t>
            </a:r>
            <a:r>
              <a:rPr lang="pt-BR" sz="2300" dirty="0" smtClean="0"/>
              <a:t> no arquivo</a:t>
            </a:r>
          </a:p>
          <a:p>
            <a:pPr algn="just"/>
            <a:r>
              <a:rPr lang="pt-BR" sz="2300" dirty="0" smtClean="0"/>
              <a:t>Declarações de </a:t>
            </a:r>
            <a:r>
              <a:rPr lang="pt-BR" sz="2300" dirty="0" err="1" smtClean="0"/>
              <a:t>import</a:t>
            </a:r>
            <a:r>
              <a:rPr lang="pt-BR" sz="2300" dirty="0" smtClean="0"/>
              <a:t> devem obrigatoriamente estarem dispostas </a:t>
            </a:r>
            <a:r>
              <a:rPr lang="pt-BR" sz="2300" b="1" dirty="0" smtClean="0"/>
              <a:t>entre a declaração do </a:t>
            </a:r>
            <a:r>
              <a:rPr lang="pt-BR" sz="2300" b="1" dirty="0" err="1" smtClean="0"/>
              <a:t>package</a:t>
            </a:r>
            <a:r>
              <a:rPr lang="pt-BR" sz="2300" b="1" dirty="0" smtClean="0"/>
              <a:t> e a declaração da classe</a:t>
            </a:r>
          </a:p>
          <a:p>
            <a:pPr algn="just"/>
            <a:r>
              <a:rPr lang="pt-BR" sz="2300" dirty="0" smtClean="0"/>
              <a:t>Um arquivo de classe </a:t>
            </a:r>
            <a:r>
              <a:rPr lang="pt-BR" sz="2300" b="1" dirty="0" smtClean="0"/>
              <a:t>pode conter mais de uma classe não-publica</a:t>
            </a:r>
            <a:endParaRPr lang="pt-BR" sz="23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Javac</a:t>
            </a:r>
            <a:r>
              <a:rPr lang="pt-BR" dirty="0" smtClean="0"/>
              <a:t> é utilizado para </a:t>
            </a:r>
            <a:r>
              <a:rPr lang="pt-BR" b="1" dirty="0" smtClean="0"/>
              <a:t>compilar</a:t>
            </a:r>
            <a:r>
              <a:rPr lang="pt-BR" dirty="0" smtClean="0"/>
              <a:t> seu código: </a:t>
            </a:r>
          </a:p>
          <a:p>
            <a:pPr marL="457200" lvl="1" indent="0"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[</a:t>
            </a:r>
            <a:r>
              <a:rPr lang="pt-BR" dirty="0" err="1" smtClean="0"/>
              <a:t>sources</a:t>
            </a:r>
            <a:r>
              <a:rPr lang="pt-BR" dirty="0" smtClean="0"/>
              <a:t> files]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sources</a:t>
            </a:r>
            <a:r>
              <a:rPr lang="pt-BR" dirty="0" smtClean="0"/>
              <a:t> files] são </a:t>
            </a:r>
            <a:r>
              <a:rPr lang="pt-BR" b="1" dirty="0" smtClean="0"/>
              <a:t>opcionais e podem receber múltiplos valores</a:t>
            </a:r>
            <a:r>
              <a:rPr lang="pt-BR" dirty="0" smtClean="0"/>
              <a:t>. Caso sejam declarados no comando, devem ser separados </a:t>
            </a:r>
            <a:r>
              <a:rPr lang="pt-BR" b="1" dirty="0" smtClean="0"/>
              <a:t>utilizando </a:t>
            </a:r>
            <a:r>
              <a:rPr lang="pt-BR" b="1" dirty="0" err="1" smtClean="0"/>
              <a:t>caracter</a:t>
            </a:r>
            <a:r>
              <a:rPr lang="pt-BR" b="1" dirty="0" smtClean="0"/>
              <a:t> de espaço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aplicações com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Usamos o comando: </a:t>
            </a:r>
          </a:p>
          <a:p>
            <a:pPr marL="457200" lvl="1" indent="0" algn="just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</a:t>
            </a:r>
            <a:r>
              <a:rPr lang="pt-BR" dirty="0" err="1" smtClean="0"/>
              <a:t>class</a:t>
            </a:r>
            <a:r>
              <a:rPr lang="pt-BR" dirty="0" smtClean="0"/>
              <a:t> [ </a:t>
            </a:r>
            <a:r>
              <a:rPr lang="pt-BR" dirty="0" err="1" smtClean="0"/>
              <a:t>args</a:t>
            </a:r>
            <a:r>
              <a:rPr lang="pt-BR" dirty="0" smtClean="0"/>
              <a:t>]</a:t>
            </a:r>
          </a:p>
          <a:p>
            <a:pPr algn="just"/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args</a:t>
            </a:r>
            <a:r>
              <a:rPr lang="pt-BR" dirty="0" smtClean="0"/>
              <a:t>] são </a:t>
            </a:r>
            <a:r>
              <a:rPr lang="pt-BR" b="1" dirty="0" smtClean="0"/>
              <a:t>opcionais e </a:t>
            </a:r>
            <a:r>
              <a:rPr lang="pt-BR" b="1" dirty="0"/>
              <a:t>podem receber múltiplos valores</a:t>
            </a:r>
            <a:r>
              <a:rPr lang="pt-BR" dirty="0"/>
              <a:t>. Caso sejam declarados no comando, devem ser </a:t>
            </a:r>
            <a:r>
              <a:rPr lang="pt-BR" b="1" dirty="0"/>
              <a:t>separados utilizando </a:t>
            </a:r>
            <a:r>
              <a:rPr lang="pt-BR" b="1" dirty="0" err="1"/>
              <a:t>caracter</a:t>
            </a:r>
            <a:r>
              <a:rPr lang="pt-BR" b="1" dirty="0"/>
              <a:t> de </a:t>
            </a:r>
            <a:r>
              <a:rPr lang="pt-BR" b="1" dirty="0" smtClean="0"/>
              <a:t>espaço</a:t>
            </a:r>
          </a:p>
          <a:p>
            <a:pPr algn="just"/>
            <a:r>
              <a:rPr lang="pt-BR" dirty="0" smtClean="0"/>
              <a:t>No parâmetro [</a:t>
            </a:r>
            <a:r>
              <a:rPr lang="pt-BR" dirty="0" err="1" smtClean="0"/>
              <a:t>class</a:t>
            </a:r>
            <a:r>
              <a:rPr lang="pt-BR" dirty="0" smtClean="0"/>
              <a:t>], deve ser informado </a:t>
            </a:r>
            <a:r>
              <a:rPr lang="pt-BR" b="1" dirty="0" smtClean="0"/>
              <a:t>uma classe compilada (.</a:t>
            </a:r>
            <a:r>
              <a:rPr lang="pt-BR" b="1" dirty="0" err="1" smtClean="0"/>
              <a:t>class</a:t>
            </a:r>
            <a:r>
              <a:rPr lang="pt-BR" b="1" dirty="0" smtClean="0"/>
              <a:t>)</a:t>
            </a:r>
            <a:r>
              <a:rPr lang="pt-BR" dirty="0" smtClean="0"/>
              <a:t> e </a:t>
            </a:r>
            <a:r>
              <a:rPr lang="pt-BR" b="1" dirty="0" smtClean="0"/>
              <a:t>não informamos a extensão do arquivo </a:t>
            </a:r>
            <a:r>
              <a:rPr lang="pt-BR" dirty="0" smtClean="0"/>
              <a:t>no comando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JVM </a:t>
            </a:r>
            <a:r>
              <a:rPr lang="pt-BR" b="1" dirty="0" smtClean="0"/>
              <a:t>sempre</a:t>
            </a:r>
            <a:r>
              <a:rPr lang="pt-BR" dirty="0" smtClean="0"/>
              <a:t> irá procurar pelo método assinado como: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</a:t>
            </a:r>
            <a:r>
              <a:rPr lang="pt-BR" b="1" dirty="0" err="1" smtClean="0"/>
              <a:t>String</a:t>
            </a:r>
            <a:r>
              <a:rPr lang="pt-BR" b="1" dirty="0" smtClean="0"/>
              <a:t>[] </a:t>
            </a:r>
            <a:r>
              <a:rPr lang="pt-BR" b="1" dirty="0" err="1" smtClean="0"/>
              <a:t>args</a:t>
            </a:r>
            <a:r>
              <a:rPr lang="pt-BR" b="1" dirty="0" smtClean="0"/>
              <a:t>)</a:t>
            </a:r>
            <a:r>
              <a:rPr lang="pt-BR" dirty="0" smtClean="0"/>
              <a:t>, na execução do comando </a:t>
            </a:r>
            <a:r>
              <a:rPr lang="pt-BR" dirty="0" err="1" smtClean="0"/>
              <a:t>java</a:t>
            </a:r>
            <a:endParaRPr lang="pt-BR" dirty="0" smtClean="0"/>
          </a:p>
          <a:p>
            <a:pPr algn="just"/>
            <a:r>
              <a:rPr lang="pt-BR" dirty="0" smtClean="0"/>
              <a:t>Outras assinaturas (válidas) para o método </a:t>
            </a:r>
            <a:r>
              <a:rPr lang="pt-BR" dirty="0" err="1" smtClean="0"/>
              <a:t>main</a:t>
            </a:r>
            <a:r>
              <a:rPr lang="pt-BR" dirty="0" smtClean="0"/>
              <a:t>() de execução da JVM podem ser utilizadas</a:t>
            </a:r>
          </a:p>
          <a:p>
            <a:pPr algn="just"/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b="1" dirty="0" smtClean="0"/>
              <a:t>pode ser sobrecarregado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Import</a:t>
            </a:r>
            <a:r>
              <a:rPr lang="pt-BR" dirty="0" smtClean="0"/>
              <a:t> não-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principal finalidade do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é “poupar” declarações e fazer o código mais legível</a:t>
            </a:r>
          </a:p>
          <a:p>
            <a:pPr algn="just"/>
            <a:r>
              <a:rPr lang="pt-BR" sz="2400" dirty="0" smtClean="0"/>
              <a:t>A utilização da API de uma classe consiste em declaramos o seu </a:t>
            </a:r>
            <a:r>
              <a:rPr lang="pt-BR" sz="2400" b="1" dirty="0" smtClean="0"/>
              <a:t>FQN</a:t>
            </a:r>
            <a:r>
              <a:rPr lang="pt-BR" sz="2400" dirty="0" smtClean="0"/>
              <a:t>, ou seja, </a:t>
            </a:r>
            <a:r>
              <a:rPr lang="pt-BR" sz="2400" b="1" dirty="0" err="1" smtClean="0"/>
              <a:t>package</a:t>
            </a:r>
            <a:r>
              <a:rPr lang="pt-BR" sz="2400" b="1" dirty="0" smtClean="0"/>
              <a:t> mais nome da classe</a:t>
            </a:r>
          </a:p>
          <a:p>
            <a:pPr algn="just"/>
            <a:r>
              <a:rPr lang="pt-BR" sz="2400" dirty="0" smtClean="0"/>
              <a:t>Podemos importar a classe usando a declaração do </a:t>
            </a:r>
            <a:r>
              <a:rPr lang="pt-BR" sz="2400" b="1" dirty="0" err="1" smtClean="0"/>
              <a:t>import</a:t>
            </a:r>
            <a:r>
              <a:rPr lang="pt-BR" sz="2400" dirty="0" smtClean="0"/>
              <a:t> ou importar </a:t>
            </a:r>
            <a:r>
              <a:rPr lang="pt-BR" sz="2400" b="1" i="1" dirty="0" err="1" smtClean="0"/>
              <a:t>inline</a:t>
            </a:r>
            <a:endParaRPr lang="pt-BR" sz="2400" b="1" i="1" dirty="0" smtClean="0"/>
          </a:p>
          <a:p>
            <a:pPr algn="just"/>
            <a:r>
              <a:rPr lang="pt-BR" sz="2400" dirty="0" smtClean="0"/>
              <a:t>Podemos utilizar o </a:t>
            </a:r>
            <a:r>
              <a:rPr lang="pt-BR" sz="2400" dirty="0" err="1" smtClean="0"/>
              <a:t>wildcard</a:t>
            </a:r>
            <a:r>
              <a:rPr lang="pt-BR" sz="2400" dirty="0" smtClean="0"/>
              <a:t> </a:t>
            </a:r>
            <a:r>
              <a:rPr lang="pt-BR" sz="2400" b="1" dirty="0" smtClean="0"/>
              <a:t>*</a:t>
            </a:r>
            <a:r>
              <a:rPr lang="pt-BR" sz="2400" dirty="0" smtClean="0"/>
              <a:t> para </a:t>
            </a:r>
            <a:r>
              <a:rPr lang="pt-BR" sz="2400" b="1" dirty="0" smtClean="0"/>
              <a:t>importar todas as </a:t>
            </a:r>
            <a:r>
              <a:rPr lang="pt-BR" sz="2400" b="1" dirty="0" err="1" smtClean="0"/>
              <a:t>APIs</a:t>
            </a:r>
            <a:r>
              <a:rPr lang="pt-BR" sz="2400" b="1" dirty="0" smtClean="0"/>
              <a:t> de um determinado </a:t>
            </a:r>
            <a:r>
              <a:rPr lang="pt-BR" sz="2400" b="1" dirty="0" err="1" smtClean="0"/>
              <a:t>package</a:t>
            </a:r>
            <a:endParaRPr lang="pt-BR" sz="2400" b="1" dirty="0" smtClean="0"/>
          </a:p>
          <a:p>
            <a:pPr algn="just"/>
            <a:r>
              <a:rPr lang="pt-BR" sz="2400" dirty="0" smtClean="0"/>
              <a:t>É possível combinarmos importações via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e </a:t>
            </a:r>
            <a:r>
              <a:rPr lang="pt-BR" sz="2400" dirty="0" err="1" smtClean="0"/>
              <a:t>inline</a:t>
            </a:r>
            <a:r>
              <a:rPr lang="pt-BR" sz="2400" dirty="0" smtClean="0"/>
              <a:t> ao nosso gosto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Membros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b="1" dirty="0" smtClean="0"/>
              <a:t>são membros de classe, não de instância</a:t>
            </a:r>
          </a:p>
          <a:p>
            <a:pPr algn="just"/>
            <a:r>
              <a:rPr lang="pt-BR" dirty="0" err="1" smtClean="0"/>
              <a:t>Imports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são usados quando </a:t>
            </a:r>
            <a:r>
              <a:rPr lang="pt-BR" b="1" dirty="0" smtClean="0"/>
              <a:t>queremos salvar declarações enquanto usamos membros </a:t>
            </a:r>
            <a:r>
              <a:rPr lang="pt-BR" b="1" dirty="0" err="1" smtClean="0"/>
              <a:t>static</a:t>
            </a:r>
            <a:r>
              <a:rPr lang="pt-BR" b="1" dirty="0" smtClean="0"/>
              <a:t> de classe</a:t>
            </a:r>
            <a:r>
              <a:rPr lang="pt-BR" dirty="0" smtClean="0"/>
              <a:t>, seja referencias, </a:t>
            </a:r>
            <a:r>
              <a:rPr lang="pt-BR" dirty="0" err="1" smtClean="0"/>
              <a:t>constants</a:t>
            </a:r>
            <a:r>
              <a:rPr lang="pt-BR" dirty="0" smtClean="0"/>
              <a:t> ou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Declaração de classe e modificadores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351655"/>
          </a:xfrm>
        </p:spPr>
        <p:txBody>
          <a:bodyPr/>
          <a:lstStyle/>
          <a:p>
            <a:pPr algn="just"/>
            <a:r>
              <a:rPr lang="pt-BR" sz="2200" dirty="0" smtClean="0"/>
              <a:t>As duas categorias de modificadores são: de </a:t>
            </a:r>
            <a:r>
              <a:rPr lang="pt-BR" sz="2200" b="1" dirty="0" smtClean="0"/>
              <a:t>acesso e de não-acesso. </a:t>
            </a:r>
            <a:r>
              <a:rPr lang="pt-BR" sz="2200" dirty="0" smtClean="0"/>
              <a:t>Todas as classes, métodos e variáveis de instância </a:t>
            </a:r>
            <a:r>
              <a:rPr lang="pt-BR" sz="2200" b="1" dirty="0" smtClean="0"/>
              <a:t>sempre terão um controle de acesso</a:t>
            </a:r>
            <a:r>
              <a:rPr lang="pt-BR" sz="2200" dirty="0" smtClean="0"/>
              <a:t>, mesmo que não informe um explicitamente</a:t>
            </a:r>
            <a:endParaRPr lang="pt-BR" sz="2200" b="1" dirty="0" smtClean="0"/>
          </a:p>
          <a:p>
            <a:pPr algn="just"/>
            <a:r>
              <a:rPr lang="pt-BR" sz="2200" dirty="0" smtClean="0"/>
              <a:t>Classe pode ser declarada com os modificadores de acesso </a:t>
            </a:r>
            <a:r>
              <a:rPr lang="pt-BR" sz="2200" b="1" dirty="0" err="1" smtClean="0"/>
              <a:t>public</a:t>
            </a:r>
            <a:r>
              <a:rPr lang="pt-BR" sz="2200" dirty="0" smtClean="0"/>
              <a:t> e </a:t>
            </a:r>
            <a:r>
              <a:rPr lang="pt-BR" sz="2200" b="1" dirty="0" smtClean="0"/>
              <a:t>default</a:t>
            </a:r>
            <a:r>
              <a:rPr lang="pt-BR" sz="2200" dirty="0" smtClean="0"/>
              <a:t>, e com os de não-acesso </a:t>
            </a:r>
            <a:r>
              <a:rPr lang="pt-BR" sz="2200" b="1" dirty="0" smtClean="0"/>
              <a:t>final, abstract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strictfp</a:t>
            </a:r>
            <a:r>
              <a:rPr lang="pt-BR" sz="2200" b="1" dirty="0" smtClean="0"/>
              <a:t> </a:t>
            </a:r>
            <a:r>
              <a:rPr lang="pt-BR" sz="2200" dirty="0" smtClean="0"/>
              <a:t>com</a:t>
            </a:r>
            <a:r>
              <a:rPr lang="pt-BR" sz="2200" b="1" dirty="0" smtClean="0"/>
              <a:t> </a:t>
            </a:r>
            <a:r>
              <a:rPr lang="pt-BR" sz="2200" dirty="0" smtClean="0"/>
              <a:t>algumas combinações possíveis</a:t>
            </a:r>
          </a:p>
          <a:p>
            <a:pPr algn="just"/>
            <a:r>
              <a:rPr lang="pt-BR" sz="2200" dirty="0"/>
              <a:t>Modificador </a:t>
            </a:r>
            <a:r>
              <a:rPr lang="pt-BR" sz="2200" i="1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/>
              <a:t>significa que </a:t>
            </a:r>
            <a:r>
              <a:rPr lang="pt-BR" sz="2200" b="1" dirty="0" smtClean="0"/>
              <a:t>todas as classes de todos os </a:t>
            </a:r>
            <a:r>
              <a:rPr lang="pt-BR" sz="2200" b="1" dirty="0" err="1" smtClean="0"/>
              <a:t>packages</a:t>
            </a:r>
            <a:r>
              <a:rPr lang="pt-BR" sz="2200" b="1" dirty="0" smtClean="0"/>
              <a:t> terão acesso a classe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final</a:t>
            </a:r>
            <a:r>
              <a:rPr lang="pt-BR" sz="2200" dirty="0" smtClean="0"/>
              <a:t> significa que a </a:t>
            </a:r>
            <a:r>
              <a:rPr lang="pt-BR" sz="2200" b="1" dirty="0" smtClean="0"/>
              <a:t>classe não poderá ser estendida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abstract</a:t>
            </a:r>
            <a:r>
              <a:rPr lang="pt-BR" sz="2200" dirty="0" smtClean="0"/>
              <a:t> significa que a classe </a:t>
            </a:r>
            <a:r>
              <a:rPr lang="pt-BR" sz="2200" b="1" dirty="0" smtClean="0"/>
              <a:t>não pode ser diretamente instanciada</a:t>
            </a:r>
            <a:r>
              <a:rPr lang="pt-BR" sz="2200" dirty="0" smtClean="0"/>
              <a:t>; seu propósito é ser estendida</a:t>
            </a:r>
          </a:p>
          <a:p>
            <a:pPr algn="just"/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Tente compilar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Declarando uma interface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Interfaces servem para definir um “contrato” sobre o que uma classe </a:t>
            </a:r>
            <a:r>
              <a:rPr lang="pt-BR" b="1" dirty="0" smtClean="0"/>
              <a:t>pode fazer</a:t>
            </a:r>
            <a:r>
              <a:rPr lang="pt-BR" dirty="0" smtClean="0"/>
              <a:t>, sem dizer </a:t>
            </a:r>
            <a:r>
              <a:rPr lang="pt-BR" b="1" dirty="0" smtClean="0"/>
              <a:t>como fazer</a:t>
            </a:r>
          </a:p>
          <a:p>
            <a:pPr algn="just"/>
            <a:r>
              <a:rPr lang="pt-BR" dirty="0" smtClean="0"/>
              <a:t>Interface tem o comportamento de uma </a:t>
            </a:r>
            <a:r>
              <a:rPr lang="pt-BR" b="1" dirty="0" smtClean="0"/>
              <a:t>classe 100% abstract</a:t>
            </a:r>
          </a:p>
          <a:p>
            <a:pPr algn="just"/>
            <a:r>
              <a:rPr lang="pt-BR" dirty="0" smtClean="0"/>
              <a:t>Todos os métodos </a:t>
            </a:r>
            <a:r>
              <a:rPr lang="pt-BR" b="1" dirty="0" smtClean="0"/>
              <a:t>são implicitamente </a:t>
            </a:r>
            <a:r>
              <a:rPr lang="pt-BR" b="1" dirty="0" err="1" smtClean="0"/>
              <a:t>public</a:t>
            </a:r>
            <a:r>
              <a:rPr lang="pt-BR" b="1" dirty="0" smtClean="0"/>
              <a:t> e abstract</a:t>
            </a:r>
            <a:r>
              <a:rPr lang="pt-BR" dirty="0" smtClean="0"/>
              <a:t> e </a:t>
            </a:r>
            <a:r>
              <a:rPr lang="pt-BR" b="1" dirty="0" smtClean="0"/>
              <a:t>não podem ser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pPr algn="just"/>
            <a:r>
              <a:rPr lang="pt-BR" dirty="0" smtClean="0"/>
              <a:t>Todas as variáveis precisam ser </a:t>
            </a:r>
            <a:r>
              <a:rPr lang="pt-BR" b="1" dirty="0" err="1" smtClean="0"/>
              <a:t>public</a:t>
            </a:r>
            <a:r>
              <a:rPr lang="pt-BR" b="1" dirty="0" smtClean="0"/>
              <a:t>, </a:t>
            </a:r>
            <a:r>
              <a:rPr lang="pt-BR" b="1" dirty="0" err="1" smtClean="0"/>
              <a:t>static</a:t>
            </a:r>
            <a:r>
              <a:rPr lang="pt-BR" b="1" dirty="0" smtClean="0"/>
              <a:t> e final</a:t>
            </a:r>
            <a:r>
              <a:rPr lang="pt-BR" dirty="0" smtClean="0"/>
              <a:t>, ou seja, constantes</a:t>
            </a:r>
          </a:p>
          <a:p>
            <a:pPr algn="just"/>
            <a:r>
              <a:rPr lang="pt-BR" dirty="0" smtClean="0"/>
              <a:t>Interfaces </a:t>
            </a:r>
            <a:r>
              <a:rPr lang="pt-BR" b="1" dirty="0" smtClean="0"/>
              <a:t>podem estender outras interfaces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1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100" dirty="0" smtClean="0"/>
              <a:t>Declarando constantes em interfaces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Constantes são </a:t>
            </a:r>
            <a:r>
              <a:rPr lang="pt-BR" dirty="0" smtClean="0"/>
              <a:t>variáveis (primitivas ou de referência) </a:t>
            </a:r>
            <a:r>
              <a:rPr lang="pt-BR" b="1" dirty="0" smtClean="0"/>
              <a:t>imutáveis,</a:t>
            </a:r>
            <a:r>
              <a:rPr lang="pt-BR" dirty="0" smtClean="0"/>
              <a:t> </a:t>
            </a:r>
            <a:r>
              <a:rPr lang="pt-BR" b="1" dirty="0"/>
              <a:t>de classe </a:t>
            </a:r>
          </a:p>
          <a:p>
            <a:pPr algn="just"/>
            <a:r>
              <a:rPr lang="pt-BR" dirty="0" smtClean="0"/>
              <a:t>Por causa das constantes serem declaradas dentro de uma interface, não precisamos utilizar </a:t>
            </a:r>
            <a:r>
              <a:rPr lang="pt-BR" i="1" dirty="0" err="1" smtClean="0"/>
              <a:t>public</a:t>
            </a:r>
            <a:r>
              <a:rPr lang="pt-BR" dirty="0" smtClean="0"/>
              <a:t>, </a:t>
            </a:r>
            <a:r>
              <a:rPr lang="pt-BR" i="1" dirty="0" err="1" smtClean="0"/>
              <a:t>static</a:t>
            </a:r>
            <a:r>
              <a:rPr lang="pt-BR" dirty="0" smtClean="0"/>
              <a:t> e </a:t>
            </a:r>
            <a:r>
              <a:rPr lang="pt-BR" i="1" dirty="0" smtClean="0"/>
              <a:t>final</a:t>
            </a:r>
            <a:r>
              <a:rPr lang="pt-BR" dirty="0" smtClean="0"/>
              <a:t>, </a:t>
            </a:r>
            <a:r>
              <a:rPr lang="pt-BR" b="1" dirty="0" smtClean="0"/>
              <a:t>pois já o são implicitamente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3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Membros de classe podem usar </a:t>
            </a:r>
            <a:r>
              <a:rPr lang="pt-BR" sz="2100" b="1" dirty="0" smtClean="0"/>
              <a:t>todos os quatro níveis de controle</a:t>
            </a:r>
            <a:endParaRPr lang="pt-BR" sz="2100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public</a:t>
            </a:r>
            <a:r>
              <a:rPr lang="pt-BR" sz="2100" dirty="0" smtClean="0"/>
              <a:t> podem ser </a:t>
            </a:r>
            <a:r>
              <a:rPr lang="pt-BR" sz="2100" b="1" dirty="0" smtClean="0"/>
              <a:t>acessados por quaisquer outras classes</a:t>
            </a:r>
            <a:r>
              <a:rPr lang="pt-BR" sz="2100" dirty="0" smtClean="0"/>
              <a:t>, independentemente do </a:t>
            </a:r>
            <a:r>
              <a:rPr lang="pt-BR" sz="2100" dirty="0" err="1" smtClean="0"/>
              <a:t>package</a:t>
            </a:r>
            <a:r>
              <a:rPr lang="pt-BR" sz="2100" dirty="0" smtClean="0"/>
              <a:t> a qual pertençam</a:t>
            </a:r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private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apenas pela classe que os declarou</a:t>
            </a:r>
          </a:p>
          <a:p>
            <a:pPr algn="just"/>
            <a:r>
              <a:rPr lang="pt-BR" sz="2100" dirty="0" smtClean="0"/>
              <a:t>Membros  </a:t>
            </a:r>
            <a:r>
              <a:rPr lang="pt-BR" sz="2100" i="1" dirty="0" smtClean="0"/>
              <a:t>default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somente por classes dentro do mesmo </a:t>
            </a:r>
            <a:r>
              <a:rPr lang="pt-BR" sz="2100" b="1" dirty="0" err="1" smtClean="0"/>
              <a:t>package</a:t>
            </a:r>
            <a:endParaRPr lang="pt-BR" sz="2100" b="1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protected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pelas suas subclasses e apenas via herança </a:t>
            </a:r>
            <a:r>
              <a:rPr lang="pt-BR" sz="2100" dirty="0" smtClean="0"/>
              <a:t>(não através de variável de referência), mesmo que estejam em diferentes </a:t>
            </a:r>
            <a:r>
              <a:rPr lang="pt-BR" sz="2100" dirty="0" err="1" smtClean="0"/>
              <a:t>packages</a:t>
            </a:r>
            <a:endParaRPr lang="pt-BR" sz="2100" dirty="0" smtClean="0"/>
          </a:p>
          <a:p>
            <a:pPr algn="just"/>
            <a:r>
              <a:rPr lang="pt-BR" sz="2100" dirty="0" smtClean="0"/>
              <a:t>Modificadores de acesso não são aplicáveis dentro de variáveis locais de método</a:t>
            </a: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62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N</a:t>
            </a:r>
            <a:r>
              <a:rPr lang="pt-BR" dirty="0" smtClean="0"/>
              <a:t>ão-Acesso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 </a:t>
            </a:r>
            <a:r>
              <a:rPr lang="pt-BR" sz="2100" b="1" dirty="0" smtClean="0"/>
              <a:t>não podem ser sobrescritos nas subclasses</a:t>
            </a:r>
          </a:p>
          <a:p>
            <a:pPr algn="just"/>
            <a:r>
              <a:rPr lang="pt-BR" sz="2100" dirty="0" smtClean="0"/>
              <a:t>Classes não-abstratas </a:t>
            </a:r>
            <a:r>
              <a:rPr lang="pt-BR" sz="2100" b="1" dirty="0" smtClean="0"/>
              <a:t>não podem declarar métodos abstratos </a:t>
            </a:r>
            <a:r>
              <a:rPr lang="pt-BR" sz="2100" dirty="0" smtClean="0"/>
              <a:t>(mas o contrário é verdadeiro)</a:t>
            </a:r>
          </a:p>
          <a:p>
            <a:pPr algn="just"/>
            <a:r>
              <a:rPr lang="pt-BR" sz="2100" dirty="0" smtClean="0"/>
              <a:t>Classes concretas </a:t>
            </a:r>
            <a:r>
              <a:rPr lang="pt-BR" sz="2100" b="1" dirty="0" smtClean="0"/>
              <a:t>devem implementar os métodos abstratos </a:t>
            </a:r>
            <a:r>
              <a:rPr lang="pt-BR" sz="2100" dirty="0" smtClean="0"/>
              <a:t>declarados na árvore de herança</a:t>
            </a:r>
          </a:p>
          <a:p>
            <a:pPr algn="just"/>
            <a:r>
              <a:rPr lang="pt-BR" sz="2100" dirty="0" smtClean="0"/>
              <a:t>Métodos </a:t>
            </a:r>
            <a:r>
              <a:rPr lang="pt-BR" sz="2100" i="1" dirty="0" err="1" smtClean="0"/>
              <a:t>synchronized</a:t>
            </a:r>
            <a:r>
              <a:rPr lang="pt-BR" sz="2100" dirty="0" smtClean="0"/>
              <a:t> podem ser acessados apenas </a:t>
            </a:r>
            <a:r>
              <a:rPr lang="pt-BR" sz="2100" b="1" dirty="0" smtClean="0"/>
              <a:t>uma thread por vez</a:t>
            </a:r>
          </a:p>
          <a:p>
            <a:pPr algn="just"/>
            <a:r>
              <a:rPr lang="pt-BR" sz="2100" dirty="0" smtClean="0"/>
              <a:t>Modificadores </a:t>
            </a:r>
            <a:r>
              <a:rPr lang="pt-BR" sz="2100" i="1" dirty="0" err="1" smtClean="0"/>
              <a:t>native</a:t>
            </a:r>
            <a:r>
              <a:rPr lang="pt-BR" sz="2100" dirty="0" smtClean="0"/>
              <a:t> (apenas para métodos) e </a:t>
            </a:r>
            <a:r>
              <a:rPr lang="pt-BR" sz="2100" i="1" dirty="0" err="1" smtClean="0"/>
              <a:t>strictfp</a:t>
            </a:r>
            <a:r>
              <a:rPr lang="pt-BR" sz="2100" dirty="0" smtClean="0"/>
              <a:t> (apenas para classes e métodos)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22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vez que criamos um objeto, seu construtor </a:t>
            </a:r>
            <a:r>
              <a:rPr lang="pt-BR" b="1" dirty="0" smtClean="0"/>
              <a:t>é sempre invocado</a:t>
            </a:r>
          </a:p>
          <a:p>
            <a:pPr algn="just"/>
            <a:r>
              <a:rPr lang="pt-BR" dirty="0" smtClean="0"/>
              <a:t>Toda a classe tem um construtor, </a:t>
            </a:r>
            <a:r>
              <a:rPr lang="pt-BR" b="1" dirty="0" smtClean="0"/>
              <a:t>mesmo que você não o declare</a:t>
            </a:r>
            <a:r>
              <a:rPr lang="pt-BR" dirty="0" smtClean="0"/>
              <a:t> (construtor padrão)</a:t>
            </a:r>
          </a:p>
          <a:p>
            <a:pPr algn="just"/>
            <a:r>
              <a:rPr lang="pt-BR" dirty="0" smtClean="0"/>
              <a:t>Construtor </a:t>
            </a:r>
            <a:r>
              <a:rPr lang="pt-BR" b="1" dirty="0" smtClean="0"/>
              <a:t>nunca terá um retorno </a:t>
            </a:r>
            <a:r>
              <a:rPr lang="pt-BR" dirty="0" smtClean="0"/>
              <a:t>e sempre deverá ser </a:t>
            </a:r>
            <a:r>
              <a:rPr lang="pt-BR" b="1" dirty="0" smtClean="0"/>
              <a:t>declarado com o nome da classe</a:t>
            </a:r>
          </a:p>
          <a:p>
            <a:pPr algn="just"/>
            <a:r>
              <a:rPr lang="pt-BR" dirty="0" smtClean="0"/>
              <a:t>Construtores não podem ser </a:t>
            </a:r>
            <a:r>
              <a:rPr lang="pt-BR" i="1" dirty="0" err="1" smtClean="0"/>
              <a:t>static</a:t>
            </a:r>
            <a:r>
              <a:rPr lang="pt-BR" dirty="0" smtClean="0"/>
              <a:t>, nem </a:t>
            </a:r>
            <a:r>
              <a:rPr lang="pt-BR" i="1" dirty="0" smtClean="0"/>
              <a:t>final</a:t>
            </a:r>
            <a:r>
              <a:rPr lang="pt-BR" dirty="0" smtClean="0"/>
              <a:t> ou </a:t>
            </a:r>
            <a:r>
              <a:rPr lang="pt-BR" i="1" dirty="0" smtClean="0"/>
              <a:t>abstract</a:t>
            </a:r>
          </a:p>
          <a:p>
            <a:pPr algn="just"/>
            <a:r>
              <a:rPr lang="pt-BR" dirty="0" smtClean="0"/>
              <a:t>Construtores </a:t>
            </a:r>
            <a:r>
              <a:rPr lang="pt-BR" b="1" dirty="0" smtClean="0"/>
              <a:t>podem ser sobrecarregados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79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</a:t>
            </a:r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Existem três tipos de de variáveis: </a:t>
            </a:r>
            <a:r>
              <a:rPr lang="pt-BR" sz="2100" b="1" dirty="0" smtClean="0"/>
              <a:t>primitivas</a:t>
            </a:r>
            <a:r>
              <a:rPr lang="pt-BR" sz="2100" dirty="0" smtClean="0"/>
              <a:t> (</a:t>
            </a:r>
            <a:r>
              <a:rPr lang="pt-BR" sz="2100" dirty="0"/>
              <a:t>char, </a:t>
            </a:r>
            <a:r>
              <a:rPr lang="pt-BR" sz="2100" dirty="0" err="1"/>
              <a:t>boolean</a:t>
            </a:r>
            <a:r>
              <a:rPr lang="pt-BR" sz="2100" dirty="0"/>
              <a:t>, byte, short, </a:t>
            </a:r>
            <a:r>
              <a:rPr lang="pt-BR" sz="2100" dirty="0" err="1"/>
              <a:t>int</a:t>
            </a:r>
            <a:r>
              <a:rPr lang="pt-BR" sz="2100" dirty="0"/>
              <a:t>, </a:t>
            </a:r>
            <a:r>
              <a:rPr lang="pt-BR" sz="2100" dirty="0" err="1"/>
              <a:t>long</a:t>
            </a:r>
            <a:r>
              <a:rPr lang="pt-BR" sz="2100" dirty="0"/>
              <a:t>, </a:t>
            </a:r>
            <a:r>
              <a:rPr lang="pt-BR" sz="2100" dirty="0" err="1"/>
              <a:t>double</a:t>
            </a:r>
            <a:r>
              <a:rPr lang="pt-BR" sz="2100" dirty="0"/>
              <a:t> ou </a:t>
            </a:r>
            <a:r>
              <a:rPr lang="pt-BR" sz="2100" dirty="0" err="1" smtClean="0"/>
              <a:t>float</a:t>
            </a:r>
            <a:r>
              <a:rPr lang="pt-BR" sz="2100" dirty="0" smtClean="0"/>
              <a:t>), </a:t>
            </a:r>
            <a:r>
              <a:rPr lang="pt-BR" sz="2100" b="1" dirty="0" smtClean="0"/>
              <a:t>de referência </a:t>
            </a:r>
            <a:r>
              <a:rPr lang="pt-BR" sz="2100" dirty="0" smtClean="0"/>
              <a:t>(objeto) e </a:t>
            </a:r>
            <a:r>
              <a:rPr lang="pt-BR" sz="2100" b="1" dirty="0" err="1" smtClean="0"/>
              <a:t>arrays</a:t>
            </a:r>
            <a:r>
              <a:rPr lang="pt-BR" sz="2100" dirty="0" smtClean="0"/>
              <a:t> dimensionais/bidimensionais e estes tipos podem ser usados como variáveis de classe, de instância, parâmetros de métodos ou variáveis local de método.  Java permite declarações múltiplas </a:t>
            </a:r>
            <a:r>
              <a:rPr lang="pt-BR" sz="2100" b="1" dirty="0" err="1" smtClean="0"/>
              <a:t>inline</a:t>
            </a:r>
            <a:endParaRPr lang="pt-BR" sz="2100" b="1" dirty="0" smtClean="0"/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smtClean="0"/>
              <a:t>final</a:t>
            </a:r>
            <a:r>
              <a:rPr lang="pt-BR" sz="2100" b="1" dirty="0" smtClean="0"/>
              <a:t> </a:t>
            </a:r>
            <a:r>
              <a:rPr lang="pt-BR" sz="2100" dirty="0" smtClean="0"/>
              <a:t>primitivas</a:t>
            </a:r>
            <a:r>
              <a:rPr lang="pt-BR" sz="2100" b="1" dirty="0" smtClean="0"/>
              <a:t> têm seu valor imutável </a:t>
            </a:r>
            <a:r>
              <a:rPr lang="pt-BR" sz="2100" dirty="0" smtClean="0"/>
              <a:t>e as de referência</a:t>
            </a:r>
            <a:r>
              <a:rPr lang="pt-BR" sz="2100" b="1" dirty="0" smtClean="0"/>
              <a:t> não permitem mudar a referência apontada</a:t>
            </a:r>
          </a:p>
          <a:p>
            <a:pPr algn="just"/>
            <a:r>
              <a:rPr lang="pt-BR" sz="2100" dirty="0"/>
              <a:t>Variáveis </a:t>
            </a:r>
            <a:r>
              <a:rPr lang="pt-BR" sz="2100" i="1" dirty="0" err="1"/>
              <a:t>static</a:t>
            </a:r>
            <a:r>
              <a:rPr lang="pt-BR" sz="2100" dirty="0"/>
              <a:t> existirão independentemente de haver instância da classe e é </a:t>
            </a:r>
            <a:r>
              <a:rPr lang="pt-BR" sz="2100" b="1" dirty="0"/>
              <a:t>compartilhada dentre as possíveis instância criadas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smtClean="0"/>
              <a:t>transiente</a:t>
            </a:r>
            <a:r>
              <a:rPr lang="pt-BR" sz="2100" dirty="0" smtClean="0"/>
              <a:t> (apenas aplicável a variável de instância e fora do exame)</a:t>
            </a:r>
          </a:p>
          <a:p>
            <a:pPr algn="just"/>
            <a:r>
              <a:rPr lang="pt-BR" sz="2100" dirty="0" smtClean="0"/>
              <a:t>Variáveis </a:t>
            </a:r>
            <a:r>
              <a:rPr lang="pt-BR" sz="2100" i="1" dirty="0" err="1" smtClean="0"/>
              <a:t>volatile</a:t>
            </a:r>
            <a:r>
              <a:rPr lang="pt-BR" sz="2100" dirty="0" smtClean="0"/>
              <a:t> (apenas </a:t>
            </a:r>
            <a:r>
              <a:rPr lang="pt-BR" sz="2100" dirty="0"/>
              <a:t>aplicável a variável de instância e fora do </a:t>
            </a:r>
            <a:r>
              <a:rPr lang="pt-BR" sz="2100" dirty="0" smtClean="0"/>
              <a:t>exame)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67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Utilizado quando precisamos de uma lista enumerada (predefinida) de opções</a:t>
            </a:r>
          </a:p>
          <a:p>
            <a:pPr algn="just"/>
            <a:r>
              <a:rPr lang="pt-BR" dirty="0" smtClean="0"/>
              <a:t>Pode ser declarado em seu próprio arquivo ou dentro de um arquivo de classe</a:t>
            </a:r>
          </a:p>
          <a:p>
            <a:pPr algn="just"/>
            <a:r>
              <a:rPr lang="pt-BR" dirty="0" smtClean="0"/>
              <a:t>São aplicáveis os mesmos modificadores que seriam para uma declaração de classe</a:t>
            </a:r>
          </a:p>
          <a:p>
            <a:pPr algn="just"/>
            <a:r>
              <a:rPr lang="pt-BR" dirty="0" smtClean="0"/>
              <a:t>É possível aplicarmos construtor(es) com argumentos, </a:t>
            </a:r>
            <a:r>
              <a:rPr lang="pt-BR" b="1" dirty="0" smtClean="0"/>
              <a:t>mas nunca o invocaremos diretamente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922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Em Java, temos duas premissas básicas em OO: </a:t>
            </a:r>
            <a:r>
              <a:rPr lang="pt-BR" b="1" dirty="0" smtClean="0"/>
              <a:t>flexibilidade</a:t>
            </a:r>
            <a:r>
              <a:rPr lang="pt-BR" dirty="0" smtClean="0"/>
              <a:t> e </a:t>
            </a:r>
            <a:r>
              <a:rPr lang="pt-BR" b="1" dirty="0" smtClean="0"/>
              <a:t>manutenabilidade</a:t>
            </a:r>
          </a:p>
          <a:p>
            <a:pPr algn="just"/>
            <a:r>
              <a:rPr lang="pt-BR" dirty="0" smtClean="0"/>
              <a:t>Encapsulamento é uma técnica onde utilizamos modificadores de acesso juntamente com métodos (assessores e configuradores) para </a:t>
            </a:r>
            <a:r>
              <a:rPr lang="pt-BR" b="1" dirty="0" smtClean="0"/>
              <a:t>evitar-se expor a implementação</a:t>
            </a:r>
            <a:r>
              <a:rPr lang="pt-BR" dirty="0" smtClean="0"/>
              <a:t> em detrimento da exposição do contrato a ser seguido</a:t>
            </a:r>
          </a:p>
          <a:p>
            <a:pPr algn="just"/>
            <a:r>
              <a:rPr lang="pt-BR" dirty="0" smtClean="0"/>
              <a:t>Devemos seguir a convenção Java para nome os assessores e configuradores</a:t>
            </a:r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930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Herança é um tipo de relacionamento (É-UM) que permite a </a:t>
            </a:r>
            <a:r>
              <a:rPr lang="pt-BR" b="1" dirty="0" smtClean="0"/>
              <a:t>reutilização de código e uso de polimorfismo</a:t>
            </a:r>
            <a:r>
              <a:rPr lang="pt-BR" dirty="0" smtClean="0"/>
              <a:t>, dentro do modelo OO</a:t>
            </a:r>
          </a:p>
          <a:p>
            <a:pPr algn="just"/>
            <a:r>
              <a:rPr lang="pt-BR" dirty="0" smtClean="0"/>
              <a:t>Para o exame, precisamos conhecer que é possível criar relacionamento de herança através da extensão de classe</a:t>
            </a:r>
          </a:p>
          <a:p>
            <a:pPr algn="just"/>
            <a:r>
              <a:rPr lang="pt-BR" dirty="0" smtClean="0"/>
              <a:t>No modelo OO, não devemos nos preocupar em como um código está implementado (como a coisa funciona), escondendo a implementação. Deve-se entretanto se ater ao contrato definido.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872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Todos os objetos Java (que não o próprio </a:t>
            </a:r>
            <a:r>
              <a:rPr lang="pt-BR" sz="2400" dirty="0" err="1" smtClean="0"/>
              <a:t>Object</a:t>
            </a:r>
            <a:r>
              <a:rPr lang="pt-BR" sz="2400" dirty="0" smtClean="0"/>
              <a:t>) que passam no teste É-UM </a:t>
            </a:r>
            <a:r>
              <a:rPr lang="pt-BR" sz="2400" b="1" dirty="0" smtClean="0"/>
              <a:t>são considerados polimórficos</a:t>
            </a:r>
          </a:p>
          <a:p>
            <a:pPr algn="just"/>
            <a:r>
              <a:rPr lang="pt-BR" sz="2400" dirty="0" smtClean="0"/>
              <a:t>A API que é exposta </a:t>
            </a:r>
            <a:r>
              <a:rPr lang="pt-BR" sz="2400" b="1" dirty="0" smtClean="0"/>
              <a:t>sempre será a da variável de referência</a:t>
            </a:r>
            <a:r>
              <a:rPr lang="pt-BR" sz="2400" dirty="0" smtClean="0"/>
              <a:t>, em detrimento da do tipo real do objeto</a:t>
            </a:r>
          </a:p>
          <a:p>
            <a:pPr algn="just"/>
            <a:r>
              <a:rPr lang="pt-BR" sz="2400" dirty="0" smtClean="0"/>
              <a:t>É possível a variável (não-final) apontar para quaisquer objetos que sejam seu subtipo</a:t>
            </a:r>
          </a:p>
          <a:p>
            <a:pPr algn="just"/>
            <a:r>
              <a:rPr lang="pt-BR" sz="2400" dirty="0" smtClean="0"/>
              <a:t>Polimorfismo também é possibilitado pela </a:t>
            </a:r>
            <a:r>
              <a:rPr lang="pt-BR" sz="2400" b="1" dirty="0" smtClean="0"/>
              <a:t>implementação de uma interface</a:t>
            </a:r>
          </a:p>
          <a:p>
            <a:pPr algn="just"/>
            <a:r>
              <a:rPr lang="pt-BR" sz="2400" dirty="0" smtClean="0"/>
              <a:t>Classes só podem estender uma classe, mas podem implementar diversas interfaces (única forma de herança múltipla em Java)</a:t>
            </a:r>
          </a:p>
          <a:p>
            <a:pPr algn="just"/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68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Sobrescritos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Possibilita que classes filha tenham a oportunidade de </a:t>
            </a:r>
            <a:r>
              <a:rPr lang="pt-BR" sz="2300" b="1" dirty="0" smtClean="0"/>
              <a:t>definir comportamentos específicos</a:t>
            </a:r>
            <a:r>
              <a:rPr lang="pt-BR" sz="2300" dirty="0" smtClean="0"/>
              <a:t> para si opcionalmente reaproveitando código do método pai</a:t>
            </a:r>
          </a:p>
          <a:p>
            <a:pPr algn="just"/>
            <a:r>
              <a:rPr lang="pt-BR" sz="2300" dirty="0" smtClean="0"/>
              <a:t>Métodos sobrescritos </a:t>
            </a:r>
            <a:r>
              <a:rPr lang="pt-BR" sz="2300" b="1" dirty="0" smtClean="0"/>
              <a:t>não podem ser mais restritivos </a:t>
            </a:r>
            <a:r>
              <a:rPr lang="pt-BR" sz="2300" dirty="0" smtClean="0"/>
              <a:t>do que o declarado no método pai</a:t>
            </a:r>
          </a:p>
          <a:p>
            <a:pPr algn="just"/>
            <a:r>
              <a:rPr lang="pt-BR" sz="2300" dirty="0" smtClean="0"/>
              <a:t>Os argumentos devem </a:t>
            </a:r>
            <a:r>
              <a:rPr lang="pt-BR" sz="2300" b="1" dirty="0" smtClean="0"/>
              <a:t>ser exatamente os que foram declarados no método pai</a:t>
            </a:r>
          </a:p>
          <a:p>
            <a:pPr algn="just"/>
            <a:r>
              <a:rPr lang="pt-BR" sz="2300" dirty="0" smtClean="0"/>
              <a:t>Os tipos de retorno e as exceções lançadas pelo método sobrescrito podem ser alterados para serem algum dos subtipos do mesmo</a:t>
            </a:r>
          </a:p>
          <a:p>
            <a:pPr algn="just"/>
            <a:r>
              <a:rPr lang="pt-BR" sz="2300" dirty="0" smtClean="0"/>
              <a:t>Métodos </a:t>
            </a:r>
            <a:r>
              <a:rPr lang="pt-BR" sz="2300" i="1" dirty="0" smtClean="0"/>
              <a:t>final</a:t>
            </a:r>
            <a:r>
              <a:rPr lang="pt-BR" sz="2300" dirty="0" smtClean="0"/>
              <a:t> e </a:t>
            </a:r>
            <a:r>
              <a:rPr lang="pt-BR" sz="2300" i="1" dirty="0" err="1" smtClean="0"/>
              <a:t>static</a:t>
            </a:r>
            <a:r>
              <a:rPr lang="pt-BR" sz="2300" dirty="0" smtClean="0"/>
              <a:t> não podem ser sobrescritos</a:t>
            </a:r>
            <a:endParaRPr lang="pt-BR" sz="2300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383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Sobrecarregados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São métodos que permite o </a:t>
            </a:r>
            <a:r>
              <a:rPr lang="pt-BR" sz="2400" b="1" dirty="0" smtClean="0"/>
              <a:t>reuso do mesmo “nome de método”</a:t>
            </a:r>
            <a:r>
              <a:rPr lang="pt-BR" sz="2400" dirty="0" smtClean="0"/>
              <a:t> dentro de uma classe ou subclasse</a:t>
            </a:r>
          </a:p>
          <a:p>
            <a:pPr algn="just"/>
            <a:r>
              <a:rPr lang="pt-BR" sz="2400" dirty="0" smtClean="0"/>
              <a:t>Este métodos </a:t>
            </a:r>
            <a:r>
              <a:rPr lang="pt-BR" sz="2400" b="1" dirty="0" smtClean="0"/>
              <a:t>precisam  alterar a lista de argumentos</a:t>
            </a:r>
          </a:p>
          <a:p>
            <a:pPr algn="just"/>
            <a:r>
              <a:rPr lang="pt-BR" sz="2400" dirty="0" smtClean="0"/>
              <a:t>Estes métodos podem alterar o tipo de retorno, o modificador de acesso ou declarações de exceções</a:t>
            </a:r>
          </a:p>
          <a:p>
            <a:pPr algn="just"/>
            <a:r>
              <a:rPr lang="pt-BR" sz="2400" dirty="0" smtClean="0"/>
              <a:t>A JVM sabe em </a:t>
            </a:r>
            <a:r>
              <a:rPr lang="pt-BR" sz="2400" dirty="0" err="1" smtClean="0"/>
              <a:t>runtime</a:t>
            </a:r>
            <a:r>
              <a:rPr lang="pt-BR" sz="2400" dirty="0" smtClean="0"/>
              <a:t> qual métodos chamar, considerando o match mais apropriado do tipo do parâmetro informado </a:t>
            </a:r>
          </a:p>
          <a:p>
            <a:pPr algn="just"/>
            <a:r>
              <a:rPr lang="pt-BR" sz="2400" dirty="0" smtClean="0"/>
              <a:t>É o </a:t>
            </a:r>
            <a:r>
              <a:rPr lang="pt-BR" sz="2400" b="1" dirty="0" smtClean="0"/>
              <a:t>tipo de referência </a:t>
            </a:r>
            <a:r>
              <a:rPr lang="pt-BR" sz="2400" dirty="0" smtClean="0"/>
              <a:t>(não o tipo do objeto) </a:t>
            </a:r>
            <a:r>
              <a:rPr lang="pt-BR" sz="2400" b="1" dirty="0" smtClean="0"/>
              <a:t>quem determina qual método sobrecarregado será chamado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337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Devido a API estar restrita à da variável de referência (não o objeto em si), o </a:t>
            </a:r>
            <a:r>
              <a:rPr lang="pt-BR" dirty="0" err="1" smtClean="0"/>
              <a:t>casting</a:t>
            </a:r>
            <a:r>
              <a:rPr lang="pt-BR" dirty="0" smtClean="0"/>
              <a:t> </a:t>
            </a:r>
            <a:r>
              <a:rPr lang="pt-BR" b="1" dirty="0" smtClean="0"/>
              <a:t>permite a conversão</a:t>
            </a:r>
            <a:r>
              <a:rPr lang="pt-BR" dirty="0" smtClean="0"/>
              <a:t> para um ancestral (</a:t>
            </a:r>
            <a:r>
              <a:rPr lang="pt-BR" i="1" dirty="0" err="1" smtClean="0"/>
              <a:t>upcast</a:t>
            </a:r>
            <a:r>
              <a:rPr lang="pt-BR" dirty="0" smtClean="0"/>
              <a:t>) ou para um </a:t>
            </a:r>
            <a:r>
              <a:rPr lang="pt-BR" dirty="0" err="1" smtClean="0"/>
              <a:t>descencente</a:t>
            </a:r>
            <a:r>
              <a:rPr lang="pt-BR" dirty="0" smtClean="0"/>
              <a:t> (</a:t>
            </a:r>
            <a:r>
              <a:rPr lang="pt-BR" i="1" dirty="0" err="1" smtClean="0"/>
              <a:t>downcast</a:t>
            </a:r>
            <a:r>
              <a:rPr lang="pt-BR" dirty="0" smtClean="0"/>
              <a:t>) </a:t>
            </a:r>
            <a:r>
              <a:rPr lang="pt-BR" b="1" dirty="0" smtClean="0"/>
              <a:t>para acessarmos a API desejada</a:t>
            </a:r>
          </a:p>
          <a:p>
            <a:pPr algn="just"/>
            <a:r>
              <a:rPr lang="pt-BR" dirty="0" smtClean="0"/>
              <a:t>Para </a:t>
            </a:r>
            <a:r>
              <a:rPr lang="pt-BR" dirty="0" err="1" smtClean="0"/>
              <a:t>upcasting</a:t>
            </a:r>
            <a:r>
              <a:rPr lang="pt-BR" dirty="0" smtClean="0"/>
              <a:t> é opcional o uso do </a:t>
            </a:r>
            <a:r>
              <a:rPr lang="pt-BR" dirty="0" err="1" smtClean="0"/>
              <a:t>cast</a:t>
            </a:r>
            <a:r>
              <a:rPr lang="pt-BR" dirty="0" smtClean="0"/>
              <a:t> explícito</a:t>
            </a:r>
          </a:p>
          <a:p>
            <a:pPr algn="just"/>
            <a:r>
              <a:rPr lang="pt-BR" dirty="0" smtClean="0"/>
              <a:t>Existe uma forma abreviada para acessar uma API enquanto se faz o </a:t>
            </a:r>
            <a:r>
              <a:rPr lang="pt-BR" dirty="0" err="1" smtClean="0"/>
              <a:t>cast</a:t>
            </a: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711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Implementando 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Implementar interface significa à classe </a:t>
            </a:r>
            <a:r>
              <a:rPr lang="pt-BR" sz="2400" b="1" dirty="0" smtClean="0"/>
              <a:t>estar aderente ao contrato definido na interface </a:t>
            </a:r>
            <a:r>
              <a:rPr lang="pt-BR" sz="2400" dirty="0" smtClean="0"/>
              <a:t>que está sendo implementada</a:t>
            </a:r>
          </a:p>
          <a:p>
            <a:pPr algn="just"/>
            <a:r>
              <a:rPr lang="pt-BR" sz="2400" dirty="0" smtClean="0"/>
              <a:t>Classes concretas </a:t>
            </a:r>
            <a:r>
              <a:rPr lang="pt-BR" sz="2400" b="1" dirty="0" smtClean="0"/>
              <a:t>precisam</a:t>
            </a:r>
            <a:r>
              <a:rPr lang="pt-BR" sz="2400" dirty="0" smtClean="0"/>
              <a:t> implementar </a:t>
            </a:r>
            <a:r>
              <a:rPr lang="pt-BR" sz="2400" b="1" dirty="0" smtClean="0"/>
              <a:t>todos os métodos </a:t>
            </a:r>
            <a:r>
              <a:rPr lang="pt-BR" sz="2400" dirty="0" smtClean="0"/>
              <a:t>da interface (às classes abstratas é opcional a implementação)</a:t>
            </a:r>
          </a:p>
          <a:p>
            <a:pPr algn="just"/>
            <a:r>
              <a:rPr lang="pt-BR" sz="2400" dirty="0" smtClean="0"/>
              <a:t>São válidas todas as regras de sobrescrição para a implementação da interface</a:t>
            </a:r>
          </a:p>
          <a:p>
            <a:pPr algn="just"/>
            <a:r>
              <a:rPr lang="pt-BR" sz="2400" dirty="0" smtClean="0"/>
              <a:t>Interfaces podem </a:t>
            </a:r>
            <a:r>
              <a:rPr lang="pt-BR" sz="2400" b="1" dirty="0" smtClean="0"/>
              <a:t>estender</a:t>
            </a:r>
            <a:r>
              <a:rPr lang="pt-BR" sz="2400" dirty="0" smtClean="0"/>
              <a:t> múltiplas interfaces</a:t>
            </a:r>
          </a:p>
          <a:p>
            <a:pPr algn="just"/>
            <a:r>
              <a:rPr lang="pt-BR" sz="2400" dirty="0"/>
              <a:t>Classes concretas </a:t>
            </a:r>
            <a:r>
              <a:rPr lang="pt-BR" sz="2400" dirty="0" smtClean="0"/>
              <a:t>podem </a:t>
            </a:r>
            <a:r>
              <a:rPr lang="pt-BR" sz="2400" b="1" dirty="0"/>
              <a:t>implementar</a:t>
            </a:r>
            <a:r>
              <a:rPr lang="pt-BR" sz="2400" dirty="0"/>
              <a:t> </a:t>
            </a:r>
            <a:r>
              <a:rPr lang="pt-BR" sz="2400" dirty="0" smtClean="0"/>
              <a:t>múltiplas interfaces</a:t>
            </a:r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125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Declarações de Tipo de Retorno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métodos sobrecarregados (reuso de nome) </a:t>
            </a:r>
            <a:r>
              <a:rPr lang="pt-BR" b="1" dirty="0" smtClean="0"/>
              <a:t>é obrigatório alterar a lista de parâmetros</a:t>
            </a:r>
            <a:r>
              <a:rPr lang="pt-BR" dirty="0" smtClean="0"/>
              <a:t>, mas opcional alterar o tipo de retorno. Cada método sobrecarregado </a:t>
            </a:r>
            <a:r>
              <a:rPr lang="pt-BR" b="1" dirty="0" smtClean="0"/>
              <a:t>pode</a:t>
            </a:r>
            <a:r>
              <a:rPr lang="pt-BR" dirty="0" smtClean="0"/>
              <a:t> retornar algum tipo (ou subtipo) para o tipo de retorno declarado</a:t>
            </a:r>
          </a:p>
          <a:p>
            <a:pPr algn="just"/>
            <a:r>
              <a:rPr lang="pt-BR" dirty="0" smtClean="0"/>
              <a:t>Para métodos sobrescritos, </a:t>
            </a:r>
            <a:r>
              <a:rPr lang="pt-BR" b="1" dirty="0" smtClean="0"/>
              <a:t>é  possível alterar o retorno</a:t>
            </a:r>
            <a:r>
              <a:rPr lang="pt-BR" dirty="0" smtClean="0"/>
              <a:t> para que reflita algum </a:t>
            </a:r>
            <a:r>
              <a:rPr lang="pt-BR" b="1" dirty="0" smtClean="0"/>
              <a:t>subtipo ao declarado no método-pai</a:t>
            </a:r>
            <a:endParaRPr lang="pt-BR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46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Retornando um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possível retornar </a:t>
            </a:r>
            <a:r>
              <a:rPr lang="pt-BR" i="1" dirty="0" err="1" smtClean="0"/>
              <a:t>null</a:t>
            </a:r>
            <a:r>
              <a:rPr lang="pt-BR" dirty="0" smtClean="0"/>
              <a:t> em métodos que declaram como retorno algum tipo</a:t>
            </a:r>
          </a:p>
          <a:p>
            <a:pPr algn="just"/>
            <a:r>
              <a:rPr lang="pt-BR" dirty="0" smtClean="0"/>
              <a:t>Métodos com tipo de retorno declarado como </a:t>
            </a:r>
            <a:r>
              <a:rPr lang="pt-BR" i="1" dirty="0" err="1" smtClean="0"/>
              <a:t>void</a:t>
            </a:r>
            <a:r>
              <a:rPr lang="pt-BR" dirty="0" smtClean="0"/>
              <a:t> </a:t>
            </a:r>
            <a:r>
              <a:rPr lang="pt-BR" b="1" dirty="0" smtClean="0"/>
              <a:t>não devem retornar nada </a:t>
            </a:r>
            <a:r>
              <a:rPr lang="pt-BR" dirty="0" smtClean="0"/>
              <a:t>ou apenas utilizar o termo </a:t>
            </a:r>
            <a:r>
              <a:rPr lang="pt-BR" dirty="0" err="1" smtClean="0"/>
              <a:t>return</a:t>
            </a:r>
            <a:r>
              <a:rPr lang="pt-BR" dirty="0" smtClean="0"/>
              <a:t> para devolver ao método chamador</a:t>
            </a:r>
          </a:p>
          <a:p>
            <a:pPr algn="just"/>
            <a:r>
              <a:rPr lang="pt-BR" dirty="0" smtClean="0"/>
              <a:t>É possível retornar um subtipo ao tipo declarado no retorno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68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Gerais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 smtClean="0"/>
              <a:t>Toda e qualquer classe </a:t>
            </a:r>
            <a:r>
              <a:rPr lang="pt-BR" sz="2000" b="1" dirty="0" smtClean="0"/>
              <a:t>deverá possuir um construtor</a:t>
            </a:r>
            <a:r>
              <a:rPr lang="pt-BR" sz="2000" dirty="0" smtClean="0"/>
              <a:t>, mesmo as abstratas</a:t>
            </a:r>
          </a:p>
          <a:p>
            <a:pPr algn="just"/>
            <a:r>
              <a:rPr lang="pt-BR" sz="2000" dirty="0" smtClean="0"/>
              <a:t>Construtores </a:t>
            </a:r>
            <a:r>
              <a:rPr lang="pt-BR" sz="2000" b="1" dirty="0" smtClean="0"/>
              <a:t>não possuem retorno </a:t>
            </a:r>
            <a:r>
              <a:rPr lang="pt-BR" sz="2000" dirty="0" smtClean="0"/>
              <a:t>e devem ser declarados com mesmo nome da </a:t>
            </a:r>
            <a:r>
              <a:rPr lang="pt-BR" sz="2000" dirty="0" err="1" smtClean="0"/>
              <a:t>public</a:t>
            </a:r>
            <a:r>
              <a:rPr lang="pt-BR" sz="2000" dirty="0" smtClean="0"/>
              <a:t> class. Podem ser sobrecarregados, mas </a:t>
            </a:r>
            <a:r>
              <a:rPr lang="pt-BR" sz="2000" b="1" dirty="0" smtClean="0"/>
              <a:t>nunca sobrescritos</a:t>
            </a:r>
          </a:p>
          <a:p>
            <a:pPr algn="just"/>
            <a:r>
              <a:rPr lang="pt-BR" sz="2000" dirty="0" smtClean="0"/>
              <a:t>O compilador </a:t>
            </a:r>
            <a:r>
              <a:rPr lang="pt-BR" sz="2000" b="1" dirty="0" smtClean="0"/>
              <a:t>sempre fornecerá um construtor padrão</a:t>
            </a:r>
            <a:r>
              <a:rPr lang="pt-BR" sz="2000" dirty="0" smtClean="0"/>
              <a:t>, sem argumentos e com mesmo modificador de acesso da classe, caso não forneçamos um. Caso a gente descreva um construtor, o compilador não mais irá nos fornecer um construtor padrão</a:t>
            </a:r>
          </a:p>
          <a:p>
            <a:pPr algn="just"/>
            <a:r>
              <a:rPr lang="pt-BR" sz="2000" dirty="0" smtClean="0"/>
              <a:t>Construtores podem usar quaisquer modificadores de acesso</a:t>
            </a:r>
          </a:p>
          <a:p>
            <a:pPr algn="just"/>
            <a:r>
              <a:rPr lang="pt-BR" sz="2000" dirty="0" smtClean="0"/>
              <a:t>Como ordem de construção, o construtor da classe após ser invocado invocará o da classe pai (até chegar ao da classe </a:t>
            </a:r>
            <a:r>
              <a:rPr lang="pt-BR" sz="2000" dirty="0" err="1" smtClean="0"/>
              <a:t>Object</a:t>
            </a:r>
            <a:r>
              <a:rPr lang="pt-BR" sz="2000" dirty="0" smtClean="0"/>
              <a:t>), ou seja, será invocado sempre uma chamada a </a:t>
            </a:r>
            <a:r>
              <a:rPr lang="pt-BR" sz="2000" i="1" dirty="0" err="1" smtClean="0"/>
              <a:t>super</a:t>
            </a:r>
            <a:r>
              <a:rPr lang="pt-BR" sz="2000" dirty="0" smtClean="0"/>
              <a:t> ou </a:t>
            </a:r>
            <a:r>
              <a:rPr lang="pt-BR" sz="2000" i="1" dirty="0" err="1" smtClean="0"/>
              <a:t>this</a:t>
            </a:r>
            <a:r>
              <a:rPr lang="pt-BR" sz="2000" dirty="0" smtClean="0"/>
              <a:t> (caso haja construtor sobrecarregado)</a:t>
            </a: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805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de Inicialização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Existem três locais em uma classe onde podemos pôr código para realizar alguma operação: </a:t>
            </a:r>
            <a:r>
              <a:rPr lang="pt-BR" b="1" dirty="0" smtClean="0"/>
              <a:t>métodos, construtores e blocos de inicialização</a:t>
            </a:r>
          </a:p>
          <a:p>
            <a:pPr algn="just"/>
            <a:r>
              <a:rPr lang="pt-BR" dirty="0" smtClean="0"/>
              <a:t>Blocos de inicialização roda quando a classe é </a:t>
            </a:r>
            <a:r>
              <a:rPr lang="pt-BR" b="1" dirty="0" smtClean="0"/>
              <a:t>lida pela primeira vez</a:t>
            </a:r>
            <a:r>
              <a:rPr lang="pt-BR" dirty="0" smtClean="0"/>
              <a:t> (bloco estático) ou quando </a:t>
            </a:r>
            <a:r>
              <a:rPr lang="pt-BR" b="1" dirty="0" smtClean="0"/>
              <a:t>uma instância é criada</a:t>
            </a:r>
            <a:r>
              <a:rPr lang="pt-BR" dirty="0" smtClean="0"/>
              <a:t> (bloco não-estático)</a:t>
            </a:r>
          </a:p>
          <a:p>
            <a:pPr algn="just"/>
            <a:r>
              <a:rPr lang="pt-BR" dirty="0" smtClean="0"/>
              <a:t>Blocos de inicialização rodam </a:t>
            </a:r>
            <a:r>
              <a:rPr lang="pt-BR" b="1" dirty="0" smtClean="0"/>
              <a:t>antes do construtor </a:t>
            </a:r>
            <a:r>
              <a:rPr lang="pt-BR" dirty="0" smtClean="0"/>
              <a:t>invocado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71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Estáticas e Métodos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Variáveis estáticas (classe) </a:t>
            </a:r>
            <a:r>
              <a:rPr lang="pt-BR" b="1" dirty="0" smtClean="0"/>
              <a:t>indefere</a:t>
            </a:r>
            <a:r>
              <a:rPr lang="pt-BR" dirty="0" smtClean="0"/>
              <a:t> de variáveis de instância (objeto)</a:t>
            </a:r>
          </a:p>
          <a:p>
            <a:pPr algn="just"/>
            <a:r>
              <a:rPr lang="pt-BR" dirty="0" smtClean="0"/>
              <a:t>Variáveis de instância </a:t>
            </a:r>
            <a:r>
              <a:rPr lang="pt-BR" b="1" dirty="0" smtClean="0"/>
              <a:t>não podem ser acessadas de dentro de um contexto estático</a:t>
            </a:r>
            <a:r>
              <a:rPr lang="pt-BR" dirty="0" smtClean="0"/>
              <a:t> (métodos, por exemplo)</a:t>
            </a:r>
          </a:p>
          <a:p>
            <a:pPr algn="just"/>
            <a:r>
              <a:rPr lang="pt-BR" dirty="0" smtClean="0"/>
              <a:t>É possível acessar uma variável estático através de uma variável de referência a uma instância da classe ou através do tipo da própria classe (modo mais apropriado)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239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Valores Literais para Tipos Primitivos</a:t>
            </a:r>
            <a:endParaRPr lang="pt-BR" sz="4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Java suporte os seguintes tipos numéricos (</a:t>
            </a:r>
            <a:r>
              <a:rPr lang="pt-BR" sz="2400" dirty="0"/>
              <a:t>decimal, octal, hexadecimal e binário </a:t>
            </a:r>
            <a:r>
              <a:rPr lang="pt-BR" sz="2400" dirty="0" smtClean="0"/>
              <a:t>literais e </a:t>
            </a:r>
            <a:r>
              <a:rPr lang="pt-BR" sz="2400" dirty="0"/>
              <a:t>podem utilizar </a:t>
            </a:r>
            <a:r>
              <a:rPr lang="pt-BR" sz="2400" dirty="0" smtClean="0"/>
              <a:t>“_” </a:t>
            </a:r>
            <a:r>
              <a:rPr lang="pt-BR" sz="2400" dirty="0"/>
              <a:t>para facilitar a </a:t>
            </a:r>
            <a:r>
              <a:rPr lang="pt-BR" sz="2400" dirty="0" smtClean="0"/>
              <a:t>leitura):</a:t>
            </a:r>
            <a:endParaRPr lang="pt-BR" sz="2400" dirty="0"/>
          </a:p>
          <a:p>
            <a:pPr lvl="1" algn="just"/>
            <a:r>
              <a:rPr lang="pt-BR" sz="2000" i="1" dirty="0" smtClean="0"/>
              <a:t>Short</a:t>
            </a:r>
          </a:p>
          <a:p>
            <a:pPr lvl="1" algn="just"/>
            <a:r>
              <a:rPr lang="pt-BR" sz="2000" i="1" dirty="0" err="1" smtClean="0"/>
              <a:t>Integer</a:t>
            </a:r>
            <a:endParaRPr lang="pt-BR" sz="2000" i="1" dirty="0" smtClean="0"/>
          </a:p>
          <a:p>
            <a:pPr lvl="1" algn="just"/>
            <a:r>
              <a:rPr lang="pt-BR" sz="2000" i="1" dirty="0" err="1" smtClean="0"/>
              <a:t>Long</a:t>
            </a:r>
            <a:endParaRPr lang="pt-BR" sz="2000" i="1" dirty="0" smtClean="0"/>
          </a:p>
          <a:p>
            <a:pPr lvl="1" algn="just"/>
            <a:r>
              <a:rPr lang="pt-BR" sz="2000" i="1" dirty="0" err="1" smtClean="0"/>
              <a:t>Float</a:t>
            </a:r>
            <a:endParaRPr lang="pt-BR" sz="2000" i="1" dirty="0" smtClean="0"/>
          </a:p>
          <a:p>
            <a:pPr lvl="1" algn="just"/>
            <a:r>
              <a:rPr lang="pt-BR" sz="2000" i="1" dirty="0" smtClean="0"/>
              <a:t>Double</a:t>
            </a:r>
          </a:p>
          <a:p>
            <a:pPr algn="just"/>
            <a:r>
              <a:rPr lang="pt-BR" sz="2400" dirty="0" smtClean="0"/>
              <a:t>Suporta também literais de </a:t>
            </a:r>
            <a:r>
              <a:rPr lang="pt-BR" sz="2400" i="1" dirty="0" smtClean="0"/>
              <a:t>floating point, </a:t>
            </a:r>
            <a:r>
              <a:rPr lang="pt-BR" sz="2400" i="1" dirty="0" err="1" smtClean="0"/>
              <a:t>boolean</a:t>
            </a:r>
            <a:r>
              <a:rPr lang="pt-BR" sz="2400" dirty="0" smtClean="0"/>
              <a:t> e </a:t>
            </a:r>
            <a:r>
              <a:rPr lang="pt-BR" sz="2400" i="1" dirty="0" smtClean="0"/>
              <a:t>char</a:t>
            </a:r>
          </a:p>
          <a:p>
            <a:pPr algn="just"/>
            <a:r>
              <a:rPr lang="pt-BR" sz="2400" dirty="0" smtClean="0"/>
              <a:t>Suporte a </a:t>
            </a:r>
            <a:r>
              <a:rPr lang="pt-BR" sz="2400" i="1" dirty="0" err="1" smtClean="0"/>
              <a:t>String</a:t>
            </a:r>
            <a:r>
              <a:rPr lang="pt-BR" sz="2400" dirty="0" smtClean="0"/>
              <a:t> literal (</a:t>
            </a:r>
            <a:r>
              <a:rPr lang="pt-BR" sz="2400" dirty="0" err="1" smtClean="0"/>
              <a:t>String</a:t>
            </a:r>
            <a:r>
              <a:rPr lang="pt-BR" sz="2400" dirty="0" smtClean="0"/>
              <a:t> é considerado um objeto ao invés de primitivo)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05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de 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 smtClean="0"/>
              <a:t>Uma variável de referência </a:t>
            </a:r>
            <a:r>
              <a:rPr lang="pt-BR" sz="2200" b="1" dirty="0" smtClean="0"/>
              <a:t>não é o próprio objeto</a:t>
            </a:r>
            <a:r>
              <a:rPr lang="pt-BR" sz="2200" dirty="0" smtClean="0"/>
              <a:t>, e sim, uma representação binária que representa o caminho para se acessar um objeto na JVM</a:t>
            </a:r>
          </a:p>
          <a:p>
            <a:pPr algn="just"/>
            <a:r>
              <a:rPr lang="pt-BR" sz="2200" dirty="0" smtClean="0"/>
              <a:t>O “caminho” do objeto é </a:t>
            </a:r>
            <a:r>
              <a:rPr lang="pt-BR" sz="2200" b="1" dirty="0" smtClean="0"/>
              <a:t>atribuível</a:t>
            </a:r>
            <a:r>
              <a:rPr lang="pt-BR" sz="2200" dirty="0" smtClean="0"/>
              <a:t> a uma variável através do operador “</a:t>
            </a:r>
            <a:r>
              <a:rPr lang="pt-BR" sz="2200" b="1" dirty="0" smtClean="0"/>
              <a:t>=</a:t>
            </a:r>
            <a:r>
              <a:rPr lang="pt-BR" sz="2200" dirty="0" smtClean="0"/>
              <a:t>“</a:t>
            </a:r>
          </a:p>
          <a:p>
            <a:pPr algn="just"/>
            <a:r>
              <a:rPr lang="pt-BR" sz="2200" dirty="0" smtClean="0"/>
              <a:t>Operações realizadas no mesmo </a:t>
            </a:r>
            <a:r>
              <a:rPr lang="pt-BR" sz="2200" dirty="0" err="1" smtClean="0"/>
              <a:t>statement</a:t>
            </a:r>
            <a:r>
              <a:rPr lang="pt-BR" sz="2200" dirty="0" smtClean="0"/>
              <a:t> </a:t>
            </a:r>
            <a:r>
              <a:rPr lang="pt-BR" sz="2200" b="1" dirty="0" smtClean="0"/>
              <a:t>serão processados antes </a:t>
            </a:r>
            <a:r>
              <a:rPr lang="pt-BR" sz="2200" dirty="0" smtClean="0"/>
              <a:t>de serem atribuídos</a:t>
            </a:r>
          </a:p>
          <a:p>
            <a:pPr algn="just"/>
            <a:r>
              <a:rPr lang="pt-BR" sz="2200" dirty="0" smtClean="0"/>
              <a:t>Suporta </a:t>
            </a:r>
            <a:r>
              <a:rPr lang="pt-BR" sz="2200" dirty="0" err="1" smtClean="0"/>
              <a:t>Casting</a:t>
            </a:r>
            <a:r>
              <a:rPr lang="pt-BR" sz="2200" dirty="0" smtClean="0"/>
              <a:t> de primitivo (implícito/explicito)</a:t>
            </a:r>
          </a:p>
          <a:p>
            <a:pPr algn="just"/>
            <a:r>
              <a:rPr lang="pt-BR" sz="2200" dirty="0" err="1" smtClean="0"/>
              <a:t>Truncagem</a:t>
            </a:r>
            <a:r>
              <a:rPr lang="pt-BR" sz="2200" dirty="0" smtClean="0"/>
              <a:t> de valores excedentes ao tipo de variável declarada</a:t>
            </a:r>
          </a:p>
          <a:p>
            <a:pPr algn="just"/>
            <a:r>
              <a:rPr lang="pt-BR" sz="2200" dirty="0" smtClean="0"/>
              <a:t>É possível atribuirmos um valor de uma variável a outra, entretanto trata-se apenas de uma cópia; variáveis sempre apontam </a:t>
            </a:r>
            <a:r>
              <a:rPr lang="pt-BR" sz="2200" smtClean="0"/>
              <a:t>para endereços </a:t>
            </a:r>
            <a:r>
              <a:rPr lang="pt-BR" sz="2200" dirty="0" smtClean="0"/>
              <a:t>de memória diferentes</a:t>
            </a:r>
          </a:p>
          <a:p>
            <a:pPr algn="just"/>
            <a:endParaRPr lang="pt-BR" sz="22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71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Crie um </a:t>
            </a:r>
            <a:r>
              <a:rPr lang="pt-BR" i="1" dirty="0" err="1" smtClean="0"/>
              <a:t>float</a:t>
            </a:r>
            <a:r>
              <a:rPr lang="pt-BR" dirty="0" smtClean="0"/>
              <a:t> de qualquer valor e assinale seu valor para uma variável </a:t>
            </a:r>
            <a:r>
              <a:rPr lang="pt-BR" i="1" dirty="0" smtClean="0"/>
              <a:t>short,</a:t>
            </a:r>
            <a:r>
              <a:rPr lang="pt-BR" dirty="0" smtClean="0"/>
              <a:t> usando </a:t>
            </a:r>
            <a:r>
              <a:rPr lang="pt-BR" i="1" dirty="0" err="1" smtClean="0"/>
              <a:t>casting</a:t>
            </a:r>
            <a:endParaRPr lang="pt-BR" i="1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sz="2400" i="1" dirty="0" smtClean="0"/>
              <a:t>OBS: literais decimais são interpretados pela JVM como sendo do tipo </a:t>
            </a:r>
            <a:r>
              <a:rPr lang="pt-BR" sz="2400" i="1" dirty="0" err="1" smtClean="0"/>
              <a:t>double</a:t>
            </a:r>
            <a:r>
              <a:rPr lang="pt-BR" sz="2400" i="1" dirty="0" smtClean="0"/>
              <a:t> e literais inteiros como sendo do tipo </a:t>
            </a:r>
            <a:r>
              <a:rPr lang="pt-BR" sz="2400" i="1" dirty="0" err="1" smtClean="0"/>
              <a:t>integer</a:t>
            </a:r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Precisam começar com uma </a:t>
            </a:r>
            <a:r>
              <a:rPr lang="pt-BR" b="1" dirty="0" smtClean="0"/>
              <a:t>letra</a:t>
            </a:r>
            <a:r>
              <a:rPr lang="pt-BR" dirty="0" smtClean="0"/>
              <a:t>, </a:t>
            </a:r>
            <a:r>
              <a:rPr lang="pt-BR" b="1" dirty="0" smtClean="0"/>
              <a:t>$</a:t>
            </a:r>
            <a:r>
              <a:rPr lang="pt-BR" dirty="0" smtClean="0"/>
              <a:t> ou </a:t>
            </a:r>
            <a:r>
              <a:rPr lang="pt-BR" b="1" dirty="0" smtClean="0"/>
              <a:t>_.</a:t>
            </a:r>
            <a:r>
              <a:rPr lang="pt-BR" dirty="0" smtClean="0"/>
              <a:t> Após, podem conter </a:t>
            </a:r>
            <a:r>
              <a:rPr lang="pt-BR" b="1" dirty="0" smtClean="0"/>
              <a:t>quaisquer combinações de letras, caracteres monetários, conectores ou números</a:t>
            </a:r>
          </a:p>
          <a:p>
            <a:pPr algn="just"/>
            <a:r>
              <a:rPr lang="pt-BR" b="1" dirty="0" smtClean="0"/>
              <a:t>Não há limite para o numero de caracteres </a:t>
            </a:r>
            <a:r>
              <a:rPr lang="pt-BR" dirty="0" smtClean="0"/>
              <a:t>que um identificador pode conter</a:t>
            </a:r>
          </a:p>
          <a:p>
            <a:pPr algn="just"/>
            <a:r>
              <a:rPr lang="pt-BR" dirty="0" smtClean="0"/>
              <a:t>Não podemos usar </a:t>
            </a:r>
            <a:r>
              <a:rPr lang="pt-BR" b="1" dirty="0" err="1" smtClean="0"/>
              <a:t>keywords</a:t>
            </a:r>
            <a:r>
              <a:rPr lang="pt-BR" dirty="0" smtClean="0"/>
              <a:t> como identificadores</a:t>
            </a:r>
          </a:p>
          <a:p>
            <a:pPr algn="just"/>
            <a:r>
              <a:rPr lang="pt-BR" dirty="0" smtClean="0"/>
              <a:t>Java é </a:t>
            </a:r>
            <a:r>
              <a:rPr lang="pt-BR" b="1" dirty="0" smtClean="0"/>
              <a:t>case </a:t>
            </a:r>
            <a:r>
              <a:rPr lang="pt-BR" b="1" dirty="0" err="1" smtClean="0"/>
              <a:t>sensitive</a:t>
            </a:r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600" dirty="0" smtClean="0"/>
              <a:t>Uso do </a:t>
            </a:r>
            <a:r>
              <a:rPr lang="pt-BR" sz="2600" b="1" dirty="0" err="1" smtClean="0"/>
              <a:t>CammelCase</a:t>
            </a:r>
            <a:r>
              <a:rPr lang="pt-BR" sz="2600" dirty="0" smtClean="0"/>
              <a:t> apropriado</a:t>
            </a:r>
          </a:p>
          <a:p>
            <a:pPr algn="just"/>
            <a:r>
              <a:rPr lang="pt-BR" sz="2600" dirty="0" smtClean="0"/>
              <a:t>Classes e Interfaces devem começar com letra </a:t>
            </a:r>
            <a:r>
              <a:rPr lang="pt-BR" sz="2600" b="1" dirty="0" smtClean="0"/>
              <a:t>maiúscula</a:t>
            </a:r>
          </a:p>
          <a:p>
            <a:pPr algn="just"/>
            <a:r>
              <a:rPr lang="pt-BR" sz="2600" dirty="0" smtClean="0"/>
              <a:t>Métodos devem começar com letra </a:t>
            </a:r>
            <a:r>
              <a:rPr lang="pt-BR" sz="2600" b="1" dirty="0" smtClean="0"/>
              <a:t>minúscula</a:t>
            </a:r>
          </a:p>
          <a:p>
            <a:pPr algn="just"/>
            <a:r>
              <a:rPr lang="pt-BR" sz="2600" dirty="0" smtClean="0"/>
              <a:t>Variáveis devem começar com letra </a:t>
            </a:r>
            <a:r>
              <a:rPr lang="pt-BR" sz="2600" b="1" dirty="0" smtClean="0"/>
              <a:t>minúscula</a:t>
            </a:r>
          </a:p>
          <a:p>
            <a:pPr algn="just"/>
            <a:r>
              <a:rPr lang="pt-BR" sz="2600" dirty="0" smtClean="0"/>
              <a:t>Constantes devem ser criadas com </a:t>
            </a:r>
            <a:r>
              <a:rPr lang="pt-BR" sz="2600" i="1" dirty="0" err="1" smtClean="0"/>
              <a:t>static</a:t>
            </a:r>
            <a:r>
              <a:rPr lang="pt-BR" sz="2600" dirty="0" smtClean="0"/>
              <a:t> e </a:t>
            </a:r>
            <a:r>
              <a:rPr lang="pt-BR" sz="2600" i="1" dirty="0" smtClean="0"/>
              <a:t>final</a:t>
            </a:r>
            <a:r>
              <a:rPr lang="pt-BR" sz="2600" dirty="0" smtClean="0"/>
              <a:t>, em </a:t>
            </a:r>
            <a:r>
              <a:rPr lang="pt-BR" sz="2600" b="1" dirty="0" smtClean="0"/>
              <a:t>caixa alta </a:t>
            </a:r>
            <a:r>
              <a:rPr lang="pt-BR" sz="2600" dirty="0" smtClean="0"/>
              <a:t>e se necessário usar _ como separador</a:t>
            </a:r>
          </a:p>
          <a:p>
            <a:pPr algn="just"/>
            <a:r>
              <a:rPr lang="pt-BR" sz="2600" dirty="0" smtClean="0"/>
              <a:t>É recomendado que os identificadores possuam </a:t>
            </a:r>
            <a:r>
              <a:rPr lang="pt-BR" sz="2600" dirty="0"/>
              <a:t>um nome </a:t>
            </a:r>
            <a:r>
              <a:rPr lang="pt-BR" sz="2600" dirty="0" smtClean="0"/>
              <a:t>“curto”, mas principalmente </a:t>
            </a:r>
            <a:r>
              <a:rPr lang="pt-BR" sz="2600" dirty="0"/>
              <a:t>com </a:t>
            </a:r>
            <a:r>
              <a:rPr lang="pt-BR" sz="2600" b="1" dirty="0"/>
              <a:t>significância</a:t>
            </a:r>
          </a:p>
          <a:p>
            <a:pPr algn="just"/>
            <a:endParaRPr lang="pt-BR" sz="2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2848</Words>
  <Application>Microsoft Office PowerPoint</Application>
  <PresentationFormat>Apresentação na tela (4:3)</PresentationFormat>
  <Paragraphs>317</Paragraphs>
  <Slides>68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Legal Identifiers</vt:lpstr>
      <vt:lpstr>Convenções</vt:lpstr>
      <vt:lpstr>Definindo Classes</vt:lpstr>
      <vt:lpstr>Regras para declaração de fontes</vt:lpstr>
      <vt:lpstr>Comandos javac e java</vt:lpstr>
      <vt:lpstr>Executando aplicações com java</vt:lpstr>
      <vt:lpstr>public static void main</vt:lpstr>
      <vt:lpstr>Import não-static</vt:lpstr>
      <vt:lpstr>Import static</vt:lpstr>
      <vt:lpstr>Declaração de classe e modificadores</vt:lpstr>
      <vt:lpstr>Apresentação do PowerPoint</vt:lpstr>
      <vt:lpstr>Exercícios</vt:lpstr>
      <vt:lpstr>Uso de Interfaces</vt:lpstr>
      <vt:lpstr>Declarando uma interface</vt:lpstr>
      <vt:lpstr>Declarando constantes em interfaces</vt:lpstr>
      <vt:lpstr>Declarando Membros de Classe</vt:lpstr>
      <vt:lpstr>Modificadores de Acesso</vt:lpstr>
      <vt:lpstr>Modificadores de Não-Acesso</vt:lpstr>
      <vt:lpstr>Declaração de Construtores</vt:lpstr>
      <vt:lpstr>Declaração de Variáveis</vt:lpstr>
      <vt:lpstr>Declaração e Uso de enums</vt:lpstr>
      <vt:lpstr>Declarando enums</vt:lpstr>
      <vt:lpstr>Apresentação do PowerPoint</vt:lpstr>
      <vt:lpstr>Encapsulamento</vt:lpstr>
      <vt:lpstr>Encapsulamento</vt:lpstr>
      <vt:lpstr>Herança e Polimorfismo</vt:lpstr>
      <vt:lpstr>Herança</vt:lpstr>
      <vt:lpstr>Polimorfismo</vt:lpstr>
      <vt:lpstr>Polimorfismo</vt:lpstr>
      <vt:lpstr>Sobrescrição e Sobrecarga</vt:lpstr>
      <vt:lpstr>Métodos Sobrescritos</vt:lpstr>
      <vt:lpstr>Métodos Sobrecarregados</vt:lpstr>
      <vt:lpstr>Casting</vt:lpstr>
      <vt:lpstr>Casting</vt:lpstr>
      <vt:lpstr>Implementando Interfaces</vt:lpstr>
      <vt:lpstr>Implementando Interface</vt:lpstr>
      <vt:lpstr>Tipos de Retornos Válidos</vt:lpstr>
      <vt:lpstr>Declarações de Tipo de Retorno</vt:lpstr>
      <vt:lpstr>Retornando um valor</vt:lpstr>
      <vt:lpstr>Construtores e Instanciação</vt:lpstr>
      <vt:lpstr>Regras Gerais</vt:lpstr>
      <vt:lpstr>Bloco de Inicialização</vt:lpstr>
      <vt:lpstr>Static</vt:lpstr>
      <vt:lpstr>Variáveis Estáticas e Métodos</vt:lpstr>
      <vt:lpstr>Apresentação do PowerPoint</vt:lpstr>
      <vt:lpstr>Literais, Assignments e Variáveis</vt:lpstr>
      <vt:lpstr>Valores Literais para Tipos Primitivos</vt:lpstr>
      <vt:lpstr>Operador de Atribuição</vt:lpstr>
      <vt:lpstr>Apresentação do PowerPoint</vt:lpstr>
      <vt:lpstr>Exercício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722</cp:revision>
  <cp:lastPrinted>2016-01-19T16:38:17Z</cp:lastPrinted>
  <dcterms:created xsi:type="dcterms:W3CDTF">2014-06-11T11:16:34Z</dcterms:created>
  <dcterms:modified xsi:type="dcterms:W3CDTF">2016-08-12T13:07:19Z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