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71"/>
  </p:notesMasterIdLst>
  <p:handoutMasterIdLst>
    <p:handoutMasterId r:id="rId72"/>
  </p:handoutMasterIdLst>
  <p:sldIdLst>
    <p:sldId id="1140" r:id="rId2"/>
    <p:sldId id="1144" r:id="rId3"/>
    <p:sldId id="1141" r:id="rId4"/>
    <p:sldId id="1142" r:id="rId5"/>
    <p:sldId id="1146" r:id="rId6"/>
    <p:sldId id="1260" r:id="rId7"/>
    <p:sldId id="1161" r:id="rId8"/>
    <p:sldId id="1226" r:id="rId9"/>
    <p:sldId id="1162" r:id="rId10"/>
    <p:sldId id="1227" r:id="rId11"/>
    <p:sldId id="1163" r:id="rId12"/>
    <p:sldId id="1228" r:id="rId13"/>
    <p:sldId id="1164" r:id="rId14"/>
    <p:sldId id="1229" r:id="rId15"/>
    <p:sldId id="1241" r:id="rId16"/>
    <p:sldId id="1165" r:id="rId17"/>
    <p:sldId id="1242" r:id="rId18"/>
    <p:sldId id="1202" r:id="rId19"/>
    <p:sldId id="1261" r:id="rId20"/>
    <p:sldId id="1166" r:id="rId21"/>
    <p:sldId id="1167" r:id="rId22"/>
    <p:sldId id="1168" r:id="rId23"/>
    <p:sldId id="1169" r:id="rId24"/>
    <p:sldId id="1234" r:id="rId25"/>
    <p:sldId id="1170" r:id="rId26"/>
    <p:sldId id="1171" r:id="rId27"/>
    <p:sldId id="1172" r:id="rId28"/>
    <p:sldId id="1237" r:id="rId29"/>
    <p:sldId id="1173" r:id="rId30"/>
    <p:sldId id="1238" r:id="rId31"/>
    <p:sldId id="1174" r:id="rId32"/>
    <p:sldId id="1239" r:id="rId33"/>
    <p:sldId id="1221" r:id="rId34"/>
    <p:sldId id="1262" r:id="rId35"/>
    <p:sldId id="1175" r:id="rId36"/>
    <p:sldId id="1240" r:id="rId37"/>
    <p:sldId id="1243" r:id="rId38"/>
    <p:sldId id="1176" r:id="rId39"/>
    <p:sldId id="1177" r:id="rId40"/>
    <p:sldId id="1245" r:id="rId41"/>
    <p:sldId id="1178" r:id="rId42"/>
    <p:sldId id="1246" r:id="rId43"/>
    <p:sldId id="1179" r:id="rId44"/>
    <p:sldId id="1247" r:id="rId45"/>
    <p:sldId id="1248" r:id="rId46"/>
    <p:sldId id="1263" r:id="rId47"/>
    <p:sldId id="1180" r:id="rId48"/>
    <p:sldId id="1249" r:id="rId49"/>
    <p:sldId id="1250" r:id="rId50"/>
    <p:sldId id="1264" r:id="rId51"/>
    <p:sldId id="1265" r:id="rId52"/>
    <p:sldId id="1181" r:id="rId53"/>
    <p:sldId id="1251" r:id="rId54"/>
    <p:sldId id="1182" r:id="rId55"/>
    <p:sldId id="1252" r:id="rId56"/>
    <p:sldId id="1183" r:id="rId57"/>
    <p:sldId id="1253" r:id="rId58"/>
    <p:sldId id="1266" r:id="rId59"/>
    <p:sldId id="1267" r:id="rId60"/>
    <p:sldId id="1184" r:id="rId61"/>
    <p:sldId id="1255" r:id="rId62"/>
    <p:sldId id="1185" r:id="rId63"/>
    <p:sldId id="1256" r:id="rId64"/>
    <p:sldId id="1186" r:id="rId65"/>
    <p:sldId id="1257" r:id="rId66"/>
    <p:sldId id="1187" r:id="rId67"/>
    <p:sldId id="1258" r:id="rId68"/>
    <p:sldId id="1268" r:id="rId69"/>
    <p:sldId id="1259" r:id="rId70"/>
  </p:sldIdLst>
  <p:sldSz cx="9144000" cy="6858000" type="screen4x3"/>
  <p:notesSz cx="6797675" cy="9928225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738AA9"/>
    <a:srgbClr val="00FFCC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Estilo Claro 1 - Ênfas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27F97BB-C833-4FB7-BDE5-3F7075034690}" styleName="Estilo com Tema 2 - Ênfas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59" autoAdjust="0"/>
    <p:restoredTop sz="90764" autoAdjust="0"/>
  </p:normalViewPr>
  <p:slideViewPr>
    <p:cSldViewPr>
      <p:cViewPr varScale="1">
        <p:scale>
          <a:sx n="63" d="100"/>
          <a:sy n="63" d="100"/>
        </p:scale>
        <p:origin x="155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22EA8-AF65-4008-82EE-AEE6414B708A}" type="datetimeFigureOut">
              <a:rPr lang="pt-BR" smtClean="0"/>
              <a:t>17/08/2016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30092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50443" y="9430092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C7B49-B6BD-4F64-9393-A11418F425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99944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FF0CD-9C9F-49AC-9576-0191D2CC62A3}" type="datetimeFigureOut">
              <a:rPr lang="pt-BR" smtClean="0"/>
              <a:t>17/08/2016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768" y="4715629"/>
            <a:ext cx="5438140" cy="44679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9671"/>
            <a:ext cx="2945659" cy="4969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50443" y="9429671"/>
            <a:ext cx="2945659" cy="4969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2AC1C7-A300-465F-938B-FAEF00C6FC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2164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DasAnotações1"/>
          <p:cNvSpPr>
            <a:spLocks noGrp="1" noChangeArrowheads="1"/>
            <a:extLst>
              <a:ext uri="smNativeData">
                <pr:smNativeData xmlns="" xmlns:pr="smNativeData" val="SMDATA_12_7hxgVxMAAAAlAAAAZAAAAA0A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wAMAANAvAAAIBwAAEAAAAA=="/>
              </a:ext>
            </a:extLst>
          </p:cNvSpPr>
          <p:nvPr>
            <p:ph type="body"/>
          </p:nvPr>
        </p:nvSpPr>
        <p:spPr>
          <a:xfrm>
            <a:off x="685800" y="609600"/>
            <a:ext cx="7086600" cy="533400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8739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de cantos arredondados 14"/>
          <p:cNvSpPr/>
          <p:nvPr userDrawn="1"/>
        </p:nvSpPr>
        <p:spPr>
          <a:xfrm>
            <a:off x="107504" y="116632"/>
            <a:ext cx="4896544" cy="50405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de cantos arredondados 15"/>
          <p:cNvSpPr/>
          <p:nvPr userDrawn="1"/>
        </p:nvSpPr>
        <p:spPr>
          <a:xfrm>
            <a:off x="5076056" y="116632"/>
            <a:ext cx="504056" cy="50405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 userDrawn="1"/>
        </p:nvSpPr>
        <p:spPr>
          <a:xfrm>
            <a:off x="5652120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de cantos arredondados 17"/>
          <p:cNvSpPr/>
          <p:nvPr userDrawn="1"/>
        </p:nvSpPr>
        <p:spPr>
          <a:xfrm>
            <a:off x="6228184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de cantos arredondados 18"/>
          <p:cNvSpPr/>
          <p:nvPr userDrawn="1"/>
        </p:nvSpPr>
        <p:spPr>
          <a:xfrm>
            <a:off x="6804248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de cantos arredondados 19"/>
          <p:cNvSpPr/>
          <p:nvPr userDrawn="1"/>
        </p:nvSpPr>
        <p:spPr>
          <a:xfrm>
            <a:off x="7380312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de cantos arredondados 20"/>
          <p:cNvSpPr/>
          <p:nvPr userDrawn="1"/>
        </p:nvSpPr>
        <p:spPr>
          <a:xfrm>
            <a:off x="7956376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de cantos arredondados 21"/>
          <p:cNvSpPr/>
          <p:nvPr userDrawn="1"/>
        </p:nvSpPr>
        <p:spPr>
          <a:xfrm>
            <a:off x="8532440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spaço Reservado para Rodapé 1"/>
          <p:cNvSpPr>
            <a:spLocks noGrp="1"/>
          </p:cNvSpPr>
          <p:nvPr>
            <p:ph type="ftr" sz="quarter" idx="10"/>
          </p:nvPr>
        </p:nvSpPr>
        <p:spPr>
          <a:xfrm>
            <a:off x="35496" y="6448251"/>
            <a:ext cx="289560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4472086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2262781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4777380"/>
            <a:ext cx="6686549" cy="112628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71210" y="6130437"/>
            <a:ext cx="859712" cy="370396"/>
          </a:xfrm>
          <a:prstGeom prst="rect">
            <a:avLst/>
          </a:prstGeom>
        </p:spPr>
        <p:txBody>
          <a:bodyPr/>
          <a:lstStyle/>
          <a:p>
            <a:fld id="{47A45E42-5C18-486B-B418-DCDD32841B52}" type="datetimeFigureOut">
              <a:rPr lang="pt-BR" smtClean="0"/>
              <a:t>17/08/2016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1910" y="6135809"/>
            <a:ext cx="571499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1"/>
            <a:ext cx="1308489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4529541"/>
            <a:ext cx="584825" cy="365125"/>
          </a:xfrm>
          <a:prstGeom prst="rect">
            <a:avLst/>
          </a:prstGeom>
        </p:spPr>
        <p:txBody>
          <a:bodyPr/>
          <a:lstStyle/>
          <a:p>
            <a:fld id="{209F5D4E-431A-43CF-8B21-A4FE243F29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696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DoSlide1"/>
          <p:cNvSpPr>
            <a:spLocks noGrp="1" noChangeArrowheads="1"/>
            <a:extLst>
              <a:ext uri="smNativeData">
                <pr:smNativeData xmlns="" xmlns:pr="smNativeData" val="SMDATA_12_7hxgV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PwIAANhFAABnCgAAEAAAAA=="/>
              </a:ext>
            </a:extLst>
          </p:cNvSpPr>
          <p:nvPr>
            <p:ph type="title"/>
          </p:nvPr>
        </p:nvSpPr>
        <p:spPr>
          <a:xfrm>
            <a:off x="628650" y="365125"/>
            <a:ext cx="7886700" cy="1325880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Objeto1"/>
          <p:cNvSpPr>
            <a:spLocks noGrp="1" noChangeArrowheads="1"/>
            <a:extLst>
              <a:ext uri="smNativeData">
                <pr:smNativeData xmlns="" xmlns:pr="smNativeData" val="SMDATA_12_7hxgV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OwsAANhFAAAAJgAAEAAAAA=="/>
              </a:ext>
            </a:extLst>
          </p:cNvSpPr>
          <p:nvPr>
            <p:ph idx="1"/>
          </p:nvPr>
        </p:nvSpPr>
        <p:spPr>
          <a:xfrm>
            <a:off x="628650" y="1825626"/>
            <a:ext cx="7886700" cy="435165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ÁreaNúmeroSlide1"/>
          <p:cNvSpPr>
            <a:spLocks noGrp="1" noChangeArrowheads="1"/>
            <a:extLst>
              <a:ext uri="smNativeData">
                <pr:smNativeData xmlns="" xmlns:pr="smNativeData" val="SMDATA_12_7hxgV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n5uYDzMzMAMDA/wB/f38AAAAAAAAAAAAAAAAAAAAAAAAAAAAhAAAAGAAAABQAAAD4NAAAGicAANhFAABZKQAAEAAAAA=="/>
              </a:ext>
            </a:extLst>
          </p:cNvSpPr>
          <p:nvPr>
            <p:ph type="sldNum" sz="quarter" idx="1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fld id="{7868D786-C895-3D21-DBD0-3E74999E2D6B}" type="slidenum">
              <a:t>‹nº›</a:t>
            </a:fld>
            <a:endParaRPr/>
          </a:p>
        </p:txBody>
      </p:sp>
      <p:sp>
        <p:nvSpPr>
          <p:cNvPr id="5" name="ÁreaRodapé1"/>
          <p:cNvSpPr>
            <a:spLocks noGrp="1" noChangeArrowheads="1"/>
            <a:extLst>
              <a:ext uri="smNativeData">
                <pr:smNativeData xmlns="" xmlns:pr="smNativeData" val="SMDATA_12_7hxgV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n5uYDzMzMAMDA/wB/f38AAAAAAAAAAAAAAAAAAAAAAAAAAAAhAAAAGAAAABQAAADYGAAAGicAACgyAABZKQAAEAAAAA=="/>
              </a:ext>
            </a:extLst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/>
          </a:p>
        </p:txBody>
      </p:sp>
      <p:sp>
        <p:nvSpPr>
          <p:cNvPr id="6" name="ÁreaDataHora1"/>
          <p:cNvSpPr>
            <a:spLocks noGrp="1" noChangeArrowheads="1"/>
            <a:extLst>
              <a:ext uri="smNativeData">
                <pr:smNativeData xmlns="" xmlns:pr="smNativeData" val="SMDATA_12_7hxgV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n5uYDzMzMAMDA/wB/f38AAAAAAAAAAAAAAAAAAAAAAAAAAAAhAAAAGAAAABQAAAAoBQAAGicAAAgWAABZKQAAEAAAAA=="/>
              </a:ext>
            </a:extLst>
          </p:cNvSpPr>
          <p:nvPr>
            <p:ph type="dt" sz="half" idx="1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 algn="l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2714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14"/>
          <p:cNvSpPr/>
          <p:nvPr userDrawn="1"/>
        </p:nvSpPr>
        <p:spPr>
          <a:xfrm>
            <a:off x="107504" y="116632"/>
            <a:ext cx="4896544" cy="50405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15"/>
          <p:cNvSpPr/>
          <p:nvPr userDrawn="1"/>
        </p:nvSpPr>
        <p:spPr>
          <a:xfrm>
            <a:off x="5076056" y="116632"/>
            <a:ext cx="504056" cy="504056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16"/>
          <p:cNvSpPr/>
          <p:nvPr userDrawn="1"/>
        </p:nvSpPr>
        <p:spPr>
          <a:xfrm>
            <a:off x="5652120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de cantos arredondados 17"/>
          <p:cNvSpPr/>
          <p:nvPr userDrawn="1"/>
        </p:nvSpPr>
        <p:spPr>
          <a:xfrm>
            <a:off x="6228184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de cantos arredondados 18"/>
          <p:cNvSpPr/>
          <p:nvPr userDrawn="1"/>
        </p:nvSpPr>
        <p:spPr>
          <a:xfrm>
            <a:off x="6804248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de cantos arredondados 19"/>
          <p:cNvSpPr/>
          <p:nvPr userDrawn="1"/>
        </p:nvSpPr>
        <p:spPr>
          <a:xfrm>
            <a:off x="7380312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de cantos arredondados 20"/>
          <p:cNvSpPr/>
          <p:nvPr userDrawn="1"/>
        </p:nvSpPr>
        <p:spPr>
          <a:xfrm>
            <a:off x="7956376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de cantos arredondados 21"/>
          <p:cNvSpPr/>
          <p:nvPr userDrawn="1"/>
        </p:nvSpPr>
        <p:spPr>
          <a:xfrm>
            <a:off x="8532440" y="116632"/>
            <a:ext cx="504056" cy="504056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039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6" r:id="rId2"/>
    <p:sldLayoutId id="2147483667" r:id="rId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1"/>
          <p:cNvGrpSpPr>
            <a:extLst>
              <a:ext uri="smNativeData">
                <pr:smNativeData xmlns="" xmlns:pr="smNativeData" val="SMDATA_6_7hxgVxMAAAAlAAAAAQAAAA8BAAAAkAAAAEgAAACQAAAASAAAAAAAAAAAAAAAAAAAABcAAAAUAAAAAAAAAAAAAAD/fwAA/38AAAAAAAAJAAAABAAAAAAAAAAMAAAAEAAAAAAAAAAAAAAAAAAAAAAAAAAfAAAAVAAAAAAAAAAAAAAAAAAAAAAAAAAAAAAAAAAAAAAAAAAAAAAAAAAAAAAAAAAAAAAAAAAAAAAAAAAAAAAAAAAAAAAAAAAAAAAAAAAAAAAAAAAAAAAAAAAAACEAAAAYAAAAFAAAAAAAAACEIQAAAEsAAEMmAAAQAAAA"/>
              </a:ext>
            </a:extLst>
          </p:cNvGrpSpPr>
          <p:nvPr/>
        </p:nvGrpSpPr>
        <p:grpSpPr>
          <a:xfrm>
            <a:off x="0" y="5239941"/>
            <a:ext cx="9144000" cy="369094"/>
            <a:chOff x="0" y="5448300"/>
            <a:chExt cx="12192000" cy="771525"/>
          </a:xfr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grpSpPr>
        <p:sp>
          <p:nvSpPr>
            <p:cNvPr id="4" name="Retângulo1"/>
            <p:cNvSpPr>
              <a:extLst>
                <a:ext uri="smNativeData">
                  <pr:smNativeData xmlns="" xmlns:pr="smNativeData" val="SMDATA_12_7hxgVxMAAAAlAAAAZAAAAA0AAAAAkAAAAEgAAACQAAAASAAAAAAAAAABAAAAAAAAAAEAAABQAAAAAAAAAAAA4D8AAAAAAADgPwAAAAAAAOA/AAAAAAAA4D8AAAAAAADgPwAAAAAAAOA/AAAAAAAA4D8AAAAAAADgPwAAAAAAAOA/AAAAAAAA4D8CAAAAjAAAAAEAAAAAAAAAVII1AP///wgAAAAAAAAAAAAAAAAAAAAAAAAAAAAAAAAAAAAAeAAAAAEAAABAAAAAAAAAAAAAAAB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UgjUA////AQAAAAAAAAAAAAAAAAAAAAAAAAAAAAAAAAAAAAAAAAAAAAAAAn9/fwDn5uYDzMzMAMDA/wB/f38AAAAAAAAAAAAAAAAAAAAAAAAAAAAhAAAAGAAAABQAAADLEgAAhiEAAABLAABDJgAAAAAAAA=="/>
                </a:ext>
              </a:extLst>
            </p:cNvSpPr>
            <p:nvPr/>
          </p:nvSpPr>
          <p:spPr>
            <a:xfrm>
              <a:off x="3054985" y="5449570"/>
              <a:ext cx="9137015" cy="770255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anchor="ctr"/>
            <a:lstStyle>
              <a:lvl1pPr marL="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1pPr>
              <a:lvl2pPr marL="4572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2pPr>
              <a:lvl3pPr marL="9144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3pPr>
              <a:lvl4pPr marL="13716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4pPr>
              <a:lvl5pPr marL="18288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5pPr>
            </a:lstStyle>
            <a:p>
              <a:pPr>
                <a:defRPr/>
              </a:pPr>
              <a:endParaRPr sz="1350" dirty="0"/>
            </a:p>
          </p:txBody>
        </p:sp>
        <p:sp>
          <p:nvSpPr>
            <p:cNvPr id="3" name="Retângulo2"/>
            <p:cNvSpPr>
              <a:extLst>
                <a:ext uri="smNativeData">
                  <pr:smNativeData xmlns="" xmlns:pr="smNativeData" val="SMDATA_12_7hxgVxMAAAAlAAAAZAAAAA0AAAAAkAAAAEgAAACQAAAASAAAAAAAAAABAAAAAAAAAAEAAABQAAAAAAAAAAAA4D8AAAAAAADgPwAAAAAAAOA/AAAAAAAA4D8AAAAAAADgPwAAAAAAAOA/AAAAAAAA4D8AAAAAAADgPwAAAAAAAOA/AAAAAAAA4D8CAAAAjAAAAAEAAAAAAAAA/8AAAP///wgAAAAAAAAAAAAAAAAAAAAAAAAAAAAAAAAAAAAAeAAAAAEAAABAAAAAAAAAAAAAAAB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wAAA////AQAAAAAAAAAAAAAAAAAAAAAAAAAAAAAAAAAAAAAAAAAAAAAAAn9/fwDn5uYDzMzMAMDA/wB/f38AAAAAAAAAAAAAAAAAAAAAAAAAAAAhAAAAGAAAABQAAAAAAAAAhCEAAMsSAABBJgAAAAAAAA=="/>
                </a:ext>
              </a:extLst>
            </p:cNvSpPr>
            <p:nvPr/>
          </p:nvSpPr>
          <p:spPr>
            <a:xfrm>
              <a:off x="0" y="5448300"/>
              <a:ext cx="3054985" cy="770255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anchor="ctr"/>
            <a:lstStyle>
              <a:lvl1pPr marL="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1pPr>
              <a:lvl2pPr marL="4572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2pPr>
              <a:lvl3pPr marL="9144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3pPr>
              <a:lvl4pPr marL="13716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4pPr>
              <a:lvl5pPr marL="1828800" marR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1" spc="0" baseline="0">
                  <a:solidFill>
                    <a:schemeClr val="tx1"/>
                  </a:solidFill>
                  <a:effectLst/>
                  <a:latin typeface="Calibri" charset="0"/>
                  <a:ea typeface="Calibri" charset="0"/>
                  <a:cs typeface="Calibri" charset="0"/>
                </a:defRPr>
              </a:lvl5pPr>
            </a:lstStyle>
            <a:p>
              <a:pPr>
                <a:defRPr/>
              </a:pPr>
              <a:endParaRPr sz="1350" dirty="0"/>
            </a:p>
          </p:txBody>
        </p:sp>
      </p:grpSp>
      <p:sp>
        <p:nvSpPr>
          <p:cNvPr id="5" name="TítuloDoSlide1"/>
          <p:cNvSpPr>
            <a:spLocks noGrp="1" noChangeArrowheads="1"/>
            <a:extLst>
              <a:ext uri="smNativeData">
                <pr:smNativeData xmlns="" xmlns:pr="smNativeData" val="SMDATA_12_7hxgVxMAAAAlAAAAZAAAAA0AAAAAkAAAAEgAAACQAAAASAAAAAAAAAAC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DLEgAAFQkAAItHAABTHgAAAAAAAA=="/>
              </a:ext>
            </a:extLst>
          </p:cNvSpPr>
          <p:nvPr>
            <p:ph type="ctrTitle"/>
          </p:nvPr>
        </p:nvSpPr>
        <p:spPr>
          <a:xfrm>
            <a:off x="2291239" y="1964531"/>
            <a:ext cx="6431280" cy="2589848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anchor="b">
            <a:prstTxWarp prst="textNoShape">
              <a:avLst/>
            </a:prstTxWarp>
            <a:normAutofit/>
          </a:bodyPr>
          <a:lstStyle/>
          <a:p>
            <a:pPr algn="l">
              <a:defRPr sz="6000"/>
            </a:pPr>
            <a:r>
              <a:rPr dirty="0" err="1" smtClean="0"/>
              <a:t>Treinamento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sz="4800" dirty="0" smtClean="0"/>
              <a:t>Java SE OCA</a:t>
            </a:r>
            <a:endParaRPr sz="4800" dirty="0"/>
          </a:p>
        </p:txBody>
      </p:sp>
      <p:sp>
        <p:nvSpPr>
          <p:cNvPr id="6" name="SubtítuloDoSlide1"/>
          <p:cNvSpPr>
            <a:spLocks noGrp="1" noChangeArrowheads="1"/>
            <a:extLst>
              <a:ext uri="smNativeData">
                <pr:smNativeData xmlns="" xmlns:pr="smNativeData" val="SMDATA_12_7hxgVxMAAAAlAAAAZAAAAA0AAAAAkAAAAEgAAACQAAAASAAAAAAAAAAA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bm9UF////AQAAAAAAAAAAAAAAAAAAAAAAAAAAAAAAAAAAAAAAAAAAAAAAAn9/fwDn5uYDzMzMAMDA/wB/f38AAAAAAAAAAAAAAAAAAAAAAAAAAAAhAAAAGAAAABQAAADAEgAAzyEAAABLAAAWJgAAEAAAAA=="/>
              </a:ext>
            </a:extLst>
          </p:cNvSpPr>
          <p:nvPr>
            <p:ph type="subTitle" idx="1"/>
          </p:nvPr>
        </p:nvSpPr>
        <p:spPr>
          <a:xfrm>
            <a:off x="2286000" y="5312569"/>
            <a:ext cx="6858000" cy="295858"/>
          </a:xfrm>
          <a:prstGeom prst="rect">
            <a:avLst/>
          </a:prstGeom>
          <a:noFill/>
          <a:ln w="127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anchor="t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  <a:spcBef>
                <a:spcPts val="690"/>
              </a:spcBef>
              <a:defRPr sz="2210">
                <a:solidFill>
                  <a:srgbClr val="F2F2F2"/>
                </a:solidFill>
              </a:defRPr>
            </a:pPr>
            <a:r>
              <a:rPr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Instrutor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Renato V MEDEIROS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Classes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Conceito</a:t>
            </a:r>
          </a:p>
          <a:p>
            <a:r>
              <a:rPr lang="pt-BR" sz="2400" dirty="0" smtClean="0"/>
              <a:t>Regras de Declaração de Arquivo-Fonte</a:t>
            </a:r>
          </a:p>
          <a:p>
            <a:r>
              <a:rPr lang="pt-BR" sz="2400" dirty="0" smtClean="0"/>
              <a:t>Utilização dos comandos </a:t>
            </a:r>
            <a:r>
              <a:rPr lang="pt-BR" sz="2400" dirty="0" err="1" smtClean="0"/>
              <a:t>javac</a:t>
            </a:r>
            <a:r>
              <a:rPr lang="pt-BR" sz="2400" dirty="0" smtClean="0"/>
              <a:t> e </a:t>
            </a:r>
            <a:r>
              <a:rPr lang="pt-BR" sz="2400" dirty="0" err="1" smtClean="0"/>
              <a:t>java</a:t>
            </a:r>
            <a:endParaRPr lang="pt-BR" sz="2400" dirty="0" smtClean="0"/>
          </a:p>
          <a:p>
            <a:pPr lvl="1"/>
            <a:r>
              <a:rPr lang="pt-BR" sz="2000" dirty="0" smtClean="0"/>
              <a:t>Compilando com </a:t>
            </a:r>
            <a:r>
              <a:rPr lang="pt-BR" sz="2000" dirty="0" err="1" smtClean="0"/>
              <a:t>javac</a:t>
            </a:r>
            <a:endParaRPr lang="pt-BR" sz="2000" dirty="0" smtClean="0"/>
          </a:p>
          <a:p>
            <a:pPr lvl="1"/>
            <a:r>
              <a:rPr lang="pt-BR" sz="2000" dirty="0" smtClean="0"/>
              <a:t>Executando uma aplicação com método </a:t>
            </a:r>
            <a:r>
              <a:rPr lang="pt-BR" sz="2000" dirty="0" err="1" smtClean="0"/>
              <a:t>main</a:t>
            </a:r>
            <a:endParaRPr lang="pt-BR" sz="2000" dirty="0" smtClean="0"/>
          </a:p>
          <a:p>
            <a:r>
              <a:rPr lang="pt-BR" sz="2400" dirty="0" smtClean="0"/>
              <a:t>Usando </a:t>
            </a:r>
            <a:r>
              <a:rPr lang="pt-BR" sz="2400" dirty="0" err="1" smtClean="0"/>
              <a:t>public</a:t>
            </a:r>
            <a:r>
              <a:rPr lang="pt-BR" sz="2400" dirty="0" smtClean="0"/>
              <a:t> </a:t>
            </a:r>
            <a:r>
              <a:rPr lang="pt-BR" sz="2400" dirty="0" err="1" smtClean="0"/>
              <a:t>static</a:t>
            </a:r>
            <a:r>
              <a:rPr lang="pt-BR" sz="2400" dirty="0" smtClean="0"/>
              <a:t> </a:t>
            </a:r>
            <a:r>
              <a:rPr lang="pt-BR" sz="2400" dirty="0" err="1" smtClean="0"/>
              <a:t>void</a:t>
            </a:r>
            <a:r>
              <a:rPr lang="pt-BR" sz="2400" dirty="0" smtClean="0"/>
              <a:t> </a:t>
            </a:r>
            <a:r>
              <a:rPr lang="pt-BR" sz="2400" dirty="0" err="1" smtClean="0"/>
              <a:t>main</a:t>
            </a:r>
            <a:r>
              <a:rPr lang="pt-BR" sz="2400" dirty="0" smtClean="0"/>
              <a:t>(</a:t>
            </a:r>
            <a:r>
              <a:rPr lang="pt-BR" sz="2400" dirty="0" err="1" smtClean="0"/>
              <a:t>String</a:t>
            </a:r>
            <a:r>
              <a:rPr lang="pt-BR" sz="2400" dirty="0" smtClean="0"/>
              <a:t>[] </a:t>
            </a:r>
            <a:r>
              <a:rPr lang="pt-BR" sz="2400" dirty="0" err="1" smtClean="0"/>
              <a:t>args</a:t>
            </a:r>
            <a:r>
              <a:rPr lang="pt-BR" sz="2400" dirty="0" smtClean="0"/>
              <a:t>)</a:t>
            </a:r>
          </a:p>
          <a:p>
            <a:r>
              <a:rPr lang="pt-BR" sz="2400" dirty="0" smtClean="0"/>
              <a:t>Cláusulas de </a:t>
            </a:r>
            <a:r>
              <a:rPr lang="pt-BR" sz="2400" dirty="0" err="1" smtClean="0"/>
              <a:t>Imports</a:t>
            </a:r>
            <a:r>
              <a:rPr lang="pt-BR" sz="2400" dirty="0" smtClean="0"/>
              <a:t> e Java API</a:t>
            </a:r>
          </a:p>
          <a:p>
            <a:r>
              <a:rPr lang="pt-BR" sz="2400" dirty="0"/>
              <a:t>Cláusulas </a:t>
            </a:r>
            <a:r>
              <a:rPr lang="pt-BR" sz="2400" dirty="0" smtClean="0"/>
              <a:t>de </a:t>
            </a:r>
            <a:r>
              <a:rPr lang="pt-BR" sz="2400" dirty="0" err="1" smtClean="0"/>
              <a:t>Imports</a:t>
            </a:r>
            <a:r>
              <a:rPr lang="pt-BR" sz="2400" dirty="0" smtClean="0"/>
              <a:t> estáticos</a:t>
            </a:r>
          </a:p>
          <a:p>
            <a:r>
              <a:rPr lang="pt-BR" sz="2400" dirty="0" smtClean="0"/>
              <a:t>Declaração de Classes e Modificadores</a:t>
            </a:r>
          </a:p>
          <a:p>
            <a:pPr lvl="1"/>
            <a:r>
              <a:rPr lang="pt-BR" sz="2000" dirty="0" smtClean="0"/>
              <a:t>Modificador de Acesso Default e </a:t>
            </a:r>
            <a:r>
              <a:rPr lang="pt-BR" sz="2000" dirty="0" err="1" smtClean="0"/>
              <a:t>Public</a:t>
            </a:r>
            <a:endParaRPr lang="pt-BR" sz="2000" dirty="0" smtClean="0"/>
          </a:p>
          <a:p>
            <a:pPr lvl="1"/>
            <a:r>
              <a:rPr lang="pt-BR" sz="2000" dirty="0" smtClean="0"/>
              <a:t>Modificadores de Não-Acesso Final, Abstract e </a:t>
            </a:r>
            <a:r>
              <a:rPr lang="pt-BR" sz="2000" dirty="0" err="1" smtClean="0"/>
              <a:t>Strictfp</a:t>
            </a:r>
            <a:endParaRPr lang="pt-BR" sz="2000" dirty="0" smtClean="0"/>
          </a:p>
          <a:p>
            <a:endParaRPr lang="pt-BR" sz="2400" dirty="0" smtClean="0"/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</a:t>
            </a:r>
            <a:r>
              <a:rPr lang="pt-BR" dirty="0" smtClean="0"/>
              <a:t>Acesso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670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smtClean="0"/>
              <a:t>Uso de Interfaces</a:t>
            </a:r>
            <a:endParaRPr lang="pt-BR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</a:t>
            </a:r>
            <a:endParaRPr lang="pt-BR" sz="2000" b="1" dirty="0" smtClean="0"/>
          </a:p>
          <a:p>
            <a:r>
              <a:rPr lang="pt-BR" sz="2000" dirty="0" smtClean="0"/>
              <a:t>7.6</a:t>
            </a:r>
            <a:r>
              <a:rPr lang="pt-BR" sz="2000" b="1" dirty="0" smtClean="0"/>
              <a:t> </a:t>
            </a:r>
            <a:r>
              <a:rPr lang="pt-BR" sz="2000" dirty="0" smtClean="0"/>
              <a:t>Usar classes abstratas e interfaces</a:t>
            </a:r>
            <a:endParaRPr lang="pt-BR" sz="2000" b="1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18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Uso de Interfaces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 smtClean="0"/>
              <a:t>Conceito</a:t>
            </a:r>
          </a:p>
          <a:p>
            <a:r>
              <a:rPr lang="pt-BR" sz="2000" dirty="0" smtClean="0"/>
              <a:t>Declarando uma Interface</a:t>
            </a:r>
          </a:p>
          <a:p>
            <a:r>
              <a:rPr lang="pt-BR" sz="2000" dirty="0" smtClean="0"/>
              <a:t>Declarando Constantes de Interface</a:t>
            </a:r>
          </a:p>
          <a:p>
            <a:endParaRPr lang="pt-BR" sz="2000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286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>
            <a:normAutofit/>
          </a:bodyPr>
          <a:lstStyle/>
          <a:p>
            <a:pPr algn="just"/>
            <a:r>
              <a:rPr lang="pt-BR" sz="3900" dirty="0" smtClean="0"/>
              <a:t>Declarando Membros de Classe</a:t>
            </a:r>
            <a:endParaRPr lang="pt-BR" sz="39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pPr algn="just"/>
            <a:r>
              <a:rPr lang="pt-BR" sz="1800" b="1" dirty="0" smtClean="0"/>
              <a:t>OCA </a:t>
            </a:r>
            <a:r>
              <a:rPr lang="pt-BR" sz="1800" b="1" dirty="0" err="1" smtClean="0"/>
              <a:t>Objectives</a:t>
            </a:r>
            <a:endParaRPr lang="pt-BR" sz="1800" b="1" dirty="0" smtClean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63932"/>
              </p:ext>
            </p:extLst>
          </p:nvPr>
        </p:nvGraphicFramePr>
        <p:xfrm>
          <a:off x="1972742" y="3717032"/>
          <a:ext cx="6668252" cy="2691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4126">
                  <a:extLst>
                    <a:ext uri="{9D8B030D-6E8A-4147-A177-3AD203B41FA5}">
                      <a16:colId xmlns:a16="http://schemas.microsoft.com/office/drawing/2014/main" val="695256100"/>
                    </a:ext>
                  </a:extLst>
                </a:gridCol>
                <a:gridCol w="3334126">
                  <a:extLst>
                    <a:ext uri="{9D8B030D-6E8A-4147-A177-3AD203B41FA5}">
                      <a16:colId xmlns:a16="http://schemas.microsoft.com/office/drawing/2014/main" val="1169846047"/>
                    </a:ext>
                  </a:extLst>
                </a:gridCol>
              </a:tblGrid>
              <a:tr h="485215">
                <a:tc>
                  <a:txBody>
                    <a:bodyPr/>
                    <a:lstStyle/>
                    <a:p>
                      <a:r>
                        <a:rPr lang="pt-BR" sz="1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2.1 Declarar e inicializar variáveis</a:t>
                      </a:r>
                      <a:endParaRPr lang="pt-B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2.2 Diferenciar</a:t>
                      </a:r>
                      <a:r>
                        <a:rPr lang="pt-BR" sz="16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entre variáveis de ref. À objeto e primitivas</a:t>
                      </a:r>
                      <a:endParaRPr lang="pt-B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1129327"/>
                  </a:ext>
                </a:extLst>
              </a:tr>
              <a:tr h="485215">
                <a:tc>
                  <a:txBody>
                    <a:bodyPr/>
                    <a:lstStyle/>
                    <a:p>
                      <a:r>
                        <a:rPr lang="pt-BR" sz="1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2.3 ler e escrever para atributos de objeto</a:t>
                      </a:r>
                      <a:endParaRPr lang="pt-B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2.4 Explicar o ciclo de vida de objeto</a:t>
                      </a:r>
                      <a:endParaRPr lang="pt-B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5567394"/>
                  </a:ext>
                </a:extLst>
              </a:tr>
              <a:tr h="485215">
                <a:tc>
                  <a:txBody>
                    <a:bodyPr/>
                    <a:lstStyle/>
                    <a:p>
                      <a:r>
                        <a:rPr lang="pt-BR" sz="1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2.5 Invocar métodos em objetos</a:t>
                      </a:r>
                      <a:endParaRPr lang="pt-B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4.1 Declarar, instanciar, inicializar e usar um </a:t>
                      </a:r>
                      <a:r>
                        <a:rPr lang="pt-BR" sz="1600" b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array</a:t>
                      </a:r>
                      <a:r>
                        <a:rPr lang="pt-BR" sz="1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unidimensional</a:t>
                      </a:r>
                      <a:endParaRPr lang="pt-B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4642954"/>
                  </a:ext>
                </a:extLst>
              </a:tr>
              <a:tr h="69661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4.2Declarar, instanciar, inicializar e usar um </a:t>
                      </a:r>
                      <a:r>
                        <a:rPr lang="pt-BR" sz="1600" b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array</a:t>
                      </a:r>
                      <a:r>
                        <a:rPr lang="pt-BR" sz="1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bidimensional</a:t>
                      </a:r>
                      <a:endParaRPr lang="pt-B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6.2 aplicar a </a:t>
                      </a:r>
                      <a:r>
                        <a:rPr lang="pt-BR" sz="1600" b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keyword</a:t>
                      </a:r>
                      <a:r>
                        <a:rPr lang="pt-BR" sz="1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pt-BR" sz="1600" b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static</a:t>
                      </a:r>
                      <a:r>
                        <a:rPr lang="pt-BR" sz="1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para métodos e atributos</a:t>
                      </a:r>
                      <a:endParaRPr lang="pt-B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5330399"/>
                  </a:ext>
                </a:extLst>
              </a:tr>
              <a:tr h="273818">
                <a:tc>
                  <a:txBody>
                    <a:bodyPr/>
                    <a:lstStyle/>
                    <a:p>
                      <a:r>
                        <a:rPr lang="pt-BR" sz="16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6.6 Aplicar  modificadores</a:t>
                      </a:r>
                      <a:r>
                        <a:rPr lang="pt-BR" sz="1600" b="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de acesso</a:t>
                      </a:r>
                      <a:endParaRPr lang="pt-B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36000" marR="36000" marT="36000" marB="360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0169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124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Declarando Membros de Classe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Conceito</a:t>
            </a:r>
          </a:p>
          <a:p>
            <a:r>
              <a:rPr lang="pt-BR" sz="2400" dirty="0" smtClean="0"/>
              <a:t>Modificadores de Acesso</a:t>
            </a:r>
          </a:p>
          <a:p>
            <a:pPr lvl="1"/>
            <a:r>
              <a:rPr lang="pt-BR" sz="2000" dirty="0" smtClean="0"/>
              <a:t>Membros </a:t>
            </a:r>
            <a:r>
              <a:rPr lang="pt-BR" sz="2000" dirty="0" err="1" smtClean="0"/>
              <a:t>Public</a:t>
            </a:r>
            <a:endParaRPr lang="pt-BR" sz="2000" dirty="0" smtClean="0"/>
          </a:p>
          <a:p>
            <a:pPr lvl="1"/>
            <a:r>
              <a:rPr lang="pt-BR" sz="2000" dirty="0" smtClean="0"/>
              <a:t>Membros Private</a:t>
            </a:r>
          </a:p>
          <a:p>
            <a:pPr lvl="1"/>
            <a:r>
              <a:rPr lang="pt-BR" sz="2000" dirty="0" smtClean="0"/>
              <a:t>Membros </a:t>
            </a:r>
            <a:r>
              <a:rPr lang="pt-BR" sz="2000" dirty="0" err="1" smtClean="0"/>
              <a:t>Protected</a:t>
            </a:r>
            <a:r>
              <a:rPr lang="pt-BR" sz="2000" dirty="0" smtClean="0"/>
              <a:t> </a:t>
            </a:r>
          </a:p>
          <a:p>
            <a:pPr lvl="1"/>
            <a:r>
              <a:rPr lang="pt-BR" sz="2000" dirty="0" smtClean="0"/>
              <a:t>Membros Default</a:t>
            </a:r>
          </a:p>
          <a:p>
            <a:pPr lvl="1"/>
            <a:r>
              <a:rPr lang="pt-BR" sz="2000" dirty="0" smtClean="0"/>
              <a:t>Modificadores de Acesso para Variáveis Locais</a:t>
            </a:r>
          </a:p>
          <a:p>
            <a:r>
              <a:rPr lang="pt-BR" sz="2400" dirty="0" smtClean="0"/>
              <a:t>Modificadores de Não-Acesso </a:t>
            </a:r>
          </a:p>
          <a:p>
            <a:pPr lvl="1"/>
            <a:r>
              <a:rPr lang="pt-BR" sz="2000" dirty="0" smtClean="0"/>
              <a:t>Métodos Final</a:t>
            </a:r>
          </a:p>
          <a:p>
            <a:pPr lvl="1"/>
            <a:r>
              <a:rPr lang="pt-BR" sz="2000" dirty="0" smtClean="0"/>
              <a:t>Argumentos de métodos Final</a:t>
            </a:r>
          </a:p>
          <a:p>
            <a:pPr lvl="1"/>
            <a:r>
              <a:rPr lang="pt-BR" sz="2000" dirty="0" smtClean="0"/>
              <a:t>Métodos abstratos</a:t>
            </a:r>
          </a:p>
          <a:p>
            <a:pPr lvl="1"/>
            <a:r>
              <a:rPr lang="pt-BR" sz="2000" dirty="0" smtClean="0"/>
              <a:t>Métodos </a:t>
            </a:r>
            <a:r>
              <a:rPr lang="pt-BR" sz="2000" dirty="0" err="1" smtClean="0"/>
              <a:t>Synchronized</a:t>
            </a:r>
            <a:r>
              <a:rPr lang="pt-BR" sz="2000" dirty="0" smtClean="0"/>
              <a:t>, </a:t>
            </a:r>
            <a:r>
              <a:rPr lang="pt-BR" sz="2000" dirty="0" err="1" smtClean="0"/>
              <a:t>Native</a:t>
            </a:r>
            <a:r>
              <a:rPr lang="pt-BR" sz="2000" dirty="0" smtClean="0"/>
              <a:t> e </a:t>
            </a:r>
            <a:r>
              <a:rPr lang="pt-BR" sz="2000" dirty="0" err="1" smtClean="0"/>
              <a:t>Stricfp</a:t>
            </a:r>
            <a:endParaRPr lang="pt-BR" sz="2000" dirty="0" smtClean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265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Declarando Membros de Classe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Declaração de Construtores</a:t>
            </a:r>
          </a:p>
          <a:p>
            <a:r>
              <a:rPr lang="pt-BR" sz="2400" dirty="0" smtClean="0"/>
              <a:t>Declaração </a:t>
            </a:r>
            <a:r>
              <a:rPr lang="pt-BR" sz="2400" dirty="0"/>
              <a:t>de </a:t>
            </a:r>
            <a:r>
              <a:rPr lang="pt-BR" sz="2400" dirty="0" smtClean="0"/>
              <a:t>Variáveis</a:t>
            </a:r>
          </a:p>
          <a:p>
            <a:pPr lvl="1"/>
            <a:r>
              <a:rPr lang="pt-BR" sz="2000" dirty="0" smtClean="0"/>
              <a:t>Declarando primitivos e range dos mesmos</a:t>
            </a:r>
          </a:p>
          <a:p>
            <a:pPr lvl="1"/>
            <a:r>
              <a:rPr lang="pt-BR" sz="2000" dirty="0" smtClean="0"/>
              <a:t>Declarando Variáveis de Referência</a:t>
            </a:r>
          </a:p>
          <a:p>
            <a:pPr lvl="1"/>
            <a:r>
              <a:rPr lang="pt-BR" sz="2000" dirty="0" smtClean="0"/>
              <a:t>Variáveis de Instância</a:t>
            </a:r>
          </a:p>
          <a:p>
            <a:pPr lvl="1"/>
            <a:r>
              <a:rPr lang="pt-BR" sz="2000" dirty="0" smtClean="0"/>
              <a:t>Variáveis Locais (</a:t>
            </a:r>
            <a:r>
              <a:rPr lang="pt-BR" sz="2000" dirty="0" err="1" smtClean="0"/>
              <a:t>autometic</a:t>
            </a:r>
            <a:r>
              <a:rPr lang="pt-BR" sz="2000" dirty="0" smtClean="0"/>
              <a:t>/</a:t>
            </a:r>
            <a:r>
              <a:rPr lang="pt-BR" sz="2000" dirty="0" err="1" smtClean="0"/>
              <a:t>Stack</a:t>
            </a:r>
            <a:r>
              <a:rPr lang="pt-BR" sz="2000" dirty="0" smtClean="0"/>
              <a:t>/</a:t>
            </a:r>
            <a:r>
              <a:rPr lang="pt-BR" sz="2000" dirty="0" err="1" smtClean="0"/>
              <a:t>Method</a:t>
            </a:r>
            <a:r>
              <a:rPr lang="pt-BR" sz="2000" dirty="0" smtClean="0"/>
              <a:t>)</a:t>
            </a:r>
          </a:p>
          <a:p>
            <a:pPr lvl="1"/>
            <a:r>
              <a:rPr lang="pt-BR" sz="2000" dirty="0" smtClean="0"/>
              <a:t>Declaração de </a:t>
            </a:r>
            <a:r>
              <a:rPr lang="pt-BR" sz="2000" dirty="0" err="1" smtClean="0"/>
              <a:t>Arrays</a:t>
            </a:r>
            <a:endParaRPr lang="pt-BR" sz="2000" dirty="0" smtClean="0"/>
          </a:p>
          <a:p>
            <a:pPr lvl="1"/>
            <a:r>
              <a:rPr lang="pt-BR" sz="2000" dirty="0" smtClean="0"/>
              <a:t>Variáveis Final</a:t>
            </a:r>
          </a:p>
          <a:p>
            <a:pPr lvl="1"/>
            <a:r>
              <a:rPr lang="pt-BR" sz="2000" dirty="0" smtClean="0"/>
              <a:t>Variáveis </a:t>
            </a:r>
            <a:r>
              <a:rPr lang="pt-BR" sz="2000" dirty="0" err="1" smtClean="0"/>
              <a:t>Transient</a:t>
            </a:r>
            <a:r>
              <a:rPr lang="pt-BR" sz="2000" dirty="0" smtClean="0"/>
              <a:t> e </a:t>
            </a:r>
            <a:r>
              <a:rPr lang="pt-BR" sz="2000" dirty="0" err="1" smtClean="0"/>
              <a:t>Volatile</a:t>
            </a:r>
            <a:endParaRPr lang="pt-BR" sz="2000" dirty="0" smtClean="0"/>
          </a:p>
          <a:p>
            <a:pPr lvl="1"/>
            <a:r>
              <a:rPr lang="pt-BR" sz="2000" dirty="0" smtClean="0"/>
              <a:t>Variáveis Estáticas e Métodos</a:t>
            </a:r>
          </a:p>
          <a:p>
            <a:pPr marL="457200" lvl="1" indent="0">
              <a:buNone/>
            </a:pPr>
            <a:endParaRPr lang="pt-BR" sz="2000" dirty="0" smtClean="0"/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885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smtClean="0"/>
              <a:t>Declaração e Uso de </a:t>
            </a:r>
            <a:r>
              <a:rPr lang="pt-BR" dirty="0" err="1" smtClean="0"/>
              <a:t>enums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</a:t>
            </a:r>
            <a:endParaRPr lang="pt-BR" sz="2000" b="1" dirty="0" smtClean="0"/>
          </a:p>
          <a:p>
            <a:r>
              <a:rPr lang="pt-BR" sz="2000" dirty="0" smtClean="0"/>
              <a:t>2.5 Usar tipos enumerados</a:t>
            </a:r>
            <a:endParaRPr lang="pt-BR" sz="2000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527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Declaração e Uso de </a:t>
            </a:r>
            <a:r>
              <a:rPr lang="pt-BR" dirty="0" err="1"/>
              <a:t>enums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Conceito</a:t>
            </a:r>
          </a:p>
          <a:p>
            <a:r>
              <a:rPr lang="pt-BR" sz="2400" dirty="0" smtClean="0"/>
              <a:t>Declarando </a:t>
            </a:r>
            <a:r>
              <a:rPr lang="pt-BR" sz="2400" dirty="0" err="1" smtClean="0"/>
              <a:t>enums</a:t>
            </a:r>
            <a:endParaRPr lang="pt-BR" sz="2400" dirty="0" smtClean="0"/>
          </a:p>
          <a:p>
            <a:pPr lvl="1"/>
            <a:r>
              <a:rPr lang="pt-BR" sz="2000" dirty="0" smtClean="0"/>
              <a:t>Declarando construtores, Métodos e Variáveis em um </a:t>
            </a:r>
            <a:r>
              <a:rPr lang="pt-BR" sz="2000" dirty="0" err="1" smtClean="0"/>
              <a:t>enum</a:t>
            </a:r>
            <a:endParaRPr lang="pt-BR" sz="2000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793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113658"/>
            <a:ext cx="7886700" cy="3907630"/>
          </a:xfrm>
        </p:spPr>
        <p:txBody>
          <a:bodyPr/>
          <a:lstStyle/>
          <a:p>
            <a:pPr marL="0" indent="0" algn="r">
              <a:buNone/>
            </a:pPr>
            <a:endParaRPr lang="pt-BR" sz="6600" dirty="0" smtClean="0"/>
          </a:p>
          <a:p>
            <a:pPr marL="0" indent="0" algn="r">
              <a:buNone/>
            </a:pPr>
            <a:r>
              <a:rPr lang="pt-BR" sz="6600" dirty="0" smtClean="0"/>
              <a:t>Alguns exercícios </a:t>
            </a:r>
          </a:p>
          <a:p>
            <a:pPr marL="0" indent="0" algn="r">
              <a:buNone/>
            </a:pPr>
            <a:r>
              <a:rPr lang="pt-BR" sz="6600" dirty="0" smtClean="0"/>
              <a:t>para fixação...</a:t>
            </a:r>
            <a:endParaRPr lang="pt-BR" sz="66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729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pt-BR" b="1" dirty="0" smtClean="0">
                <a:solidFill>
                  <a:srgbClr val="FF0000"/>
                </a:solidFill>
              </a:rPr>
              <a:t>Orientação a Objeto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6" name="Subtítul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pt-BR" sz="2400" dirty="0" smtClean="0"/>
              <a:t>Encapsulamento</a:t>
            </a:r>
          </a:p>
          <a:p>
            <a:pPr marL="0" indent="0" algn="r">
              <a:buNone/>
            </a:pPr>
            <a:r>
              <a:rPr lang="pt-BR" sz="2400" dirty="0" smtClean="0"/>
              <a:t>Herança e Polimorfismo</a:t>
            </a:r>
          </a:p>
          <a:p>
            <a:pPr marL="0" indent="0" algn="r">
              <a:buNone/>
            </a:pPr>
            <a:r>
              <a:rPr lang="pt-BR" sz="2400" dirty="0" smtClean="0"/>
              <a:t>Polimorfismo</a:t>
            </a:r>
          </a:p>
          <a:p>
            <a:pPr marL="0" indent="0" algn="r">
              <a:buNone/>
            </a:pPr>
            <a:r>
              <a:rPr lang="pt-BR" sz="2400" dirty="0" err="1" smtClean="0"/>
              <a:t>Sobrescrição</a:t>
            </a:r>
            <a:r>
              <a:rPr lang="pt-BR" sz="2400" dirty="0" smtClean="0"/>
              <a:t> e Sobrecarga</a:t>
            </a:r>
          </a:p>
          <a:p>
            <a:pPr marL="0" indent="0" algn="r">
              <a:buNone/>
            </a:pPr>
            <a:r>
              <a:rPr lang="pt-BR" sz="2400" dirty="0" err="1" smtClean="0"/>
              <a:t>Casting</a:t>
            </a:r>
            <a:endParaRPr lang="pt-BR" sz="2400" dirty="0" smtClean="0"/>
          </a:p>
          <a:p>
            <a:pPr marL="0" indent="0" algn="r">
              <a:buNone/>
            </a:pPr>
            <a:r>
              <a:rPr lang="pt-BR" sz="2400" dirty="0" smtClean="0"/>
              <a:t>Implementando uma Interface</a:t>
            </a:r>
          </a:p>
          <a:p>
            <a:pPr marL="0" indent="0" algn="r">
              <a:buNone/>
            </a:pPr>
            <a:r>
              <a:rPr lang="pt-BR" sz="2400" dirty="0" smtClean="0"/>
              <a:t>Tipos de Retorno Válidos</a:t>
            </a:r>
          </a:p>
          <a:p>
            <a:pPr marL="0" indent="0" algn="r">
              <a:buNone/>
            </a:pPr>
            <a:r>
              <a:rPr lang="pt-BR" sz="2400" dirty="0" smtClean="0"/>
              <a:t>Construtores e Instanciação</a:t>
            </a:r>
          </a:p>
          <a:p>
            <a:pPr marL="0" indent="0" algn="r">
              <a:buNone/>
            </a:pPr>
            <a:r>
              <a:rPr lang="pt-BR" sz="2400" dirty="0" err="1"/>
              <a:t>S</a:t>
            </a:r>
            <a:r>
              <a:rPr lang="pt-BR" sz="2400" dirty="0" err="1" smtClean="0"/>
              <a:t>tatics</a:t>
            </a:r>
            <a:endParaRPr lang="pt-BR" sz="2400" dirty="0" smtClean="0"/>
          </a:p>
          <a:p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Orientação a Objeto</a:t>
            </a:r>
          </a:p>
        </p:txBody>
      </p:sp>
    </p:spTree>
    <p:extLst>
      <p:ext uri="{BB962C8B-B14F-4D97-AF65-F5344CB8AC3E}">
        <p14:creationId xmlns:p14="http://schemas.microsoft.com/office/powerpoint/2010/main" val="307106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>
            <a:normAutofit/>
          </a:bodyPr>
          <a:lstStyle/>
          <a:p>
            <a:r>
              <a:rPr lang="pt-BR" sz="4000" dirty="0" smtClean="0"/>
              <a:t>Introdução</a:t>
            </a:r>
            <a:endParaRPr lang="pt-BR" sz="4000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dirty="0" smtClean="0"/>
              <a:t>Objetivos</a:t>
            </a:r>
          </a:p>
          <a:p>
            <a:r>
              <a:rPr lang="pt-BR" sz="2000" dirty="0"/>
              <a:t>Sobre a Certificação OCA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67312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smtClean="0"/>
              <a:t>(CONCEITO) Encapsulamento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Objectives</a:t>
            </a:r>
            <a:endParaRPr lang="pt-BR" sz="2000" b="1" dirty="0" smtClean="0"/>
          </a:p>
          <a:p>
            <a:r>
              <a:rPr lang="pt-BR" sz="2000" dirty="0" smtClean="0"/>
              <a:t>6.1 Criar métodos com argumentos e retorno de valor</a:t>
            </a:r>
          </a:p>
          <a:p>
            <a:r>
              <a:rPr lang="pt-BR" sz="2000" dirty="0" smtClean="0"/>
              <a:t>6.7 Aplicar encapsulamento a uma classe</a:t>
            </a:r>
            <a:endParaRPr lang="pt-BR" sz="2000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464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>
            <a:normAutofit fontScale="90000"/>
          </a:bodyPr>
          <a:lstStyle/>
          <a:p>
            <a:r>
              <a:rPr lang="pt-BR" dirty="0"/>
              <a:t>(CONCEITO) Herança </a:t>
            </a:r>
            <a:r>
              <a:rPr lang="pt-BR" dirty="0" smtClean="0"/>
              <a:t>e Polimorfismo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Objectives</a:t>
            </a:r>
            <a:endParaRPr lang="pt-BR" sz="2000" b="1" dirty="0" smtClean="0"/>
          </a:p>
          <a:p>
            <a:r>
              <a:rPr lang="pt-BR" sz="2000" dirty="0" smtClean="0"/>
              <a:t>7.1 Implementar herança</a:t>
            </a:r>
          </a:p>
          <a:p>
            <a:r>
              <a:rPr lang="pt-BR" sz="2000" dirty="0" smtClean="0"/>
              <a:t>7.2 Desenvolver código que demonstre o uso do polimorfismo</a:t>
            </a:r>
          </a:p>
          <a:p>
            <a:r>
              <a:rPr lang="pt-BR" sz="2000" dirty="0" smtClean="0"/>
              <a:t>7.3 Diferenciar entre tipo de uma referência e o tipo de um objeto</a:t>
            </a:r>
            <a:endParaRPr lang="pt-BR" sz="2000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24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smtClean="0"/>
              <a:t>(CONCEITO) Polimorfismo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Objectives</a:t>
            </a:r>
            <a:endParaRPr lang="pt-BR" sz="2000" b="1" dirty="0" smtClean="0"/>
          </a:p>
          <a:p>
            <a:r>
              <a:rPr lang="pt-BR" sz="2000" dirty="0" smtClean="0"/>
              <a:t>7.2 Desenvolver código que demonstre o uso do polimorfismo</a:t>
            </a:r>
          </a:p>
          <a:p>
            <a:r>
              <a:rPr lang="pt-BR" sz="2000" dirty="0"/>
              <a:t>7.3 7.3 Diferenciar entre tipo de uma referência e o tipo de um objeto</a:t>
            </a:r>
          </a:p>
          <a:p>
            <a:endParaRPr lang="pt-BR" sz="2000" dirty="0"/>
          </a:p>
        </p:txBody>
      </p:sp>
      <p:sp>
        <p:nvSpPr>
          <p:cNvPr id="5" name="Espaço Reservado para Rodapé 3"/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Orientação a Objeto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5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smtClean="0"/>
              <a:t>Sobrescrição e Sobrecarga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Objectives</a:t>
            </a:r>
            <a:endParaRPr lang="pt-BR" sz="2000" b="1" dirty="0" smtClean="0"/>
          </a:p>
          <a:p>
            <a:r>
              <a:rPr lang="pt-BR" sz="2000" dirty="0" smtClean="0"/>
              <a:t>6.1 Criar métodos com argumentos e retorno de valores</a:t>
            </a:r>
          </a:p>
          <a:p>
            <a:r>
              <a:rPr lang="pt-BR" sz="2000" dirty="0" smtClean="0"/>
              <a:t>6.3 Criar um método sobrecarregado</a:t>
            </a:r>
          </a:p>
          <a:p>
            <a:r>
              <a:rPr lang="pt-BR" sz="2000" dirty="0"/>
              <a:t>7.2 Desenvolver código que demonstre o uso do polimorfismo</a:t>
            </a:r>
          </a:p>
          <a:p>
            <a:r>
              <a:rPr lang="pt-BR" sz="2000" dirty="0"/>
              <a:t>7.3 </a:t>
            </a:r>
            <a:r>
              <a:rPr lang="pt-BR" sz="2000" dirty="0" smtClean="0"/>
              <a:t>Diferenciar </a:t>
            </a:r>
            <a:r>
              <a:rPr lang="pt-BR" sz="2000" dirty="0"/>
              <a:t>entre tipo de uma referência e o tipo de um objeto</a:t>
            </a:r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344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Sobrescrição</a:t>
            </a:r>
            <a:r>
              <a:rPr lang="pt-BR" dirty="0"/>
              <a:t> e Sobrecarga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400" dirty="0" smtClean="0"/>
              <a:t>Conceito</a:t>
            </a:r>
          </a:p>
          <a:p>
            <a:pPr algn="just"/>
            <a:r>
              <a:rPr lang="pt-BR" sz="2400" dirty="0" smtClean="0"/>
              <a:t>Métodos Sobrescritos</a:t>
            </a:r>
          </a:p>
          <a:p>
            <a:pPr lvl="1" algn="just"/>
            <a:r>
              <a:rPr lang="pt-BR" sz="2000" dirty="0" smtClean="0"/>
              <a:t>Invocando uma versão da </a:t>
            </a:r>
            <a:r>
              <a:rPr lang="pt-BR" sz="2000" dirty="0" err="1" smtClean="0"/>
              <a:t>superclass</a:t>
            </a:r>
            <a:r>
              <a:rPr lang="pt-BR" sz="2000" dirty="0" smtClean="0"/>
              <a:t> em um método sobrescrito</a:t>
            </a:r>
          </a:p>
          <a:p>
            <a:pPr algn="just"/>
            <a:r>
              <a:rPr lang="pt-BR" sz="2400" dirty="0" smtClean="0"/>
              <a:t>Métodos Sobrecarregados</a:t>
            </a:r>
          </a:p>
          <a:p>
            <a:pPr lvl="1" algn="just"/>
            <a:r>
              <a:rPr lang="pt-BR" sz="2000" dirty="0" smtClean="0"/>
              <a:t>Sobrecargas Válidas</a:t>
            </a:r>
          </a:p>
          <a:p>
            <a:pPr lvl="1" algn="just"/>
            <a:r>
              <a:rPr lang="pt-BR" sz="2000" dirty="0" smtClean="0"/>
              <a:t>Invocando métodos sobrecarregados</a:t>
            </a:r>
          </a:p>
          <a:p>
            <a:pPr lvl="1" algn="just"/>
            <a:r>
              <a:rPr lang="pt-BR" sz="2000" dirty="0" smtClean="0"/>
              <a:t>Polimorfismo em Métodos sobrescritos e sobrecarregados</a:t>
            </a:r>
          </a:p>
          <a:p>
            <a:pPr lvl="1" algn="just"/>
            <a:endParaRPr lang="pt-BR" sz="2000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735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smtClean="0"/>
              <a:t>(CONCEITO) </a:t>
            </a:r>
            <a:r>
              <a:rPr lang="pt-BR" dirty="0" err="1" smtClean="0"/>
              <a:t>Casting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Objectives</a:t>
            </a:r>
            <a:endParaRPr lang="pt-BR" sz="2000" b="1" dirty="0" smtClean="0"/>
          </a:p>
          <a:p>
            <a:r>
              <a:rPr lang="pt-BR" sz="2000" dirty="0"/>
              <a:t>7.3 Diferenciar entre tipo de uma referência e o tipo de um objeto</a:t>
            </a:r>
          </a:p>
          <a:p>
            <a:r>
              <a:rPr lang="pt-BR" sz="2000" dirty="0" smtClean="0"/>
              <a:t>7.4 Determinar quando uma conversão é necessária</a:t>
            </a:r>
            <a:endParaRPr lang="pt-BR" sz="2000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317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(CONCEITO) Implementando Interfaces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</a:t>
            </a:r>
            <a:endParaRPr lang="pt-BR" sz="2000" b="1" dirty="0" smtClean="0"/>
          </a:p>
          <a:p>
            <a:r>
              <a:rPr lang="pt-BR" sz="2000" dirty="0" smtClean="0"/>
              <a:t>7.6 Uso de classes abstratas e interfaces</a:t>
            </a:r>
            <a:endParaRPr lang="pt-BR" sz="2000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91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smtClean="0"/>
              <a:t>Tipos de Retornos Válidos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Objectives</a:t>
            </a:r>
            <a:endParaRPr lang="pt-BR" sz="2000" b="1" dirty="0" smtClean="0"/>
          </a:p>
          <a:p>
            <a:r>
              <a:rPr lang="pt-BR" sz="2000" dirty="0" smtClean="0"/>
              <a:t>2.2 Diferenciar entre variável de referência à objeto e primitivas</a:t>
            </a:r>
          </a:p>
          <a:p>
            <a:r>
              <a:rPr lang="pt-BR" sz="2000" dirty="0" smtClean="0"/>
              <a:t>2.5 Invocar métodos em objeto</a:t>
            </a:r>
          </a:p>
          <a:p>
            <a:r>
              <a:rPr lang="pt-BR" sz="2000" dirty="0" smtClean="0"/>
              <a:t>6.1 Criar métodos com argumentos e retorno de valor</a:t>
            </a:r>
          </a:p>
          <a:p>
            <a:r>
              <a:rPr lang="pt-BR" sz="2000" dirty="0" smtClean="0"/>
              <a:t>6.3 Criar um método sobrecarregado</a:t>
            </a:r>
            <a:endParaRPr lang="pt-BR" sz="2000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805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Retornos Válidos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Conceito</a:t>
            </a:r>
          </a:p>
          <a:p>
            <a:r>
              <a:rPr lang="pt-BR" sz="2400" dirty="0" smtClean="0"/>
              <a:t>Declarações de Tipos de Retorno</a:t>
            </a:r>
          </a:p>
          <a:p>
            <a:pPr lvl="1"/>
            <a:r>
              <a:rPr lang="pt-BR" sz="2000" dirty="0" smtClean="0"/>
              <a:t>Tipos de retorno para métodos sobrecarregados</a:t>
            </a:r>
          </a:p>
          <a:p>
            <a:pPr lvl="1"/>
            <a:r>
              <a:rPr lang="pt-BR" sz="2000" dirty="0" err="1" smtClean="0"/>
              <a:t>Sobrescrição</a:t>
            </a:r>
            <a:r>
              <a:rPr lang="pt-BR" sz="2000" dirty="0" smtClean="0"/>
              <a:t> e Tipos de Retorno e retornos </a:t>
            </a:r>
            <a:r>
              <a:rPr lang="pt-BR" sz="2000" i="1" dirty="0" err="1" smtClean="0"/>
              <a:t>Covariant</a:t>
            </a:r>
            <a:endParaRPr lang="pt-BR" sz="2000" i="1" dirty="0" smtClean="0"/>
          </a:p>
          <a:p>
            <a:r>
              <a:rPr lang="pt-BR" sz="2400" dirty="0" smtClean="0"/>
              <a:t>Retornando um Valor</a:t>
            </a:r>
          </a:p>
          <a:p>
            <a:endParaRPr lang="pt-BR" sz="2400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597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smtClean="0"/>
              <a:t>Construtores e Instanciação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Objectives</a:t>
            </a:r>
            <a:endParaRPr lang="pt-BR" sz="2000" b="1" dirty="0" smtClean="0"/>
          </a:p>
          <a:p>
            <a:r>
              <a:rPr lang="pt-BR" sz="2000" dirty="0" smtClean="0"/>
              <a:t>6.4 Diferenciar entre construtor default e definido pelo usuário</a:t>
            </a:r>
          </a:p>
          <a:p>
            <a:r>
              <a:rPr lang="pt-BR" sz="2000" dirty="0" smtClean="0"/>
              <a:t>6.5 Criar e sobrecarregar construtores</a:t>
            </a:r>
          </a:p>
          <a:p>
            <a:r>
              <a:rPr lang="pt-BR" sz="2000" dirty="0" smtClean="0"/>
              <a:t>7.5 Usar </a:t>
            </a:r>
            <a:r>
              <a:rPr lang="pt-BR" sz="2000" dirty="0" err="1" smtClean="0"/>
              <a:t>super</a:t>
            </a:r>
            <a:r>
              <a:rPr lang="pt-BR" sz="2000" dirty="0" smtClean="0"/>
              <a:t> e </a:t>
            </a:r>
            <a:r>
              <a:rPr lang="pt-BR" sz="2000" dirty="0" err="1" smtClean="0"/>
              <a:t>this</a:t>
            </a:r>
            <a:r>
              <a:rPr lang="pt-BR" sz="2000" dirty="0" smtClean="0"/>
              <a:t> para acessar objetos e construtores</a:t>
            </a:r>
            <a:endParaRPr lang="pt-BR" sz="2000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486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691005"/>
            <a:ext cx="7886700" cy="4690323"/>
          </a:xfrm>
        </p:spPr>
        <p:txBody>
          <a:bodyPr/>
          <a:lstStyle/>
          <a:p>
            <a:pPr algn="just"/>
            <a:r>
              <a:rPr lang="pt-BR" sz="2400" dirty="0" smtClean="0"/>
              <a:t>Execução do </a:t>
            </a:r>
            <a:r>
              <a:rPr lang="pt-BR" sz="2400" b="1" dirty="0" smtClean="0"/>
              <a:t>Programa de Desenvolvimento Java </a:t>
            </a:r>
            <a:r>
              <a:rPr lang="pt-BR" sz="2400" dirty="0" smtClean="0"/>
              <a:t>– curso modular que visa ofertar aos alunos o caminho de aprendizagem oficial da Oracle</a:t>
            </a:r>
          </a:p>
          <a:p>
            <a:pPr algn="just"/>
            <a:endParaRPr lang="pt-BR" sz="2400" dirty="0" smtClean="0"/>
          </a:p>
          <a:p>
            <a:pPr algn="just"/>
            <a:r>
              <a:rPr lang="pt-BR" sz="2400" dirty="0" smtClean="0"/>
              <a:t>Permitir aos alunos a escolha de quais módulos desejam cursar, considerando suas expectativas pessoais e/ou necessidades de projeto</a:t>
            </a:r>
          </a:p>
          <a:p>
            <a:pPr algn="just"/>
            <a:endParaRPr lang="pt-BR" sz="2400" dirty="0" smtClean="0"/>
          </a:p>
          <a:p>
            <a:pPr algn="just"/>
            <a:r>
              <a:rPr lang="pt-BR" sz="2400" dirty="0" err="1" smtClean="0"/>
              <a:t>Mentorar</a:t>
            </a:r>
            <a:r>
              <a:rPr lang="pt-BR" sz="2400" dirty="0" smtClean="0"/>
              <a:t> os alunos para obtenção de </a:t>
            </a:r>
            <a:r>
              <a:rPr lang="pt-BR" sz="2400" b="1" dirty="0" smtClean="0"/>
              <a:t>certificações oficiais da Oracle</a:t>
            </a:r>
            <a:endParaRPr lang="pt-BR" sz="2400" dirty="0" smtClean="0"/>
          </a:p>
          <a:p>
            <a:pPr algn="just"/>
            <a:endParaRPr lang="pt-BR" sz="2400" dirty="0" smtClean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23754423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Construtores e Instanciação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400" dirty="0" smtClean="0"/>
              <a:t>Conceito</a:t>
            </a:r>
          </a:p>
          <a:p>
            <a:pPr algn="just"/>
            <a:r>
              <a:rPr lang="pt-BR" sz="2400" dirty="0" err="1" smtClean="0"/>
              <a:t>Chaining</a:t>
            </a:r>
            <a:r>
              <a:rPr lang="pt-BR" sz="2400" dirty="0" smtClean="0"/>
              <a:t> de </a:t>
            </a:r>
            <a:r>
              <a:rPr lang="pt-BR" sz="2400" dirty="0" err="1" smtClean="0"/>
              <a:t>Contrutores</a:t>
            </a:r>
            <a:endParaRPr lang="pt-BR" sz="2400" dirty="0" smtClean="0"/>
          </a:p>
          <a:p>
            <a:pPr algn="just"/>
            <a:r>
              <a:rPr lang="pt-BR" sz="2400" dirty="0" smtClean="0"/>
              <a:t>Regras para Construtores</a:t>
            </a:r>
          </a:p>
          <a:p>
            <a:pPr algn="just"/>
            <a:r>
              <a:rPr lang="pt-BR" sz="2400" dirty="0" smtClean="0"/>
              <a:t>Determinando quando um construtor padrão será criado</a:t>
            </a:r>
          </a:p>
          <a:p>
            <a:pPr lvl="1" algn="just"/>
            <a:r>
              <a:rPr lang="pt-BR" sz="2000" dirty="0" smtClean="0"/>
              <a:t>O que acontece se o construtor da </a:t>
            </a:r>
            <a:r>
              <a:rPr lang="pt-BR" sz="2000" dirty="0" err="1" smtClean="0"/>
              <a:t>superclass</a:t>
            </a:r>
            <a:r>
              <a:rPr lang="pt-BR" sz="2000" dirty="0" smtClean="0"/>
              <a:t> tem argumentos?</a:t>
            </a:r>
          </a:p>
          <a:p>
            <a:pPr algn="just"/>
            <a:r>
              <a:rPr lang="pt-BR" sz="2400" dirty="0" smtClean="0"/>
              <a:t>Sobrecarga de Construtores</a:t>
            </a:r>
          </a:p>
          <a:p>
            <a:pPr algn="just"/>
            <a:r>
              <a:rPr lang="pt-BR" sz="2400" dirty="0" smtClean="0"/>
              <a:t>Blocos de Inicialização</a:t>
            </a:r>
            <a:endParaRPr lang="pt-BR" sz="2400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407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err="1" smtClean="0"/>
              <a:t>Static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</a:t>
            </a:r>
            <a:endParaRPr lang="pt-BR" sz="2000" b="1" dirty="0" smtClean="0"/>
          </a:p>
          <a:p>
            <a:r>
              <a:rPr lang="pt-BR" sz="2000" dirty="0" smtClean="0"/>
              <a:t>6.2 Aplicar </a:t>
            </a:r>
            <a:r>
              <a:rPr lang="pt-BR" sz="2000" dirty="0" err="1" smtClean="0"/>
              <a:t>keyword</a:t>
            </a:r>
            <a:r>
              <a:rPr lang="pt-BR" sz="2000" dirty="0" smtClean="0"/>
              <a:t> </a:t>
            </a:r>
            <a:r>
              <a:rPr lang="pt-BR" sz="2000" dirty="0" err="1" smtClean="0"/>
              <a:t>static</a:t>
            </a:r>
            <a:r>
              <a:rPr lang="pt-BR" sz="2000" dirty="0" smtClean="0"/>
              <a:t> para métodos e atributos</a:t>
            </a:r>
            <a:endParaRPr lang="pt-BR" sz="2000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976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Static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C</a:t>
            </a:r>
            <a:r>
              <a:rPr lang="pt-BR" sz="2400" dirty="0" smtClean="0"/>
              <a:t>onceito</a:t>
            </a:r>
          </a:p>
          <a:p>
            <a:r>
              <a:rPr lang="pt-BR" sz="2400" dirty="0" smtClean="0"/>
              <a:t>Métodos e Variáveis Estáticas</a:t>
            </a:r>
          </a:p>
          <a:p>
            <a:pPr lvl="1"/>
            <a:r>
              <a:rPr lang="pt-BR" sz="2000" dirty="0" smtClean="0"/>
              <a:t>Acessando Métodos Estáticos e Variáveis</a:t>
            </a:r>
            <a:endParaRPr lang="pt-BR" sz="2000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213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113658"/>
            <a:ext cx="7886700" cy="3907630"/>
          </a:xfrm>
        </p:spPr>
        <p:txBody>
          <a:bodyPr/>
          <a:lstStyle/>
          <a:p>
            <a:pPr marL="0" indent="0" algn="r">
              <a:buNone/>
            </a:pPr>
            <a:endParaRPr lang="pt-BR" sz="6600" dirty="0" smtClean="0"/>
          </a:p>
          <a:p>
            <a:pPr marL="0" indent="0" algn="r">
              <a:buNone/>
            </a:pPr>
            <a:r>
              <a:rPr lang="pt-BR" sz="6600" dirty="0" smtClean="0"/>
              <a:t>Alguns exercícios </a:t>
            </a:r>
          </a:p>
          <a:p>
            <a:pPr marL="0" indent="0" algn="r">
              <a:buNone/>
            </a:pPr>
            <a:r>
              <a:rPr lang="pt-BR" sz="6600" dirty="0" smtClean="0"/>
              <a:t>para fixação...</a:t>
            </a:r>
            <a:endParaRPr lang="pt-BR" sz="6600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Orientação a Objeto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844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pt-BR" dirty="0" err="1" smtClean="0">
                <a:solidFill>
                  <a:srgbClr val="FF0000"/>
                </a:solidFill>
              </a:rPr>
              <a:t>Assignments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6" name="Subtítul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pt-BR" sz="2400" dirty="0" smtClean="0"/>
              <a:t>Literais, Atribuições e Variáveis</a:t>
            </a:r>
          </a:p>
          <a:p>
            <a:pPr marL="0" indent="0" algn="r">
              <a:buNone/>
            </a:pPr>
            <a:r>
              <a:rPr lang="pt-BR" sz="2400" dirty="0" smtClean="0"/>
              <a:t>Escopo</a:t>
            </a:r>
          </a:p>
          <a:p>
            <a:pPr marL="0" indent="0" algn="r">
              <a:buNone/>
            </a:pPr>
            <a:r>
              <a:rPr lang="pt-BR" sz="2400" dirty="0" smtClean="0"/>
              <a:t>Inicialização de Variáveis</a:t>
            </a:r>
          </a:p>
          <a:p>
            <a:pPr marL="0" indent="0" algn="r">
              <a:buNone/>
            </a:pPr>
            <a:r>
              <a:rPr lang="pt-BR" sz="2400" dirty="0" smtClean="0"/>
              <a:t>Passando Variáveis para Métodos</a:t>
            </a:r>
          </a:p>
          <a:p>
            <a:pPr marL="0" indent="0" algn="r">
              <a:buNone/>
            </a:pPr>
            <a:r>
              <a:rPr lang="pt-BR" sz="2400" dirty="0" smtClean="0"/>
              <a:t>Coletor de Lixo</a:t>
            </a:r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Orientação a Objeto</a:t>
            </a:r>
          </a:p>
        </p:txBody>
      </p:sp>
    </p:spTree>
    <p:extLst>
      <p:ext uri="{BB962C8B-B14F-4D97-AF65-F5344CB8AC3E}">
        <p14:creationId xmlns:p14="http://schemas.microsoft.com/office/powerpoint/2010/main" val="424502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>
            <a:normAutofit/>
          </a:bodyPr>
          <a:lstStyle/>
          <a:p>
            <a:r>
              <a:rPr lang="pt-BR" sz="3800" dirty="0" smtClean="0"/>
              <a:t>Literais, Atribuições e Variáveis</a:t>
            </a:r>
            <a:endParaRPr lang="pt-BR" sz="3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Objectives</a:t>
            </a:r>
            <a:endParaRPr lang="pt-BR" sz="2000" b="1" dirty="0" smtClean="0"/>
          </a:p>
          <a:p>
            <a:r>
              <a:rPr lang="pt-BR" sz="2000" dirty="0" smtClean="0"/>
              <a:t>2.1 Declarar e inicializar variáveis</a:t>
            </a:r>
          </a:p>
          <a:p>
            <a:r>
              <a:rPr lang="pt-BR" sz="2000" dirty="0" smtClean="0"/>
              <a:t>2.2 Diferenciar entre referência a objeto e primitivo</a:t>
            </a:r>
          </a:p>
          <a:p>
            <a:r>
              <a:rPr lang="pt-BR" sz="2000" dirty="0" smtClean="0"/>
              <a:t>2.3 Ler e escrever para atributos de objeto</a:t>
            </a:r>
          </a:p>
        </p:txBody>
      </p:sp>
      <p:sp>
        <p:nvSpPr>
          <p:cNvPr id="5" name="Espaço Reservado para Rodapé 3"/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05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Literais, </a:t>
            </a:r>
            <a:r>
              <a:rPr lang="pt-BR" dirty="0" smtClean="0"/>
              <a:t>Atribuições </a:t>
            </a:r>
            <a:r>
              <a:rPr lang="pt-BR" dirty="0"/>
              <a:t>e Variáveis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Conceito</a:t>
            </a:r>
          </a:p>
          <a:p>
            <a:r>
              <a:rPr lang="pt-BR" sz="2400" dirty="0" smtClean="0"/>
              <a:t>Valores Literais para todos os tipos primitivos</a:t>
            </a:r>
          </a:p>
          <a:p>
            <a:pPr lvl="1"/>
            <a:r>
              <a:rPr lang="pt-BR" sz="2000" dirty="0" smtClean="0"/>
              <a:t>Literal </a:t>
            </a:r>
            <a:r>
              <a:rPr lang="pt-BR" sz="2000" dirty="0" err="1" smtClean="0"/>
              <a:t>Integer</a:t>
            </a:r>
            <a:endParaRPr lang="pt-BR" sz="2000" dirty="0"/>
          </a:p>
          <a:p>
            <a:pPr lvl="1"/>
            <a:r>
              <a:rPr lang="pt-BR" sz="2000" dirty="0" err="1" smtClean="0"/>
              <a:t>Underscore</a:t>
            </a:r>
            <a:r>
              <a:rPr lang="pt-BR" sz="2000" dirty="0" smtClean="0"/>
              <a:t> e numéricos</a:t>
            </a:r>
          </a:p>
          <a:p>
            <a:pPr lvl="1"/>
            <a:r>
              <a:rPr lang="pt-BR" sz="2000" dirty="0" smtClean="0"/>
              <a:t>Literal Decimal</a:t>
            </a:r>
          </a:p>
          <a:p>
            <a:pPr lvl="1"/>
            <a:r>
              <a:rPr lang="pt-BR" sz="2000" dirty="0" smtClean="0"/>
              <a:t>Literal binário</a:t>
            </a:r>
          </a:p>
          <a:p>
            <a:pPr lvl="1"/>
            <a:r>
              <a:rPr lang="pt-BR" sz="2000" dirty="0" smtClean="0"/>
              <a:t>Literal Octal</a:t>
            </a:r>
          </a:p>
          <a:p>
            <a:pPr lvl="1"/>
            <a:r>
              <a:rPr lang="pt-BR" sz="2000" dirty="0" smtClean="0"/>
              <a:t>Literal Hexadecimal</a:t>
            </a:r>
          </a:p>
          <a:p>
            <a:pPr lvl="1"/>
            <a:r>
              <a:rPr lang="pt-BR" sz="2000" dirty="0" smtClean="0"/>
              <a:t>Literal Floating-point</a:t>
            </a:r>
          </a:p>
          <a:p>
            <a:pPr lvl="1"/>
            <a:r>
              <a:rPr lang="pt-BR" sz="2000" dirty="0" smtClean="0"/>
              <a:t>Literal </a:t>
            </a:r>
            <a:r>
              <a:rPr lang="pt-BR" sz="2000" dirty="0" err="1" smtClean="0"/>
              <a:t>Boolean</a:t>
            </a:r>
            <a:endParaRPr lang="pt-BR" sz="2000" dirty="0" smtClean="0"/>
          </a:p>
          <a:p>
            <a:pPr lvl="1"/>
            <a:r>
              <a:rPr lang="pt-BR" sz="2000" dirty="0" smtClean="0"/>
              <a:t>Literal </a:t>
            </a:r>
            <a:r>
              <a:rPr lang="pt-BR" sz="2000" dirty="0" err="1" smtClean="0"/>
              <a:t>Character</a:t>
            </a:r>
            <a:endParaRPr lang="pt-BR" sz="2000" dirty="0" smtClean="0"/>
          </a:p>
          <a:p>
            <a:pPr lvl="1"/>
            <a:r>
              <a:rPr lang="pt-BR" sz="2000" dirty="0" smtClean="0"/>
              <a:t>Literal </a:t>
            </a:r>
            <a:r>
              <a:rPr lang="pt-BR" sz="2000" dirty="0" err="1" smtClean="0"/>
              <a:t>String</a:t>
            </a:r>
            <a:endParaRPr lang="pt-BR" sz="2000" dirty="0" smtClean="0"/>
          </a:p>
          <a:p>
            <a:endParaRPr lang="pt-BR" sz="2400" dirty="0"/>
          </a:p>
        </p:txBody>
      </p:sp>
      <p:sp>
        <p:nvSpPr>
          <p:cNvPr id="7" name="Espaço Reservado para Rodapé 3"/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72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Literais, </a:t>
            </a:r>
            <a:r>
              <a:rPr lang="pt-BR" dirty="0" smtClean="0"/>
              <a:t>Atribuições </a:t>
            </a:r>
            <a:r>
              <a:rPr lang="pt-BR" dirty="0"/>
              <a:t>e 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Operadores de Atribuição</a:t>
            </a:r>
          </a:p>
          <a:p>
            <a:pPr lvl="1"/>
            <a:r>
              <a:rPr lang="pt-BR" sz="2000" dirty="0" smtClean="0"/>
              <a:t>Atribuição de primitivos</a:t>
            </a:r>
          </a:p>
          <a:p>
            <a:pPr lvl="1"/>
            <a:r>
              <a:rPr lang="pt-BR" sz="2000" dirty="0" err="1" smtClean="0"/>
              <a:t>Casting</a:t>
            </a:r>
            <a:r>
              <a:rPr lang="pt-BR" sz="2000" dirty="0" smtClean="0"/>
              <a:t> em primitivos</a:t>
            </a:r>
          </a:p>
          <a:p>
            <a:pPr lvl="1"/>
            <a:r>
              <a:rPr lang="pt-BR" sz="2000" dirty="0" smtClean="0"/>
              <a:t>Atribuindo números floating-point</a:t>
            </a:r>
          </a:p>
          <a:p>
            <a:pPr lvl="1"/>
            <a:r>
              <a:rPr lang="pt-BR" sz="2000" dirty="0" smtClean="0"/>
              <a:t>Assinalando um literal que tem valor acima para a variável declarada</a:t>
            </a:r>
          </a:p>
          <a:p>
            <a:pPr lvl="1"/>
            <a:r>
              <a:rPr lang="pt-BR" sz="2000" dirty="0" smtClean="0"/>
              <a:t>Assinalando uma variável primitiva para outra variável primitiva</a:t>
            </a:r>
          </a:p>
          <a:p>
            <a:pPr lvl="1"/>
            <a:r>
              <a:rPr lang="pt-BR" sz="2000" dirty="0" smtClean="0"/>
              <a:t>Atribuição de variáveis de Referência</a:t>
            </a:r>
          </a:p>
          <a:p>
            <a:endParaRPr lang="pt-BR" sz="2400" dirty="0"/>
          </a:p>
        </p:txBody>
      </p:sp>
      <p:sp>
        <p:nvSpPr>
          <p:cNvPr id="6" name="Espaço Reservado para Rodapé 3"/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61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smtClean="0"/>
              <a:t>(CONCEITO) Escopo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Objectives</a:t>
            </a:r>
            <a:endParaRPr lang="pt-BR" sz="2000" b="1" dirty="0" smtClean="0"/>
          </a:p>
          <a:p>
            <a:r>
              <a:rPr lang="pt-BR" sz="2000" dirty="0" smtClean="0"/>
              <a:t>1.1 Determinar o escopo de variáveis</a:t>
            </a:r>
          </a:p>
          <a:p>
            <a:r>
              <a:rPr lang="pt-BR" sz="2000" dirty="0" smtClean="0"/>
              <a:t>2.5 Invocar métodos em objetos</a:t>
            </a:r>
            <a:endParaRPr lang="pt-BR" sz="2000" dirty="0"/>
          </a:p>
        </p:txBody>
      </p:sp>
      <p:sp>
        <p:nvSpPr>
          <p:cNvPr id="6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1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smtClean="0"/>
              <a:t>Inicialização de Variáveis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</a:t>
            </a:r>
            <a:endParaRPr lang="pt-BR" sz="2000" b="1" dirty="0" smtClean="0"/>
          </a:p>
          <a:p>
            <a:r>
              <a:rPr lang="pt-BR" sz="2000" dirty="0" smtClean="0"/>
              <a:t>2.1 Declarar e inicializar variáveis</a:t>
            </a:r>
            <a:endParaRPr lang="pt-BR" sz="2000" dirty="0"/>
          </a:p>
        </p:txBody>
      </p:sp>
      <p:sp>
        <p:nvSpPr>
          <p:cNvPr id="5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88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Sobre a Certificação OCA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400" i="1" dirty="0"/>
              <a:t>Who </a:t>
            </a:r>
            <a:r>
              <a:rPr lang="pt-BR" sz="2400" i="1" dirty="0" err="1"/>
              <a:t>cares</a:t>
            </a:r>
            <a:r>
              <a:rPr lang="pt-BR" sz="2400" i="1" dirty="0"/>
              <a:t> </a:t>
            </a:r>
            <a:r>
              <a:rPr lang="pt-BR" sz="2400" i="1" dirty="0" err="1"/>
              <a:t>about</a:t>
            </a:r>
            <a:r>
              <a:rPr lang="pt-BR" sz="2400" i="1" dirty="0"/>
              <a:t> </a:t>
            </a:r>
            <a:r>
              <a:rPr lang="pt-BR" sz="2400" i="1" dirty="0" err="1" smtClean="0"/>
              <a:t>Certification</a:t>
            </a:r>
            <a:r>
              <a:rPr lang="pt-BR" sz="2400" dirty="0" smtClean="0"/>
              <a:t>? Contratantes! </a:t>
            </a:r>
            <a:r>
              <a:rPr lang="pt-BR" sz="2400" dirty="0" err="1" smtClean="0"/>
              <a:t>Headhunters</a:t>
            </a:r>
            <a:r>
              <a:rPr lang="pt-BR" sz="2400" dirty="0" smtClean="0"/>
              <a:t>! Programadores! </a:t>
            </a:r>
            <a:r>
              <a:rPr lang="pt-BR" sz="2400" b="1" dirty="0" smtClean="0"/>
              <a:t>Você</a:t>
            </a:r>
            <a:r>
              <a:rPr lang="pt-BR" sz="2400" dirty="0" smtClean="0"/>
              <a:t>!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 smtClean="0"/>
              <a:t>Ser aprovado num exame de certificação prova três coisas: que você é </a:t>
            </a:r>
            <a:r>
              <a:rPr lang="pt-BR" sz="2400" b="1" dirty="0" smtClean="0"/>
              <a:t>inteligente</a:t>
            </a:r>
            <a:r>
              <a:rPr lang="pt-BR" sz="2400" dirty="0" smtClean="0"/>
              <a:t>, que </a:t>
            </a:r>
            <a:r>
              <a:rPr lang="pt-BR" sz="2400" b="1" dirty="0" smtClean="0"/>
              <a:t>sabe como estudar e se preparar</a:t>
            </a:r>
            <a:r>
              <a:rPr lang="pt-BR" sz="2400" dirty="0" smtClean="0"/>
              <a:t> para um exame desafiador e, mais que tudo, que </a:t>
            </a:r>
            <a:r>
              <a:rPr lang="pt-BR" sz="2400" b="1" dirty="0" smtClean="0"/>
              <a:t>conhece a linguagem Java</a:t>
            </a:r>
            <a:r>
              <a:rPr lang="pt-BR" sz="2400" dirty="0" smtClean="0"/>
              <a:t>!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Todos os exames da Oracle dispões de </a:t>
            </a:r>
            <a:r>
              <a:rPr lang="pt-BR" sz="2400" b="1" dirty="0"/>
              <a:t>questões de múltipla </a:t>
            </a:r>
            <a:r>
              <a:rPr lang="pt-BR" sz="2400" b="1" dirty="0" smtClean="0"/>
              <a:t>escolha</a:t>
            </a:r>
            <a:r>
              <a:rPr lang="pt-BR" sz="2400" dirty="0" smtClean="0"/>
              <a:t>, sendo que cada </a:t>
            </a:r>
            <a:r>
              <a:rPr lang="pt-BR" sz="2400" dirty="0"/>
              <a:t>questão informa ao candidato </a:t>
            </a:r>
            <a:r>
              <a:rPr lang="pt-BR" sz="2400" b="1" dirty="0"/>
              <a:t>quantas respostas devem ser escolhidas</a:t>
            </a:r>
          </a:p>
          <a:p>
            <a:pPr algn="just"/>
            <a:endParaRPr lang="pt-BR" sz="2400" dirty="0"/>
          </a:p>
          <a:p>
            <a:pPr algn="just"/>
            <a:endParaRPr lang="pt-BR" sz="2400" dirty="0" smtClean="0"/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301006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de Variáveis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400" dirty="0" smtClean="0"/>
              <a:t>Conceito</a:t>
            </a:r>
          </a:p>
          <a:p>
            <a:pPr algn="just"/>
            <a:r>
              <a:rPr lang="pt-BR" sz="2400" dirty="0" smtClean="0"/>
              <a:t>Usando uma variável ou </a:t>
            </a:r>
            <a:r>
              <a:rPr lang="pt-BR" sz="2400" dirty="0" err="1" smtClean="0"/>
              <a:t>array</a:t>
            </a:r>
            <a:r>
              <a:rPr lang="pt-BR" sz="2400" dirty="0" smtClean="0"/>
              <a:t> que está não-inicializado ou não-assinalado</a:t>
            </a:r>
          </a:p>
          <a:p>
            <a:pPr marL="685800" lvl="2" algn="just">
              <a:spcBef>
                <a:spcPts val="1000"/>
              </a:spcBef>
            </a:pPr>
            <a:r>
              <a:rPr lang="pt-BR" dirty="0"/>
              <a:t>Variáveis primitiva de instância de objeto</a:t>
            </a:r>
          </a:p>
          <a:p>
            <a:pPr lvl="1" algn="just"/>
            <a:r>
              <a:rPr lang="pt-BR" sz="2000" dirty="0" smtClean="0"/>
              <a:t>Variáveis de instância de objeto</a:t>
            </a:r>
          </a:p>
          <a:p>
            <a:pPr lvl="1" algn="just"/>
            <a:r>
              <a:rPr lang="pt-BR" sz="2000" dirty="0" smtClean="0"/>
              <a:t>Variáveis </a:t>
            </a:r>
            <a:r>
              <a:rPr lang="pt-BR" sz="2000" dirty="0" err="1" smtClean="0"/>
              <a:t>Array</a:t>
            </a:r>
            <a:r>
              <a:rPr lang="pt-BR" sz="2000" dirty="0" smtClean="0"/>
              <a:t> de instância de objeto</a:t>
            </a:r>
          </a:p>
          <a:p>
            <a:pPr algn="just"/>
            <a:r>
              <a:rPr lang="pt-BR" sz="2400" dirty="0" smtClean="0"/>
              <a:t>Objetos e Primitivos Locais</a:t>
            </a:r>
          </a:p>
          <a:p>
            <a:pPr lvl="1" algn="just"/>
            <a:r>
              <a:rPr lang="pt-BR" sz="2000" dirty="0" smtClean="0"/>
              <a:t>Primitivo local</a:t>
            </a:r>
          </a:p>
          <a:p>
            <a:pPr lvl="1" algn="just"/>
            <a:r>
              <a:rPr lang="pt-BR" sz="2000" dirty="0" smtClean="0"/>
              <a:t>Referência à objeto local</a:t>
            </a:r>
          </a:p>
          <a:p>
            <a:pPr lvl="1" algn="just"/>
            <a:r>
              <a:rPr lang="pt-BR" sz="2000" dirty="0" err="1" smtClean="0"/>
              <a:t>Array</a:t>
            </a:r>
            <a:r>
              <a:rPr lang="pt-BR" sz="2000" dirty="0" smtClean="0"/>
              <a:t> local</a:t>
            </a:r>
          </a:p>
          <a:p>
            <a:pPr lvl="1" algn="just"/>
            <a:r>
              <a:rPr lang="pt-BR" sz="2000" dirty="0" smtClean="0"/>
              <a:t>Assinalando uma variável de referência à outra</a:t>
            </a:r>
          </a:p>
          <a:p>
            <a:pPr marL="457200" lvl="1" indent="0" algn="just">
              <a:buNone/>
            </a:pPr>
            <a:endParaRPr lang="pt-BR" sz="2000" dirty="0"/>
          </a:p>
          <a:p>
            <a:pPr marL="457200" lvl="1" indent="0" algn="just">
              <a:buNone/>
            </a:pPr>
            <a:endParaRPr lang="pt-BR" sz="2000" dirty="0"/>
          </a:p>
        </p:txBody>
      </p:sp>
      <p:sp>
        <p:nvSpPr>
          <p:cNvPr id="7" name="Espaço Reservado para Rodapé 3"/>
          <p:cNvSpPr txBox="1">
            <a:spLocks noGrp="1"/>
          </p:cNvSpPr>
          <p:nvPr>
            <p:ph type="ftr" sz="quarter" idx="1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13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Passando Variáveis para Métodos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</a:t>
            </a:r>
            <a:endParaRPr lang="pt-BR" sz="2000" b="1" dirty="0" smtClean="0"/>
          </a:p>
          <a:p>
            <a:r>
              <a:rPr lang="pt-BR" sz="2000" dirty="0" smtClean="0"/>
              <a:t>6.8 Determinar o efeito sobre valores nas referencia a objeto e primitivo quando eles são passados para métodos que mudam o valor</a:t>
            </a:r>
            <a:endParaRPr lang="pt-BR" sz="2000" dirty="0"/>
          </a:p>
        </p:txBody>
      </p:sp>
      <p:sp>
        <p:nvSpPr>
          <p:cNvPr id="5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11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Passando Variáveis para Métodos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Conceito</a:t>
            </a:r>
          </a:p>
          <a:p>
            <a:r>
              <a:rPr lang="pt-BR" sz="2400" dirty="0" smtClean="0"/>
              <a:t>Passando Variáveis de Referência à Objeto</a:t>
            </a:r>
          </a:p>
          <a:p>
            <a:r>
              <a:rPr lang="pt-BR" sz="2400" dirty="0" smtClean="0"/>
              <a:t>Java usa semântica de passagem-por-valor?</a:t>
            </a:r>
          </a:p>
          <a:p>
            <a:r>
              <a:rPr lang="pt-BR" sz="2400" dirty="0" smtClean="0"/>
              <a:t>Passando variáveis primitivas</a:t>
            </a:r>
          </a:p>
          <a:p>
            <a:r>
              <a:rPr lang="pt-BR" sz="2400" dirty="0" smtClean="0"/>
              <a:t>Sombreamento de variável (</a:t>
            </a:r>
            <a:r>
              <a:rPr lang="pt-BR" sz="2400" dirty="0" err="1" smtClean="0"/>
              <a:t>shadowy</a:t>
            </a:r>
            <a:r>
              <a:rPr lang="pt-BR" sz="2400" dirty="0" smtClean="0"/>
              <a:t>)</a:t>
            </a:r>
            <a:endParaRPr lang="pt-BR" sz="2400" dirty="0"/>
          </a:p>
        </p:txBody>
      </p:sp>
      <p:sp>
        <p:nvSpPr>
          <p:cNvPr id="7" name="Espaço Reservado para Rodapé 3"/>
          <p:cNvSpPr txBox="1">
            <a:spLocks noGrp="1"/>
          </p:cNvSpPr>
          <p:nvPr>
            <p:ph type="ftr" sz="quarter" idx="1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smtClean="0"/>
              <a:t>Coletor de Lixo (GC)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</a:t>
            </a:r>
            <a:endParaRPr lang="pt-BR" sz="2000" b="1" dirty="0" smtClean="0"/>
          </a:p>
          <a:p>
            <a:r>
              <a:rPr lang="pt-BR" sz="2000" dirty="0" smtClean="0"/>
              <a:t>2.4 Explicar um ciclo de vida de um objeto</a:t>
            </a:r>
            <a:endParaRPr lang="pt-BR" sz="2000" dirty="0"/>
          </a:p>
        </p:txBody>
      </p:sp>
      <p:sp>
        <p:nvSpPr>
          <p:cNvPr id="5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61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Coletor de Lixo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400" dirty="0" smtClean="0"/>
              <a:t>Conceito</a:t>
            </a:r>
          </a:p>
          <a:p>
            <a:pPr algn="just"/>
            <a:r>
              <a:rPr lang="pt-BR" sz="2400" dirty="0" smtClean="0"/>
              <a:t>Overview de Gerenciamento de Memória e Coletor de Lixo</a:t>
            </a:r>
          </a:p>
          <a:p>
            <a:pPr lvl="1" algn="just"/>
            <a:r>
              <a:rPr lang="pt-BR" sz="2000" dirty="0" smtClean="0"/>
              <a:t>Quando o Coletor de Lixo roda?</a:t>
            </a:r>
          </a:p>
          <a:p>
            <a:pPr lvl="1" algn="just"/>
            <a:r>
              <a:rPr lang="pt-BR" sz="2000" dirty="0" smtClean="0"/>
              <a:t>Como o Coletor de Lixo trabalha?</a:t>
            </a:r>
          </a:p>
          <a:p>
            <a:pPr algn="just"/>
            <a:r>
              <a:rPr lang="pt-BR" sz="2400" dirty="0" smtClean="0"/>
              <a:t>Escrevendo código que explicitamente torne objetos elegíveis para limpeza</a:t>
            </a:r>
          </a:p>
          <a:p>
            <a:pPr lvl="1" algn="just"/>
            <a:r>
              <a:rPr lang="pt-BR" sz="2000" dirty="0" smtClean="0"/>
              <a:t>Anulando uma referência</a:t>
            </a:r>
          </a:p>
          <a:p>
            <a:pPr lvl="1" algn="just"/>
            <a:r>
              <a:rPr lang="pt-BR" sz="2000" dirty="0" err="1" smtClean="0"/>
              <a:t>Reassinalando</a:t>
            </a:r>
            <a:r>
              <a:rPr lang="pt-BR" sz="2000" dirty="0" smtClean="0"/>
              <a:t> uma variável de referência</a:t>
            </a:r>
          </a:p>
          <a:p>
            <a:pPr lvl="1" algn="just"/>
            <a:r>
              <a:rPr lang="pt-BR" sz="2000" dirty="0" smtClean="0"/>
              <a:t>Isolando uma referência</a:t>
            </a:r>
          </a:p>
          <a:p>
            <a:pPr algn="just"/>
            <a:r>
              <a:rPr lang="pt-BR" sz="2400" dirty="0" smtClean="0"/>
              <a:t>Limpando antes do Coletor de Lixo: método finalize()</a:t>
            </a:r>
          </a:p>
          <a:p>
            <a:pPr algn="just"/>
            <a:endParaRPr lang="pt-BR" sz="2400" dirty="0"/>
          </a:p>
        </p:txBody>
      </p:sp>
      <p:sp>
        <p:nvSpPr>
          <p:cNvPr id="7" name="Espaço Reservado para Rodapé 3"/>
          <p:cNvSpPr txBox="1">
            <a:spLocks noGrp="1"/>
          </p:cNvSpPr>
          <p:nvPr>
            <p:ph type="ftr" sz="quarter" idx="1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18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113658"/>
            <a:ext cx="7886700" cy="3907630"/>
          </a:xfrm>
        </p:spPr>
        <p:txBody>
          <a:bodyPr/>
          <a:lstStyle/>
          <a:p>
            <a:pPr marL="0" indent="0" algn="r">
              <a:buNone/>
            </a:pPr>
            <a:endParaRPr lang="pt-BR" sz="6600" dirty="0" smtClean="0"/>
          </a:p>
          <a:p>
            <a:pPr marL="0" indent="0" algn="r">
              <a:buNone/>
            </a:pPr>
            <a:r>
              <a:rPr lang="pt-BR" sz="6600" dirty="0" smtClean="0"/>
              <a:t>Alguns exercícios </a:t>
            </a:r>
          </a:p>
          <a:p>
            <a:pPr marL="0" indent="0" algn="r">
              <a:buNone/>
            </a:pPr>
            <a:r>
              <a:rPr lang="pt-BR" sz="6600" dirty="0" smtClean="0"/>
              <a:t>para fixação...</a:t>
            </a:r>
            <a:endParaRPr lang="pt-BR" sz="6600" dirty="0"/>
          </a:p>
        </p:txBody>
      </p:sp>
      <p:sp>
        <p:nvSpPr>
          <p:cNvPr id="4" name="Espaço Reservado para Rodapé 3"/>
          <p:cNvSpPr txBox="1">
            <a:spLocks noGrp="1"/>
          </p:cNvSpPr>
          <p:nvPr>
            <p:ph type="ftr" sz="quarter" idx="1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err="1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Assignments</a:t>
            </a: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71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pt-BR" b="1" dirty="0" smtClean="0">
                <a:solidFill>
                  <a:srgbClr val="FF0000"/>
                </a:solidFill>
              </a:rPr>
              <a:t>Operadores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6" name="Subtítul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pt-BR" sz="2400" dirty="0" smtClean="0"/>
              <a:t>Operadores em Java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Orientação a Objeto</a:t>
            </a:r>
          </a:p>
        </p:txBody>
      </p:sp>
    </p:spTree>
    <p:extLst>
      <p:ext uri="{BB962C8B-B14F-4D97-AF65-F5344CB8AC3E}">
        <p14:creationId xmlns:p14="http://schemas.microsoft.com/office/powerpoint/2010/main" val="391865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smtClean="0"/>
              <a:t>Operadores em Java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Objectives</a:t>
            </a:r>
            <a:endParaRPr lang="pt-BR" sz="2000" b="1" dirty="0" smtClean="0"/>
          </a:p>
          <a:p>
            <a:r>
              <a:rPr lang="pt-BR" sz="2000" dirty="0" smtClean="0"/>
              <a:t>3.1 Usar operadores Java</a:t>
            </a:r>
          </a:p>
          <a:p>
            <a:r>
              <a:rPr lang="pt-BR" sz="2000" dirty="0" smtClean="0"/>
              <a:t>3.2 Usar parênteses para sobrescrever precedência de operadores</a:t>
            </a:r>
          </a:p>
          <a:p>
            <a:r>
              <a:rPr lang="pt-BR" sz="2000" dirty="0" smtClean="0"/>
              <a:t>3.3 Igualdade de teste entre </a:t>
            </a:r>
            <a:r>
              <a:rPr lang="pt-BR" sz="2000" dirty="0" err="1" smtClean="0"/>
              <a:t>strings</a:t>
            </a:r>
            <a:r>
              <a:rPr lang="pt-BR" sz="2000" dirty="0" smtClean="0"/>
              <a:t> e outros objetos usando == e </a:t>
            </a:r>
            <a:r>
              <a:rPr lang="pt-BR" sz="2000" dirty="0" err="1" smtClean="0"/>
              <a:t>equals</a:t>
            </a:r>
            <a:r>
              <a:rPr lang="pt-BR" sz="2000" dirty="0" smtClean="0"/>
              <a:t>()</a:t>
            </a:r>
            <a:endParaRPr lang="pt-BR" sz="2000" dirty="0"/>
          </a:p>
        </p:txBody>
      </p:sp>
      <p:sp>
        <p:nvSpPr>
          <p:cNvPr id="5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Operadores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16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em Java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Conceito</a:t>
            </a:r>
          </a:p>
          <a:p>
            <a:r>
              <a:rPr lang="pt-BR" sz="2400" dirty="0" smtClean="0"/>
              <a:t>Operadores de Atribuição</a:t>
            </a:r>
          </a:p>
          <a:p>
            <a:pPr lvl="1"/>
            <a:r>
              <a:rPr lang="pt-BR" sz="2000" dirty="0" smtClean="0"/>
              <a:t>Operadores compostos de Atribuição</a:t>
            </a:r>
          </a:p>
          <a:p>
            <a:r>
              <a:rPr lang="pt-BR" sz="2400" dirty="0" smtClean="0"/>
              <a:t>Operadores Relacionais</a:t>
            </a:r>
          </a:p>
          <a:p>
            <a:pPr lvl="1"/>
            <a:r>
              <a:rPr lang="pt-BR" sz="2000" dirty="0" smtClean="0"/>
              <a:t>Operador de “igualdade”</a:t>
            </a:r>
          </a:p>
          <a:p>
            <a:pPr lvl="1"/>
            <a:r>
              <a:rPr lang="pt-BR" sz="2000" dirty="0" smtClean="0"/>
              <a:t>Igualdade para primitivos</a:t>
            </a:r>
          </a:p>
          <a:p>
            <a:pPr lvl="1"/>
            <a:r>
              <a:rPr lang="pt-BR" sz="2000" dirty="0" smtClean="0"/>
              <a:t>Igualdade para variáveis de referência</a:t>
            </a:r>
          </a:p>
          <a:p>
            <a:pPr lvl="1"/>
            <a:r>
              <a:rPr lang="pt-BR" sz="2000" dirty="0" smtClean="0"/>
              <a:t>Igualdade para </a:t>
            </a:r>
            <a:r>
              <a:rPr lang="pt-BR" sz="2000" dirty="0" err="1" smtClean="0"/>
              <a:t>Strings</a:t>
            </a:r>
            <a:r>
              <a:rPr lang="pt-BR" sz="2000" dirty="0" smtClean="0"/>
              <a:t> e </a:t>
            </a:r>
            <a:r>
              <a:rPr lang="pt-BR" sz="2000" dirty="0" err="1" smtClean="0"/>
              <a:t>java.lang.Object.equals</a:t>
            </a:r>
            <a:r>
              <a:rPr lang="pt-BR" sz="2000" dirty="0" smtClean="0"/>
              <a:t>()</a:t>
            </a:r>
          </a:p>
          <a:p>
            <a:r>
              <a:rPr lang="pt-BR" sz="2400" dirty="0" smtClean="0"/>
              <a:t>Comparador </a:t>
            </a:r>
            <a:r>
              <a:rPr lang="pt-BR" sz="2400" dirty="0" err="1" smtClean="0"/>
              <a:t>instanceof</a:t>
            </a:r>
            <a:endParaRPr lang="pt-BR" sz="2400" dirty="0" smtClean="0"/>
          </a:p>
          <a:p>
            <a:endParaRPr lang="pt-BR" sz="2400" dirty="0" smtClean="0"/>
          </a:p>
          <a:p>
            <a:pPr lvl="1"/>
            <a:endParaRPr lang="pt-BR" sz="2000" dirty="0"/>
          </a:p>
        </p:txBody>
      </p:sp>
      <p:sp>
        <p:nvSpPr>
          <p:cNvPr id="7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Operadores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57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em Java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Operadores Aritméticos</a:t>
            </a:r>
          </a:p>
          <a:p>
            <a:pPr lvl="1"/>
            <a:r>
              <a:rPr lang="pt-BR" sz="2000" dirty="0" smtClean="0"/>
              <a:t>Operador de sobra (ou módulo)</a:t>
            </a:r>
          </a:p>
          <a:p>
            <a:pPr lvl="1"/>
            <a:r>
              <a:rPr lang="pt-BR" sz="2000" dirty="0" smtClean="0"/>
              <a:t>Operador de concatenação de </a:t>
            </a:r>
            <a:r>
              <a:rPr lang="pt-BR" sz="2000" dirty="0" err="1" smtClean="0"/>
              <a:t>String</a:t>
            </a:r>
            <a:endParaRPr lang="pt-BR" sz="2000" dirty="0" smtClean="0"/>
          </a:p>
          <a:p>
            <a:pPr lvl="1"/>
            <a:r>
              <a:rPr lang="pt-BR" sz="2000" dirty="0" smtClean="0"/>
              <a:t>Operadores de incremento e decremento</a:t>
            </a:r>
          </a:p>
          <a:p>
            <a:r>
              <a:rPr lang="pt-BR" sz="2400" dirty="0" smtClean="0"/>
              <a:t>Operadores Condicionais</a:t>
            </a:r>
          </a:p>
          <a:p>
            <a:r>
              <a:rPr lang="pt-BR" sz="2400" dirty="0" smtClean="0"/>
              <a:t>Operadores Lógicos</a:t>
            </a:r>
          </a:p>
          <a:p>
            <a:pPr lvl="1"/>
            <a:r>
              <a:rPr lang="pt-BR" sz="2000" dirty="0" smtClean="0"/>
              <a:t>Operadores lógicos de curto-circuito</a:t>
            </a:r>
          </a:p>
          <a:p>
            <a:pPr lvl="1"/>
            <a:r>
              <a:rPr lang="pt-BR" sz="2000" dirty="0" smtClean="0"/>
              <a:t>Operadores lógicos de não-curto-circuito</a:t>
            </a:r>
          </a:p>
          <a:p>
            <a:pPr lvl="1"/>
            <a:r>
              <a:rPr lang="pt-BR" sz="2000" dirty="0" smtClean="0"/>
              <a:t>Operadores lógicos ^ e !</a:t>
            </a:r>
          </a:p>
          <a:p>
            <a:pPr lvl="1"/>
            <a:endParaRPr lang="pt-BR" sz="2000" dirty="0" smtClean="0"/>
          </a:p>
          <a:p>
            <a:pPr lvl="1"/>
            <a:endParaRPr lang="pt-BR" sz="2000" dirty="0"/>
          </a:p>
        </p:txBody>
      </p:sp>
      <p:sp>
        <p:nvSpPr>
          <p:cNvPr id="5" name="Espaço Reservado para Rodapé 3"/>
          <p:cNvSpPr txBox="1">
            <a:spLocks noGrp="1"/>
          </p:cNvSpPr>
          <p:nvPr>
            <p:ph type="ftr" sz="quarter" idx="13"/>
          </p:nvPr>
        </p:nvSpPr>
        <p:spPr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Operadores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19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113658"/>
            <a:ext cx="7886700" cy="3907630"/>
          </a:xfrm>
        </p:spPr>
        <p:txBody>
          <a:bodyPr/>
          <a:lstStyle/>
          <a:p>
            <a:pPr marL="0" indent="0" algn="r">
              <a:buNone/>
            </a:pPr>
            <a:endParaRPr lang="pt-BR" sz="6600" dirty="0" smtClean="0"/>
          </a:p>
          <a:p>
            <a:pPr marL="0" indent="0" algn="r">
              <a:buNone/>
            </a:pPr>
            <a:r>
              <a:rPr lang="pt-BR" sz="6600" dirty="0" smtClean="0"/>
              <a:t>Vamos Começar?</a:t>
            </a:r>
            <a:endParaRPr lang="pt-BR" sz="66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415355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113658"/>
            <a:ext cx="7886700" cy="3907630"/>
          </a:xfrm>
        </p:spPr>
        <p:txBody>
          <a:bodyPr/>
          <a:lstStyle/>
          <a:p>
            <a:pPr marL="0" indent="0" algn="r">
              <a:buNone/>
            </a:pPr>
            <a:endParaRPr lang="pt-BR" sz="6600" dirty="0" smtClean="0"/>
          </a:p>
          <a:p>
            <a:pPr marL="0" indent="0" algn="r">
              <a:buNone/>
            </a:pPr>
            <a:r>
              <a:rPr lang="pt-BR" sz="6600" dirty="0" smtClean="0"/>
              <a:t>Alguns exercícios </a:t>
            </a:r>
          </a:p>
          <a:p>
            <a:pPr marL="0" indent="0" algn="r">
              <a:buNone/>
            </a:pPr>
            <a:r>
              <a:rPr lang="pt-BR" sz="6600" dirty="0" smtClean="0"/>
              <a:t>para fixação...</a:t>
            </a:r>
            <a:endParaRPr lang="pt-BR" sz="6600" dirty="0"/>
          </a:p>
        </p:txBody>
      </p:sp>
      <p:sp>
        <p:nvSpPr>
          <p:cNvPr id="6" name="Espaço Reservado para Rodapé 3"/>
          <p:cNvSpPr txBox="1"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Operadores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80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107504" y="365125"/>
            <a:ext cx="8407846" cy="1325880"/>
          </a:xfrm>
        </p:spPr>
        <p:txBody>
          <a:bodyPr>
            <a:normAutofit/>
          </a:bodyPr>
          <a:lstStyle/>
          <a:p>
            <a:pPr algn="r"/>
            <a:r>
              <a:rPr lang="pt-BR" sz="3600" b="1" dirty="0" smtClean="0">
                <a:solidFill>
                  <a:srgbClr val="FF0000"/>
                </a:solidFill>
              </a:rPr>
              <a:t>Trabalhando com </a:t>
            </a:r>
            <a:r>
              <a:rPr lang="pt-BR" sz="3600" b="1" dirty="0" err="1" smtClean="0">
                <a:solidFill>
                  <a:srgbClr val="FF0000"/>
                </a:solidFill>
              </a:rPr>
              <a:t>String</a:t>
            </a:r>
            <a:r>
              <a:rPr lang="pt-BR" sz="3600" b="1" dirty="0" smtClean="0">
                <a:solidFill>
                  <a:srgbClr val="FF0000"/>
                </a:solidFill>
              </a:rPr>
              <a:t>, </a:t>
            </a:r>
            <a:r>
              <a:rPr lang="pt-BR" sz="3600" b="1" dirty="0" err="1" smtClean="0">
                <a:solidFill>
                  <a:srgbClr val="FF0000"/>
                </a:solidFill>
              </a:rPr>
              <a:t>Arrays</a:t>
            </a:r>
            <a:r>
              <a:rPr lang="pt-BR" sz="3600" b="1" dirty="0" smtClean="0">
                <a:solidFill>
                  <a:srgbClr val="FF0000"/>
                </a:solidFill>
              </a:rPr>
              <a:t> e </a:t>
            </a:r>
            <a:r>
              <a:rPr lang="pt-BR" sz="3600" b="1" dirty="0" err="1" smtClean="0">
                <a:solidFill>
                  <a:srgbClr val="FF0000"/>
                </a:solidFill>
              </a:rPr>
              <a:t>ArrayLists</a:t>
            </a:r>
            <a:endParaRPr lang="pt-BR" sz="3600" b="1" dirty="0">
              <a:solidFill>
                <a:srgbClr val="FF0000"/>
              </a:solidFill>
            </a:endParaRPr>
          </a:p>
        </p:txBody>
      </p:sp>
      <p:sp>
        <p:nvSpPr>
          <p:cNvPr id="6" name="Subtítul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pt-BR" sz="2400" dirty="0" smtClean="0"/>
              <a:t>Usando </a:t>
            </a:r>
            <a:r>
              <a:rPr lang="pt-BR" sz="2400" dirty="0" err="1" smtClean="0"/>
              <a:t>String</a:t>
            </a:r>
            <a:r>
              <a:rPr lang="pt-BR" sz="2400" dirty="0" smtClean="0"/>
              <a:t> e </a:t>
            </a:r>
            <a:r>
              <a:rPr lang="pt-BR" sz="2400" dirty="0" err="1" smtClean="0"/>
              <a:t>StringBuilder</a:t>
            </a:r>
            <a:endParaRPr lang="pt-BR" sz="2400" dirty="0" smtClean="0"/>
          </a:p>
          <a:p>
            <a:pPr marL="0" indent="0" algn="r">
              <a:buNone/>
            </a:pPr>
            <a:r>
              <a:rPr lang="pt-BR" sz="2400" dirty="0" smtClean="0"/>
              <a:t>Usando </a:t>
            </a:r>
            <a:r>
              <a:rPr lang="pt-BR" sz="2400" dirty="0" err="1" smtClean="0"/>
              <a:t>Arrays</a:t>
            </a:r>
            <a:endParaRPr lang="pt-BR" sz="2400" dirty="0" smtClean="0"/>
          </a:p>
          <a:p>
            <a:pPr marL="0" indent="0" algn="r">
              <a:buNone/>
            </a:pPr>
            <a:r>
              <a:rPr lang="pt-BR" sz="2400" dirty="0" smtClean="0"/>
              <a:t>Usando </a:t>
            </a:r>
            <a:r>
              <a:rPr lang="pt-BR" sz="2400" dirty="0" err="1" smtClean="0"/>
              <a:t>ArrayLists</a:t>
            </a:r>
            <a:endParaRPr lang="pt-BR" sz="2400" dirty="0" smtClean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Orientação a Objeto</a:t>
            </a:r>
          </a:p>
        </p:txBody>
      </p:sp>
    </p:spTree>
    <p:extLst>
      <p:ext uri="{BB962C8B-B14F-4D97-AF65-F5344CB8AC3E}">
        <p14:creationId xmlns:p14="http://schemas.microsoft.com/office/powerpoint/2010/main" val="1056977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smtClean="0"/>
              <a:t>Usando </a:t>
            </a:r>
            <a:r>
              <a:rPr lang="pt-BR" dirty="0" err="1" smtClean="0"/>
              <a:t>Strings</a:t>
            </a:r>
            <a:r>
              <a:rPr lang="pt-BR" dirty="0" smtClean="0"/>
              <a:t> e </a:t>
            </a:r>
            <a:r>
              <a:rPr lang="pt-BR" dirty="0" err="1" smtClean="0"/>
              <a:t>StringBuilder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Objectives</a:t>
            </a:r>
            <a:endParaRPr lang="pt-BR" sz="2000" b="1" dirty="0" smtClean="0"/>
          </a:p>
          <a:p>
            <a:r>
              <a:rPr lang="pt-BR" sz="2000" dirty="0" smtClean="0"/>
              <a:t>2.7 Criar a manipular </a:t>
            </a:r>
            <a:r>
              <a:rPr lang="pt-BR" sz="2000" dirty="0" err="1" smtClean="0"/>
              <a:t>strings</a:t>
            </a:r>
            <a:endParaRPr lang="pt-BR" sz="2000" dirty="0" smtClean="0"/>
          </a:p>
          <a:p>
            <a:r>
              <a:rPr lang="pt-BR" sz="2000" dirty="0" smtClean="0"/>
              <a:t>2.6 Manipular dados usando </a:t>
            </a:r>
            <a:r>
              <a:rPr lang="pt-BR" sz="2000" dirty="0" err="1" smtClean="0"/>
              <a:t>StringBuilder</a:t>
            </a:r>
            <a:r>
              <a:rPr lang="pt-BR" sz="2000" dirty="0" smtClean="0"/>
              <a:t> e seus métodos</a:t>
            </a:r>
            <a:endParaRPr lang="pt-BR" sz="2000" dirty="0"/>
          </a:p>
        </p:txBody>
      </p:sp>
      <p:sp>
        <p:nvSpPr>
          <p:cNvPr id="5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Trabalhando com </a:t>
            </a:r>
            <a:r>
              <a:rPr lang="pt-BR" dirty="0" err="1"/>
              <a:t>Strings</a:t>
            </a:r>
            <a:r>
              <a:rPr lang="pt-BR" dirty="0"/>
              <a:t>, </a:t>
            </a:r>
            <a:r>
              <a:rPr lang="pt-BR" dirty="0" err="1"/>
              <a:t>Arrays</a:t>
            </a:r>
            <a:r>
              <a:rPr lang="pt-BR" dirty="0"/>
              <a:t> e </a:t>
            </a:r>
            <a:r>
              <a:rPr lang="pt-BR" dirty="0" err="1"/>
              <a:t>ArrayLists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51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</a:t>
            </a:r>
            <a:r>
              <a:rPr lang="pt-BR" dirty="0" err="1"/>
              <a:t>Strings</a:t>
            </a:r>
            <a:r>
              <a:rPr lang="pt-BR" dirty="0"/>
              <a:t> e </a:t>
            </a:r>
            <a:r>
              <a:rPr lang="pt-BR" dirty="0" err="1"/>
              <a:t>StringBuilder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Conceito</a:t>
            </a:r>
          </a:p>
          <a:p>
            <a:r>
              <a:rPr lang="pt-BR" sz="2400" dirty="0" smtClean="0"/>
              <a:t>A classe </a:t>
            </a:r>
            <a:r>
              <a:rPr lang="pt-BR" sz="2400" dirty="0" err="1" smtClean="0"/>
              <a:t>String</a:t>
            </a:r>
            <a:endParaRPr lang="pt-BR" sz="2400" dirty="0" smtClean="0"/>
          </a:p>
          <a:p>
            <a:pPr lvl="1"/>
            <a:r>
              <a:rPr lang="pt-BR" sz="2000" dirty="0" smtClean="0"/>
              <a:t>Imutabilidade de </a:t>
            </a:r>
            <a:r>
              <a:rPr lang="pt-BR" sz="2000" dirty="0" err="1" smtClean="0"/>
              <a:t>Strings</a:t>
            </a:r>
            <a:endParaRPr lang="pt-BR" sz="2000" dirty="0" smtClean="0"/>
          </a:p>
          <a:p>
            <a:r>
              <a:rPr lang="pt-BR" sz="2400" dirty="0" smtClean="0"/>
              <a:t>Fatos importantes sobre </a:t>
            </a:r>
            <a:r>
              <a:rPr lang="pt-BR" sz="2400" dirty="0" err="1" smtClean="0"/>
              <a:t>String</a:t>
            </a:r>
            <a:r>
              <a:rPr lang="pt-BR" sz="2400" dirty="0" smtClean="0"/>
              <a:t> e memória</a:t>
            </a:r>
          </a:p>
          <a:p>
            <a:pPr lvl="1"/>
            <a:r>
              <a:rPr lang="pt-BR" sz="2000" dirty="0" smtClean="0"/>
              <a:t>Criando novas </a:t>
            </a:r>
            <a:r>
              <a:rPr lang="pt-BR" sz="2000" dirty="0" err="1" smtClean="0"/>
              <a:t>Strings</a:t>
            </a:r>
            <a:endParaRPr lang="pt-BR" sz="2000" dirty="0" smtClean="0"/>
          </a:p>
          <a:p>
            <a:r>
              <a:rPr lang="pt-BR" sz="2400" dirty="0" smtClean="0"/>
              <a:t>Métodos importantes na classe </a:t>
            </a:r>
            <a:r>
              <a:rPr lang="pt-BR" sz="2400" dirty="0" err="1" smtClean="0"/>
              <a:t>String</a:t>
            </a:r>
            <a:endParaRPr lang="pt-BR" sz="2400" dirty="0" smtClean="0"/>
          </a:p>
          <a:p>
            <a:r>
              <a:rPr lang="pt-BR" sz="2400" dirty="0" smtClean="0"/>
              <a:t>A classe </a:t>
            </a:r>
            <a:r>
              <a:rPr lang="pt-BR" sz="2400" dirty="0" err="1" smtClean="0"/>
              <a:t>StringBuilder</a:t>
            </a:r>
            <a:endParaRPr lang="pt-BR" sz="2400" dirty="0" smtClean="0"/>
          </a:p>
          <a:p>
            <a:pPr lvl="1"/>
            <a:r>
              <a:rPr lang="pt-BR" sz="2000" dirty="0" smtClean="0"/>
              <a:t>Preferência de </a:t>
            </a:r>
            <a:r>
              <a:rPr lang="pt-BR" sz="2000" dirty="0" err="1" smtClean="0"/>
              <a:t>StringBuilder</a:t>
            </a:r>
            <a:r>
              <a:rPr lang="pt-BR" sz="2000" dirty="0" smtClean="0"/>
              <a:t> sobre </a:t>
            </a:r>
            <a:r>
              <a:rPr lang="pt-BR" sz="2000" dirty="0" err="1" smtClean="0"/>
              <a:t>StringBuffer</a:t>
            </a:r>
            <a:endParaRPr lang="pt-BR" sz="2000" dirty="0" smtClean="0"/>
          </a:p>
          <a:p>
            <a:pPr lvl="1"/>
            <a:r>
              <a:rPr lang="pt-BR" sz="2000" dirty="0" smtClean="0"/>
              <a:t>Usando </a:t>
            </a:r>
            <a:r>
              <a:rPr lang="pt-BR" sz="2000" dirty="0" err="1" smtClean="0"/>
              <a:t>StringBuilder</a:t>
            </a:r>
            <a:endParaRPr lang="pt-BR" sz="2000" dirty="0" smtClean="0"/>
          </a:p>
          <a:p>
            <a:r>
              <a:rPr lang="pt-BR" sz="2400" dirty="0" smtClean="0"/>
              <a:t>Métodos importantes na classe </a:t>
            </a:r>
            <a:r>
              <a:rPr lang="pt-BR" sz="2400" dirty="0" err="1" smtClean="0"/>
              <a:t>StringBuilder</a:t>
            </a:r>
            <a:endParaRPr lang="pt-BR" sz="2400" dirty="0"/>
          </a:p>
        </p:txBody>
      </p:sp>
      <p:sp>
        <p:nvSpPr>
          <p:cNvPr id="8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Trabalhando com </a:t>
            </a:r>
            <a:r>
              <a:rPr lang="pt-BR" dirty="0" err="1"/>
              <a:t>Strings</a:t>
            </a:r>
            <a:r>
              <a:rPr lang="pt-BR" dirty="0"/>
              <a:t>, </a:t>
            </a:r>
            <a:r>
              <a:rPr lang="pt-BR" dirty="0" err="1"/>
              <a:t>Arrays</a:t>
            </a:r>
            <a:r>
              <a:rPr lang="pt-BR" dirty="0"/>
              <a:t> e </a:t>
            </a:r>
            <a:r>
              <a:rPr lang="pt-BR" dirty="0" err="1"/>
              <a:t>ArrayLists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03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smtClean="0"/>
              <a:t>Usando </a:t>
            </a:r>
            <a:r>
              <a:rPr lang="pt-BR" dirty="0" err="1" smtClean="0"/>
              <a:t>Arrays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pPr algn="just"/>
            <a:r>
              <a:rPr lang="pt-BR" sz="2000" b="1" dirty="0" smtClean="0"/>
              <a:t>OCA </a:t>
            </a:r>
            <a:r>
              <a:rPr lang="pt-BR" sz="2000" b="1" dirty="0" err="1" smtClean="0"/>
              <a:t>Objectives</a:t>
            </a:r>
            <a:endParaRPr lang="pt-BR" sz="2000" b="1" dirty="0" smtClean="0"/>
          </a:p>
          <a:p>
            <a:pPr algn="just"/>
            <a:r>
              <a:rPr lang="pt-BR" sz="2000" dirty="0" smtClean="0"/>
              <a:t>4.1 Declarar, instanciar, inicializar e usar um </a:t>
            </a:r>
            <a:r>
              <a:rPr lang="pt-BR" sz="2000" dirty="0" err="1" smtClean="0"/>
              <a:t>array</a:t>
            </a:r>
            <a:r>
              <a:rPr lang="pt-BR" sz="2000" dirty="0" smtClean="0"/>
              <a:t> unidimensional</a:t>
            </a:r>
          </a:p>
          <a:p>
            <a:pPr algn="just"/>
            <a:r>
              <a:rPr lang="pt-BR" sz="2000" dirty="0"/>
              <a:t>4.2 Declarar, instanciar, inicializar e usar um </a:t>
            </a:r>
            <a:r>
              <a:rPr lang="pt-BR" sz="2000" dirty="0" err="1" smtClean="0"/>
              <a:t>array</a:t>
            </a:r>
            <a:r>
              <a:rPr lang="pt-BR" sz="2000" dirty="0" smtClean="0"/>
              <a:t> multidimensional</a:t>
            </a:r>
            <a:endParaRPr lang="pt-BR" sz="2000" dirty="0"/>
          </a:p>
          <a:p>
            <a:pPr algn="just"/>
            <a:endParaRPr lang="pt-BR" sz="2000" dirty="0"/>
          </a:p>
        </p:txBody>
      </p:sp>
      <p:sp>
        <p:nvSpPr>
          <p:cNvPr id="5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Trabalhando com </a:t>
            </a:r>
            <a:r>
              <a:rPr lang="pt-BR" dirty="0" err="1"/>
              <a:t>Strings</a:t>
            </a:r>
            <a:r>
              <a:rPr lang="pt-BR" dirty="0"/>
              <a:t>, </a:t>
            </a:r>
            <a:r>
              <a:rPr lang="pt-BR" dirty="0" err="1"/>
              <a:t>Arrays</a:t>
            </a:r>
            <a:r>
              <a:rPr lang="pt-BR" dirty="0"/>
              <a:t> e </a:t>
            </a:r>
            <a:r>
              <a:rPr lang="pt-BR" dirty="0" err="1"/>
              <a:t>ArrayLists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99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</a:t>
            </a:r>
            <a:r>
              <a:rPr lang="pt-BR" dirty="0" err="1"/>
              <a:t>Arrays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628650" y="1484784"/>
            <a:ext cx="7886700" cy="4680520"/>
          </a:xfrm>
        </p:spPr>
        <p:txBody>
          <a:bodyPr/>
          <a:lstStyle/>
          <a:p>
            <a:r>
              <a:rPr lang="pt-BR" sz="2000" dirty="0" smtClean="0"/>
              <a:t>Conceito</a:t>
            </a:r>
          </a:p>
          <a:p>
            <a:r>
              <a:rPr lang="pt-BR" sz="2000" dirty="0" smtClean="0"/>
              <a:t>Declarando um </a:t>
            </a:r>
            <a:r>
              <a:rPr lang="pt-BR" sz="2000" dirty="0" err="1" smtClean="0"/>
              <a:t>Array</a:t>
            </a:r>
            <a:endParaRPr lang="pt-BR" sz="2000" dirty="0" smtClean="0"/>
          </a:p>
          <a:p>
            <a:r>
              <a:rPr lang="pt-BR" sz="2000" dirty="0" smtClean="0"/>
              <a:t>Construindo um </a:t>
            </a:r>
            <a:r>
              <a:rPr lang="pt-BR" sz="2000" dirty="0" err="1" smtClean="0"/>
              <a:t>Array</a:t>
            </a:r>
            <a:endParaRPr lang="pt-BR" sz="2000" dirty="0" smtClean="0"/>
          </a:p>
          <a:p>
            <a:pPr lvl="1"/>
            <a:r>
              <a:rPr lang="pt-BR" sz="1800" dirty="0" err="1" smtClean="0"/>
              <a:t>Contruindo</a:t>
            </a:r>
            <a:r>
              <a:rPr lang="pt-BR" sz="1800" dirty="0" smtClean="0"/>
              <a:t> um </a:t>
            </a:r>
            <a:r>
              <a:rPr lang="pt-BR" sz="1800" dirty="0" err="1" smtClean="0"/>
              <a:t>Array</a:t>
            </a:r>
            <a:r>
              <a:rPr lang="pt-BR" sz="1800" dirty="0" smtClean="0"/>
              <a:t> unidimensional</a:t>
            </a:r>
          </a:p>
          <a:p>
            <a:pPr lvl="1"/>
            <a:r>
              <a:rPr lang="pt-BR" sz="1800" dirty="0" smtClean="0"/>
              <a:t>Construindo um </a:t>
            </a:r>
            <a:r>
              <a:rPr lang="pt-BR" sz="1800" dirty="0" err="1" smtClean="0"/>
              <a:t>Array</a:t>
            </a:r>
            <a:r>
              <a:rPr lang="pt-BR" sz="1800" dirty="0" smtClean="0"/>
              <a:t> multidimensional</a:t>
            </a:r>
          </a:p>
          <a:p>
            <a:r>
              <a:rPr lang="pt-BR" sz="2000" dirty="0" smtClean="0"/>
              <a:t>Inicializando um </a:t>
            </a:r>
            <a:r>
              <a:rPr lang="pt-BR" sz="2000" dirty="0" err="1" smtClean="0"/>
              <a:t>Array</a:t>
            </a:r>
            <a:endParaRPr lang="pt-BR" sz="2000" dirty="0" smtClean="0"/>
          </a:p>
          <a:p>
            <a:pPr lvl="1"/>
            <a:r>
              <a:rPr lang="pt-BR" sz="1800" dirty="0" smtClean="0"/>
              <a:t>Inicializando elementos em um loop</a:t>
            </a:r>
          </a:p>
          <a:p>
            <a:pPr lvl="1"/>
            <a:r>
              <a:rPr lang="pt-BR" sz="1800" dirty="0" smtClean="0"/>
              <a:t>Declarando, construindo e inicializando em uma linha</a:t>
            </a:r>
          </a:p>
          <a:p>
            <a:pPr lvl="1"/>
            <a:r>
              <a:rPr lang="pt-BR" sz="1800" dirty="0" smtClean="0"/>
              <a:t>Construindo e inicializando um </a:t>
            </a:r>
            <a:r>
              <a:rPr lang="pt-BR" sz="1800" dirty="0" err="1" smtClean="0"/>
              <a:t>Array</a:t>
            </a:r>
            <a:r>
              <a:rPr lang="pt-BR" sz="1800" dirty="0" smtClean="0"/>
              <a:t> </a:t>
            </a:r>
            <a:r>
              <a:rPr lang="pt-BR" sz="1800" dirty="0" err="1" smtClean="0"/>
              <a:t>Anonimo</a:t>
            </a:r>
            <a:endParaRPr lang="pt-BR" sz="1800" dirty="0" smtClean="0"/>
          </a:p>
          <a:p>
            <a:pPr lvl="1"/>
            <a:r>
              <a:rPr lang="pt-BR" sz="1800" dirty="0" smtClean="0"/>
              <a:t>Atribuições de elementos de </a:t>
            </a:r>
            <a:r>
              <a:rPr lang="pt-BR" sz="1800" dirty="0" err="1" smtClean="0"/>
              <a:t>Array</a:t>
            </a:r>
            <a:r>
              <a:rPr lang="pt-BR" sz="1800" dirty="0" smtClean="0"/>
              <a:t> válidos</a:t>
            </a:r>
          </a:p>
          <a:p>
            <a:pPr lvl="1"/>
            <a:r>
              <a:rPr lang="pt-BR" sz="1800" dirty="0" err="1" smtClean="0"/>
              <a:t>Array</a:t>
            </a:r>
            <a:r>
              <a:rPr lang="pt-BR" sz="1800" dirty="0" smtClean="0"/>
              <a:t> de primitivos</a:t>
            </a:r>
          </a:p>
          <a:p>
            <a:pPr lvl="1"/>
            <a:r>
              <a:rPr lang="pt-BR" sz="1800" dirty="0" err="1" smtClean="0"/>
              <a:t>Array</a:t>
            </a:r>
            <a:r>
              <a:rPr lang="pt-BR" sz="1800" dirty="0" smtClean="0"/>
              <a:t> de referência de Objeto</a:t>
            </a:r>
          </a:p>
          <a:p>
            <a:pPr lvl="1"/>
            <a:r>
              <a:rPr lang="pt-BR" sz="1800" dirty="0" smtClean="0"/>
              <a:t>Atribuições de </a:t>
            </a:r>
            <a:r>
              <a:rPr lang="pt-BR" sz="1800" dirty="0" err="1" smtClean="0"/>
              <a:t>Array</a:t>
            </a:r>
            <a:r>
              <a:rPr lang="pt-BR" sz="1800" dirty="0" smtClean="0"/>
              <a:t> para referência, em </a:t>
            </a:r>
            <a:r>
              <a:rPr lang="pt-BR" sz="1800" dirty="0" err="1" smtClean="0"/>
              <a:t>Array</a:t>
            </a:r>
            <a:r>
              <a:rPr lang="pt-BR" sz="1800" dirty="0" smtClean="0"/>
              <a:t> unidimensional</a:t>
            </a:r>
          </a:p>
          <a:p>
            <a:pPr lvl="1"/>
            <a:r>
              <a:rPr lang="pt-BR" sz="1800" dirty="0"/>
              <a:t>Atribuições de </a:t>
            </a:r>
            <a:r>
              <a:rPr lang="pt-BR" sz="1800" dirty="0" err="1"/>
              <a:t>Array</a:t>
            </a:r>
            <a:r>
              <a:rPr lang="pt-BR" sz="1800" dirty="0"/>
              <a:t> para referência, em </a:t>
            </a:r>
            <a:r>
              <a:rPr lang="pt-BR" sz="1800" dirty="0" err="1"/>
              <a:t>Array</a:t>
            </a:r>
            <a:r>
              <a:rPr lang="pt-BR" sz="1800" dirty="0"/>
              <a:t> </a:t>
            </a:r>
            <a:r>
              <a:rPr lang="pt-BR" sz="1800" dirty="0" smtClean="0"/>
              <a:t>multidimensional</a:t>
            </a:r>
            <a:endParaRPr lang="pt-BR" sz="1800" dirty="0"/>
          </a:p>
          <a:p>
            <a:pPr lvl="1"/>
            <a:endParaRPr lang="pt-BR" sz="1800" dirty="0"/>
          </a:p>
        </p:txBody>
      </p:sp>
      <p:sp>
        <p:nvSpPr>
          <p:cNvPr id="7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Trabalhando com </a:t>
            </a:r>
            <a:r>
              <a:rPr lang="pt-BR" dirty="0" err="1"/>
              <a:t>Strings</a:t>
            </a:r>
            <a:r>
              <a:rPr lang="pt-BR" dirty="0"/>
              <a:t>, </a:t>
            </a:r>
            <a:r>
              <a:rPr lang="pt-BR" dirty="0" err="1"/>
              <a:t>Arrays</a:t>
            </a:r>
            <a:r>
              <a:rPr lang="pt-BR" dirty="0"/>
              <a:t> e </a:t>
            </a:r>
            <a:r>
              <a:rPr lang="pt-BR" dirty="0" err="1"/>
              <a:t>ArrayLists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5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smtClean="0"/>
              <a:t>Usando </a:t>
            </a:r>
            <a:r>
              <a:rPr lang="pt-BR" dirty="0" err="1" smtClean="0"/>
              <a:t>ArrayList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</a:t>
            </a:r>
            <a:endParaRPr lang="pt-BR" sz="2000" b="1" dirty="0" smtClean="0"/>
          </a:p>
          <a:p>
            <a:r>
              <a:rPr lang="pt-BR" sz="2000" dirty="0" smtClean="0"/>
              <a:t>4.3 Declarar e usar um </a:t>
            </a:r>
            <a:r>
              <a:rPr lang="pt-BR" sz="2000" dirty="0" err="1" smtClean="0"/>
              <a:t>ArrayList</a:t>
            </a:r>
            <a:endParaRPr lang="pt-BR" sz="2000" dirty="0"/>
          </a:p>
        </p:txBody>
      </p:sp>
      <p:sp>
        <p:nvSpPr>
          <p:cNvPr id="5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Trabalhando com </a:t>
            </a:r>
            <a:r>
              <a:rPr lang="pt-BR" dirty="0" err="1"/>
              <a:t>Strings</a:t>
            </a:r>
            <a:r>
              <a:rPr lang="pt-BR" dirty="0"/>
              <a:t>, </a:t>
            </a:r>
            <a:r>
              <a:rPr lang="pt-BR" dirty="0" err="1"/>
              <a:t>Arrays</a:t>
            </a:r>
            <a:r>
              <a:rPr lang="pt-BR" dirty="0"/>
              <a:t> e </a:t>
            </a:r>
            <a:r>
              <a:rPr lang="pt-BR" dirty="0" err="1"/>
              <a:t>ArrayLists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06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</a:t>
            </a:r>
            <a:r>
              <a:rPr lang="pt-BR" dirty="0" err="1"/>
              <a:t>ArrayList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Conceito</a:t>
            </a:r>
          </a:p>
          <a:p>
            <a:r>
              <a:rPr lang="pt-BR" sz="2400" dirty="0" smtClean="0"/>
              <a:t>Quando usar </a:t>
            </a:r>
            <a:r>
              <a:rPr lang="pt-BR" sz="2400" dirty="0" err="1" smtClean="0"/>
              <a:t>ArrayLists</a:t>
            </a:r>
            <a:endParaRPr lang="pt-BR" sz="2400" dirty="0" smtClean="0"/>
          </a:p>
          <a:p>
            <a:pPr lvl="1"/>
            <a:r>
              <a:rPr lang="pt-BR" sz="2000" dirty="0" err="1" smtClean="0"/>
              <a:t>ArraysLists</a:t>
            </a:r>
            <a:r>
              <a:rPr lang="pt-BR" sz="2000" dirty="0" smtClean="0"/>
              <a:t> e duplicatas</a:t>
            </a:r>
          </a:p>
          <a:p>
            <a:r>
              <a:rPr lang="pt-BR" sz="2400" dirty="0" smtClean="0"/>
              <a:t>Métodos importantes de </a:t>
            </a:r>
            <a:r>
              <a:rPr lang="pt-BR" sz="2400" dirty="0" err="1" smtClean="0"/>
              <a:t>ArrayList</a:t>
            </a:r>
            <a:r>
              <a:rPr lang="pt-BR" sz="2400" dirty="0" smtClean="0"/>
              <a:t> </a:t>
            </a:r>
          </a:p>
          <a:p>
            <a:r>
              <a:rPr lang="pt-BR" sz="2400" dirty="0" smtClean="0"/>
              <a:t>Encapsulamento para variáveis de referência</a:t>
            </a:r>
            <a:endParaRPr lang="pt-BR" sz="2400" dirty="0"/>
          </a:p>
        </p:txBody>
      </p:sp>
      <p:sp>
        <p:nvSpPr>
          <p:cNvPr id="7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Trabalhando com </a:t>
            </a:r>
            <a:r>
              <a:rPr lang="pt-BR" dirty="0" err="1"/>
              <a:t>Strings</a:t>
            </a:r>
            <a:r>
              <a:rPr lang="pt-BR" dirty="0"/>
              <a:t>, </a:t>
            </a:r>
            <a:r>
              <a:rPr lang="pt-BR" dirty="0" err="1"/>
              <a:t>Arrays</a:t>
            </a:r>
            <a:r>
              <a:rPr lang="pt-BR" dirty="0"/>
              <a:t> e </a:t>
            </a:r>
            <a:r>
              <a:rPr lang="pt-BR" dirty="0" err="1"/>
              <a:t>ArrayLists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88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113658"/>
            <a:ext cx="7886700" cy="3907630"/>
          </a:xfrm>
        </p:spPr>
        <p:txBody>
          <a:bodyPr/>
          <a:lstStyle/>
          <a:p>
            <a:pPr marL="0" indent="0" algn="r">
              <a:buNone/>
            </a:pPr>
            <a:endParaRPr lang="pt-BR" sz="6600" dirty="0" smtClean="0"/>
          </a:p>
          <a:p>
            <a:pPr marL="0" indent="0" algn="r">
              <a:buNone/>
            </a:pPr>
            <a:r>
              <a:rPr lang="pt-BR" sz="6600" dirty="0" smtClean="0"/>
              <a:t>Alguns exercícios </a:t>
            </a:r>
          </a:p>
          <a:p>
            <a:pPr marL="0" indent="0" algn="r">
              <a:buNone/>
            </a:pPr>
            <a:r>
              <a:rPr lang="pt-BR" sz="6600" dirty="0" smtClean="0"/>
              <a:t>para fixação...</a:t>
            </a:r>
            <a:endParaRPr lang="pt-BR" sz="6600" dirty="0"/>
          </a:p>
        </p:txBody>
      </p:sp>
      <p:sp>
        <p:nvSpPr>
          <p:cNvPr id="6" name="Espaço Reservado para Rodapé 3"/>
          <p:cNvSpPr txBox="1"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Operadores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03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t-BR" b="1" dirty="0" smtClean="0">
                <a:solidFill>
                  <a:srgbClr val="FF0000"/>
                </a:solidFill>
              </a:rPr>
              <a:t>Controle de Fluxo e Exceções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pt-BR" sz="2400" dirty="0" smtClean="0"/>
              <a:t>Usando </a:t>
            </a:r>
            <a:r>
              <a:rPr lang="pt-BR" sz="2400" dirty="0" err="1" smtClean="0"/>
              <a:t>statements</a:t>
            </a:r>
            <a:r>
              <a:rPr lang="pt-BR" sz="2400" dirty="0" smtClean="0"/>
              <a:t> </a:t>
            </a:r>
            <a:r>
              <a:rPr lang="pt-BR" sz="2400" dirty="0" err="1" smtClean="0"/>
              <a:t>if</a:t>
            </a:r>
            <a:r>
              <a:rPr lang="pt-BR" sz="2400" dirty="0" smtClean="0"/>
              <a:t> e switch (Decisão)</a:t>
            </a:r>
          </a:p>
          <a:p>
            <a:pPr marL="0" indent="0" algn="r">
              <a:buNone/>
            </a:pPr>
            <a:r>
              <a:rPr lang="pt-BR" sz="2400" dirty="0" smtClean="0"/>
              <a:t>Criando Blocos Loops  (Repetição)</a:t>
            </a:r>
          </a:p>
          <a:p>
            <a:pPr marL="0" indent="0" algn="r">
              <a:buNone/>
            </a:pPr>
            <a:r>
              <a:rPr lang="pt-BR" sz="2400" dirty="0" smtClean="0"/>
              <a:t>Manipulando Exceções</a:t>
            </a:r>
          </a:p>
          <a:p>
            <a:pPr marL="0" indent="0" algn="r">
              <a:buNone/>
            </a:pPr>
            <a:r>
              <a:rPr lang="pt-BR" sz="2400" dirty="0" smtClean="0"/>
              <a:t>Exceções Comuns e </a:t>
            </a:r>
            <a:r>
              <a:rPr lang="pt-BR" sz="2400" dirty="0" err="1" smtClean="0"/>
              <a:t>Errors</a:t>
            </a:r>
            <a:endParaRPr lang="pt-BR" sz="2400" dirty="0"/>
          </a:p>
          <a:p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384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pt-BR" b="1" dirty="0" smtClean="0">
                <a:solidFill>
                  <a:srgbClr val="FF0000"/>
                </a:solidFill>
              </a:rPr>
              <a:t>Declarações e Controle de Acesso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6" name="Subtítul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pt-BR" sz="2400" dirty="0" smtClean="0"/>
              <a:t>Identificadores e </a:t>
            </a:r>
            <a:r>
              <a:rPr lang="pt-BR" sz="2400" dirty="0" err="1" smtClean="0"/>
              <a:t>Keywords</a:t>
            </a:r>
            <a:endParaRPr lang="pt-BR" sz="2400" dirty="0" smtClean="0"/>
          </a:p>
          <a:p>
            <a:pPr marL="0" indent="0" algn="r">
              <a:buNone/>
            </a:pPr>
            <a:r>
              <a:rPr lang="pt-BR" sz="2400" dirty="0" smtClean="0"/>
              <a:t>Definir Classes</a:t>
            </a:r>
          </a:p>
          <a:p>
            <a:pPr marL="0" indent="0" algn="r">
              <a:buNone/>
            </a:pPr>
            <a:r>
              <a:rPr lang="pt-BR" sz="2400" dirty="0" smtClean="0"/>
              <a:t>Usar Interfaces</a:t>
            </a:r>
          </a:p>
          <a:p>
            <a:pPr marL="0" indent="0" algn="r">
              <a:buNone/>
            </a:pPr>
            <a:r>
              <a:rPr lang="pt-BR" sz="2400" dirty="0" smtClean="0"/>
              <a:t>Declarar Membros de Classe</a:t>
            </a:r>
          </a:p>
          <a:p>
            <a:pPr marL="0" indent="0" algn="r">
              <a:buNone/>
            </a:pPr>
            <a:r>
              <a:rPr lang="pt-BR" sz="2400" dirty="0" smtClean="0"/>
              <a:t>Declarar e Usar </a:t>
            </a:r>
            <a:r>
              <a:rPr lang="pt-BR" sz="2400" dirty="0" err="1" smtClean="0"/>
              <a:t>enums</a:t>
            </a:r>
            <a:endParaRPr lang="pt-BR" sz="2400" dirty="0" smtClean="0"/>
          </a:p>
          <a:p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</p:txBody>
      </p:sp>
    </p:spTree>
    <p:extLst>
      <p:ext uri="{BB962C8B-B14F-4D97-AF65-F5344CB8AC3E}">
        <p14:creationId xmlns:p14="http://schemas.microsoft.com/office/powerpoint/2010/main" val="205780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smtClean="0"/>
              <a:t>Usando </a:t>
            </a:r>
            <a:r>
              <a:rPr lang="pt-BR" dirty="0" err="1" smtClean="0"/>
              <a:t>if</a:t>
            </a:r>
            <a:r>
              <a:rPr lang="pt-BR" dirty="0" smtClean="0"/>
              <a:t> e switch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Objectives</a:t>
            </a:r>
            <a:endParaRPr lang="pt-BR" sz="2000" b="1" dirty="0" smtClean="0"/>
          </a:p>
          <a:p>
            <a:r>
              <a:rPr lang="pt-BR" sz="2000" dirty="0" smtClean="0"/>
              <a:t>3.4 Criar blocos </a:t>
            </a:r>
            <a:r>
              <a:rPr lang="pt-BR" sz="2000" dirty="0" err="1" smtClean="0"/>
              <a:t>if</a:t>
            </a:r>
            <a:r>
              <a:rPr lang="pt-BR" sz="2000" dirty="0" smtClean="0"/>
              <a:t> e </a:t>
            </a:r>
            <a:r>
              <a:rPr lang="pt-BR" sz="2000" dirty="0" err="1" smtClean="0"/>
              <a:t>if-else</a:t>
            </a:r>
            <a:endParaRPr lang="pt-BR" sz="2000" dirty="0" smtClean="0"/>
          </a:p>
          <a:p>
            <a:r>
              <a:rPr lang="pt-BR" sz="2000" dirty="0" smtClean="0"/>
              <a:t>3.5 Usar um bloco switch</a:t>
            </a:r>
          </a:p>
        </p:txBody>
      </p:sp>
      <p:sp>
        <p:nvSpPr>
          <p:cNvPr id="5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Controle de Fluxo e Exceções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38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</a:t>
            </a:r>
            <a:r>
              <a:rPr lang="pt-BR" dirty="0" err="1"/>
              <a:t>if</a:t>
            </a:r>
            <a:r>
              <a:rPr lang="pt-BR" dirty="0"/>
              <a:t> e switch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Conceito</a:t>
            </a:r>
          </a:p>
          <a:p>
            <a:r>
              <a:rPr lang="pt-BR" sz="2400" dirty="0" err="1" smtClean="0"/>
              <a:t>Branching</a:t>
            </a:r>
            <a:r>
              <a:rPr lang="pt-BR" sz="2400" dirty="0" smtClean="0"/>
              <a:t> </a:t>
            </a:r>
            <a:r>
              <a:rPr lang="pt-BR" sz="2400" dirty="0" err="1" smtClean="0"/>
              <a:t>if-else</a:t>
            </a:r>
            <a:endParaRPr lang="pt-BR" sz="2400" dirty="0" smtClean="0"/>
          </a:p>
          <a:p>
            <a:pPr lvl="1"/>
            <a:r>
              <a:rPr lang="pt-BR" sz="2000" dirty="0" smtClean="0"/>
              <a:t>Expressões válidas para as cláusulas </a:t>
            </a:r>
            <a:r>
              <a:rPr lang="pt-BR" sz="2000" dirty="0" err="1" smtClean="0"/>
              <a:t>if</a:t>
            </a:r>
            <a:endParaRPr lang="pt-BR" sz="2000" dirty="0" smtClean="0"/>
          </a:p>
          <a:p>
            <a:r>
              <a:rPr lang="pt-BR" sz="2400" dirty="0" smtClean="0"/>
              <a:t>Cláusulas switch</a:t>
            </a:r>
          </a:p>
          <a:p>
            <a:pPr lvl="1"/>
            <a:r>
              <a:rPr lang="pt-BR" sz="2000" dirty="0" smtClean="0"/>
              <a:t>Expressões válidas para switch e case</a:t>
            </a:r>
          </a:p>
          <a:p>
            <a:pPr lvl="1"/>
            <a:r>
              <a:rPr lang="pt-BR" sz="2000" dirty="0" smtClean="0"/>
              <a:t>Uma introdução para a “igualdade” em </a:t>
            </a:r>
            <a:r>
              <a:rPr lang="pt-BR" sz="2000" dirty="0" err="1" smtClean="0"/>
              <a:t>Strings</a:t>
            </a:r>
            <a:endParaRPr lang="pt-BR" sz="2000" dirty="0" smtClean="0"/>
          </a:p>
          <a:p>
            <a:pPr lvl="1"/>
            <a:r>
              <a:rPr lang="pt-BR" sz="2000" dirty="0" smtClean="0"/>
              <a:t>Break e </a:t>
            </a:r>
            <a:r>
              <a:rPr lang="pt-BR" sz="2000" dirty="0" err="1" smtClean="0"/>
              <a:t>cascateamento</a:t>
            </a:r>
            <a:r>
              <a:rPr lang="pt-BR" sz="2000" dirty="0" smtClean="0"/>
              <a:t> nos blocos switch</a:t>
            </a:r>
          </a:p>
          <a:p>
            <a:pPr lvl="1"/>
            <a:r>
              <a:rPr lang="pt-BR" sz="2000" dirty="0" smtClean="0"/>
              <a:t>O case default</a:t>
            </a:r>
          </a:p>
          <a:p>
            <a:pPr marL="457200" lvl="1" indent="0">
              <a:buNone/>
            </a:pPr>
            <a:endParaRPr lang="pt-BR" sz="2000" dirty="0"/>
          </a:p>
        </p:txBody>
      </p:sp>
      <p:sp>
        <p:nvSpPr>
          <p:cNvPr id="7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Controle de Fluxo e Exceções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20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smtClean="0"/>
              <a:t>Criando Loops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Objectives</a:t>
            </a:r>
            <a:endParaRPr lang="pt-BR" sz="2000" b="1" dirty="0" smtClean="0"/>
          </a:p>
          <a:p>
            <a:r>
              <a:rPr lang="pt-BR" sz="2000" dirty="0" smtClean="0"/>
              <a:t>5.1 Criar e usar loop </a:t>
            </a:r>
            <a:r>
              <a:rPr lang="pt-BR" sz="2000" dirty="0" err="1" smtClean="0"/>
              <a:t>while</a:t>
            </a:r>
            <a:endParaRPr lang="pt-BR" sz="2000" dirty="0" smtClean="0"/>
          </a:p>
          <a:p>
            <a:r>
              <a:rPr lang="pt-BR" sz="2000" dirty="0" smtClean="0"/>
              <a:t>5.2 Criar e usar loop for, incluindo o aprimorado</a:t>
            </a:r>
          </a:p>
          <a:p>
            <a:r>
              <a:rPr lang="pt-BR" sz="2000" dirty="0" smtClean="0"/>
              <a:t>5.3 Criar e usar do-</a:t>
            </a:r>
            <a:r>
              <a:rPr lang="pt-BR" sz="2000" dirty="0" err="1" smtClean="0"/>
              <a:t>while</a:t>
            </a:r>
            <a:r>
              <a:rPr lang="pt-BR" sz="2000" dirty="0" smtClean="0"/>
              <a:t> loop</a:t>
            </a:r>
          </a:p>
          <a:p>
            <a:r>
              <a:rPr lang="pt-BR" sz="2000" dirty="0" smtClean="0"/>
              <a:t>5.4 Comparar blocos loop</a:t>
            </a:r>
          </a:p>
          <a:p>
            <a:r>
              <a:rPr lang="pt-BR" sz="2000" dirty="0" smtClean="0"/>
              <a:t>5.5 Usar break e continue</a:t>
            </a:r>
            <a:endParaRPr lang="pt-BR" sz="2000" dirty="0"/>
          </a:p>
        </p:txBody>
      </p:sp>
      <p:sp>
        <p:nvSpPr>
          <p:cNvPr id="5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Controle de Fluxo e Exceções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86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Loops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 smtClean="0"/>
              <a:t>Conceito</a:t>
            </a:r>
          </a:p>
          <a:p>
            <a:r>
              <a:rPr lang="pt-BR" sz="2000" dirty="0" smtClean="0"/>
              <a:t>Usando loop </a:t>
            </a:r>
            <a:r>
              <a:rPr lang="pt-BR" sz="2000" dirty="0" err="1" smtClean="0"/>
              <a:t>while</a:t>
            </a:r>
            <a:endParaRPr lang="pt-BR" sz="2000" dirty="0" smtClean="0"/>
          </a:p>
          <a:p>
            <a:r>
              <a:rPr lang="pt-BR" sz="2000" dirty="0" smtClean="0"/>
              <a:t>Usando loop do</a:t>
            </a:r>
          </a:p>
          <a:p>
            <a:r>
              <a:rPr lang="pt-BR" sz="2000" dirty="0" smtClean="0"/>
              <a:t>Usando loop for</a:t>
            </a:r>
          </a:p>
          <a:p>
            <a:pPr lvl="1"/>
            <a:r>
              <a:rPr lang="pt-BR" sz="1800" dirty="0" smtClean="0"/>
              <a:t>Sobre o loop for Básico</a:t>
            </a:r>
          </a:p>
          <a:p>
            <a:pPr lvl="1"/>
            <a:r>
              <a:rPr lang="pt-BR" sz="1800" dirty="0" smtClean="0"/>
              <a:t>Declaração e inicialização de loop for básico</a:t>
            </a:r>
          </a:p>
          <a:p>
            <a:pPr lvl="1"/>
            <a:r>
              <a:rPr lang="pt-BR" sz="1800" dirty="0" smtClean="0"/>
              <a:t>Expressões condicionais no loop for básico</a:t>
            </a:r>
          </a:p>
          <a:p>
            <a:pPr lvl="1"/>
            <a:r>
              <a:rPr lang="pt-BR" sz="1800" dirty="0" smtClean="0"/>
              <a:t>Expressões de iteração no loop for básico</a:t>
            </a:r>
          </a:p>
          <a:p>
            <a:pPr lvl="1"/>
            <a:r>
              <a:rPr lang="pt-BR" sz="1800" dirty="0" smtClean="0"/>
              <a:t>Considerações sobre loop for básico</a:t>
            </a:r>
          </a:p>
          <a:p>
            <a:pPr lvl="1"/>
            <a:r>
              <a:rPr lang="pt-BR" sz="1800" dirty="0" smtClean="0"/>
              <a:t>Sobre o loop for Aprimorado</a:t>
            </a:r>
          </a:p>
          <a:p>
            <a:r>
              <a:rPr lang="pt-BR" sz="2000" dirty="0" smtClean="0"/>
              <a:t>Cláusulas </a:t>
            </a:r>
            <a:r>
              <a:rPr lang="pt-BR" sz="2000" dirty="0" err="1" smtClean="0"/>
              <a:t>Unlabeled</a:t>
            </a:r>
            <a:endParaRPr lang="pt-BR" sz="2000" dirty="0" smtClean="0"/>
          </a:p>
          <a:p>
            <a:r>
              <a:rPr lang="pt-BR" sz="2000" dirty="0" smtClean="0"/>
              <a:t>Cláusulas </a:t>
            </a:r>
            <a:r>
              <a:rPr lang="pt-BR" sz="2000" dirty="0" err="1" smtClean="0"/>
              <a:t>Labeled</a:t>
            </a:r>
            <a:endParaRPr lang="pt-BR" sz="2000" dirty="0" smtClean="0"/>
          </a:p>
          <a:p>
            <a:endParaRPr lang="pt-BR" sz="2000" dirty="0"/>
          </a:p>
        </p:txBody>
      </p:sp>
      <p:sp>
        <p:nvSpPr>
          <p:cNvPr id="7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Controle de Fluxo e Exceções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53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smtClean="0"/>
              <a:t>Manipulando Exceções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Objectives</a:t>
            </a:r>
            <a:endParaRPr lang="pt-BR" sz="2000" b="1" dirty="0" smtClean="0"/>
          </a:p>
          <a:p>
            <a:r>
              <a:rPr lang="pt-BR" sz="2000" dirty="0" smtClean="0"/>
              <a:t>8.1 Diferenciar entre os tipos de exceções checadas, </a:t>
            </a:r>
            <a:r>
              <a:rPr lang="pt-BR" sz="2000" dirty="0" err="1" smtClean="0"/>
              <a:t>RuntimeException</a:t>
            </a:r>
            <a:r>
              <a:rPr lang="pt-BR" sz="2000" dirty="0" smtClean="0"/>
              <a:t> e </a:t>
            </a:r>
            <a:r>
              <a:rPr lang="pt-BR" sz="2000" dirty="0" err="1" smtClean="0"/>
              <a:t>errors</a:t>
            </a:r>
            <a:endParaRPr lang="pt-BR" sz="2000" dirty="0" smtClean="0"/>
          </a:p>
          <a:p>
            <a:r>
              <a:rPr lang="pt-BR" sz="2000" dirty="0" smtClean="0"/>
              <a:t>8.2 Criar um </a:t>
            </a:r>
            <a:r>
              <a:rPr lang="pt-BR" sz="2000" dirty="0" err="1" smtClean="0"/>
              <a:t>try</a:t>
            </a:r>
            <a:r>
              <a:rPr lang="pt-BR" sz="2000" dirty="0" smtClean="0"/>
              <a:t>-catch e determinar como exceções alteram o fluxo normal do programa</a:t>
            </a:r>
          </a:p>
          <a:p>
            <a:r>
              <a:rPr lang="pt-BR" sz="2000" dirty="0" smtClean="0"/>
              <a:t>8.3 Descrever quais exceções são usadas em Java</a:t>
            </a:r>
          </a:p>
          <a:p>
            <a:r>
              <a:rPr lang="pt-BR" sz="2000" dirty="0" smtClean="0"/>
              <a:t>8.4 Invocar um método que lance uma exceção</a:t>
            </a:r>
            <a:endParaRPr lang="pt-BR" sz="2000" dirty="0"/>
          </a:p>
        </p:txBody>
      </p:sp>
      <p:sp>
        <p:nvSpPr>
          <p:cNvPr id="4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Controle de Fluxo e Exceções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26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Manipulando Exceções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 smtClean="0"/>
              <a:t>Conceito</a:t>
            </a:r>
          </a:p>
          <a:p>
            <a:r>
              <a:rPr lang="pt-BR" sz="2000" dirty="0" smtClean="0"/>
              <a:t>Capturando uma exceção usando </a:t>
            </a:r>
            <a:r>
              <a:rPr lang="pt-BR" sz="2000" dirty="0" err="1" smtClean="0"/>
              <a:t>try</a:t>
            </a:r>
            <a:r>
              <a:rPr lang="pt-BR" sz="2000" dirty="0" smtClean="0"/>
              <a:t> e catch</a:t>
            </a:r>
          </a:p>
          <a:p>
            <a:r>
              <a:rPr lang="pt-BR" sz="2000" dirty="0" smtClean="0"/>
              <a:t>Usando </a:t>
            </a:r>
            <a:r>
              <a:rPr lang="pt-BR" sz="2000" dirty="0" err="1" smtClean="0"/>
              <a:t>finally</a:t>
            </a:r>
            <a:endParaRPr lang="pt-BR" sz="2000" dirty="0" smtClean="0"/>
          </a:p>
          <a:p>
            <a:r>
              <a:rPr lang="pt-BR" sz="2000" dirty="0" smtClean="0"/>
              <a:t>Propagando exceções não-capturadas</a:t>
            </a:r>
          </a:p>
          <a:p>
            <a:r>
              <a:rPr lang="pt-BR" sz="2000" dirty="0" smtClean="0"/>
              <a:t>Definindo exceções</a:t>
            </a:r>
          </a:p>
          <a:p>
            <a:r>
              <a:rPr lang="pt-BR" sz="2000" dirty="0" smtClean="0"/>
              <a:t>Hierarquia de exceções</a:t>
            </a:r>
          </a:p>
          <a:p>
            <a:r>
              <a:rPr lang="pt-BR" sz="2000" dirty="0" smtClean="0"/>
              <a:t>Manuseando uma hierarquia de classes de exceção</a:t>
            </a:r>
          </a:p>
          <a:p>
            <a:r>
              <a:rPr lang="pt-BR" sz="2000" dirty="0" err="1" smtClean="0"/>
              <a:t>Matching</a:t>
            </a:r>
            <a:r>
              <a:rPr lang="pt-BR" sz="2000" dirty="0" smtClean="0"/>
              <a:t> de exceção</a:t>
            </a:r>
          </a:p>
          <a:p>
            <a:r>
              <a:rPr lang="pt-BR" sz="2000" dirty="0" smtClean="0"/>
              <a:t>Declaração de exceção e a interface pública</a:t>
            </a:r>
          </a:p>
          <a:p>
            <a:r>
              <a:rPr lang="pt-BR" sz="2000" dirty="0" smtClean="0"/>
              <a:t>Relançando a mesma exceção</a:t>
            </a:r>
            <a:endParaRPr lang="pt-BR" sz="2000" dirty="0"/>
          </a:p>
        </p:txBody>
      </p:sp>
      <p:sp>
        <p:nvSpPr>
          <p:cNvPr id="7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Controle de Fluxo e Exceções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0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smtClean="0"/>
              <a:t>Exceções Comuns e </a:t>
            </a:r>
            <a:r>
              <a:rPr lang="pt-BR" dirty="0" err="1" smtClean="0"/>
              <a:t>Errors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</a:t>
            </a:r>
            <a:endParaRPr lang="pt-BR" sz="2000" b="1" dirty="0" smtClean="0"/>
          </a:p>
          <a:p>
            <a:r>
              <a:rPr lang="pt-BR" sz="2000" dirty="0" smtClean="0"/>
              <a:t>8.5 Reconhecer classes e categorias de exceções comuns</a:t>
            </a:r>
            <a:endParaRPr lang="pt-BR" sz="2000" dirty="0"/>
          </a:p>
        </p:txBody>
      </p:sp>
      <p:sp>
        <p:nvSpPr>
          <p:cNvPr id="5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Controle de Fluxo e Exceções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48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Exceções Comuns e </a:t>
            </a:r>
            <a:r>
              <a:rPr lang="pt-BR" dirty="0" err="1"/>
              <a:t>Errors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 smtClean="0"/>
              <a:t>Conceito</a:t>
            </a:r>
          </a:p>
          <a:p>
            <a:r>
              <a:rPr lang="pt-BR" sz="2000" dirty="0" smtClean="0"/>
              <a:t>De onde exceções vem</a:t>
            </a:r>
          </a:p>
          <a:p>
            <a:r>
              <a:rPr lang="pt-BR" sz="2000" dirty="0" smtClean="0"/>
              <a:t>Exceções lançadas pela JVM</a:t>
            </a:r>
          </a:p>
          <a:p>
            <a:r>
              <a:rPr lang="pt-BR" sz="2000" dirty="0" smtClean="0"/>
              <a:t>Exceções lançadas programaticamente</a:t>
            </a:r>
          </a:p>
        </p:txBody>
      </p:sp>
      <p:sp>
        <p:nvSpPr>
          <p:cNvPr id="7" name="Espaço Reservado para Rodapé 3"/>
          <p:cNvSpPr txBox="1"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Controle de Fluxo e Exceções</a:t>
            </a:r>
            <a:endParaRPr lang="pt-BR" dirty="0"/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 smtClean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46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113658"/>
            <a:ext cx="7886700" cy="3907630"/>
          </a:xfrm>
        </p:spPr>
        <p:txBody>
          <a:bodyPr/>
          <a:lstStyle/>
          <a:p>
            <a:pPr marL="0" indent="0" algn="r">
              <a:buNone/>
            </a:pPr>
            <a:endParaRPr lang="pt-BR" sz="6600" dirty="0" smtClean="0"/>
          </a:p>
          <a:p>
            <a:pPr marL="0" indent="0" algn="r">
              <a:buNone/>
            </a:pPr>
            <a:r>
              <a:rPr lang="pt-BR" sz="6600" dirty="0" smtClean="0"/>
              <a:t>Alguns exercícios </a:t>
            </a:r>
          </a:p>
          <a:p>
            <a:pPr marL="0" indent="0" algn="r">
              <a:buNone/>
            </a:pPr>
            <a:r>
              <a:rPr lang="pt-BR" sz="6600" dirty="0" smtClean="0"/>
              <a:t>para fixação...</a:t>
            </a:r>
            <a:endParaRPr lang="pt-BR" sz="6600" dirty="0"/>
          </a:p>
        </p:txBody>
      </p:sp>
      <p:sp>
        <p:nvSpPr>
          <p:cNvPr id="6" name="Espaço Reservado para Rodapé 3"/>
          <p:cNvSpPr txBox="1">
            <a:spLocks noGrp="1"/>
          </p:cNvSpPr>
          <p:nvPr>
            <p:ph type="ftr" sz="quarter" idx="1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sz="1200" dirty="0" smtClean="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rPr>
              <a:t>Operadores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sz="1200" dirty="0">
              <a:solidFill>
                <a:srgbClr val="8C8C8C"/>
              </a:solidFill>
              <a:latin typeface="Tw Cen MT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32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2113658"/>
            <a:ext cx="7886700" cy="3907630"/>
          </a:xfrm>
        </p:spPr>
        <p:txBody>
          <a:bodyPr/>
          <a:lstStyle/>
          <a:p>
            <a:pPr marL="0" indent="0" algn="r">
              <a:buNone/>
            </a:pPr>
            <a:endParaRPr lang="pt-BR" sz="6600" dirty="0" smtClean="0"/>
          </a:p>
          <a:p>
            <a:pPr marL="0" indent="0" algn="r">
              <a:buNone/>
            </a:pPr>
            <a:r>
              <a:rPr lang="pt-BR" sz="6600" dirty="0" smtClean="0"/>
              <a:t>Simulado OCA</a:t>
            </a:r>
            <a:endParaRPr lang="pt-BR" sz="66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 smtClean="0"/>
              <a:t>Simulado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803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/>
              <a:t>Identificadores e </a:t>
            </a:r>
            <a:r>
              <a:rPr lang="pt-BR" dirty="0" err="1"/>
              <a:t>Keywords</a:t>
            </a:r>
            <a:endParaRPr lang="pt-BR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/>
              <a:t>OCA </a:t>
            </a:r>
            <a:r>
              <a:rPr lang="pt-BR" sz="2000" b="1" dirty="0" err="1" smtClean="0"/>
              <a:t>Objectives</a:t>
            </a:r>
            <a:endParaRPr lang="pt-BR" sz="2000" b="1" dirty="0" smtClean="0"/>
          </a:p>
          <a:p>
            <a:r>
              <a:rPr lang="pt-BR" sz="2000" dirty="0" smtClean="0"/>
              <a:t>1.2 Definir a estrutura de uma classe Java</a:t>
            </a:r>
          </a:p>
          <a:p>
            <a:r>
              <a:rPr lang="pt-BR" sz="2000" dirty="0" smtClean="0"/>
              <a:t>2.1 Declarar e inicializar variáveis</a:t>
            </a:r>
            <a:endParaRPr lang="pt-BR" sz="2000" dirty="0"/>
          </a:p>
          <a:p>
            <a:endParaRPr lang="pt-BR" sz="2000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</a:t>
            </a:r>
            <a:r>
              <a:rPr lang="pt-BR" dirty="0" smtClean="0"/>
              <a:t>Acesso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6008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Identificadores e </a:t>
            </a:r>
            <a:r>
              <a:rPr lang="pt-BR" dirty="0" err="1"/>
              <a:t>Keywords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Conceito</a:t>
            </a:r>
          </a:p>
          <a:p>
            <a:r>
              <a:rPr lang="pt-BR" sz="2400" dirty="0" smtClean="0"/>
              <a:t>Identificadores válidos</a:t>
            </a:r>
          </a:p>
          <a:p>
            <a:r>
              <a:rPr lang="pt-BR" sz="2400" dirty="0" smtClean="0"/>
              <a:t>Convenção de Código Java (vide </a:t>
            </a:r>
            <a:r>
              <a:rPr lang="pt-BR" sz="2400" dirty="0" err="1" smtClean="0"/>
              <a:t>keywords</a:t>
            </a:r>
            <a:r>
              <a:rPr lang="pt-BR" sz="2400" dirty="0" smtClean="0"/>
              <a:t>)</a:t>
            </a:r>
          </a:p>
          <a:p>
            <a:pPr lvl="1"/>
            <a:r>
              <a:rPr lang="pt-BR" sz="2000" dirty="0" smtClean="0"/>
              <a:t>Convenção para classes</a:t>
            </a:r>
          </a:p>
          <a:p>
            <a:pPr lvl="1"/>
            <a:r>
              <a:rPr lang="pt-BR" sz="2000" dirty="0"/>
              <a:t>Convenção </a:t>
            </a:r>
            <a:r>
              <a:rPr lang="pt-BR" sz="2000" dirty="0" smtClean="0"/>
              <a:t>para métodos</a:t>
            </a:r>
          </a:p>
          <a:p>
            <a:pPr lvl="1"/>
            <a:r>
              <a:rPr lang="pt-BR" sz="2000" dirty="0"/>
              <a:t>Convenção </a:t>
            </a:r>
            <a:r>
              <a:rPr lang="pt-BR" sz="2000" dirty="0" smtClean="0"/>
              <a:t>para variáveis</a:t>
            </a:r>
          </a:p>
          <a:p>
            <a:pPr lvl="1"/>
            <a:r>
              <a:rPr lang="pt-BR" sz="2000" dirty="0"/>
              <a:t>Convenção </a:t>
            </a:r>
            <a:r>
              <a:rPr lang="pt-BR" sz="2000" dirty="0" smtClean="0"/>
              <a:t>para constantes</a:t>
            </a:r>
            <a:endParaRPr lang="pt-BR" sz="2000" dirty="0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</a:t>
            </a:r>
            <a:r>
              <a:rPr lang="pt-BR" dirty="0" smtClean="0"/>
              <a:t>Acesso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410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910" y="2514601"/>
            <a:ext cx="6686549" cy="914399"/>
          </a:xfrm>
        </p:spPr>
        <p:txBody>
          <a:bodyPr/>
          <a:lstStyle/>
          <a:p>
            <a:r>
              <a:rPr lang="pt-BR" dirty="0" smtClean="0"/>
              <a:t>Definindo Classes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1910" y="3429000"/>
            <a:ext cx="6686549" cy="2474663"/>
          </a:xfrm>
        </p:spPr>
        <p:txBody>
          <a:bodyPr/>
          <a:lstStyle/>
          <a:p>
            <a:r>
              <a:rPr lang="pt-BR" sz="2000" b="1" dirty="0" smtClean="0"/>
              <a:t>OCA </a:t>
            </a:r>
            <a:r>
              <a:rPr lang="pt-BR" sz="2000" b="1" dirty="0" err="1" smtClean="0"/>
              <a:t>Objectives</a:t>
            </a:r>
            <a:r>
              <a:rPr lang="pt-BR" sz="2000" b="1" dirty="0" smtClean="0"/>
              <a:t> </a:t>
            </a:r>
          </a:p>
          <a:p>
            <a:r>
              <a:rPr lang="pt-BR" sz="2000" dirty="0" smtClean="0"/>
              <a:t>1.2 Definir a estrutura de uma classe Java</a:t>
            </a:r>
          </a:p>
          <a:p>
            <a:r>
              <a:rPr lang="pt-BR" sz="2000" dirty="0" smtClean="0"/>
              <a:t>1.3  Criar aplicações Java executáveis com um método </a:t>
            </a:r>
            <a:r>
              <a:rPr lang="pt-BR" sz="2000" dirty="0" err="1" smtClean="0"/>
              <a:t>main</a:t>
            </a:r>
            <a:endParaRPr lang="pt-BR" sz="2000" dirty="0" smtClean="0"/>
          </a:p>
          <a:p>
            <a:r>
              <a:rPr lang="pt-BR" sz="2000" dirty="0" smtClean="0"/>
              <a:t>1.4 Importar </a:t>
            </a:r>
            <a:r>
              <a:rPr lang="pt-BR" sz="2000" dirty="0" err="1" smtClean="0"/>
              <a:t>packages</a:t>
            </a:r>
            <a:r>
              <a:rPr lang="pt-BR" sz="2000" dirty="0" smtClean="0"/>
              <a:t> Java para fazê-los acessíveis ao código</a:t>
            </a:r>
          </a:p>
          <a:p>
            <a:r>
              <a:rPr lang="pt-BR" sz="2000" dirty="0" smtClean="0"/>
              <a:t>6.6 Aplicar modificadores de acesso</a:t>
            </a:r>
          </a:p>
          <a:p>
            <a:r>
              <a:rPr lang="pt-BR" sz="2000" dirty="0" smtClean="0"/>
              <a:t>7.6 Usar classes abstratas e interfaces</a:t>
            </a:r>
            <a:endParaRPr lang="pt-BR" sz="2000" b="1" dirty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4294967295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r>
              <a:rPr lang="pt-BR" dirty="0"/>
              <a:t>Declarações e Controle de Acesso</a:t>
            </a:r>
          </a:p>
          <a:p>
            <a:pPr algn="ctr">
              <a:defRPr sz="1200">
                <a:solidFill>
                  <a:srgbClr val="8C8C8C"/>
                </a:solidFill>
                <a:latin typeface="Tw Cen MT" charset="0"/>
                <a:ea typeface="Calibri" charset="0"/>
                <a:cs typeface="Calibri" charset="0"/>
              </a:defRP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324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CA87.tmp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4792</TotalTime>
  <Words>2050</Words>
  <Application>Microsoft Office PowerPoint</Application>
  <PresentationFormat>Apresentação na tela (4:3)</PresentationFormat>
  <Paragraphs>480</Paragraphs>
  <Slides>69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69</vt:i4>
      </vt:variant>
    </vt:vector>
  </HeadingPairs>
  <TitlesOfParts>
    <vt:vector size="74" baseType="lpstr">
      <vt:lpstr>Arial</vt:lpstr>
      <vt:lpstr>Calibri</vt:lpstr>
      <vt:lpstr>Calibri Light</vt:lpstr>
      <vt:lpstr>Tw Cen MT</vt:lpstr>
      <vt:lpstr>pptCA87.tmp</vt:lpstr>
      <vt:lpstr>Treinamento Java SE OCA</vt:lpstr>
      <vt:lpstr>Introdução</vt:lpstr>
      <vt:lpstr>Objetivos</vt:lpstr>
      <vt:lpstr>Sobre a Certificação OCA</vt:lpstr>
      <vt:lpstr>Apresentação do PowerPoint</vt:lpstr>
      <vt:lpstr>Declarações e Controle de Acesso</vt:lpstr>
      <vt:lpstr>Identificadores e Keywords</vt:lpstr>
      <vt:lpstr>Identificadores e Keywords</vt:lpstr>
      <vt:lpstr>Definindo Classes</vt:lpstr>
      <vt:lpstr>Definindo Classes</vt:lpstr>
      <vt:lpstr>Uso de Interfaces</vt:lpstr>
      <vt:lpstr>Uso de Interfaces</vt:lpstr>
      <vt:lpstr>Declarando Membros de Classe</vt:lpstr>
      <vt:lpstr>Declarando Membros de Classe</vt:lpstr>
      <vt:lpstr>Declarando Membros de Classe</vt:lpstr>
      <vt:lpstr>Declaração e Uso de enums</vt:lpstr>
      <vt:lpstr>Declaração e Uso de enums</vt:lpstr>
      <vt:lpstr>Apresentação do PowerPoint</vt:lpstr>
      <vt:lpstr>Orientação a Objeto</vt:lpstr>
      <vt:lpstr>(CONCEITO) Encapsulamento</vt:lpstr>
      <vt:lpstr>(CONCEITO) Herança e Polimorfismo</vt:lpstr>
      <vt:lpstr>(CONCEITO) Polimorfismo</vt:lpstr>
      <vt:lpstr>Sobrescrição e Sobrecarga</vt:lpstr>
      <vt:lpstr>Sobrescrição e Sobrecarga</vt:lpstr>
      <vt:lpstr>(CONCEITO) Casting</vt:lpstr>
      <vt:lpstr>(CONCEITO) Implementando Interfaces</vt:lpstr>
      <vt:lpstr>Tipos de Retornos Válidos</vt:lpstr>
      <vt:lpstr>Tipos de Retornos Válidos</vt:lpstr>
      <vt:lpstr>Construtores e Instanciação</vt:lpstr>
      <vt:lpstr>Construtores e Instanciação</vt:lpstr>
      <vt:lpstr>Static</vt:lpstr>
      <vt:lpstr>Static</vt:lpstr>
      <vt:lpstr>Apresentação do PowerPoint</vt:lpstr>
      <vt:lpstr>Assignments</vt:lpstr>
      <vt:lpstr>Literais, Atribuições e Variáveis</vt:lpstr>
      <vt:lpstr>Literais, Atribuições e Variáveis</vt:lpstr>
      <vt:lpstr>Literais, Atribuições e Variáveis</vt:lpstr>
      <vt:lpstr>(CONCEITO) Escopo</vt:lpstr>
      <vt:lpstr>Inicialização de Variáveis</vt:lpstr>
      <vt:lpstr>Inicialização de Variáveis</vt:lpstr>
      <vt:lpstr>Passando Variáveis para Métodos</vt:lpstr>
      <vt:lpstr>Passando Variáveis para Métodos</vt:lpstr>
      <vt:lpstr>Coletor de Lixo (GC)</vt:lpstr>
      <vt:lpstr>Coletor de Lixo</vt:lpstr>
      <vt:lpstr>Apresentação do PowerPoint</vt:lpstr>
      <vt:lpstr>Operadores</vt:lpstr>
      <vt:lpstr>Operadores em Java</vt:lpstr>
      <vt:lpstr>Operadores em Java</vt:lpstr>
      <vt:lpstr>Operadores em Java</vt:lpstr>
      <vt:lpstr>Apresentação do PowerPoint</vt:lpstr>
      <vt:lpstr>Trabalhando com String, Arrays e ArrayLists</vt:lpstr>
      <vt:lpstr>Usando Strings e StringBuilder</vt:lpstr>
      <vt:lpstr>Usando Strings e StringBuilder</vt:lpstr>
      <vt:lpstr>Usando Arrays</vt:lpstr>
      <vt:lpstr>Usando Arrays</vt:lpstr>
      <vt:lpstr>Usando ArrayList</vt:lpstr>
      <vt:lpstr>Usando ArrayList</vt:lpstr>
      <vt:lpstr>Apresentação do PowerPoint</vt:lpstr>
      <vt:lpstr>Controle de Fluxo e Exceções</vt:lpstr>
      <vt:lpstr>Usando if e switch</vt:lpstr>
      <vt:lpstr>Usando if e switch</vt:lpstr>
      <vt:lpstr>Criando Loops</vt:lpstr>
      <vt:lpstr>Criando Loops</vt:lpstr>
      <vt:lpstr>Manipulando Exceções</vt:lpstr>
      <vt:lpstr>Manipulando Exceções</vt:lpstr>
      <vt:lpstr>Exceções Comuns e Errors</vt:lpstr>
      <vt:lpstr>Exceções Comuns e Errors</vt:lpstr>
      <vt:lpstr>Apresentação do PowerPoint</vt:lpstr>
      <vt:lpstr>Apresentação do PowerPoint</vt:lpstr>
    </vt:vector>
  </TitlesOfParts>
  <Company>Scopus Tecnologia Ltda.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Taynara Scaglioni Morales</dc:creator>
  <cp:keywords>NOT-APPL</cp:keywords>
  <dc:description>NOT-APPL</dc:description>
  <cp:lastModifiedBy>Renato Villas Boas Medeiros</cp:lastModifiedBy>
  <cp:revision>884</cp:revision>
  <cp:lastPrinted>2016-01-19T16:38:17Z</cp:lastPrinted>
  <dcterms:created xsi:type="dcterms:W3CDTF">2014-06-11T11:16:34Z</dcterms:created>
  <dcterms:modified xsi:type="dcterms:W3CDTF">2016-08-17T20:02:36Z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NOT-APPL</vt:lpwstr>
  </property>
  <property fmtid="{D5CDD505-2E9C-101B-9397-08002B2CF9AE}" pid="3" name="Source">
    <vt:lpwstr>External</vt:lpwstr>
  </property>
  <property fmtid="{D5CDD505-2E9C-101B-9397-08002B2CF9AE}" pid="4" name="Footers">
    <vt:lpwstr>External No Footers</vt:lpwstr>
  </property>
  <property fmtid="{D5CDD505-2E9C-101B-9397-08002B2CF9AE}" pid="5" name="DocClassification">
    <vt:lpwstr>CLANOTAPP</vt:lpwstr>
  </property>
</Properties>
</file>