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1"/>
  </p:notesMasterIdLst>
  <p:handoutMasterIdLst>
    <p:handoutMasterId r:id="rId52"/>
  </p:handoutMasterIdLst>
  <p:sldIdLst>
    <p:sldId id="1140" r:id="rId2"/>
    <p:sldId id="1144" r:id="rId3"/>
    <p:sldId id="1141" r:id="rId4"/>
    <p:sldId id="1142" r:id="rId5"/>
    <p:sldId id="1146" r:id="rId6"/>
    <p:sldId id="1161" r:id="rId7"/>
    <p:sldId id="1188" r:id="rId8"/>
    <p:sldId id="1189" r:id="rId9"/>
    <p:sldId id="1162" r:id="rId10"/>
    <p:sldId id="1190" r:id="rId11"/>
    <p:sldId id="1191" r:id="rId12"/>
    <p:sldId id="1192" r:id="rId13"/>
    <p:sldId id="1193" r:id="rId14"/>
    <p:sldId id="1194" r:id="rId15"/>
    <p:sldId id="1195" r:id="rId16"/>
    <p:sldId id="1196" r:id="rId17"/>
    <p:sldId id="1206" r:id="rId18"/>
    <p:sldId id="1197" r:id="rId19"/>
    <p:sldId id="1163" r:id="rId20"/>
    <p:sldId id="1198" r:id="rId21"/>
    <p:sldId id="1199" r:id="rId22"/>
    <p:sldId id="1164" r:id="rId23"/>
    <p:sldId id="1203" r:id="rId24"/>
    <p:sldId id="1204" r:id="rId25"/>
    <p:sldId id="1205" r:id="rId26"/>
    <p:sldId id="1165" r:id="rId27"/>
    <p:sldId id="1202" r:id="rId28"/>
    <p:sldId id="1166" r:id="rId29"/>
    <p:sldId id="1167" r:id="rId30"/>
    <p:sldId id="1168" r:id="rId31"/>
    <p:sldId id="1169" r:id="rId32"/>
    <p:sldId id="1170" r:id="rId33"/>
    <p:sldId id="1171" r:id="rId34"/>
    <p:sldId id="1172" r:id="rId35"/>
    <p:sldId id="1173" r:id="rId36"/>
    <p:sldId id="1174" r:id="rId37"/>
    <p:sldId id="1175" r:id="rId38"/>
    <p:sldId id="1176" r:id="rId39"/>
    <p:sldId id="1177" r:id="rId40"/>
    <p:sldId id="1178" r:id="rId41"/>
    <p:sldId id="1179" r:id="rId42"/>
    <p:sldId id="1180" r:id="rId43"/>
    <p:sldId id="1181" r:id="rId44"/>
    <p:sldId id="1182" r:id="rId45"/>
    <p:sldId id="1183" r:id="rId46"/>
    <p:sldId id="1184" r:id="rId47"/>
    <p:sldId id="1185" r:id="rId48"/>
    <p:sldId id="1186" r:id="rId49"/>
    <p:sldId id="1187" r:id="rId50"/>
  </p:sldIdLst>
  <p:sldSz cx="9144000" cy="6858000" type="screen4x3"/>
  <p:notesSz cx="6797675" cy="99282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38AA9"/>
    <a:srgbClr val="00FFC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0764" autoAdjust="0"/>
  </p:normalViewPr>
  <p:slideViewPr>
    <p:cSldViewPr>
      <p:cViewPr varScale="1">
        <p:scale>
          <a:sx n="67" d="100"/>
          <a:sy n="67" d="100"/>
        </p:scale>
        <p:origin x="150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22EA8-AF65-4008-82EE-AEE6414B708A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C7B49-B6BD-4F64-9393-A11418F425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994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FF0CD-9C9F-49AC-9576-0191D2CC62A3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15629"/>
            <a:ext cx="5438140" cy="44679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671"/>
            <a:ext cx="2945659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9671"/>
            <a:ext cx="2945659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AC1C7-A300-465F-938B-FAEF00C6F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164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DasAnotações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MAANAvAAAIBwAAEAAAAA=="/>
              </a:ext>
            </a:extLst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73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 userDrawn="1"/>
        </p:nvSpPr>
        <p:spPr>
          <a:xfrm>
            <a:off x="107504" y="116632"/>
            <a:ext cx="4896544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 userDrawn="1"/>
        </p:nvSpPr>
        <p:spPr>
          <a:xfrm>
            <a:off x="5076056" y="116632"/>
            <a:ext cx="504056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 userDrawn="1"/>
        </p:nvSpPr>
        <p:spPr>
          <a:xfrm>
            <a:off x="565212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 userDrawn="1"/>
        </p:nvSpPr>
        <p:spPr>
          <a:xfrm>
            <a:off x="6228184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 userDrawn="1"/>
        </p:nvSpPr>
        <p:spPr>
          <a:xfrm>
            <a:off x="6804248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 userDrawn="1"/>
        </p:nvSpPr>
        <p:spPr>
          <a:xfrm>
            <a:off x="7380312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 userDrawn="1"/>
        </p:nvSpPr>
        <p:spPr>
          <a:xfrm>
            <a:off x="7956376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 userDrawn="1"/>
        </p:nvSpPr>
        <p:spPr>
          <a:xfrm>
            <a:off x="853244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Rodapé 1"/>
          <p:cNvSpPr>
            <a:spLocks noGrp="1"/>
          </p:cNvSpPr>
          <p:nvPr>
            <p:ph type="ftr" sz="quarter" idx="10"/>
          </p:nvPr>
        </p:nvSpPr>
        <p:spPr>
          <a:xfrm>
            <a:off x="35496" y="6448251"/>
            <a:ext cx="289560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47208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47A45E42-5C18-486B-B418-DCDD32841B52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  <a:prstGeom prst="rect">
            <a:avLst/>
          </a:prstGeom>
        </p:spPr>
        <p:txBody>
          <a:bodyPr/>
          <a:lstStyle/>
          <a:p>
            <a:fld id="{209F5D4E-431A-43CF-8B21-A4FE243F29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69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628650" y="365125"/>
            <a:ext cx="7886700" cy="13258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Objeto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OwsAANhFAAAAJgAAEAAAAA=="/>
              </a:ext>
            </a:extLst>
          </p:cNvSpPr>
          <p:nvPr>
            <p:ph idx="1"/>
          </p:nvPr>
        </p:nvSpPr>
        <p:spPr>
          <a:xfrm>
            <a:off x="628650" y="1825626"/>
            <a:ext cx="7886700" cy="435165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ÁreaNúmeroSlide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D4NAAAGicAANhFAABZKQAAEAAAAA=="/>
              </a:ext>
            </a:extLst>
          </p:cNvSpPr>
          <p:nvPr>
            <p:ph type="sldNum" sz="quarter" idx="1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fld id="{7868D786-C895-3D21-DBD0-3E74999E2D6B}" type="slidenum">
              <a:t>‹nº›</a:t>
            </a:fld>
            <a:endParaRPr/>
          </a:p>
        </p:txBody>
      </p:sp>
      <p:sp>
        <p:nvSpPr>
          <p:cNvPr id="5" name="ÁreaRodapé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DYGAAAGicAACgyAABZKQAAEAAAAA=="/>
              </a:ext>
            </a:extLst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/>
          </a:p>
        </p:txBody>
      </p:sp>
      <p:sp>
        <p:nvSpPr>
          <p:cNvPr id="6" name="ÁreaDataHora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AoBQAAGicAAAgWAABZKQAAEAAAAA=="/>
              </a:ext>
            </a:extLst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l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71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14"/>
          <p:cNvSpPr/>
          <p:nvPr userDrawn="1"/>
        </p:nvSpPr>
        <p:spPr>
          <a:xfrm>
            <a:off x="107504" y="116632"/>
            <a:ext cx="4896544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15"/>
          <p:cNvSpPr/>
          <p:nvPr userDrawn="1"/>
        </p:nvSpPr>
        <p:spPr>
          <a:xfrm>
            <a:off x="5076056" y="116632"/>
            <a:ext cx="504056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16"/>
          <p:cNvSpPr/>
          <p:nvPr userDrawn="1"/>
        </p:nvSpPr>
        <p:spPr>
          <a:xfrm>
            <a:off x="565212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17"/>
          <p:cNvSpPr/>
          <p:nvPr userDrawn="1"/>
        </p:nvSpPr>
        <p:spPr>
          <a:xfrm>
            <a:off x="6228184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8"/>
          <p:cNvSpPr/>
          <p:nvPr userDrawn="1"/>
        </p:nvSpPr>
        <p:spPr>
          <a:xfrm>
            <a:off x="6804248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9"/>
          <p:cNvSpPr/>
          <p:nvPr userDrawn="1"/>
        </p:nvSpPr>
        <p:spPr>
          <a:xfrm>
            <a:off x="7380312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20"/>
          <p:cNvSpPr/>
          <p:nvPr userDrawn="1"/>
        </p:nvSpPr>
        <p:spPr>
          <a:xfrm>
            <a:off x="7956376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21"/>
          <p:cNvSpPr/>
          <p:nvPr userDrawn="1"/>
        </p:nvSpPr>
        <p:spPr>
          <a:xfrm>
            <a:off x="853244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03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6" r:id="rId2"/>
    <p:sldLayoutId id="2147483667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1"/>
          <p:cNvGrpSpPr>
            <a:extLst>
              <a:ext uri="smNativeData">
                <pr:smNativeData xmlns="" xmlns:pr="smNativeData" val="SMDATA_6_7hxgVx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AAAAACEIQAAAEsAAEMmAAAQAAAA"/>
              </a:ext>
            </a:extLst>
          </p:cNvGrpSpPr>
          <p:nvPr/>
        </p:nvGrpSpPr>
        <p:grpSpPr>
          <a:xfrm>
            <a:off x="0" y="5239941"/>
            <a:ext cx="9144000" cy="369094"/>
            <a:chOff x="0" y="5448300"/>
            <a:chExt cx="12192000" cy="771525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grpSpPr>
        <p:sp>
          <p:nvSpPr>
            <p:cNvPr id="4" name="Retângulo1"/>
            <p:cNvSpPr>
              <a:extLst>
                <a:ext uri="smNativeData">
                  <pr:smNativeData xmlns="" xmlns:pr="smNativeData" val="SMDATA_12_7hxgVxMAAAAlAAAAZAAAAA0AAAAAkAAAAEgAAACQAAAASAAAAAAAAAABAAAAAAAAAAEAAABQAAAAAAAAAAAA4D8AAAAAAADgPwAAAAAAAOA/AAAAAAAA4D8AAAAAAADgPwAAAAAAAOA/AAAAAAAA4D8AAAAAAADgPwAAAAAAAOA/AAAAAAAA4D8CAAAAjAAAAAEAAAAAAAAAVII1AP///wgA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UgjUA////AQAAAAAAAAAAAAAAAAAAAAAAAAAAAAAAAAAAAAAAAAAAAAAAAn9/fwDn5uYDzMzMAMDA/wB/f38AAAAAAAAAAAAAAAAAAAAAAAAAAAAhAAAAGAAAABQAAADLEgAAhiEAAABLAABDJgAAAAAAAA=="/>
                </a:ext>
              </a:extLst>
            </p:cNvSpPr>
            <p:nvPr/>
          </p:nvSpPr>
          <p:spPr>
            <a:xfrm>
              <a:off x="3054985" y="5449570"/>
              <a:ext cx="9137015" cy="77025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anchor="ctr"/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5pPr>
            </a:lstStyle>
            <a:p>
              <a:pPr>
                <a:defRPr/>
              </a:pPr>
              <a:endParaRPr sz="1350"/>
            </a:p>
          </p:txBody>
        </p:sp>
        <p:sp>
          <p:nvSpPr>
            <p:cNvPr id="3" name="Retângulo2"/>
            <p:cNvSpPr>
              <a:extLst>
                <a:ext uri="smNativeData">
                  <pr:smNativeData xmlns="" xmlns:pr="smNativeData" val="SMDATA_12_7hxgVxMAAAAlAAAAZAAAAA0AAAAAkAAAAEgAAACQAAAASAAAAAAAAAABAAAAAAAAAAEAAABQAAAAAAAAAAAA4D8AAAAAAADgPwAAAAAAAOA/AAAAAAAA4D8AAAAAAADgPwAAAAAAAOA/AAAAAAAA4D8AAAAAAADgPwAAAAAAAOA/AAAAAAAA4D8CAAAAjAAAAAEAAAAAAAAA/8AAAP///wgA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wAAA////AQAAAAAAAAAAAAAAAAAAAAAAAAAAAAAAAAAAAAAAAAAAAAAAAn9/fwDn5uYDzMzMAMDA/wB/f38AAAAAAAAAAAAAAAAAAAAAAAAAAAAhAAAAGAAAABQAAAAAAAAAhCEAAMsSAABBJgAAAAAAAA=="/>
                </a:ext>
              </a:extLst>
            </p:cNvSpPr>
            <p:nvPr/>
          </p:nvSpPr>
          <p:spPr>
            <a:xfrm>
              <a:off x="0" y="5448300"/>
              <a:ext cx="3054985" cy="77025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anchor="ctr"/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5pPr>
            </a:lstStyle>
            <a:p>
              <a:pPr>
                <a:defRPr/>
              </a:pPr>
              <a:endParaRPr sz="1350"/>
            </a:p>
          </p:txBody>
        </p:sp>
      </p:grpSp>
      <p:sp>
        <p:nvSpPr>
          <p:cNvPr id="5" name="TítuloDoSlide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C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DLEgAAFQkAAItHAABTHgAAAAAAAA=="/>
              </a:ext>
            </a:extLst>
          </p:cNvSpPr>
          <p:nvPr>
            <p:ph type="ctrTitle"/>
          </p:nvPr>
        </p:nvSpPr>
        <p:spPr>
          <a:xfrm>
            <a:off x="2291239" y="1964531"/>
            <a:ext cx="6431280" cy="2589848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anchor="b">
            <a:prstTxWarp prst="textNoShape">
              <a:avLst/>
            </a:prstTxWarp>
            <a:normAutofit/>
          </a:bodyPr>
          <a:lstStyle/>
          <a:p>
            <a:pPr algn="l">
              <a:defRPr sz="6000"/>
            </a:pPr>
            <a:r>
              <a:rPr dirty="0" err="1" smtClean="0"/>
              <a:t>Treinamento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4800" dirty="0" smtClean="0"/>
              <a:t>Java SE OCA</a:t>
            </a:r>
            <a:endParaRPr sz="4800" dirty="0"/>
          </a:p>
        </p:txBody>
      </p:sp>
      <p:sp>
        <p:nvSpPr>
          <p:cNvPr id="6" name="SubtítuloDoSlide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DAEgAAzyEAAABLAAAWJgAAEAAAAA=="/>
              </a:ext>
            </a:extLst>
          </p:cNvSpPr>
          <p:nvPr>
            <p:ph type="subTitle" idx="1"/>
          </p:nvPr>
        </p:nvSpPr>
        <p:spPr>
          <a:xfrm>
            <a:off x="2286000" y="5312569"/>
            <a:ext cx="6858000" cy="295858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anchor="t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spcBef>
                <a:spcPts val="690"/>
              </a:spcBef>
              <a:defRPr sz="2210">
                <a:solidFill>
                  <a:srgbClr val="F2F2F2"/>
                </a:solidFill>
              </a:defRPr>
            </a:pPr>
            <a:r>
              <a:rPr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Instrutor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Renato V MEDEIROS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para declaração de fontes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300" dirty="0" smtClean="0"/>
              <a:t>Deve existir apenas uma </a:t>
            </a:r>
            <a:r>
              <a:rPr lang="pt-BR" sz="2300" b="1" dirty="0" err="1" smtClean="0"/>
              <a:t>public</a:t>
            </a:r>
            <a:r>
              <a:rPr lang="pt-BR" sz="2300" b="1" dirty="0" smtClean="0"/>
              <a:t> </a:t>
            </a:r>
            <a:r>
              <a:rPr lang="pt-BR" sz="2300" b="1" dirty="0" err="1" smtClean="0"/>
              <a:t>class</a:t>
            </a:r>
            <a:r>
              <a:rPr lang="pt-BR" sz="2300" b="1" dirty="0" smtClean="0"/>
              <a:t> </a:t>
            </a:r>
            <a:r>
              <a:rPr lang="pt-BR" sz="2300" dirty="0" smtClean="0"/>
              <a:t>por arquivo de código-fonte do tipo ‘classe’</a:t>
            </a:r>
          </a:p>
          <a:p>
            <a:pPr algn="just"/>
            <a:r>
              <a:rPr lang="pt-BR" sz="2300" dirty="0" smtClean="0"/>
              <a:t>O nome do arquivo </a:t>
            </a:r>
            <a:r>
              <a:rPr lang="pt-BR" sz="2300" b="1" dirty="0" smtClean="0"/>
              <a:t>deve ser o mesmo nome </a:t>
            </a:r>
            <a:r>
              <a:rPr lang="pt-BR" sz="2300" dirty="0" smtClean="0"/>
              <a:t>da </a:t>
            </a:r>
            <a:r>
              <a:rPr lang="pt-BR" sz="2300" dirty="0" err="1" smtClean="0"/>
              <a:t>public</a:t>
            </a:r>
            <a:r>
              <a:rPr lang="pt-BR" sz="2300" dirty="0" smtClean="0"/>
              <a:t> </a:t>
            </a:r>
            <a:r>
              <a:rPr lang="pt-BR" sz="2300" dirty="0" err="1" smtClean="0"/>
              <a:t>class</a:t>
            </a:r>
            <a:r>
              <a:rPr lang="pt-BR" sz="2300" dirty="0" smtClean="0"/>
              <a:t> declarado</a:t>
            </a:r>
          </a:p>
          <a:p>
            <a:pPr algn="just"/>
            <a:r>
              <a:rPr lang="pt-BR" sz="2300" dirty="0" smtClean="0"/>
              <a:t>Se a classe faz parte de um </a:t>
            </a:r>
            <a:r>
              <a:rPr lang="pt-BR" sz="2300" i="1" dirty="0" err="1" smtClean="0"/>
              <a:t>package</a:t>
            </a:r>
            <a:r>
              <a:rPr lang="pt-BR" sz="2300" dirty="0" smtClean="0"/>
              <a:t> (o que normalmente acontece), a declaração do </a:t>
            </a:r>
            <a:r>
              <a:rPr lang="pt-BR" sz="2300" dirty="0" err="1" smtClean="0"/>
              <a:t>package</a:t>
            </a:r>
            <a:r>
              <a:rPr lang="pt-BR" sz="2300" dirty="0" smtClean="0"/>
              <a:t> </a:t>
            </a:r>
            <a:r>
              <a:rPr lang="pt-BR" sz="2300" b="1" dirty="0" smtClean="0"/>
              <a:t>deve obrigatoriamente ser o primeiro </a:t>
            </a:r>
            <a:r>
              <a:rPr lang="pt-BR" sz="2300" b="1" dirty="0" err="1" smtClean="0"/>
              <a:t>statement</a:t>
            </a:r>
            <a:r>
              <a:rPr lang="pt-BR" sz="2300" dirty="0" smtClean="0"/>
              <a:t> no arquivo</a:t>
            </a:r>
          </a:p>
          <a:p>
            <a:pPr algn="just"/>
            <a:r>
              <a:rPr lang="pt-BR" sz="2300" dirty="0" smtClean="0"/>
              <a:t>Declarações de </a:t>
            </a:r>
            <a:r>
              <a:rPr lang="pt-BR" sz="2300" dirty="0" err="1" smtClean="0"/>
              <a:t>import</a:t>
            </a:r>
            <a:r>
              <a:rPr lang="pt-BR" sz="2300" dirty="0" smtClean="0"/>
              <a:t> devem obrigatoriamente estarem dispostas </a:t>
            </a:r>
            <a:r>
              <a:rPr lang="pt-BR" sz="2300" b="1" dirty="0" smtClean="0"/>
              <a:t>entre a declaração do </a:t>
            </a:r>
            <a:r>
              <a:rPr lang="pt-BR" sz="2300" b="1" dirty="0" err="1" smtClean="0"/>
              <a:t>package</a:t>
            </a:r>
            <a:r>
              <a:rPr lang="pt-BR" sz="2300" b="1" dirty="0" smtClean="0"/>
              <a:t> e a declaração da classe</a:t>
            </a:r>
          </a:p>
          <a:p>
            <a:pPr algn="just"/>
            <a:r>
              <a:rPr lang="pt-BR" sz="2300" dirty="0" smtClean="0"/>
              <a:t>Um arquivo de classe </a:t>
            </a:r>
            <a:r>
              <a:rPr lang="pt-BR" sz="2300" b="1" dirty="0" smtClean="0"/>
              <a:t>pode conter mais de uma classe não-publica</a:t>
            </a:r>
            <a:endParaRPr lang="pt-BR" sz="2300" b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847306" cy="365125"/>
          </a:xfrm>
        </p:spPr>
        <p:txBody>
          <a:bodyPr/>
          <a:lstStyle/>
          <a:p>
            <a:r>
              <a:rPr lang="pt-BR" dirty="0"/>
              <a:t>Declarações e Controle de Acesso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572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os comandos </a:t>
            </a:r>
            <a:r>
              <a:rPr lang="pt-BR" dirty="0" err="1" smtClean="0"/>
              <a:t>javac</a:t>
            </a:r>
            <a:r>
              <a:rPr lang="pt-BR" dirty="0" smtClean="0"/>
              <a:t> e </a:t>
            </a:r>
            <a:r>
              <a:rPr lang="pt-BR" dirty="0" err="1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Javac</a:t>
            </a:r>
            <a:r>
              <a:rPr lang="pt-BR" dirty="0" smtClean="0"/>
              <a:t> é utilizado para </a:t>
            </a:r>
            <a:r>
              <a:rPr lang="pt-BR" b="1" dirty="0" smtClean="0"/>
              <a:t>compilar</a:t>
            </a:r>
            <a:r>
              <a:rPr lang="pt-BR" dirty="0" smtClean="0"/>
              <a:t> seu código: </a:t>
            </a:r>
          </a:p>
          <a:p>
            <a:pPr marL="457200" lvl="1" indent="0">
              <a:buNone/>
            </a:pPr>
            <a:r>
              <a:rPr lang="pt-BR" dirty="0" err="1" smtClean="0"/>
              <a:t>javac</a:t>
            </a:r>
            <a:r>
              <a:rPr lang="pt-BR" dirty="0" smtClean="0"/>
              <a:t> [</a:t>
            </a:r>
            <a:r>
              <a:rPr lang="pt-BR" dirty="0" err="1" smtClean="0"/>
              <a:t>options</a:t>
            </a:r>
            <a:r>
              <a:rPr lang="pt-BR" dirty="0" smtClean="0"/>
              <a:t>] [</a:t>
            </a:r>
            <a:r>
              <a:rPr lang="pt-BR" dirty="0" err="1" smtClean="0"/>
              <a:t>sources</a:t>
            </a:r>
            <a:r>
              <a:rPr lang="pt-BR" dirty="0" smtClean="0"/>
              <a:t> files]</a:t>
            </a:r>
          </a:p>
          <a:p>
            <a:r>
              <a:rPr lang="pt-BR" dirty="0" smtClean="0"/>
              <a:t>[</a:t>
            </a:r>
            <a:r>
              <a:rPr lang="pt-BR" dirty="0" err="1" smtClean="0"/>
              <a:t>options</a:t>
            </a:r>
            <a:r>
              <a:rPr lang="pt-BR" dirty="0" smtClean="0"/>
              <a:t>] e [</a:t>
            </a:r>
            <a:r>
              <a:rPr lang="pt-BR" dirty="0" err="1" smtClean="0"/>
              <a:t>sources</a:t>
            </a:r>
            <a:r>
              <a:rPr lang="pt-BR" dirty="0" smtClean="0"/>
              <a:t> files] são </a:t>
            </a:r>
            <a:r>
              <a:rPr lang="pt-BR" b="1" dirty="0" smtClean="0"/>
              <a:t>opcionais e podem receber múltiplos valores</a:t>
            </a:r>
            <a:r>
              <a:rPr lang="pt-BR" dirty="0" smtClean="0"/>
              <a:t>. Caso sejam declarados no comando, devem ser separados </a:t>
            </a:r>
            <a:r>
              <a:rPr lang="pt-BR" b="1" dirty="0" smtClean="0"/>
              <a:t>utilizando </a:t>
            </a:r>
            <a:r>
              <a:rPr lang="pt-BR" b="1" dirty="0" err="1" smtClean="0"/>
              <a:t>caracter</a:t>
            </a:r>
            <a:r>
              <a:rPr lang="pt-BR" b="1" dirty="0" smtClean="0"/>
              <a:t> de espaço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719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Executando aplicações com </a:t>
            </a:r>
            <a:r>
              <a:rPr lang="pt-BR" dirty="0" err="1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Usamos o comando: </a:t>
            </a:r>
          </a:p>
          <a:p>
            <a:pPr marL="457200" lvl="1" indent="0" algn="just">
              <a:buNone/>
            </a:pPr>
            <a:r>
              <a:rPr lang="pt-BR" dirty="0" err="1" smtClean="0"/>
              <a:t>java</a:t>
            </a:r>
            <a:r>
              <a:rPr lang="pt-BR" dirty="0" smtClean="0"/>
              <a:t> [</a:t>
            </a:r>
            <a:r>
              <a:rPr lang="pt-BR" dirty="0" err="1" smtClean="0"/>
              <a:t>options</a:t>
            </a:r>
            <a:r>
              <a:rPr lang="pt-BR" dirty="0" smtClean="0"/>
              <a:t>] </a:t>
            </a:r>
            <a:r>
              <a:rPr lang="pt-BR" dirty="0" err="1" smtClean="0"/>
              <a:t>class</a:t>
            </a:r>
            <a:r>
              <a:rPr lang="pt-BR" dirty="0" smtClean="0"/>
              <a:t> [ </a:t>
            </a:r>
            <a:r>
              <a:rPr lang="pt-BR" dirty="0" err="1" smtClean="0"/>
              <a:t>args</a:t>
            </a:r>
            <a:r>
              <a:rPr lang="pt-BR" dirty="0" smtClean="0"/>
              <a:t>]</a:t>
            </a:r>
          </a:p>
          <a:p>
            <a:pPr algn="just"/>
            <a:r>
              <a:rPr lang="pt-BR" dirty="0" smtClean="0"/>
              <a:t>[</a:t>
            </a:r>
            <a:r>
              <a:rPr lang="pt-BR" dirty="0" err="1" smtClean="0"/>
              <a:t>options</a:t>
            </a:r>
            <a:r>
              <a:rPr lang="pt-BR" dirty="0" smtClean="0"/>
              <a:t>] e [</a:t>
            </a:r>
            <a:r>
              <a:rPr lang="pt-BR" dirty="0" err="1" smtClean="0"/>
              <a:t>args</a:t>
            </a:r>
            <a:r>
              <a:rPr lang="pt-BR" dirty="0" smtClean="0"/>
              <a:t>] são </a:t>
            </a:r>
            <a:r>
              <a:rPr lang="pt-BR" b="1" dirty="0" smtClean="0"/>
              <a:t>opcionais e </a:t>
            </a:r>
            <a:r>
              <a:rPr lang="pt-BR" b="1" dirty="0"/>
              <a:t>podem receber múltiplos valores</a:t>
            </a:r>
            <a:r>
              <a:rPr lang="pt-BR" dirty="0"/>
              <a:t>. Caso sejam declarados no comando, devem ser </a:t>
            </a:r>
            <a:r>
              <a:rPr lang="pt-BR" b="1" dirty="0"/>
              <a:t>separados utilizando </a:t>
            </a:r>
            <a:r>
              <a:rPr lang="pt-BR" b="1" dirty="0" err="1"/>
              <a:t>caracter</a:t>
            </a:r>
            <a:r>
              <a:rPr lang="pt-BR" b="1" dirty="0"/>
              <a:t> de </a:t>
            </a:r>
            <a:r>
              <a:rPr lang="pt-BR" b="1" dirty="0" smtClean="0"/>
              <a:t>espaço</a:t>
            </a:r>
          </a:p>
          <a:p>
            <a:pPr algn="just"/>
            <a:r>
              <a:rPr lang="pt-BR" dirty="0" smtClean="0"/>
              <a:t>No parâmetro [</a:t>
            </a:r>
            <a:r>
              <a:rPr lang="pt-BR" dirty="0" err="1" smtClean="0"/>
              <a:t>class</a:t>
            </a:r>
            <a:r>
              <a:rPr lang="pt-BR" dirty="0" smtClean="0"/>
              <a:t>], deve ser informado </a:t>
            </a:r>
            <a:r>
              <a:rPr lang="pt-BR" b="1" dirty="0" smtClean="0"/>
              <a:t>uma classe compilada (.</a:t>
            </a:r>
            <a:r>
              <a:rPr lang="pt-BR" b="1" dirty="0" err="1" smtClean="0"/>
              <a:t>class</a:t>
            </a:r>
            <a:r>
              <a:rPr lang="pt-BR" b="1" dirty="0" smtClean="0"/>
              <a:t>)</a:t>
            </a:r>
            <a:r>
              <a:rPr lang="pt-BR" dirty="0" smtClean="0"/>
              <a:t> e </a:t>
            </a:r>
            <a:r>
              <a:rPr lang="pt-BR" b="1" dirty="0" smtClean="0"/>
              <a:t>não informamos a extensão do arquivo </a:t>
            </a:r>
            <a:r>
              <a:rPr lang="pt-BR" dirty="0" smtClean="0"/>
              <a:t>no comando</a:t>
            </a:r>
            <a:endParaRPr lang="pt-BR" dirty="0"/>
          </a:p>
          <a:p>
            <a:pPr algn="just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613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 JVM </a:t>
            </a:r>
            <a:r>
              <a:rPr lang="pt-BR" b="1" dirty="0" smtClean="0"/>
              <a:t>sempre</a:t>
            </a:r>
            <a:r>
              <a:rPr lang="pt-BR" dirty="0" smtClean="0"/>
              <a:t> irá procurar pelo método assinado como: </a:t>
            </a:r>
            <a:r>
              <a:rPr lang="pt-BR" b="1" dirty="0" err="1" smtClean="0"/>
              <a:t>public</a:t>
            </a:r>
            <a:r>
              <a:rPr lang="pt-BR" b="1" dirty="0" smtClean="0"/>
              <a:t> </a:t>
            </a:r>
            <a:r>
              <a:rPr lang="pt-BR" b="1" dirty="0" err="1" smtClean="0"/>
              <a:t>static</a:t>
            </a:r>
            <a:r>
              <a:rPr lang="pt-BR" b="1" dirty="0" smtClean="0"/>
              <a:t> </a:t>
            </a:r>
            <a:r>
              <a:rPr lang="pt-BR" b="1" dirty="0" err="1" smtClean="0"/>
              <a:t>void</a:t>
            </a:r>
            <a:r>
              <a:rPr lang="pt-BR" b="1" dirty="0" smtClean="0"/>
              <a:t> </a:t>
            </a:r>
            <a:r>
              <a:rPr lang="pt-BR" b="1" dirty="0" err="1" smtClean="0"/>
              <a:t>main</a:t>
            </a:r>
            <a:r>
              <a:rPr lang="pt-BR" b="1" dirty="0" smtClean="0"/>
              <a:t> (</a:t>
            </a:r>
            <a:r>
              <a:rPr lang="pt-BR" b="1" dirty="0" err="1" smtClean="0"/>
              <a:t>String</a:t>
            </a:r>
            <a:r>
              <a:rPr lang="pt-BR" b="1" dirty="0" smtClean="0"/>
              <a:t>[] </a:t>
            </a:r>
            <a:r>
              <a:rPr lang="pt-BR" b="1" dirty="0" err="1" smtClean="0"/>
              <a:t>args</a:t>
            </a:r>
            <a:r>
              <a:rPr lang="pt-BR" b="1" dirty="0" smtClean="0"/>
              <a:t>)</a:t>
            </a:r>
            <a:r>
              <a:rPr lang="pt-BR" dirty="0" smtClean="0"/>
              <a:t>, na execução do comando </a:t>
            </a:r>
            <a:r>
              <a:rPr lang="pt-BR" dirty="0" err="1" smtClean="0"/>
              <a:t>java</a:t>
            </a:r>
            <a:endParaRPr lang="pt-BR" dirty="0" smtClean="0"/>
          </a:p>
          <a:p>
            <a:pPr algn="just"/>
            <a:r>
              <a:rPr lang="pt-BR" dirty="0" smtClean="0"/>
              <a:t>Outras assinaturas (válidas) para o método </a:t>
            </a:r>
            <a:r>
              <a:rPr lang="pt-BR" dirty="0" err="1" smtClean="0"/>
              <a:t>main</a:t>
            </a:r>
            <a:r>
              <a:rPr lang="pt-BR" dirty="0" smtClean="0"/>
              <a:t>() de execução da JVM podem ser utilizadas</a:t>
            </a:r>
          </a:p>
          <a:p>
            <a:pPr algn="just"/>
            <a:r>
              <a:rPr lang="pt-BR" dirty="0" smtClean="0"/>
              <a:t>Método </a:t>
            </a:r>
            <a:r>
              <a:rPr lang="pt-BR" dirty="0" err="1" smtClean="0"/>
              <a:t>main</a:t>
            </a:r>
            <a:r>
              <a:rPr lang="pt-BR" dirty="0" smtClean="0"/>
              <a:t>() </a:t>
            </a:r>
            <a:r>
              <a:rPr lang="pt-BR" b="1" dirty="0" smtClean="0"/>
              <a:t>pode ser sobrecarregado</a:t>
            </a:r>
            <a:endParaRPr lang="pt-BR" b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835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Statements</a:t>
            </a:r>
            <a:r>
              <a:rPr lang="pt-BR" dirty="0" smtClean="0"/>
              <a:t> de </a:t>
            </a:r>
            <a:r>
              <a:rPr lang="pt-BR" dirty="0" err="1" smtClean="0"/>
              <a:t>import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A principal finalidade do </a:t>
            </a:r>
            <a:r>
              <a:rPr lang="pt-BR" sz="2400" dirty="0" err="1" smtClean="0"/>
              <a:t>import</a:t>
            </a:r>
            <a:r>
              <a:rPr lang="pt-BR" sz="2400" dirty="0" smtClean="0"/>
              <a:t> é “poupar” declarações e fazer o código mais </a:t>
            </a:r>
            <a:r>
              <a:rPr lang="pt-BR" sz="2400" dirty="0" err="1" smtClean="0"/>
              <a:t>legivel</a:t>
            </a:r>
            <a:endParaRPr lang="pt-BR" sz="2400" dirty="0" smtClean="0"/>
          </a:p>
          <a:p>
            <a:pPr algn="just"/>
            <a:r>
              <a:rPr lang="pt-BR" sz="2400" dirty="0" smtClean="0"/>
              <a:t>A utilização da API de uma classe consiste em declaramos o seu </a:t>
            </a:r>
            <a:r>
              <a:rPr lang="pt-BR" sz="2400" b="1" dirty="0" smtClean="0"/>
              <a:t>FQN</a:t>
            </a:r>
            <a:r>
              <a:rPr lang="pt-BR" sz="2400" dirty="0" smtClean="0"/>
              <a:t>, ou seja, </a:t>
            </a:r>
            <a:r>
              <a:rPr lang="pt-BR" sz="2400" b="1" dirty="0" err="1" smtClean="0"/>
              <a:t>package</a:t>
            </a:r>
            <a:r>
              <a:rPr lang="pt-BR" sz="2400" b="1" dirty="0" smtClean="0"/>
              <a:t> mais nome da classe</a:t>
            </a:r>
          </a:p>
          <a:p>
            <a:pPr algn="just"/>
            <a:r>
              <a:rPr lang="pt-BR" sz="2400" dirty="0" smtClean="0"/>
              <a:t>Podemos importar a classe usando a declaração do </a:t>
            </a:r>
            <a:r>
              <a:rPr lang="pt-BR" sz="2400" b="1" dirty="0" err="1" smtClean="0"/>
              <a:t>import</a:t>
            </a:r>
            <a:r>
              <a:rPr lang="pt-BR" sz="2400" dirty="0" smtClean="0"/>
              <a:t> ou importar </a:t>
            </a:r>
            <a:r>
              <a:rPr lang="pt-BR" sz="2400" b="1" i="1" dirty="0" err="1" smtClean="0"/>
              <a:t>inline</a:t>
            </a:r>
            <a:endParaRPr lang="pt-BR" sz="2400" b="1" i="1" dirty="0" smtClean="0"/>
          </a:p>
          <a:p>
            <a:pPr algn="just"/>
            <a:r>
              <a:rPr lang="pt-BR" sz="2400" dirty="0" smtClean="0"/>
              <a:t>Podemos utilizar o </a:t>
            </a:r>
            <a:r>
              <a:rPr lang="pt-BR" sz="2400" dirty="0" err="1" smtClean="0"/>
              <a:t>wildcard</a:t>
            </a:r>
            <a:r>
              <a:rPr lang="pt-BR" sz="2400" dirty="0" smtClean="0"/>
              <a:t> </a:t>
            </a:r>
            <a:r>
              <a:rPr lang="pt-BR" sz="2400" b="1" dirty="0" smtClean="0"/>
              <a:t>*</a:t>
            </a:r>
            <a:r>
              <a:rPr lang="pt-BR" sz="2400" dirty="0" smtClean="0"/>
              <a:t> para </a:t>
            </a:r>
            <a:r>
              <a:rPr lang="pt-BR" sz="2400" b="1" dirty="0" smtClean="0"/>
              <a:t>importar todas as </a:t>
            </a:r>
            <a:r>
              <a:rPr lang="pt-BR" sz="2400" b="1" dirty="0" err="1" smtClean="0"/>
              <a:t>apis</a:t>
            </a:r>
            <a:r>
              <a:rPr lang="pt-BR" sz="2400" b="1" dirty="0" smtClean="0"/>
              <a:t> de um determinado </a:t>
            </a:r>
            <a:r>
              <a:rPr lang="pt-BR" sz="2400" b="1" dirty="0" err="1" smtClean="0"/>
              <a:t>package</a:t>
            </a:r>
            <a:endParaRPr lang="pt-BR" sz="2400" b="1" dirty="0" smtClean="0"/>
          </a:p>
          <a:p>
            <a:pPr algn="just"/>
            <a:r>
              <a:rPr lang="pt-BR" sz="2400" dirty="0" smtClean="0"/>
              <a:t>É possível combinarmos importações via </a:t>
            </a:r>
            <a:r>
              <a:rPr lang="pt-BR" sz="2400" dirty="0" err="1" smtClean="0"/>
              <a:t>import</a:t>
            </a:r>
            <a:r>
              <a:rPr lang="pt-BR" sz="2400" dirty="0" smtClean="0"/>
              <a:t> e </a:t>
            </a:r>
            <a:r>
              <a:rPr lang="pt-BR" sz="2400" dirty="0" err="1" smtClean="0"/>
              <a:t>inline</a:t>
            </a:r>
            <a:r>
              <a:rPr lang="pt-BR" sz="2400" dirty="0" smtClean="0"/>
              <a:t> ao nosso gosto</a:t>
            </a:r>
          </a:p>
          <a:p>
            <a:pPr algn="just"/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685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Statements</a:t>
            </a:r>
            <a:r>
              <a:rPr lang="pt-BR" dirty="0" smtClean="0"/>
              <a:t> de importação </a:t>
            </a:r>
            <a:r>
              <a:rPr lang="pt-BR" dirty="0" err="1" smtClean="0"/>
              <a:t>static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Membros </a:t>
            </a:r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b="1" dirty="0" smtClean="0"/>
              <a:t>são membros de classe, não de instância</a:t>
            </a:r>
          </a:p>
          <a:p>
            <a:pPr algn="just"/>
            <a:r>
              <a:rPr lang="pt-BR" dirty="0" err="1" smtClean="0"/>
              <a:t>Imports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r>
              <a:rPr lang="pt-BR" dirty="0" smtClean="0"/>
              <a:t> são usados quando </a:t>
            </a:r>
            <a:r>
              <a:rPr lang="pt-BR" b="1" dirty="0" smtClean="0"/>
              <a:t>queremos salvar declarações enquanto usamos membros </a:t>
            </a:r>
            <a:r>
              <a:rPr lang="pt-BR" b="1" dirty="0" err="1" smtClean="0"/>
              <a:t>static</a:t>
            </a:r>
            <a:r>
              <a:rPr lang="pt-BR" b="1" dirty="0" smtClean="0"/>
              <a:t> de classe</a:t>
            </a:r>
            <a:r>
              <a:rPr lang="pt-BR" dirty="0" smtClean="0"/>
              <a:t>, seja referencias, </a:t>
            </a:r>
            <a:r>
              <a:rPr lang="pt-BR" dirty="0" err="1" smtClean="0"/>
              <a:t>constants</a:t>
            </a:r>
            <a:r>
              <a:rPr lang="pt-BR" dirty="0" smtClean="0"/>
              <a:t> ou métodos </a:t>
            </a:r>
            <a:r>
              <a:rPr lang="pt-BR" dirty="0" err="1" smtClean="0"/>
              <a:t>static</a:t>
            </a:r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021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Declaração de classe e modificadores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200" dirty="0" smtClean="0"/>
              <a:t>As duas categorias de modificadores são: de </a:t>
            </a:r>
            <a:r>
              <a:rPr lang="pt-BR" sz="2200" b="1" dirty="0" smtClean="0"/>
              <a:t>acesso e de não-acesso. </a:t>
            </a:r>
            <a:r>
              <a:rPr lang="pt-BR" sz="2200" dirty="0" smtClean="0"/>
              <a:t>Todas as classes, métodos e variáveis de instância </a:t>
            </a:r>
            <a:r>
              <a:rPr lang="pt-BR" sz="2200" b="1" dirty="0" smtClean="0"/>
              <a:t>sempre terão um controle de acesso</a:t>
            </a:r>
          </a:p>
          <a:p>
            <a:pPr algn="just"/>
            <a:r>
              <a:rPr lang="pt-BR" sz="2200" dirty="0" smtClean="0"/>
              <a:t>Em termos práticos, </a:t>
            </a:r>
            <a:r>
              <a:rPr lang="pt-BR" sz="2200" b="1" dirty="0" smtClean="0"/>
              <a:t>acesso significa visibilidade</a:t>
            </a:r>
            <a:endParaRPr lang="pt-BR" sz="2200" dirty="0" smtClean="0"/>
          </a:p>
          <a:p>
            <a:pPr algn="just"/>
            <a:r>
              <a:rPr lang="pt-BR" sz="2200" dirty="0" smtClean="0"/>
              <a:t>Classe pode ser declarada com os modificadores de acesso </a:t>
            </a:r>
            <a:r>
              <a:rPr lang="pt-BR" sz="2200" b="1" dirty="0" err="1" smtClean="0"/>
              <a:t>public</a:t>
            </a:r>
            <a:r>
              <a:rPr lang="pt-BR" sz="2200" dirty="0" smtClean="0"/>
              <a:t> e </a:t>
            </a:r>
            <a:r>
              <a:rPr lang="pt-BR" sz="2200" b="1" dirty="0" smtClean="0"/>
              <a:t>default</a:t>
            </a:r>
            <a:r>
              <a:rPr lang="pt-BR" sz="2200" dirty="0" smtClean="0"/>
              <a:t>, e com os de não-acesso </a:t>
            </a:r>
            <a:r>
              <a:rPr lang="pt-BR" sz="2200" b="1" dirty="0" smtClean="0"/>
              <a:t>final, abstract </a:t>
            </a:r>
            <a:r>
              <a:rPr lang="pt-BR" sz="2200" dirty="0" smtClean="0"/>
              <a:t>ou</a:t>
            </a:r>
            <a:r>
              <a:rPr lang="pt-BR" sz="2200" b="1" dirty="0" smtClean="0"/>
              <a:t> </a:t>
            </a:r>
            <a:r>
              <a:rPr lang="pt-BR" sz="2200" b="1" dirty="0" err="1" smtClean="0"/>
              <a:t>strictfp</a:t>
            </a:r>
            <a:r>
              <a:rPr lang="pt-BR" sz="2200" b="1" dirty="0" smtClean="0"/>
              <a:t> </a:t>
            </a:r>
            <a:r>
              <a:rPr lang="pt-BR" sz="2200" dirty="0" smtClean="0"/>
              <a:t>com</a:t>
            </a:r>
            <a:r>
              <a:rPr lang="pt-BR" sz="2200" b="1" dirty="0" smtClean="0"/>
              <a:t> </a:t>
            </a:r>
            <a:r>
              <a:rPr lang="pt-BR" sz="2200" dirty="0" smtClean="0"/>
              <a:t>algumas combinações possíveis</a:t>
            </a:r>
          </a:p>
          <a:p>
            <a:pPr algn="just"/>
            <a:r>
              <a:rPr lang="pt-BR" sz="2200" dirty="0"/>
              <a:t>Modificador </a:t>
            </a:r>
            <a:r>
              <a:rPr lang="pt-BR" sz="2200" i="1" dirty="0" err="1" smtClean="0"/>
              <a:t>public</a:t>
            </a:r>
            <a:r>
              <a:rPr lang="pt-BR" sz="2200" dirty="0" smtClean="0"/>
              <a:t> </a:t>
            </a:r>
            <a:r>
              <a:rPr lang="pt-BR" sz="2200" dirty="0"/>
              <a:t>significa que </a:t>
            </a:r>
            <a:r>
              <a:rPr lang="pt-BR" sz="2200" b="1" dirty="0" smtClean="0"/>
              <a:t>todas as classes de todos os </a:t>
            </a:r>
            <a:r>
              <a:rPr lang="pt-BR" sz="2200" b="1" dirty="0" err="1" smtClean="0"/>
              <a:t>packages</a:t>
            </a:r>
            <a:r>
              <a:rPr lang="pt-BR" sz="2200" b="1" dirty="0" smtClean="0"/>
              <a:t> terão acesso a classe</a:t>
            </a:r>
          </a:p>
          <a:p>
            <a:pPr algn="just"/>
            <a:r>
              <a:rPr lang="pt-BR" sz="2200" dirty="0" smtClean="0"/>
              <a:t>Modificador </a:t>
            </a:r>
            <a:r>
              <a:rPr lang="pt-BR" sz="2200" i="1" dirty="0" smtClean="0"/>
              <a:t>final</a:t>
            </a:r>
            <a:r>
              <a:rPr lang="pt-BR" sz="2200" dirty="0" smtClean="0"/>
              <a:t> significa que a </a:t>
            </a:r>
            <a:r>
              <a:rPr lang="pt-BR" sz="2200" b="1" dirty="0" smtClean="0"/>
              <a:t>classe não poderá ser estendida</a:t>
            </a:r>
          </a:p>
          <a:p>
            <a:pPr algn="just"/>
            <a:r>
              <a:rPr lang="pt-BR" sz="2200" dirty="0" smtClean="0"/>
              <a:t>Modificador </a:t>
            </a:r>
            <a:r>
              <a:rPr lang="pt-BR" sz="2200" i="1" dirty="0" smtClean="0"/>
              <a:t>abstract</a:t>
            </a:r>
            <a:r>
              <a:rPr lang="pt-BR" sz="2200" dirty="0" smtClean="0"/>
              <a:t> significa que a classe </a:t>
            </a:r>
            <a:r>
              <a:rPr lang="pt-BR" sz="2200" b="1" dirty="0" smtClean="0"/>
              <a:t>não pode ser diretamente instanciada</a:t>
            </a:r>
            <a:r>
              <a:rPr lang="pt-BR" sz="2200" dirty="0" smtClean="0"/>
              <a:t>; seu propósito é ser estendida</a:t>
            </a:r>
          </a:p>
          <a:p>
            <a:pPr algn="just"/>
            <a:endParaRPr lang="pt-BR" sz="22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258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Uma pausa para praticar...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98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Crie uma classe abstrata </a:t>
            </a:r>
            <a:r>
              <a:rPr lang="pt-BR" dirty="0"/>
              <a:t>com modificador</a:t>
            </a:r>
            <a:r>
              <a:rPr lang="pt-BR" dirty="0" smtClean="0"/>
              <a:t> </a:t>
            </a:r>
            <a:r>
              <a:rPr lang="pt-BR" i="1" dirty="0" err="1" smtClean="0"/>
              <a:t>public</a:t>
            </a:r>
            <a:r>
              <a:rPr lang="pt-BR" i="1" dirty="0" smtClean="0"/>
              <a:t> </a:t>
            </a:r>
            <a:r>
              <a:rPr lang="pt-BR" dirty="0" smtClean="0"/>
              <a:t>dentro de um </a:t>
            </a:r>
            <a:r>
              <a:rPr lang="pt-BR" dirty="0" err="1" smtClean="0"/>
              <a:t>package</a:t>
            </a:r>
            <a:r>
              <a:rPr lang="pt-BR" dirty="0" smtClean="0"/>
              <a:t> não-default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Crie uma classe concreta com modificador </a:t>
            </a:r>
            <a:r>
              <a:rPr lang="pt-BR" i="1" dirty="0" smtClean="0"/>
              <a:t>default</a:t>
            </a:r>
            <a:r>
              <a:rPr lang="pt-BR" dirty="0" smtClean="0"/>
              <a:t>, que estenda a classe abstrata criada acima, dentro do </a:t>
            </a:r>
            <a:r>
              <a:rPr lang="pt-BR" dirty="0" err="1" smtClean="0"/>
              <a:t>package</a:t>
            </a:r>
            <a:r>
              <a:rPr lang="pt-BR" dirty="0" smtClean="0"/>
              <a:t> default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Crie um diretório fora do </a:t>
            </a:r>
            <a:r>
              <a:rPr lang="pt-BR" dirty="0" err="1" smtClean="0"/>
              <a:t>classpath</a:t>
            </a:r>
            <a:r>
              <a:rPr lang="pt-BR" dirty="0" smtClean="0"/>
              <a:t> da aplicação/projeto, com o mesmo nome do </a:t>
            </a:r>
            <a:r>
              <a:rPr lang="pt-BR" dirty="0" err="1" smtClean="0"/>
              <a:t>package</a:t>
            </a:r>
            <a:r>
              <a:rPr lang="pt-BR" dirty="0" smtClean="0"/>
              <a:t> criado na etapa 1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Tente compilar ambas as classes utilizando </a:t>
            </a:r>
            <a:r>
              <a:rPr lang="pt-BR" dirty="0" err="1" smtClean="0"/>
              <a:t>javac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601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Uso de Interfaces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7.6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Declarações e Controle de Acesso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18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Java SE OCA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1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Declarando uma interface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rPr lang="pt-BR" dirty="0" smtClean="0"/>
              <a:t>Interfaces servem para definir um “contrato” sobre o que uma classe </a:t>
            </a:r>
            <a:r>
              <a:rPr lang="pt-BR" b="1" dirty="0" smtClean="0"/>
              <a:t>pode fazer</a:t>
            </a:r>
            <a:r>
              <a:rPr lang="pt-BR" dirty="0" smtClean="0"/>
              <a:t>, sem dizer </a:t>
            </a:r>
            <a:r>
              <a:rPr lang="pt-BR" b="1" dirty="0" smtClean="0"/>
              <a:t>como fazer</a:t>
            </a:r>
          </a:p>
          <a:p>
            <a:pPr algn="just"/>
            <a:r>
              <a:rPr lang="pt-BR" dirty="0" smtClean="0"/>
              <a:t>Interface tem o comportamento de uma </a:t>
            </a:r>
            <a:r>
              <a:rPr lang="pt-BR" b="1" dirty="0" smtClean="0"/>
              <a:t>classe 100% abstract</a:t>
            </a:r>
          </a:p>
          <a:p>
            <a:pPr algn="just"/>
            <a:r>
              <a:rPr lang="pt-BR" dirty="0" smtClean="0"/>
              <a:t>Todos os métodos </a:t>
            </a:r>
            <a:r>
              <a:rPr lang="pt-BR" b="1" dirty="0" smtClean="0"/>
              <a:t>são implicitamente </a:t>
            </a:r>
            <a:r>
              <a:rPr lang="pt-BR" b="1" dirty="0" err="1" smtClean="0"/>
              <a:t>public</a:t>
            </a:r>
            <a:r>
              <a:rPr lang="pt-BR" b="1" dirty="0" smtClean="0"/>
              <a:t> e abstract</a:t>
            </a:r>
            <a:r>
              <a:rPr lang="pt-BR" dirty="0" smtClean="0"/>
              <a:t> e </a:t>
            </a:r>
            <a:r>
              <a:rPr lang="pt-BR" b="1" dirty="0" smtClean="0"/>
              <a:t>não podem ser </a:t>
            </a:r>
            <a:r>
              <a:rPr lang="pt-BR" b="1" dirty="0" err="1" smtClean="0"/>
              <a:t>static</a:t>
            </a:r>
            <a:endParaRPr lang="pt-BR" b="1" dirty="0" smtClean="0"/>
          </a:p>
          <a:p>
            <a:pPr algn="just"/>
            <a:r>
              <a:rPr lang="pt-BR" dirty="0" smtClean="0"/>
              <a:t>Todas as variáveis precisam ser </a:t>
            </a:r>
            <a:r>
              <a:rPr lang="pt-BR" b="1" dirty="0" err="1" smtClean="0"/>
              <a:t>public</a:t>
            </a:r>
            <a:r>
              <a:rPr lang="pt-BR" b="1" dirty="0" smtClean="0"/>
              <a:t>, </a:t>
            </a:r>
            <a:r>
              <a:rPr lang="pt-BR" b="1" dirty="0" err="1" smtClean="0"/>
              <a:t>static</a:t>
            </a:r>
            <a:r>
              <a:rPr lang="pt-BR" b="1" dirty="0" smtClean="0"/>
              <a:t> e final</a:t>
            </a:r>
            <a:r>
              <a:rPr lang="pt-BR" dirty="0" smtClean="0"/>
              <a:t>, ou seja, constantes</a:t>
            </a:r>
          </a:p>
          <a:p>
            <a:pPr algn="just"/>
            <a:r>
              <a:rPr lang="pt-BR" dirty="0" smtClean="0"/>
              <a:t>Interfaces </a:t>
            </a:r>
            <a:r>
              <a:rPr lang="pt-BR" b="1" dirty="0" smtClean="0"/>
              <a:t>podem estender outras interfaces</a:t>
            </a:r>
          </a:p>
          <a:p>
            <a:pPr algn="just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487266" cy="365125"/>
          </a:xfrm>
        </p:spPr>
        <p:txBody>
          <a:bodyPr/>
          <a:lstStyle/>
          <a:p>
            <a:r>
              <a:rPr lang="pt-BR" dirty="0"/>
              <a:t>Declarações e Controle de Acesso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0810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100" dirty="0" smtClean="0"/>
              <a:t>Declarando constantes em interfaces</a:t>
            </a:r>
            <a:endParaRPr lang="pt-BR" sz="4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Por causa das constantes serem declaradas dentro de uma interface, não precisamos utilizar </a:t>
            </a:r>
            <a:r>
              <a:rPr lang="pt-BR" dirty="0" err="1" smtClean="0"/>
              <a:t>public</a:t>
            </a:r>
            <a:r>
              <a:rPr lang="pt-BR" dirty="0" smtClean="0"/>
              <a:t>, </a:t>
            </a:r>
            <a:r>
              <a:rPr lang="pt-BR" dirty="0" err="1" smtClean="0"/>
              <a:t>static</a:t>
            </a:r>
            <a:r>
              <a:rPr lang="pt-BR" dirty="0" smtClean="0"/>
              <a:t> e final, pois já o são implicitamente</a:t>
            </a:r>
          </a:p>
          <a:p>
            <a:pPr algn="just"/>
            <a:r>
              <a:rPr lang="pt-BR" dirty="0" smtClean="0"/>
              <a:t>Constantes são imutáveis</a:t>
            </a:r>
          </a:p>
          <a:p>
            <a:pPr algn="just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8304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900" dirty="0" smtClean="0"/>
              <a:t>Declarando Membros de Classe</a:t>
            </a:r>
            <a:endParaRPr lang="pt-BR" sz="39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2.1, 2.2, 2.3, 2.4, 2.5, 4.1, 4.2, 6.2 </a:t>
            </a:r>
            <a:r>
              <a:rPr lang="pt-BR" dirty="0" err="1" smtClean="0"/>
              <a:t>and</a:t>
            </a:r>
            <a:r>
              <a:rPr lang="pt-BR" dirty="0" smtClean="0"/>
              <a:t> 6.6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1941910" y="6135809"/>
            <a:ext cx="5714999" cy="365125"/>
          </a:xfrm>
        </p:spPr>
        <p:txBody>
          <a:bodyPr/>
          <a:lstStyle/>
          <a:p>
            <a:r>
              <a:rPr lang="pt-BR" dirty="0"/>
              <a:t>Declarações e Controle de Acesso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124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Modificadores de Acesso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100" dirty="0" smtClean="0"/>
              <a:t>Membros de classe podem usar </a:t>
            </a:r>
            <a:r>
              <a:rPr lang="pt-BR" sz="2100" b="1" dirty="0" smtClean="0"/>
              <a:t>todos os quatro níveis de controle</a:t>
            </a:r>
            <a:endParaRPr lang="pt-BR" sz="2100" dirty="0" smtClean="0"/>
          </a:p>
          <a:p>
            <a:pPr algn="just"/>
            <a:r>
              <a:rPr lang="pt-BR" sz="2100" dirty="0" smtClean="0"/>
              <a:t>Membros </a:t>
            </a:r>
            <a:r>
              <a:rPr lang="pt-BR" sz="2100" i="1" dirty="0" err="1" smtClean="0"/>
              <a:t>public</a:t>
            </a:r>
            <a:r>
              <a:rPr lang="pt-BR" sz="2100" dirty="0" smtClean="0"/>
              <a:t> podem ser </a:t>
            </a:r>
            <a:r>
              <a:rPr lang="pt-BR" sz="2100" b="1" dirty="0" smtClean="0"/>
              <a:t>acessados por quaisquer outras classes</a:t>
            </a:r>
            <a:r>
              <a:rPr lang="pt-BR" sz="2100" dirty="0" smtClean="0"/>
              <a:t>, independentemente do </a:t>
            </a:r>
            <a:r>
              <a:rPr lang="pt-BR" sz="2100" dirty="0" err="1" smtClean="0"/>
              <a:t>package</a:t>
            </a:r>
            <a:r>
              <a:rPr lang="pt-BR" sz="2100" dirty="0" smtClean="0"/>
              <a:t> a qual pertençam</a:t>
            </a:r>
          </a:p>
          <a:p>
            <a:pPr algn="just"/>
            <a:r>
              <a:rPr lang="pt-BR" sz="2100" dirty="0" smtClean="0"/>
              <a:t>Membros </a:t>
            </a:r>
            <a:r>
              <a:rPr lang="pt-BR" sz="2100" i="1" dirty="0" err="1" smtClean="0"/>
              <a:t>private</a:t>
            </a:r>
            <a:r>
              <a:rPr lang="pt-BR" sz="2100" dirty="0" smtClean="0"/>
              <a:t> podem ser acessados </a:t>
            </a:r>
            <a:r>
              <a:rPr lang="pt-BR" sz="2100" b="1" dirty="0" smtClean="0"/>
              <a:t>apenas pela classe que os declarou</a:t>
            </a:r>
          </a:p>
          <a:p>
            <a:pPr algn="just"/>
            <a:r>
              <a:rPr lang="pt-BR" sz="2100" dirty="0" smtClean="0"/>
              <a:t>Membros  </a:t>
            </a:r>
            <a:r>
              <a:rPr lang="pt-BR" sz="2100" i="1" dirty="0" smtClean="0"/>
              <a:t>default</a:t>
            </a:r>
            <a:r>
              <a:rPr lang="pt-BR" sz="2100" dirty="0" smtClean="0"/>
              <a:t> podem ser acessados </a:t>
            </a:r>
            <a:r>
              <a:rPr lang="pt-BR" sz="2100" b="1" dirty="0" smtClean="0"/>
              <a:t>somente por classes dentro do mesmo </a:t>
            </a:r>
            <a:r>
              <a:rPr lang="pt-BR" sz="2100" b="1" dirty="0" err="1" smtClean="0"/>
              <a:t>package</a:t>
            </a:r>
            <a:endParaRPr lang="pt-BR" sz="2100" b="1" dirty="0" smtClean="0"/>
          </a:p>
          <a:p>
            <a:pPr algn="just"/>
            <a:r>
              <a:rPr lang="pt-BR" sz="2100" dirty="0" smtClean="0"/>
              <a:t>Membros </a:t>
            </a:r>
            <a:r>
              <a:rPr lang="pt-BR" sz="2100" i="1" dirty="0" err="1" smtClean="0"/>
              <a:t>protected</a:t>
            </a:r>
            <a:r>
              <a:rPr lang="pt-BR" sz="2100" dirty="0" smtClean="0"/>
              <a:t> podem ser acessados </a:t>
            </a:r>
            <a:r>
              <a:rPr lang="pt-BR" sz="2100" b="1" dirty="0" smtClean="0"/>
              <a:t>pelas suas subclasses e apenas via herança </a:t>
            </a:r>
            <a:r>
              <a:rPr lang="pt-BR" sz="2100" dirty="0" smtClean="0"/>
              <a:t>(não através de variável de referência), mesmo que estejam em diferentes </a:t>
            </a:r>
            <a:r>
              <a:rPr lang="pt-BR" sz="2100" dirty="0" err="1" smtClean="0"/>
              <a:t>packages</a:t>
            </a:r>
            <a:endParaRPr lang="pt-BR" sz="2100" dirty="0" smtClean="0"/>
          </a:p>
          <a:p>
            <a:pPr algn="just"/>
            <a:r>
              <a:rPr lang="pt-BR" sz="2100" dirty="0" smtClean="0"/>
              <a:t>Modificadores de acesso não são aplicáveis dentro de variáveis locais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4135338" cy="365125"/>
          </a:xfrm>
        </p:spPr>
        <p:txBody>
          <a:bodyPr/>
          <a:lstStyle/>
          <a:p>
            <a:r>
              <a:rPr lang="pt-BR" dirty="0"/>
              <a:t>Declarações e Controle de Acesso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9625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Modificadores de N</a:t>
            </a:r>
            <a:r>
              <a:rPr lang="pt-BR" dirty="0" smtClean="0"/>
              <a:t>ão-Acesso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100" dirty="0" smtClean="0"/>
              <a:t>Métodos marcados com </a:t>
            </a:r>
            <a:r>
              <a:rPr lang="pt-BR" sz="2100" i="1" dirty="0" smtClean="0"/>
              <a:t>final</a:t>
            </a:r>
            <a:r>
              <a:rPr lang="pt-BR" sz="2100" dirty="0" smtClean="0"/>
              <a:t> </a:t>
            </a:r>
            <a:r>
              <a:rPr lang="pt-BR" sz="2100" b="1" dirty="0" smtClean="0"/>
              <a:t>não podem ser sobrescritos nas subclasses</a:t>
            </a:r>
          </a:p>
          <a:p>
            <a:pPr algn="just"/>
            <a:r>
              <a:rPr lang="pt-BR" sz="2100" dirty="0" smtClean="0"/>
              <a:t>Argumentos de métodos marcados com </a:t>
            </a:r>
            <a:r>
              <a:rPr lang="pt-BR" sz="2100" i="1" dirty="0" smtClean="0"/>
              <a:t>final</a:t>
            </a:r>
            <a:r>
              <a:rPr lang="pt-BR" sz="2100" dirty="0" smtClean="0"/>
              <a:t>, </a:t>
            </a:r>
            <a:r>
              <a:rPr lang="pt-BR" sz="2100" b="1" dirty="0" smtClean="0"/>
              <a:t>manterão o mesmo valor que o parâmetro tinha </a:t>
            </a:r>
            <a:r>
              <a:rPr lang="pt-BR" sz="2100" dirty="0" smtClean="0"/>
              <a:t>quando foi passado ao método</a:t>
            </a:r>
          </a:p>
          <a:p>
            <a:pPr algn="just"/>
            <a:r>
              <a:rPr lang="pt-BR" sz="2100" dirty="0" smtClean="0"/>
              <a:t>Classes não-abstratas </a:t>
            </a:r>
            <a:r>
              <a:rPr lang="pt-BR" sz="2100" b="1" dirty="0" smtClean="0"/>
              <a:t>não podem declarar métodos abstratos </a:t>
            </a:r>
            <a:r>
              <a:rPr lang="pt-BR" sz="2100" dirty="0" smtClean="0"/>
              <a:t>(mas o contrário é verdadeiro)</a:t>
            </a:r>
          </a:p>
          <a:p>
            <a:pPr algn="just"/>
            <a:r>
              <a:rPr lang="pt-BR" sz="2100" dirty="0" smtClean="0"/>
              <a:t>Classes concretas </a:t>
            </a:r>
            <a:r>
              <a:rPr lang="pt-BR" sz="2100" b="1" dirty="0" smtClean="0"/>
              <a:t>devem implementar os métodos abstratos </a:t>
            </a:r>
            <a:r>
              <a:rPr lang="pt-BR" sz="2100" dirty="0" smtClean="0"/>
              <a:t>declarados na árvore de herança</a:t>
            </a:r>
          </a:p>
          <a:p>
            <a:pPr algn="just"/>
            <a:r>
              <a:rPr lang="pt-BR" sz="2100" dirty="0" smtClean="0"/>
              <a:t>Métodos </a:t>
            </a:r>
            <a:r>
              <a:rPr lang="pt-BR" sz="2100" i="1" dirty="0" err="1" smtClean="0"/>
              <a:t>synchronized</a:t>
            </a:r>
            <a:r>
              <a:rPr lang="pt-BR" sz="2100" dirty="0" smtClean="0"/>
              <a:t> podem ser acessados apenas </a:t>
            </a:r>
            <a:r>
              <a:rPr lang="pt-BR" sz="2100" b="1" dirty="0" smtClean="0"/>
              <a:t>uma thread por vez</a:t>
            </a:r>
          </a:p>
          <a:p>
            <a:pPr algn="just"/>
            <a:r>
              <a:rPr lang="pt-BR" sz="2100" dirty="0" smtClean="0"/>
              <a:t>Modificadores </a:t>
            </a:r>
            <a:r>
              <a:rPr lang="pt-BR" sz="2100" i="1" dirty="0" err="1" smtClean="0"/>
              <a:t>native</a:t>
            </a:r>
            <a:r>
              <a:rPr lang="pt-BR" sz="2100" dirty="0" smtClean="0"/>
              <a:t> (apenas para métodos) e </a:t>
            </a:r>
            <a:r>
              <a:rPr lang="pt-BR" sz="2100" i="1" dirty="0" err="1" smtClean="0"/>
              <a:t>strictfp</a:t>
            </a:r>
            <a:r>
              <a:rPr lang="pt-BR" sz="2100" dirty="0" smtClean="0"/>
              <a:t> (apenas para classes e métodos) </a:t>
            </a:r>
            <a:r>
              <a:rPr lang="pt-BR" sz="2100" b="1" dirty="0" smtClean="0"/>
              <a:t>não são requeridos no exame</a:t>
            </a:r>
            <a:endParaRPr lang="pt-BR" sz="2100" b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1226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 de Construtores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6798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Declaração e Uso de </a:t>
            </a:r>
            <a:r>
              <a:rPr lang="pt-BR" dirty="0" err="1" smtClean="0"/>
              <a:t>enums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1.2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Declarações e Controle de Acesso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527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Pra encerrar o capítulo...</a:t>
            </a:r>
            <a:endParaRPr lang="pt-BR" sz="6600" dirty="0"/>
          </a:p>
        </p:txBody>
      </p:sp>
      <p:sp>
        <p:nvSpPr>
          <p:cNvPr id="5" name="Espaço Reservado para Rodapé 3"/>
          <p:cNvSpPr txBox="1">
            <a:spLocks/>
          </p:cNvSpPr>
          <p:nvPr/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Declarações e Controle de Acesso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729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Encapsulamento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6.1 </a:t>
            </a:r>
            <a:r>
              <a:rPr lang="pt-BR" dirty="0" err="1" smtClean="0"/>
              <a:t>and</a:t>
            </a:r>
            <a:r>
              <a:rPr lang="pt-BR" dirty="0" smtClean="0"/>
              <a:t> 6.7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Orientação a Objeto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464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Herança e Polimorfismo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7.1, 7.2 </a:t>
            </a:r>
            <a:r>
              <a:rPr lang="pt-BR" dirty="0" err="1" smtClean="0"/>
              <a:t>and</a:t>
            </a:r>
            <a:r>
              <a:rPr lang="pt-BR" dirty="0" smtClean="0"/>
              <a:t> 7.3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Orientação a Objeto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24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1005"/>
            <a:ext cx="7886700" cy="4690323"/>
          </a:xfrm>
        </p:spPr>
        <p:txBody>
          <a:bodyPr/>
          <a:lstStyle/>
          <a:p>
            <a:pPr algn="just"/>
            <a:r>
              <a:rPr lang="pt-BR" sz="2400" dirty="0" smtClean="0"/>
              <a:t>Execução do </a:t>
            </a:r>
            <a:r>
              <a:rPr lang="pt-BR" sz="2400" b="1" dirty="0" smtClean="0"/>
              <a:t>Programa de Desenvolvimento Java </a:t>
            </a:r>
            <a:r>
              <a:rPr lang="pt-BR" sz="2400" dirty="0" smtClean="0"/>
              <a:t>– curso modular que visa fornecer aos alunos o caminho de aprendizagem oficial da Oracle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Permitir aos alunos a escolha de quais módulos desejam cursar, considerando suas expectativas pessoais e/ou necessidades de projeto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Preparar os alunos para obtenção de </a:t>
            </a:r>
            <a:r>
              <a:rPr lang="pt-BR" sz="2400" b="1" dirty="0" smtClean="0"/>
              <a:t>certificações oficiais da Oracle</a:t>
            </a:r>
            <a:r>
              <a:rPr lang="pt-BR" sz="2400" dirty="0" smtClean="0"/>
              <a:t>, através de  </a:t>
            </a:r>
            <a:r>
              <a:rPr lang="pt-BR" sz="2400" dirty="0" err="1" smtClean="0"/>
              <a:t>mentoring</a:t>
            </a:r>
            <a:r>
              <a:rPr lang="pt-BR" sz="2400" dirty="0" smtClean="0"/>
              <a:t> e </a:t>
            </a:r>
            <a:r>
              <a:rPr lang="pt-BR" sz="2400" dirty="0" err="1" smtClean="0"/>
              <a:t>coaching</a:t>
            </a:r>
            <a:r>
              <a:rPr lang="pt-BR" sz="2400" dirty="0" smtClean="0"/>
              <a:t> aos mesmos</a:t>
            </a:r>
          </a:p>
          <a:p>
            <a:pPr algn="just"/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375442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7.2 </a:t>
            </a:r>
            <a:r>
              <a:rPr lang="pt-BR" dirty="0" err="1" smtClean="0"/>
              <a:t>and</a:t>
            </a:r>
            <a:r>
              <a:rPr lang="pt-BR" dirty="0" smtClean="0"/>
              <a:t> 7.3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Orientação a Objeto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75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Sobrescrição</a:t>
            </a:r>
            <a:r>
              <a:rPr lang="pt-BR" dirty="0" smtClean="0"/>
              <a:t> e Sobrecarga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6.1, 6.3, 7.2 </a:t>
            </a:r>
            <a:r>
              <a:rPr lang="pt-BR" dirty="0" err="1" smtClean="0"/>
              <a:t>and</a:t>
            </a:r>
            <a:r>
              <a:rPr lang="pt-BR" dirty="0" smtClean="0"/>
              <a:t> 7.3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Orientação a Objeto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34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Casting</a:t>
            </a:r>
            <a:r>
              <a:rPr lang="pt-BR" dirty="0" smtClean="0"/>
              <a:t> (Conversão)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7.3 </a:t>
            </a:r>
            <a:r>
              <a:rPr lang="pt-BR" dirty="0" err="1" smtClean="0"/>
              <a:t>and</a:t>
            </a:r>
            <a:r>
              <a:rPr lang="pt-BR" dirty="0" smtClean="0"/>
              <a:t> 7.4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Orientação a Objeto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317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Implementando Interfaces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7.6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1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Tipos de Retornos Válidos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2.2, 2.5, 6.1 </a:t>
            </a:r>
            <a:r>
              <a:rPr lang="pt-BR" dirty="0" err="1" smtClean="0"/>
              <a:t>and</a:t>
            </a:r>
            <a:r>
              <a:rPr lang="pt-BR" dirty="0" smtClean="0"/>
              <a:t> 6.3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Orientação a Objeto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805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Construtores e Instanciação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6.4, 6.5 </a:t>
            </a:r>
            <a:r>
              <a:rPr lang="pt-BR" dirty="0" err="1" smtClean="0"/>
              <a:t>and</a:t>
            </a:r>
            <a:r>
              <a:rPr lang="pt-BR" dirty="0" smtClean="0"/>
              <a:t> 7.5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Orientação a Objeto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486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Estáticos (</a:t>
            </a:r>
            <a:r>
              <a:rPr lang="pt-BR" dirty="0" err="1" smtClean="0"/>
              <a:t>Static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6.2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Orientação a Objeto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97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800" dirty="0" smtClean="0"/>
              <a:t>Literais, </a:t>
            </a:r>
            <a:r>
              <a:rPr lang="pt-BR" sz="3800" dirty="0" err="1" smtClean="0"/>
              <a:t>Assignmentes</a:t>
            </a:r>
            <a:r>
              <a:rPr lang="pt-BR" sz="3800" dirty="0" smtClean="0"/>
              <a:t> e Variáveis</a:t>
            </a:r>
            <a:endParaRPr lang="pt-BR" sz="3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2.1, 2.2, 2.3 </a:t>
            </a:r>
            <a:r>
              <a:rPr lang="pt-BR" dirty="0" err="1" smtClean="0"/>
              <a:t>and</a:t>
            </a:r>
            <a:r>
              <a:rPr lang="pt-BR" dirty="0" smtClean="0"/>
              <a:t> 1.2 upgrade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Assignments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905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Escopo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1.1 </a:t>
            </a:r>
            <a:r>
              <a:rPr lang="pt-BR" dirty="0" err="1" smtClean="0"/>
              <a:t>and</a:t>
            </a:r>
            <a:r>
              <a:rPr lang="pt-BR" dirty="0" smtClean="0"/>
              <a:t> 2.5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Assignments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31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Inicialização de Variáveis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2.1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Assignments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188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a Certificação OCA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i="1" dirty="0"/>
              <a:t>Who </a:t>
            </a:r>
            <a:r>
              <a:rPr lang="pt-BR" sz="2400" i="1" dirty="0" err="1"/>
              <a:t>cares</a:t>
            </a:r>
            <a:r>
              <a:rPr lang="pt-BR" sz="2400" i="1" dirty="0"/>
              <a:t> </a:t>
            </a:r>
            <a:r>
              <a:rPr lang="pt-BR" sz="2400" i="1" dirty="0" err="1"/>
              <a:t>about</a:t>
            </a:r>
            <a:r>
              <a:rPr lang="pt-BR" sz="2400" i="1" dirty="0"/>
              <a:t> </a:t>
            </a:r>
            <a:r>
              <a:rPr lang="pt-BR" sz="2400" i="1" dirty="0" err="1" smtClean="0"/>
              <a:t>Certification</a:t>
            </a:r>
            <a:r>
              <a:rPr lang="pt-BR" sz="2400" dirty="0" smtClean="0"/>
              <a:t>? Contratantes! </a:t>
            </a:r>
            <a:r>
              <a:rPr lang="pt-BR" sz="2400" dirty="0" err="1" smtClean="0"/>
              <a:t>Headhunters</a:t>
            </a:r>
            <a:r>
              <a:rPr lang="pt-BR" sz="2400" dirty="0" smtClean="0"/>
              <a:t>! Programadores! </a:t>
            </a:r>
            <a:r>
              <a:rPr lang="pt-BR" sz="2400" b="1" dirty="0" smtClean="0"/>
              <a:t>Você</a:t>
            </a:r>
            <a:r>
              <a:rPr lang="pt-BR" sz="2400" dirty="0" smtClean="0"/>
              <a:t>!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Ser aprovado num exame de certificação prova três coisas: que você é </a:t>
            </a:r>
            <a:r>
              <a:rPr lang="pt-BR" sz="2400" b="1" dirty="0" smtClean="0"/>
              <a:t>inteligente</a:t>
            </a:r>
            <a:r>
              <a:rPr lang="pt-BR" sz="2400" dirty="0" smtClean="0"/>
              <a:t>, que </a:t>
            </a:r>
            <a:r>
              <a:rPr lang="pt-BR" sz="2400" b="1" dirty="0" smtClean="0"/>
              <a:t>sabe como estudar e se preparar</a:t>
            </a:r>
            <a:r>
              <a:rPr lang="pt-BR" sz="2400" dirty="0" smtClean="0"/>
              <a:t> para um exame desafiador e, mais que tudo, que </a:t>
            </a:r>
            <a:r>
              <a:rPr lang="pt-BR" sz="2400" b="1" dirty="0" smtClean="0"/>
              <a:t>conhece a linguagem Java</a:t>
            </a:r>
            <a:r>
              <a:rPr lang="pt-BR" sz="2400" dirty="0" smtClean="0"/>
              <a:t>!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Todos os exames da Oracle dispões de </a:t>
            </a:r>
            <a:r>
              <a:rPr lang="pt-BR" sz="2400" b="1" dirty="0"/>
              <a:t>questões de múltipla </a:t>
            </a:r>
            <a:r>
              <a:rPr lang="pt-BR" sz="2400" b="1" dirty="0" smtClean="0"/>
              <a:t>escolha</a:t>
            </a:r>
            <a:r>
              <a:rPr lang="pt-BR" sz="2400" dirty="0" smtClean="0"/>
              <a:t>, sendo que cada </a:t>
            </a:r>
            <a:r>
              <a:rPr lang="pt-BR" sz="2400" dirty="0"/>
              <a:t>questão informa ao candidato </a:t>
            </a:r>
            <a:r>
              <a:rPr lang="pt-BR" sz="2400" b="1" dirty="0"/>
              <a:t>quantas respostas devem ser escolhidas</a:t>
            </a:r>
          </a:p>
          <a:p>
            <a:pPr algn="just"/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06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Passando Variáveis para Métodos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6.8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Assignments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1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Coletor de Lixo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2.4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Assignments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461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Operadores em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3.1, 3.2 </a:t>
            </a:r>
            <a:r>
              <a:rPr lang="pt-BR" dirty="0" err="1" smtClean="0"/>
              <a:t>and</a:t>
            </a:r>
            <a:r>
              <a:rPr lang="pt-BR" dirty="0" smtClean="0"/>
              <a:t> 3.3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Operadores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916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Strings</a:t>
            </a:r>
            <a:r>
              <a:rPr lang="pt-BR" dirty="0" smtClean="0"/>
              <a:t> e </a:t>
            </a:r>
            <a:r>
              <a:rPr lang="pt-BR" dirty="0" err="1" smtClean="0"/>
              <a:t>StringBuilder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2.7 </a:t>
            </a:r>
            <a:r>
              <a:rPr lang="pt-BR" dirty="0" err="1" smtClean="0"/>
              <a:t>and</a:t>
            </a:r>
            <a:r>
              <a:rPr lang="pt-BR" dirty="0" smtClean="0"/>
              <a:t> 2.6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Trabalhando com </a:t>
            </a:r>
            <a:r>
              <a:rPr lang="pt-BR" dirty="0" err="1" smtClean="0"/>
              <a:t>Strings</a:t>
            </a:r>
            <a:r>
              <a:rPr lang="pt-BR" dirty="0" smtClean="0"/>
              <a:t>, </a:t>
            </a:r>
            <a:r>
              <a:rPr lang="pt-BR" dirty="0" err="1" smtClean="0"/>
              <a:t>Arrays</a:t>
            </a:r>
            <a:r>
              <a:rPr lang="pt-BR" dirty="0" smtClean="0"/>
              <a:t> e </a:t>
            </a:r>
            <a:r>
              <a:rPr lang="pt-BR" dirty="0" err="1" smtClean="0"/>
              <a:t>ArrayLists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45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4.1 </a:t>
            </a:r>
            <a:r>
              <a:rPr lang="pt-BR" dirty="0" err="1" smtClean="0"/>
              <a:t>and</a:t>
            </a:r>
            <a:r>
              <a:rPr lang="pt-BR" dirty="0" smtClean="0"/>
              <a:t> 4.2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999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ArrayList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4.3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80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if</a:t>
            </a:r>
            <a:r>
              <a:rPr lang="pt-BR" dirty="0" smtClean="0"/>
              <a:t> e switch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3.4, 3.5 e 1.1 upgrade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Controle de Fluxo e Exceções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238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Criando Loops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5.1, 5.2, 5.3, 5.4 </a:t>
            </a:r>
            <a:r>
              <a:rPr lang="pt-BR" dirty="0" err="1" smtClean="0"/>
              <a:t>and</a:t>
            </a:r>
            <a:r>
              <a:rPr lang="pt-BR" dirty="0" smtClean="0"/>
              <a:t> 5.5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Controle de Fluxo e Exceções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86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Manipulando Exceções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8.1, 8.2, 8.3 </a:t>
            </a:r>
            <a:r>
              <a:rPr lang="pt-BR" dirty="0" err="1" smtClean="0"/>
              <a:t>and</a:t>
            </a:r>
            <a:r>
              <a:rPr lang="pt-BR" dirty="0" smtClean="0"/>
              <a:t> 8.4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Controle de Fluxo e Exceções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126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Exceções Comuns e </a:t>
            </a:r>
            <a:r>
              <a:rPr lang="pt-BR" dirty="0" err="1" smtClean="0"/>
              <a:t>Errors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8.5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Controle de Fluxo e Exceções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448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Vamos Começar?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/>
              <a:t>Java SE OCA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35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Identificadores e </a:t>
            </a:r>
            <a:r>
              <a:rPr lang="pt-BR" dirty="0" err="1"/>
              <a:t>Keywords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OCA </a:t>
            </a:r>
            <a:r>
              <a:rPr lang="pt-BR" dirty="0" err="1"/>
              <a:t>Objectives</a:t>
            </a:r>
            <a:r>
              <a:rPr lang="pt-BR" dirty="0"/>
              <a:t> 1.2 </a:t>
            </a:r>
            <a:r>
              <a:rPr lang="pt-BR" dirty="0" err="1"/>
              <a:t>and</a:t>
            </a:r>
            <a:r>
              <a:rPr lang="pt-BR" dirty="0"/>
              <a:t> 2.1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600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Legal </a:t>
            </a:r>
            <a:r>
              <a:rPr lang="pt-BR" dirty="0" err="1" smtClean="0"/>
              <a:t>Identifiers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Precisam começar com uma letra, $ ou _. Após, podem conter quaisquer combinações de letras, caracteres monetários, conectores ou números</a:t>
            </a:r>
          </a:p>
          <a:p>
            <a:pPr algn="just"/>
            <a:r>
              <a:rPr lang="pt-BR" dirty="0" smtClean="0"/>
              <a:t>Não há limite para o numero de caracteres que um identificador pode conter</a:t>
            </a:r>
          </a:p>
          <a:p>
            <a:pPr algn="just"/>
            <a:r>
              <a:rPr lang="pt-BR" dirty="0" smtClean="0"/>
              <a:t>Não podemos usar </a:t>
            </a:r>
            <a:r>
              <a:rPr lang="pt-BR" dirty="0" err="1" smtClean="0"/>
              <a:t>keywords</a:t>
            </a:r>
            <a:r>
              <a:rPr lang="pt-BR" dirty="0" smtClean="0"/>
              <a:t> como identificadores</a:t>
            </a:r>
          </a:p>
          <a:p>
            <a:pPr algn="just"/>
            <a:r>
              <a:rPr lang="pt-BR" dirty="0" smtClean="0"/>
              <a:t>Java é case </a:t>
            </a:r>
            <a:r>
              <a:rPr lang="pt-BR" dirty="0" err="1" smtClean="0"/>
              <a:t>sensitive</a:t>
            </a:r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847306" cy="365125"/>
          </a:xfrm>
        </p:spPr>
        <p:txBody>
          <a:bodyPr/>
          <a:lstStyle/>
          <a:p>
            <a:r>
              <a:rPr lang="pt-BR" dirty="0"/>
              <a:t>Declarações e Controle de Acesso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120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Uso do </a:t>
            </a:r>
            <a:r>
              <a:rPr lang="pt-BR" dirty="0" err="1" smtClean="0"/>
              <a:t>CammelCase</a:t>
            </a:r>
            <a:r>
              <a:rPr lang="pt-BR" dirty="0" smtClean="0"/>
              <a:t> apropriado</a:t>
            </a:r>
          </a:p>
          <a:p>
            <a:pPr algn="just"/>
            <a:r>
              <a:rPr lang="pt-BR" dirty="0" smtClean="0"/>
              <a:t>Classes e Interfaces devem começar com letra maiúscula</a:t>
            </a:r>
          </a:p>
          <a:p>
            <a:pPr algn="just"/>
            <a:r>
              <a:rPr lang="pt-BR" dirty="0" smtClean="0"/>
              <a:t>Métodos devem começar com letra minúscula</a:t>
            </a:r>
          </a:p>
          <a:p>
            <a:pPr algn="just"/>
            <a:r>
              <a:rPr lang="pt-BR" dirty="0" smtClean="0"/>
              <a:t>Variáveis devem começar com letra minúscula e possuir um nome ‘curto’ com significância</a:t>
            </a:r>
          </a:p>
          <a:p>
            <a:pPr algn="just"/>
            <a:r>
              <a:rPr lang="pt-BR" dirty="0" smtClean="0"/>
              <a:t>Constantes devem ser criadas com </a:t>
            </a:r>
            <a:r>
              <a:rPr lang="pt-BR" dirty="0" err="1" smtClean="0"/>
              <a:t>static</a:t>
            </a:r>
            <a:r>
              <a:rPr lang="pt-BR" dirty="0" smtClean="0"/>
              <a:t> e final, em caixa alta e se necessário usar _ como separador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195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Definindo Classes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1.2, 1.3, 1.4, 6.6 </a:t>
            </a:r>
            <a:r>
              <a:rPr lang="pt-BR" dirty="0" err="1" smtClean="0"/>
              <a:t>and</a:t>
            </a:r>
            <a:r>
              <a:rPr lang="pt-BR" dirty="0" smtClean="0"/>
              <a:t> 7.6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Declarações e Controle de Acesso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32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CA87.tmp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3066</TotalTime>
  <Words>1511</Words>
  <Application>Microsoft Office PowerPoint</Application>
  <PresentationFormat>Apresentação na tela (4:3)</PresentationFormat>
  <Paragraphs>196</Paragraphs>
  <Slides>49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Tw Cen MT</vt:lpstr>
      <vt:lpstr>pptCA87.tmp</vt:lpstr>
      <vt:lpstr>Treinamento Java SE OCA</vt:lpstr>
      <vt:lpstr>Java SE OCA</vt:lpstr>
      <vt:lpstr>Objetivos</vt:lpstr>
      <vt:lpstr>Sobre a Certificação OCA</vt:lpstr>
      <vt:lpstr>Apresentação do PowerPoint</vt:lpstr>
      <vt:lpstr>Identificadores e Keywords</vt:lpstr>
      <vt:lpstr>Legal Identifiers</vt:lpstr>
      <vt:lpstr>Convenções</vt:lpstr>
      <vt:lpstr>Definindo Classes</vt:lpstr>
      <vt:lpstr>Regras para declaração de fontes</vt:lpstr>
      <vt:lpstr>Usando os comandos javac e java</vt:lpstr>
      <vt:lpstr>Executando aplicações com java</vt:lpstr>
      <vt:lpstr>Usando public static void main</vt:lpstr>
      <vt:lpstr>Statements de import</vt:lpstr>
      <vt:lpstr>Statements de importação static</vt:lpstr>
      <vt:lpstr>Declaração de classe e modificadores</vt:lpstr>
      <vt:lpstr>Apresentação do PowerPoint</vt:lpstr>
      <vt:lpstr>Exercícios</vt:lpstr>
      <vt:lpstr>Uso de Interfaces</vt:lpstr>
      <vt:lpstr>Declarando uma interface</vt:lpstr>
      <vt:lpstr>Declarando constantes em interfaces</vt:lpstr>
      <vt:lpstr>Declarando Membros de Classe</vt:lpstr>
      <vt:lpstr>Modificadores de Acesso</vt:lpstr>
      <vt:lpstr>Modificadores de Não-Acesso</vt:lpstr>
      <vt:lpstr>Declaração de Construtores</vt:lpstr>
      <vt:lpstr>Declaração e Uso de enums</vt:lpstr>
      <vt:lpstr>Apresentação do PowerPoint</vt:lpstr>
      <vt:lpstr>Encapsulamento</vt:lpstr>
      <vt:lpstr>Herança e Polimorfismo</vt:lpstr>
      <vt:lpstr>Polimorfismo</vt:lpstr>
      <vt:lpstr>Sobrescrição e Sobrecarga</vt:lpstr>
      <vt:lpstr>Casting (Conversão)</vt:lpstr>
      <vt:lpstr>Implementando Interfaces</vt:lpstr>
      <vt:lpstr>Tipos de Retornos Válidos</vt:lpstr>
      <vt:lpstr>Construtores e Instanciação</vt:lpstr>
      <vt:lpstr>Estáticos (Static)</vt:lpstr>
      <vt:lpstr>Literais, Assignmentes e Variáveis</vt:lpstr>
      <vt:lpstr>Escopo</vt:lpstr>
      <vt:lpstr>Inicialização de Variáveis</vt:lpstr>
      <vt:lpstr>Passando Variáveis para Métodos</vt:lpstr>
      <vt:lpstr>Coletor de Lixo</vt:lpstr>
      <vt:lpstr>Operadores em Java</vt:lpstr>
      <vt:lpstr>Usando Strings e StringBuilder</vt:lpstr>
      <vt:lpstr>Usando Arrays</vt:lpstr>
      <vt:lpstr>Usando ArrayList</vt:lpstr>
      <vt:lpstr>Usando if e switch</vt:lpstr>
      <vt:lpstr>Criando Loops</vt:lpstr>
      <vt:lpstr>Manipulando Exceções</vt:lpstr>
      <vt:lpstr>Exceções Comuns e Errors</vt:lpstr>
    </vt:vector>
  </TitlesOfParts>
  <Company>Scopus Tecnologia Ltda.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Taynara Scaglioni Morales</dc:creator>
  <cp:keywords>NOT-APPL</cp:keywords>
  <dc:description>NOT-APPL</dc:description>
  <cp:lastModifiedBy>Renato Villas Boas Medeiros</cp:lastModifiedBy>
  <cp:revision>553</cp:revision>
  <cp:lastPrinted>2016-01-19T16:38:17Z</cp:lastPrinted>
  <dcterms:created xsi:type="dcterms:W3CDTF">2014-06-11T11:16:34Z</dcterms:created>
  <dcterms:modified xsi:type="dcterms:W3CDTF">2016-08-04T17:40:37Z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NOT-APPL</vt:lpwstr>
  </property>
  <property fmtid="{D5CDD505-2E9C-101B-9397-08002B2CF9AE}" pid="3" name="Source">
    <vt:lpwstr>External</vt:lpwstr>
  </property>
  <property fmtid="{D5CDD505-2E9C-101B-9397-08002B2CF9AE}" pid="4" name="Footers">
    <vt:lpwstr>External No Footers</vt:lpwstr>
  </property>
  <property fmtid="{D5CDD505-2E9C-101B-9397-08002B2CF9AE}" pid="5" name="DocClassification">
    <vt:lpwstr>CLANOTAPP</vt:lpwstr>
  </property>
</Properties>
</file>