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2"/>
  </p:notesMasterIdLst>
  <p:handoutMasterIdLst>
    <p:handoutMasterId r:id="rId73"/>
  </p:handoutMasterIdLst>
  <p:sldIdLst>
    <p:sldId id="1140" r:id="rId2"/>
    <p:sldId id="1144" r:id="rId3"/>
    <p:sldId id="1141" r:id="rId4"/>
    <p:sldId id="1142" r:id="rId5"/>
    <p:sldId id="1146" r:id="rId6"/>
    <p:sldId id="1269" r:id="rId7"/>
    <p:sldId id="1260" r:id="rId8"/>
    <p:sldId id="1161" r:id="rId9"/>
    <p:sldId id="1226" r:id="rId10"/>
    <p:sldId id="1162" r:id="rId11"/>
    <p:sldId id="1227" r:id="rId12"/>
    <p:sldId id="1163" r:id="rId13"/>
    <p:sldId id="1228" r:id="rId14"/>
    <p:sldId id="1164" r:id="rId15"/>
    <p:sldId id="1229" r:id="rId16"/>
    <p:sldId id="1241" r:id="rId17"/>
    <p:sldId id="1165" r:id="rId18"/>
    <p:sldId id="1242" r:id="rId19"/>
    <p:sldId id="1202" r:id="rId20"/>
    <p:sldId id="1261" r:id="rId21"/>
    <p:sldId id="1166" r:id="rId22"/>
    <p:sldId id="1167" r:id="rId23"/>
    <p:sldId id="1168" r:id="rId24"/>
    <p:sldId id="1169" r:id="rId25"/>
    <p:sldId id="1234" r:id="rId26"/>
    <p:sldId id="1170" r:id="rId27"/>
    <p:sldId id="1171" r:id="rId28"/>
    <p:sldId id="1172" r:id="rId29"/>
    <p:sldId id="1237" r:id="rId30"/>
    <p:sldId id="1173" r:id="rId31"/>
    <p:sldId id="1238" r:id="rId32"/>
    <p:sldId id="1174" r:id="rId33"/>
    <p:sldId id="1239" r:id="rId34"/>
    <p:sldId id="1221" r:id="rId35"/>
    <p:sldId id="1262" r:id="rId36"/>
    <p:sldId id="1175" r:id="rId37"/>
    <p:sldId id="1240" r:id="rId38"/>
    <p:sldId id="1243" r:id="rId39"/>
    <p:sldId id="1176" r:id="rId40"/>
    <p:sldId id="1177" r:id="rId41"/>
    <p:sldId id="1245" r:id="rId42"/>
    <p:sldId id="1178" r:id="rId43"/>
    <p:sldId id="1246" r:id="rId44"/>
    <p:sldId id="1179" r:id="rId45"/>
    <p:sldId id="1247" r:id="rId46"/>
    <p:sldId id="1248" r:id="rId47"/>
    <p:sldId id="1263" r:id="rId48"/>
    <p:sldId id="1180" r:id="rId49"/>
    <p:sldId id="1249" r:id="rId50"/>
    <p:sldId id="1250" r:id="rId51"/>
    <p:sldId id="1264" r:id="rId52"/>
    <p:sldId id="1265" r:id="rId53"/>
    <p:sldId id="1181" r:id="rId54"/>
    <p:sldId id="1251" r:id="rId55"/>
    <p:sldId id="1182" r:id="rId56"/>
    <p:sldId id="1252" r:id="rId57"/>
    <p:sldId id="1183" r:id="rId58"/>
    <p:sldId id="1253" r:id="rId59"/>
    <p:sldId id="1266" r:id="rId60"/>
    <p:sldId id="1267" r:id="rId61"/>
    <p:sldId id="1184" r:id="rId62"/>
    <p:sldId id="1255" r:id="rId63"/>
    <p:sldId id="1185" r:id="rId64"/>
    <p:sldId id="1256" r:id="rId65"/>
    <p:sldId id="1186" r:id="rId66"/>
    <p:sldId id="1257" r:id="rId67"/>
    <p:sldId id="1187" r:id="rId68"/>
    <p:sldId id="1258" r:id="rId69"/>
    <p:sldId id="1268" r:id="rId70"/>
    <p:sldId id="1259" r:id="rId71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3" d="100"/>
          <a:sy n="63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r>
              <a:rPr lang="pt-BR" sz="2000" b="1" dirty="0" smtClean="0"/>
              <a:t> </a:t>
            </a:r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1.3 </a:t>
            </a:r>
            <a:r>
              <a:rPr lang="pt-BR" sz="2000" dirty="0" smtClean="0"/>
              <a:t>Criar </a:t>
            </a:r>
            <a:r>
              <a:rPr lang="pt-BR" sz="2000" dirty="0" smtClean="0"/>
              <a:t>aplicações Java executáveis com um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000" dirty="0" smtClean="0"/>
              <a:t>1.4 Importar </a:t>
            </a:r>
            <a:r>
              <a:rPr lang="pt-BR" sz="2000" dirty="0" err="1" smtClean="0"/>
              <a:t>packages</a:t>
            </a:r>
            <a:r>
              <a:rPr lang="pt-BR" sz="2000" dirty="0" smtClean="0"/>
              <a:t> Java para fazê-los acessíveis ao código</a:t>
            </a:r>
          </a:p>
          <a:p>
            <a:r>
              <a:rPr lang="pt-BR" sz="2000" dirty="0" smtClean="0"/>
              <a:t>6.6 Aplicar modificadores de acesso</a:t>
            </a:r>
          </a:p>
          <a:p>
            <a:r>
              <a:rPr lang="pt-BR" sz="2000" dirty="0" smtClean="0"/>
              <a:t>7.6 Usar classes abstratas e interfaces</a:t>
            </a:r>
            <a:endParaRPr lang="pt-BR" sz="2000" b="1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Regras de Declaração de </a:t>
            </a:r>
            <a:r>
              <a:rPr lang="pt-BR" sz="2400" dirty="0" smtClean="0"/>
              <a:t>Arquivo-Fonte (.</a:t>
            </a:r>
            <a:r>
              <a:rPr lang="pt-BR" sz="2400" dirty="0" err="1" smtClean="0"/>
              <a:t>java</a:t>
            </a:r>
            <a:r>
              <a:rPr lang="pt-BR" sz="2400" dirty="0"/>
              <a:t>)</a:t>
            </a:r>
            <a:endParaRPr lang="pt-BR" sz="2400" dirty="0" smtClean="0"/>
          </a:p>
          <a:p>
            <a:r>
              <a:rPr lang="pt-BR" sz="2400" dirty="0" smtClean="0"/>
              <a:t>Utilização dos comandos </a:t>
            </a:r>
            <a:r>
              <a:rPr lang="pt-BR" sz="2400" dirty="0" err="1" smtClean="0"/>
              <a:t>javac</a:t>
            </a:r>
            <a:r>
              <a:rPr lang="pt-BR" sz="2400" dirty="0" smtClean="0"/>
              <a:t> e </a:t>
            </a:r>
            <a:r>
              <a:rPr lang="pt-BR" sz="2400" dirty="0" err="1" smtClean="0"/>
              <a:t>java</a:t>
            </a:r>
            <a:endParaRPr lang="pt-BR" sz="2400" dirty="0" smtClean="0"/>
          </a:p>
          <a:p>
            <a:pPr lvl="1"/>
            <a:r>
              <a:rPr lang="pt-BR" sz="2000" dirty="0" smtClean="0"/>
              <a:t>Compilando com </a:t>
            </a:r>
            <a:r>
              <a:rPr lang="pt-BR" sz="2000" dirty="0" err="1" smtClean="0"/>
              <a:t>javac</a:t>
            </a:r>
            <a:endParaRPr lang="pt-BR" sz="2000" dirty="0" smtClean="0"/>
          </a:p>
          <a:p>
            <a:pPr lvl="1"/>
            <a:r>
              <a:rPr lang="pt-BR" sz="2000" dirty="0" smtClean="0"/>
              <a:t>Executando uma aplicação com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400" dirty="0" smtClean="0"/>
              <a:t>Usando 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static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String</a:t>
            </a:r>
            <a:r>
              <a:rPr lang="pt-BR" sz="2400" dirty="0" smtClean="0"/>
              <a:t>[] </a:t>
            </a:r>
            <a:r>
              <a:rPr lang="pt-BR" sz="2400" dirty="0" err="1" smtClean="0"/>
              <a:t>args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Cláusulas 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 Java API</a:t>
            </a:r>
          </a:p>
          <a:p>
            <a:r>
              <a:rPr lang="pt-BR" sz="2400" dirty="0"/>
              <a:t>Cláusulas </a:t>
            </a:r>
            <a:r>
              <a:rPr lang="pt-BR" sz="2400" dirty="0" smtClean="0"/>
              <a:t>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estáticos</a:t>
            </a:r>
          </a:p>
          <a:p>
            <a:r>
              <a:rPr lang="pt-BR" sz="2400" dirty="0" smtClean="0"/>
              <a:t>Declaração de Classes e Modificadores</a:t>
            </a:r>
          </a:p>
          <a:p>
            <a:pPr lvl="1"/>
            <a:r>
              <a:rPr lang="pt-BR" sz="2000" dirty="0" smtClean="0"/>
              <a:t>Modificador de Acesso Default e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Modificadores de Não-Acesso Final, Abstract e </a:t>
            </a:r>
            <a:r>
              <a:rPr lang="pt-BR" sz="2000" dirty="0" err="1" smtClean="0"/>
              <a:t>Strictfp</a:t>
            </a:r>
            <a:endParaRPr lang="pt-BR" sz="20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</a:t>
            </a:r>
            <a:r>
              <a:rPr lang="pt-BR" sz="2000" b="1" dirty="0" smtClean="0"/>
              <a:t> </a:t>
            </a:r>
            <a:r>
              <a:rPr lang="pt-BR" sz="2000" dirty="0" smtClean="0"/>
              <a:t>Usar classes abstratas e interfaces</a:t>
            </a:r>
            <a:endParaRPr lang="pt-BR" sz="20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Declarando uma Interface</a:t>
            </a:r>
          </a:p>
          <a:p>
            <a:r>
              <a:rPr lang="pt-BR" sz="2400" dirty="0" smtClean="0"/>
              <a:t>Declarando Constantes de Interface</a:t>
            </a:r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1800" b="1" dirty="0" smtClean="0"/>
              <a:t>OCA </a:t>
            </a:r>
            <a:r>
              <a:rPr lang="pt-BR" sz="1800" b="1" dirty="0" err="1" smtClean="0"/>
              <a:t>Objectives</a:t>
            </a:r>
            <a:endParaRPr lang="pt-BR" sz="1800" b="1" dirty="0" smtClean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3932"/>
              </p:ext>
            </p:extLst>
          </p:nvPr>
        </p:nvGraphicFramePr>
        <p:xfrm>
          <a:off x="1972742" y="3717032"/>
          <a:ext cx="6668252" cy="269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126">
                  <a:extLst>
                    <a:ext uri="{9D8B030D-6E8A-4147-A177-3AD203B41FA5}">
                      <a16:colId xmlns:a16="http://schemas.microsoft.com/office/drawing/2014/main" val="695256100"/>
                    </a:ext>
                  </a:extLst>
                </a:gridCol>
                <a:gridCol w="3334126">
                  <a:extLst>
                    <a:ext uri="{9D8B030D-6E8A-4147-A177-3AD203B41FA5}">
                      <a16:colId xmlns:a16="http://schemas.microsoft.com/office/drawing/2014/main" val="1169846047"/>
                    </a:ext>
                  </a:extLst>
                </a:gridCol>
              </a:tblGrid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2.1 Declarar e inicializar variáveis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2.2 Diferenciar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entre variáveis de ref. À objeto e primitivas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129327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2.3 ler e escrever para atributos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2.4 Explicar o ciclo de vida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67394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2.5 Invocar métodos em objetos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4.1 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unidimensional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642954"/>
                  </a:ext>
                </a:extLst>
              </a:tr>
              <a:tr h="696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4.2Declarar,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bidimensional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6.2 aplicar a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keyword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static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para métodos e atributos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30399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6.6 Aplicar  modificadores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acesso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6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Modificadores de Acesso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Membros Private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Membros Default</a:t>
            </a:r>
          </a:p>
          <a:p>
            <a:pPr lvl="1"/>
            <a:r>
              <a:rPr lang="pt-BR" sz="2000" dirty="0" smtClean="0"/>
              <a:t>Modificadores de Acesso para Variáveis Locais</a:t>
            </a:r>
          </a:p>
          <a:p>
            <a:r>
              <a:rPr lang="pt-BR" sz="2400" dirty="0" smtClean="0"/>
              <a:t>Modificadores de Não-Acesso </a:t>
            </a:r>
          </a:p>
          <a:p>
            <a:pPr lvl="1"/>
            <a:r>
              <a:rPr lang="pt-BR" sz="2000" dirty="0" smtClean="0"/>
              <a:t>Métodos Final</a:t>
            </a:r>
          </a:p>
          <a:p>
            <a:pPr lvl="1"/>
            <a:r>
              <a:rPr lang="pt-BR" sz="2000" dirty="0" smtClean="0"/>
              <a:t>Argumentos de métodos Final</a:t>
            </a:r>
          </a:p>
          <a:p>
            <a:pPr lvl="1"/>
            <a:r>
              <a:rPr lang="pt-BR" sz="2000" dirty="0" smtClean="0"/>
              <a:t>Métodos abstratos</a:t>
            </a:r>
          </a:p>
          <a:p>
            <a:pPr lvl="1"/>
            <a:r>
              <a:rPr lang="pt-BR" sz="2000" dirty="0" smtClean="0"/>
              <a:t>Métodos </a:t>
            </a:r>
            <a:r>
              <a:rPr lang="pt-BR" sz="2000" dirty="0" err="1" smtClean="0"/>
              <a:t>Synchronized</a:t>
            </a:r>
            <a:r>
              <a:rPr lang="pt-BR" sz="2000" dirty="0" smtClean="0"/>
              <a:t>, </a:t>
            </a:r>
            <a:r>
              <a:rPr lang="pt-BR" sz="2000" dirty="0" err="1" smtClean="0"/>
              <a:t>Native</a:t>
            </a:r>
            <a:r>
              <a:rPr lang="pt-BR" sz="2000" dirty="0" smtClean="0"/>
              <a:t> e </a:t>
            </a:r>
            <a:r>
              <a:rPr lang="pt-BR" sz="2000" dirty="0" err="1" smtClean="0"/>
              <a:t>Stricfp</a:t>
            </a:r>
            <a:endParaRPr lang="pt-BR" sz="2000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Declaração de Construtores</a:t>
            </a:r>
          </a:p>
          <a:p>
            <a:r>
              <a:rPr lang="pt-BR" sz="2400" dirty="0" smtClean="0"/>
              <a:t>Declaração </a:t>
            </a:r>
            <a:r>
              <a:rPr lang="pt-BR" sz="2400" dirty="0"/>
              <a:t>de </a:t>
            </a:r>
            <a:r>
              <a:rPr lang="pt-BR" sz="2400" dirty="0" smtClean="0"/>
              <a:t>Variáveis</a:t>
            </a:r>
          </a:p>
          <a:p>
            <a:pPr lvl="1"/>
            <a:r>
              <a:rPr lang="pt-BR" sz="2000" dirty="0" smtClean="0"/>
              <a:t>Declarando primitivos e range dos mesmos</a:t>
            </a:r>
          </a:p>
          <a:p>
            <a:pPr lvl="1"/>
            <a:r>
              <a:rPr lang="pt-BR" sz="2000" dirty="0" smtClean="0"/>
              <a:t>Declarando Variáveis de Referência</a:t>
            </a:r>
          </a:p>
          <a:p>
            <a:pPr lvl="1"/>
            <a:r>
              <a:rPr lang="pt-BR" sz="2000" dirty="0" smtClean="0"/>
              <a:t>Variáveis de Instância</a:t>
            </a:r>
          </a:p>
          <a:p>
            <a:pPr lvl="1"/>
            <a:r>
              <a:rPr lang="pt-BR" sz="2000" dirty="0" smtClean="0"/>
              <a:t>Variáveis Locais (</a:t>
            </a:r>
            <a:r>
              <a:rPr lang="pt-BR" sz="2000" dirty="0" err="1" smtClean="0"/>
              <a:t>autometic</a:t>
            </a:r>
            <a:r>
              <a:rPr lang="pt-BR" sz="2000" dirty="0" smtClean="0"/>
              <a:t>/</a:t>
            </a:r>
            <a:r>
              <a:rPr lang="pt-BR" sz="2000" dirty="0" err="1" smtClean="0"/>
              <a:t>Stack</a:t>
            </a:r>
            <a:r>
              <a:rPr lang="pt-BR" sz="2000" dirty="0" smtClean="0"/>
              <a:t>/</a:t>
            </a:r>
            <a:r>
              <a:rPr lang="pt-BR" sz="2000" dirty="0" err="1" smtClean="0"/>
              <a:t>Method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smtClean="0"/>
              <a:t>Declaração de </a:t>
            </a:r>
            <a:r>
              <a:rPr lang="pt-BR" sz="2000" dirty="0" err="1" smtClean="0"/>
              <a:t>Arrays</a:t>
            </a:r>
            <a:endParaRPr lang="pt-BR" sz="2000" dirty="0" smtClean="0"/>
          </a:p>
          <a:p>
            <a:pPr lvl="1"/>
            <a:r>
              <a:rPr lang="pt-BR" sz="2000" dirty="0" smtClean="0"/>
              <a:t>Variáveis Final</a:t>
            </a:r>
          </a:p>
          <a:p>
            <a:pPr lvl="1"/>
            <a:r>
              <a:rPr lang="pt-BR" sz="2000" dirty="0" smtClean="0"/>
              <a:t>Variáveis </a:t>
            </a:r>
            <a:r>
              <a:rPr lang="pt-BR" sz="2000" dirty="0" err="1" smtClean="0"/>
              <a:t>Transient</a:t>
            </a:r>
            <a:r>
              <a:rPr lang="pt-BR" sz="2000" dirty="0" smtClean="0"/>
              <a:t> e </a:t>
            </a:r>
            <a:r>
              <a:rPr lang="pt-BR" sz="2000" dirty="0" err="1" smtClean="0"/>
              <a:t>Volatile</a:t>
            </a:r>
            <a:endParaRPr lang="pt-BR" sz="2000" dirty="0" smtClean="0"/>
          </a:p>
          <a:p>
            <a:pPr lvl="1"/>
            <a:r>
              <a:rPr lang="pt-BR" sz="2000" dirty="0" smtClean="0"/>
              <a:t>Variáveis Estáticas e Métodos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2.5 Usar tipos enumerados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Declarando </a:t>
            </a:r>
            <a:r>
              <a:rPr lang="pt-BR" sz="2400" dirty="0" err="1" smtClean="0"/>
              <a:t>enums</a:t>
            </a:r>
            <a:endParaRPr lang="pt-BR" sz="2400" dirty="0" smtClean="0"/>
          </a:p>
          <a:p>
            <a:pPr lvl="1"/>
            <a:r>
              <a:rPr lang="pt-BR" sz="2000" dirty="0" smtClean="0"/>
              <a:t>Declarando construtores, Métodos e Variáveis em um </a:t>
            </a:r>
            <a:r>
              <a:rPr lang="pt-BR" sz="2000" dirty="0" err="1" smtClean="0"/>
              <a:t>enum</a:t>
            </a:r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r>
              <a:rPr lang="pt-BR" sz="4000" dirty="0" smtClean="0"/>
              <a:t>Introdução</a:t>
            </a:r>
            <a:endParaRPr lang="pt-BR" sz="40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dirty="0" smtClean="0"/>
              <a:t>Objetivos</a:t>
            </a:r>
          </a:p>
          <a:p>
            <a:r>
              <a:rPr lang="pt-BR" sz="2000" dirty="0"/>
              <a:t>Sobre a Certificação </a:t>
            </a:r>
            <a:r>
              <a:rPr lang="pt-BR" sz="2000" dirty="0" smtClean="0"/>
              <a:t>OCA</a:t>
            </a:r>
          </a:p>
          <a:p>
            <a:r>
              <a:rPr lang="pt-BR" sz="2000" dirty="0" err="1" smtClean="0"/>
              <a:t>Review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Orientação a Objeto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Encapsulamento</a:t>
            </a:r>
          </a:p>
          <a:p>
            <a:pPr marL="0" indent="0" algn="r">
              <a:buNone/>
            </a:pPr>
            <a:r>
              <a:rPr lang="pt-BR" sz="2400" dirty="0" smtClean="0"/>
              <a:t>Herança e Polimorfismo</a:t>
            </a:r>
          </a:p>
          <a:p>
            <a:pPr marL="0" indent="0" algn="r">
              <a:buNone/>
            </a:pPr>
            <a:r>
              <a:rPr lang="pt-BR" sz="2400" dirty="0" smtClean="0"/>
              <a:t>Polimorfismo</a:t>
            </a:r>
          </a:p>
          <a:p>
            <a:pPr marL="0" indent="0" algn="r">
              <a:buNone/>
            </a:pPr>
            <a:r>
              <a:rPr lang="pt-BR" sz="2400" dirty="0" err="1" smtClean="0"/>
              <a:t>Sobrescrição</a:t>
            </a:r>
            <a:r>
              <a:rPr lang="pt-BR" sz="2400" dirty="0" smtClean="0"/>
              <a:t> e Sobrecarga</a:t>
            </a:r>
          </a:p>
          <a:p>
            <a:pPr marL="0" indent="0" algn="r">
              <a:buNone/>
            </a:pPr>
            <a:r>
              <a:rPr lang="pt-BR" sz="2400" dirty="0" err="1" smtClean="0"/>
              <a:t>Casting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Implementando uma Interface</a:t>
            </a:r>
          </a:p>
          <a:p>
            <a:pPr marL="0" indent="0" algn="r">
              <a:buNone/>
            </a:pPr>
            <a:r>
              <a:rPr lang="pt-BR" sz="2400" dirty="0" smtClean="0"/>
              <a:t>Tipos de Retorno Válidos</a:t>
            </a:r>
          </a:p>
          <a:p>
            <a:pPr marL="0" indent="0" algn="r">
              <a:buNone/>
            </a:pPr>
            <a:r>
              <a:rPr lang="pt-BR" sz="2400" dirty="0" smtClean="0"/>
              <a:t>Construtores e Instanciação</a:t>
            </a:r>
          </a:p>
          <a:p>
            <a:pPr marL="0" indent="0" algn="r">
              <a:buNone/>
            </a:pPr>
            <a:r>
              <a:rPr lang="pt-BR" sz="2400" dirty="0" err="1"/>
              <a:t>S</a:t>
            </a:r>
            <a:r>
              <a:rPr lang="pt-BR" sz="2400" dirty="0" err="1" smtClean="0"/>
              <a:t>tatics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30710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6.7 Aplicar encapsulamento a uma classe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/>
              <a:t>(CONCEITO) Herança </a:t>
            </a:r>
            <a:r>
              <a:rPr lang="pt-BR" dirty="0" smtClean="0"/>
              <a:t>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7.1 Implementar herança</a:t>
            </a:r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 smtClean="0"/>
              <a:t>7.3 Diferenciar entre tipo de uma referência e o tipo de um objeto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/>
              <a:t>7.3 7.3 Diferenciar entre tipo de uma referência e o tipo de um objeto</a:t>
            </a:r>
          </a:p>
          <a:p>
            <a:endParaRPr lang="pt-BR" sz="2000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valores</a:t>
            </a:r>
          </a:p>
          <a:p>
            <a:r>
              <a:rPr lang="pt-BR" sz="2000" dirty="0" smtClean="0"/>
              <a:t>6.3 Criar um método sobrecarregado</a:t>
            </a:r>
          </a:p>
          <a:p>
            <a:r>
              <a:rPr lang="pt-BR" sz="2000" dirty="0"/>
              <a:t>7.2 Desenvolver código que demonstre o uso do polimorfismo</a:t>
            </a:r>
          </a:p>
          <a:p>
            <a:r>
              <a:rPr lang="pt-BR" sz="2000" dirty="0"/>
              <a:t>7.3 </a:t>
            </a:r>
            <a:r>
              <a:rPr lang="pt-BR" sz="2000" dirty="0" smtClean="0"/>
              <a:t>Diferenciar </a:t>
            </a:r>
            <a:r>
              <a:rPr lang="pt-BR" sz="2000" dirty="0"/>
              <a:t>entre tipo de uma referência e o tipo de um objeto</a:t>
            </a: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Métodos Sobrescritos</a:t>
            </a:r>
          </a:p>
          <a:p>
            <a:pPr lvl="1" algn="just"/>
            <a:r>
              <a:rPr lang="pt-BR" sz="2000" dirty="0" smtClean="0"/>
              <a:t>Invocando uma versão da </a:t>
            </a:r>
            <a:r>
              <a:rPr lang="pt-BR" sz="2000" dirty="0" err="1" smtClean="0"/>
              <a:t>superclass</a:t>
            </a:r>
            <a:r>
              <a:rPr lang="pt-BR" sz="2000" dirty="0" smtClean="0"/>
              <a:t> em um método sobrescrito</a:t>
            </a:r>
          </a:p>
          <a:p>
            <a:pPr algn="just"/>
            <a:r>
              <a:rPr lang="pt-BR" sz="2400" dirty="0" smtClean="0"/>
              <a:t>Métodos Sobrecarregados</a:t>
            </a:r>
          </a:p>
          <a:p>
            <a:pPr lvl="1" algn="just"/>
            <a:r>
              <a:rPr lang="pt-BR" sz="2000" dirty="0" smtClean="0"/>
              <a:t>Sobrecargas Válidas</a:t>
            </a:r>
          </a:p>
          <a:p>
            <a:pPr lvl="1" algn="just"/>
            <a:r>
              <a:rPr lang="pt-BR" sz="2000" dirty="0" smtClean="0"/>
              <a:t>Invocando métodos sobrecarregados</a:t>
            </a:r>
          </a:p>
          <a:p>
            <a:pPr lvl="1" algn="just"/>
            <a:r>
              <a:rPr lang="pt-BR" sz="2000" dirty="0" smtClean="0"/>
              <a:t>Polimorfismo em Métodos sobrescritos e sobrecarregados</a:t>
            </a:r>
          </a:p>
          <a:p>
            <a:pPr lvl="1" algn="just"/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</a:t>
            </a:r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/>
              <a:t>7.3 Diferenciar entre tipo de uma referência e o tipo de um objeto</a:t>
            </a:r>
          </a:p>
          <a:p>
            <a:r>
              <a:rPr lang="pt-BR" sz="2000" dirty="0" smtClean="0"/>
              <a:t>7.4 Determinar quando uma conversão é necessária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(CONCEITO) 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 Uso de classes abstratas e interfaces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2.2 Diferenciar entre variável de referência à objeto e primitivas</a:t>
            </a:r>
          </a:p>
          <a:p>
            <a:r>
              <a:rPr lang="pt-BR" sz="2000" dirty="0" smtClean="0"/>
              <a:t>2.5 Invocar métodos em objeto</a:t>
            </a:r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6.3 Criar um método sobrecarregado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Declarações de Tipos de Retorno</a:t>
            </a:r>
          </a:p>
          <a:p>
            <a:pPr lvl="1"/>
            <a:r>
              <a:rPr lang="pt-BR" sz="2000" dirty="0" smtClean="0"/>
              <a:t>Tipos de retorno para métodos sobrecarregados</a:t>
            </a:r>
          </a:p>
          <a:p>
            <a:pPr lvl="1"/>
            <a:r>
              <a:rPr lang="pt-BR" sz="2000" dirty="0" err="1" smtClean="0"/>
              <a:t>Sobrescrição</a:t>
            </a:r>
            <a:r>
              <a:rPr lang="pt-BR" sz="2000" dirty="0" smtClean="0"/>
              <a:t> e Tipos de Retorno e retornos </a:t>
            </a:r>
            <a:r>
              <a:rPr lang="pt-BR" sz="2000" i="1" dirty="0" err="1" smtClean="0"/>
              <a:t>Covariant</a:t>
            </a:r>
            <a:endParaRPr lang="pt-BR" sz="2000" i="1" dirty="0" smtClean="0"/>
          </a:p>
          <a:p>
            <a:r>
              <a:rPr lang="pt-BR" sz="2400" dirty="0" smtClean="0"/>
              <a:t>Retornando um Valor</a:t>
            </a:r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ofertar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err="1" smtClean="0"/>
              <a:t>Mentorar</a:t>
            </a:r>
            <a:r>
              <a:rPr lang="pt-BR" sz="2400" dirty="0" smtClean="0"/>
              <a:t> os alunos para obtenção de </a:t>
            </a:r>
            <a:r>
              <a:rPr lang="pt-BR" sz="2400" b="1" dirty="0" smtClean="0"/>
              <a:t>certificações oficiais da Oracle</a:t>
            </a:r>
            <a:endParaRPr lang="pt-BR" sz="2400" dirty="0" smtClean="0"/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6.4 Diferenciar entre construtor default e definido pelo usuário</a:t>
            </a:r>
          </a:p>
          <a:p>
            <a:r>
              <a:rPr lang="pt-BR" sz="2000" dirty="0" smtClean="0"/>
              <a:t>6.5 Criar e sobrecarregar construtores</a:t>
            </a:r>
          </a:p>
          <a:p>
            <a:r>
              <a:rPr lang="pt-BR" sz="2000" dirty="0" smtClean="0"/>
              <a:t>7.5 Usar </a:t>
            </a:r>
            <a:r>
              <a:rPr lang="pt-BR" sz="2000" dirty="0" err="1" smtClean="0"/>
              <a:t>super</a:t>
            </a:r>
            <a:r>
              <a:rPr lang="pt-BR" sz="2000" dirty="0" smtClean="0"/>
              <a:t> e </a:t>
            </a:r>
            <a:r>
              <a:rPr lang="pt-BR" sz="2000" dirty="0" err="1" smtClean="0"/>
              <a:t>this</a:t>
            </a:r>
            <a:r>
              <a:rPr lang="pt-BR" sz="2000" dirty="0" smtClean="0"/>
              <a:t> para acessar objetos e construtores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err="1" smtClean="0"/>
              <a:t>Chaining</a:t>
            </a:r>
            <a:r>
              <a:rPr lang="pt-BR" sz="2400" dirty="0" smtClean="0"/>
              <a:t> de </a:t>
            </a:r>
            <a:r>
              <a:rPr lang="pt-BR" sz="2400" dirty="0" err="1" smtClean="0"/>
              <a:t>Contrutores</a:t>
            </a:r>
            <a:endParaRPr lang="pt-BR" sz="2400" dirty="0" smtClean="0"/>
          </a:p>
          <a:p>
            <a:pPr algn="just"/>
            <a:r>
              <a:rPr lang="pt-BR" sz="2400" dirty="0" smtClean="0"/>
              <a:t>Regras para Construtores</a:t>
            </a:r>
          </a:p>
          <a:p>
            <a:pPr algn="just"/>
            <a:r>
              <a:rPr lang="pt-BR" sz="2400" dirty="0" smtClean="0"/>
              <a:t>Determinando quando um construtor padrão será criado</a:t>
            </a:r>
          </a:p>
          <a:p>
            <a:pPr lvl="1" algn="just"/>
            <a:r>
              <a:rPr lang="pt-BR" sz="2000" dirty="0" smtClean="0"/>
              <a:t>O que acontece se o construtor da </a:t>
            </a:r>
            <a:r>
              <a:rPr lang="pt-BR" sz="2000" dirty="0" err="1" smtClean="0"/>
              <a:t>superclass</a:t>
            </a:r>
            <a:r>
              <a:rPr lang="pt-BR" sz="2000" dirty="0" smtClean="0"/>
              <a:t> tem argumentos?</a:t>
            </a:r>
          </a:p>
          <a:p>
            <a:pPr algn="just"/>
            <a:r>
              <a:rPr lang="pt-BR" sz="2400" dirty="0" smtClean="0"/>
              <a:t>Sobrecarga de Construtores</a:t>
            </a:r>
          </a:p>
          <a:p>
            <a:pPr algn="just"/>
            <a:r>
              <a:rPr lang="pt-BR" sz="2400" dirty="0" smtClean="0"/>
              <a:t>Blocos de Inicialização</a:t>
            </a:r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6.2 Aplicar </a:t>
            </a:r>
            <a:r>
              <a:rPr lang="pt-BR" sz="2000" dirty="0" err="1" smtClean="0"/>
              <a:t>keyword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para métodos e atributos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</a:t>
            </a:r>
            <a:r>
              <a:rPr lang="pt-BR" sz="2400" dirty="0" smtClean="0"/>
              <a:t>onceito</a:t>
            </a:r>
          </a:p>
          <a:p>
            <a:r>
              <a:rPr lang="pt-BR" sz="2400" dirty="0" smtClean="0"/>
              <a:t>Métodos e Variáveis Estáticas</a:t>
            </a:r>
          </a:p>
          <a:p>
            <a:pPr lvl="1"/>
            <a:r>
              <a:rPr lang="pt-BR" sz="2000" dirty="0" smtClean="0"/>
              <a:t>Acessando Métodos Estáticos e Variáveis</a:t>
            </a:r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 err="1" smtClean="0">
                <a:solidFill>
                  <a:srgbClr val="FF0000"/>
                </a:solidFill>
              </a:rPr>
              <a:t>Assignments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Literais, Atribuições e Variáveis</a:t>
            </a:r>
          </a:p>
          <a:p>
            <a:pPr marL="0" indent="0" algn="r">
              <a:buNone/>
            </a:pPr>
            <a:r>
              <a:rPr lang="pt-BR" sz="2400" dirty="0" smtClean="0"/>
              <a:t>Escopo</a:t>
            </a:r>
          </a:p>
          <a:p>
            <a:pPr marL="0" indent="0" algn="r">
              <a:buNone/>
            </a:pPr>
            <a:r>
              <a:rPr lang="pt-BR" sz="2400" dirty="0" smtClean="0"/>
              <a:t>Inicialização de Variáveis</a:t>
            </a:r>
          </a:p>
          <a:p>
            <a:pPr marL="0" indent="0" algn="r">
              <a:buNone/>
            </a:pPr>
            <a:r>
              <a:rPr lang="pt-BR" sz="2400" dirty="0" smtClean="0"/>
              <a:t>Passando Variáveis para Métodos</a:t>
            </a:r>
          </a:p>
          <a:p>
            <a:pPr marL="0" indent="0" algn="r">
              <a:buNone/>
            </a:pPr>
            <a:r>
              <a:rPr lang="pt-BR" sz="2400" dirty="0" smtClean="0"/>
              <a:t>Coletor de Lixo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42450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r>
              <a:rPr lang="pt-BR" sz="3800" dirty="0" smtClean="0"/>
              <a:t>Literais, Atribuições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</a:p>
          <a:p>
            <a:r>
              <a:rPr lang="pt-BR" sz="2000" dirty="0" smtClean="0"/>
              <a:t>2.2 Diferenciar entre referência a objeto e primitivo</a:t>
            </a:r>
          </a:p>
          <a:p>
            <a:r>
              <a:rPr lang="pt-BR" sz="2000" dirty="0" smtClean="0"/>
              <a:t>2.3 Ler e escrever para atributos de objeto</a:t>
            </a:r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smtClean="0"/>
              <a:t>Atribuições </a:t>
            </a:r>
            <a:r>
              <a:rPr lang="pt-BR" dirty="0"/>
              <a:t>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Valores Literais para todos os tipos primitivos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Integer</a:t>
            </a:r>
            <a:endParaRPr lang="pt-BR" sz="2000" dirty="0"/>
          </a:p>
          <a:p>
            <a:pPr lvl="1"/>
            <a:r>
              <a:rPr lang="pt-BR" sz="2000" dirty="0" err="1" smtClean="0"/>
              <a:t>Underscore</a:t>
            </a:r>
            <a:r>
              <a:rPr lang="pt-BR" sz="2000" dirty="0" smtClean="0"/>
              <a:t> e numéricos</a:t>
            </a:r>
          </a:p>
          <a:p>
            <a:pPr lvl="1"/>
            <a:r>
              <a:rPr lang="pt-BR" sz="2000" dirty="0" smtClean="0"/>
              <a:t>Literal Decimal</a:t>
            </a:r>
          </a:p>
          <a:p>
            <a:pPr lvl="1"/>
            <a:r>
              <a:rPr lang="pt-BR" sz="2000" dirty="0" smtClean="0"/>
              <a:t>Literal binário</a:t>
            </a:r>
          </a:p>
          <a:p>
            <a:pPr lvl="1"/>
            <a:r>
              <a:rPr lang="pt-BR" sz="2000" dirty="0" smtClean="0"/>
              <a:t>Literal Octal</a:t>
            </a:r>
          </a:p>
          <a:p>
            <a:pPr lvl="1"/>
            <a:r>
              <a:rPr lang="pt-BR" sz="2000" dirty="0" smtClean="0"/>
              <a:t>Literal Hexadecimal</a:t>
            </a:r>
          </a:p>
          <a:p>
            <a:pPr lvl="1"/>
            <a:r>
              <a:rPr lang="pt-BR" sz="2000" dirty="0" smtClean="0"/>
              <a:t>Literal Floating-point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Boolean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Character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endParaRPr lang="pt-BR" sz="2400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smtClean="0"/>
              <a:t>Atribuições </a:t>
            </a:r>
            <a:r>
              <a:rPr lang="pt-BR" dirty="0"/>
              <a:t>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Operadores de Atribuição</a:t>
            </a:r>
          </a:p>
          <a:p>
            <a:pPr lvl="1"/>
            <a:r>
              <a:rPr lang="pt-BR" sz="2000" dirty="0" smtClean="0"/>
              <a:t>Atribuição de primitivos</a:t>
            </a:r>
          </a:p>
          <a:p>
            <a:pPr lvl="1"/>
            <a:r>
              <a:rPr lang="pt-BR" sz="2000" dirty="0" err="1" smtClean="0"/>
              <a:t>Casting</a:t>
            </a:r>
            <a:r>
              <a:rPr lang="pt-BR" sz="2000" dirty="0" smtClean="0"/>
              <a:t> em primitivos</a:t>
            </a:r>
          </a:p>
          <a:p>
            <a:pPr lvl="1"/>
            <a:r>
              <a:rPr lang="pt-BR" sz="2000" dirty="0" smtClean="0"/>
              <a:t>Atribuindo números floating-point</a:t>
            </a:r>
          </a:p>
          <a:p>
            <a:pPr lvl="1"/>
            <a:r>
              <a:rPr lang="pt-BR" sz="2000" dirty="0" smtClean="0"/>
              <a:t>Assinalando um literal que tem valor acima para a variável declarada</a:t>
            </a:r>
          </a:p>
          <a:p>
            <a:pPr lvl="1"/>
            <a:r>
              <a:rPr lang="pt-BR" sz="2000" dirty="0" smtClean="0"/>
              <a:t>Assinalando uma variável primitiva para outra variável primitiva</a:t>
            </a:r>
          </a:p>
          <a:p>
            <a:pPr lvl="1"/>
            <a:r>
              <a:rPr lang="pt-BR" sz="2000" dirty="0" smtClean="0"/>
              <a:t>Atribuição de variáveis de Referência</a:t>
            </a:r>
          </a:p>
          <a:p>
            <a:endParaRPr lang="pt-BR" sz="2400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1.1 Determinar o escopo de variáveis</a:t>
            </a:r>
          </a:p>
          <a:p>
            <a:r>
              <a:rPr lang="pt-BR" sz="2000" dirty="0" smtClean="0"/>
              <a:t>2.5 Invocar métodos em objetos</a:t>
            </a:r>
            <a:endParaRPr lang="pt-BR" sz="20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Usando uma variável ou </a:t>
            </a:r>
            <a:r>
              <a:rPr lang="pt-BR" sz="2400" dirty="0" err="1" smtClean="0"/>
              <a:t>array</a:t>
            </a:r>
            <a:r>
              <a:rPr lang="pt-BR" sz="2400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dirty="0"/>
              <a:t>Variáveis primitiva de instância de objeto</a:t>
            </a:r>
          </a:p>
          <a:p>
            <a:pPr lvl="1" algn="just"/>
            <a:r>
              <a:rPr lang="pt-BR" sz="2000" dirty="0" smtClean="0"/>
              <a:t>Variáveis de instância de objeto</a:t>
            </a:r>
          </a:p>
          <a:p>
            <a:pPr lvl="1" algn="just"/>
            <a:r>
              <a:rPr lang="pt-BR" sz="2000" dirty="0" smtClean="0"/>
              <a:t>Variáveis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instância de objeto</a:t>
            </a:r>
          </a:p>
          <a:p>
            <a:pPr algn="just"/>
            <a:r>
              <a:rPr lang="pt-BR" sz="2400" dirty="0" smtClean="0"/>
              <a:t>Objetos e Primitivos Locais</a:t>
            </a:r>
          </a:p>
          <a:p>
            <a:pPr lvl="1" algn="just"/>
            <a:r>
              <a:rPr lang="pt-BR" sz="2000" dirty="0" smtClean="0"/>
              <a:t>Primitivo local</a:t>
            </a:r>
          </a:p>
          <a:p>
            <a:pPr lvl="1" algn="just"/>
            <a:r>
              <a:rPr lang="pt-BR" sz="2000" dirty="0" smtClean="0"/>
              <a:t>Referência à objeto local</a:t>
            </a:r>
          </a:p>
          <a:p>
            <a:pPr lvl="1" algn="just"/>
            <a:r>
              <a:rPr lang="pt-BR" sz="2000" dirty="0" err="1" smtClean="0"/>
              <a:t>Array</a:t>
            </a:r>
            <a:r>
              <a:rPr lang="pt-BR" sz="2000" dirty="0" smtClean="0"/>
              <a:t> local</a:t>
            </a:r>
          </a:p>
          <a:p>
            <a:pPr lvl="1" algn="just"/>
            <a:r>
              <a:rPr lang="pt-BR" sz="2000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sz="2000" dirty="0"/>
          </a:p>
          <a:p>
            <a:pPr marL="457200" lvl="1" indent="0" algn="just">
              <a:buNone/>
            </a:pP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6.8 Determinar o efeito sobre valores nas referencia a objeto e primitivo quando eles são passados para métodos que mudam o valor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Passando Variáveis de Referência à Objeto</a:t>
            </a:r>
          </a:p>
          <a:p>
            <a:r>
              <a:rPr lang="pt-BR" sz="2400" dirty="0" smtClean="0"/>
              <a:t>Java usa semântica de passagem-por-valor?</a:t>
            </a:r>
          </a:p>
          <a:p>
            <a:r>
              <a:rPr lang="pt-BR" sz="2400" dirty="0" smtClean="0"/>
              <a:t>Passando variáveis primitivas</a:t>
            </a:r>
          </a:p>
          <a:p>
            <a:r>
              <a:rPr lang="pt-BR" sz="2400" dirty="0" smtClean="0"/>
              <a:t>Sombreamento de variável (</a:t>
            </a:r>
            <a:r>
              <a:rPr lang="pt-BR" sz="2400" dirty="0" err="1" smtClean="0"/>
              <a:t>shadowy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Coletor de Lixo (GC)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2.4 Explicar um ciclo de vida de um objeto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Overview de Gerenciamento de Memória e Coletor de Lixo</a:t>
            </a:r>
          </a:p>
          <a:p>
            <a:pPr lvl="1" algn="just"/>
            <a:r>
              <a:rPr lang="pt-BR" sz="2000" dirty="0" smtClean="0"/>
              <a:t>Quando o Coletor de Lixo roda?</a:t>
            </a:r>
          </a:p>
          <a:p>
            <a:pPr lvl="1" algn="just"/>
            <a:r>
              <a:rPr lang="pt-BR" sz="2000" dirty="0" smtClean="0"/>
              <a:t>Como o Coletor de Lixo trabalha?</a:t>
            </a:r>
          </a:p>
          <a:p>
            <a:pPr algn="just"/>
            <a:r>
              <a:rPr lang="pt-BR" sz="2400" dirty="0" smtClean="0"/>
              <a:t>Escrevendo código que explicitamente torne objetos elegíveis para limpeza</a:t>
            </a:r>
          </a:p>
          <a:p>
            <a:pPr lvl="1" algn="just"/>
            <a:r>
              <a:rPr lang="pt-BR" sz="2000" dirty="0" smtClean="0"/>
              <a:t>Anulando uma referência</a:t>
            </a:r>
          </a:p>
          <a:p>
            <a:pPr lvl="1" algn="just"/>
            <a:r>
              <a:rPr lang="pt-BR" sz="2000" dirty="0" err="1" smtClean="0"/>
              <a:t>Reassinalando</a:t>
            </a:r>
            <a:r>
              <a:rPr lang="pt-BR" sz="2000" dirty="0" smtClean="0"/>
              <a:t> uma variável de referência</a:t>
            </a:r>
          </a:p>
          <a:p>
            <a:pPr lvl="1" algn="just"/>
            <a:r>
              <a:rPr lang="pt-BR" sz="2000" dirty="0" smtClean="0"/>
              <a:t>Isolando uma referência</a:t>
            </a:r>
          </a:p>
          <a:p>
            <a:pPr algn="just"/>
            <a:r>
              <a:rPr lang="pt-BR" sz="2400" dirty="0" smtClean="0"/>
              <a:t>Limpando antes do Coletor de Lixo: método finalize()</a:t>
            </a:r>
          </a:p>
          <a:p>
            <a:pPr algn="just"/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Operadores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Operadores em Java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39186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3.1 Usar operadores Java</a:t>
            </a:r>
          </a:p>
          <a:p>
            <a:r>
              <a:rPr lang="pt-BR" sz="2000" dirty="0" smtClean="0"/>
              <a:t>3.2 Usar parênteses para sobrescrever precedência de operadores</a:t>
            </a:r>
          </a:p>
          <a:p>
            <a:r>
              <a:rPr lang="pt-BR" sz="2000" dirty="0" smtClean="0"/>
              <a:t>3.3 Igualdade de teste entre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outros objetos usando == e </a:t>
            </a:r>
            <a:r>
              <a:rPr lang="pt-BR" sz="2000" dirty="0" err="1" smtClean="0"/>
              <a:t>equals</a:t>
            </a:r>
            <a:r>
              <a:rPr lang="pt-BR" sz="2000" dirty="0" smtClean="0"/>
              <a:t>()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Operadores de Atribuição</a:t>
            </a:r>
          </a:p>
          <a:p>
            <a:pPr lvl="1"/>
            <a:r>
              <a:rPr lang="pt-BR" sz="2000" dirty="0" smtClean="0"/>
              <a:t>Operadores compostos de Atribuição</a:t>
            </a:r>
          </a:p>
          <a:p>
            <a:r>
              <a:rPr lang="pt-BR" sz="2400" dirty="0" smtClean="0"/>
              <a:t>Operadores Relacionais</a:t>
            </a:r>
          </a:p>
          <a:p>
            <a:pPr lvl="1"/>
            <a:r>
              <a:rPr lang="pt-BR" sz="2000" dirty="0" smtClean="0"/>
              <a:t>Operador de “igualdade”</a:t>
            </a:r>
          </a:p>
          <a:p>
            <a:pPr lvl="1"/>
            <a:r>
              <a:rPr lang="pt-BR" sz="2000" dirty="0" smtClean="0"/>
              <a:t>Igualdade para primitivos</a:t>
            </a:r>
          </a:p>
          <a:p>
            <a:pPr lvl="1"/>
            <a:r>
              <a:rPr lang="pt-BR" sz="2000" dirty="0" smtClean="0"/>
              <a:t>Igualdade para variáveis de referência</a:t>
            </a:r>
          </a:p>
          <a:p>
            <a:pPr lvl="1"/>
            <a:r>
              <a:rPr lang="pt-BR" sz="2000" dirty="0" smtClean="0"/>
              <a:t>Igualdade para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</a:t>
            </a:r>
            <a:r>
              <a:rPr lang="pt-BR" sz="2000" dirty="0" err="1" smtClean="0"/>
              <a:t>java.lang.Object.equals</a:t>
            </a:r>
            <a:r>
              <a:rPr lang="pt-BR" sz="2000" dirty="0" smtClean="0"/>
              <a:t>()</a:t>
            </a:r>
          </a:p>
          <a:p>
            <a:r>
              <a:rPr lang="pt-BR" sz="2400" dirty="0" smtClean="0"/>
              <a:t>Comparador </a:t>
            </a:r>
            <a:r>
              <a:rPr lang="pt-BR" sz="2400" dirty="0" err="1" smtClean="0"/>
              <a:t>instanceof</a:t>
            </a:r>
            <a:endParaRPr lang="pt-BR" sz="2400" dirty="0" smtClean="0"/>
          </a:p>
          <a:p>
            <a:endParaRPr lang="pt-BR" sz="2400" dirty="0" smtClean="0"/>
          </a:p>
          <a:p>
            <a:pPr lvl="1"/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 breve </a:t>
            </a:r>
            <a:r>
              <a:rPr lang="pt-BR" sz="6600" dirty="0" err="1" smtClean="0"/>
              <a:t>review</a:t>
            </a:r>
            <a:r>
              <a:rPr lang="pt-BR" sz="6600" dirty="0" smtClean="0"/>
              <a:t>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Operadores Aritméticos</a:t>
            </a:r>
          </a:p>
          <a:p>
            <a:pPr lvl="1"/>
            <a:r>
              <a:rPr lang="pt-BR" sz="2000" dirty="0" smtClean="0"/>
              <a:t>Operador de sobra (ou módulo)</a:t>
            </a:r>
          </a:p>
          <a:p>
            <a:pPr lvl="1"/>
            <a:r>
              <a:rPr lang="pt-BR" sz="2000" dirty="0" smtClean="0"/>
              <a:t>Operador de concatenação de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pPr lvl="1"/>
            <a:r>
              <a:rPr lang="pt-BR" sz="2000" dirty="0" smtClean="0"/>
              <a:t>Operadores de incremento e decremento</a:t>
            </a:r>
          </a:p>
          <a:p>
            <a:r>
              <a:rPr lang="pt-BR" sz="2400" dirty="0" smtClean="0"/>
              <a:t>Operadores Condicionais</a:t>
            </a:r>
          </a:p>
          <a:p>
            <a:r>
              <a:rPr lang="pt-BR" sz="2400" dirty="0" smtClean="0"/>
              <a:t>Operadores Lógicos</a:t>
            </a:r>
          </a:p>
          <a:p>
            <a:pPr lvl="1"/>
            <a:r>
              <a:rPr lang="pt-BR" sz="2000" dirty="0" smtClean="0"/>
              <a:t>Operadores lógicos de curto-circuito</a:t>
            </a:r>
          </a:p>
          <a:p>
            <a:pPr lvl="1"/>
            <a:r>
              <a:rPr lang="pt-BR" sz="2000" dirty="0" smtClean="0"/>
              <a:t>Operadores lógicos de não-curto-circuito</a:t>
            </a:r>
          </a:p>
          <a:p>
            <a:pPr lvl="1"/>
            <a:r>
              <a:rPr lang="pt-BR" sz="2000" dirty="0" smtClean="0"/>
              <a:t>Operadores lógicos ^ e !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7504" y="365125"/>
            <a:ext cx="8407846" cy="1325880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 smtClean="0">
                <a:solidFill>
                  <a:srgbClr val="FF0000"/>
                </a:solidFill>
              </a:rPr>
              <a:t>Trabalhando com </a:t>
            </a:r>
            <a:r>
              <a:rPr lang="pt-BR" sz="3600" b="1" dirty="0" err="1" smtClean="0">
                <a:solidFill>
                  <a:srgbClr val="FF0000"/>
                </a:solidFill>
              </a:rPr>
              <a:t>String</a:t>
            </a:r>
            <a:r>
              <a:rPr lang="pt-BR" sz="3600" b="1" dirty="0" smtClean="0">
                <a:solidFill>
                  <a:srgbClr val="FF0000"/>
                </a:solidFill>
              </a:rPr>
              <a:t>, </a:t>
            </a:r>
            <a:r>
              <a:rPr lang="pt-BR" sz="3600" b="1" dirty="0" err="1" smtClean="0">
                <a:solidFill>
                  <a:srgbClr val="FF0000"/>
                </a:solidFill>
              </a:rPr>
              <a:t>Arrays</a:t>
            </a:r>
            <a:r>
              <a:rPr lang="pt-BR" sz="3600" b="1" dirty="0" smtClean="0">
                <a:solidFill>
                  <a:srgbClr val="FF0000"/>
                </a:solidFill>
              </a:rPr>
              <a:t> e </a:t>
            </a:r>
            <a:r>
              <a:rPr lang="pt-BR" sz="3600" b="1" dirty="0" err="1" smtClean="0">
                <a:solidFill>
                  <a:srgbClr val="FF0000"/>
                </a:solidFill>
              </a:rPr>
              <a:t>ArrayLists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 </a:t>
            </a:r>
            <a:r>
              <a:rPr lang="pt-BR" sz="2400" dirty="0" err="1" smtClean="0"/>
              <a:t>StringBuilder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Arrays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ArrayLists</a:t>
            </a:r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10569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2.7 Criar a manipular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000" dirty="0" smtClean="0"/>
              <a:t>2.6 Manipular dados usando </a:t>
            </a:r>
            <a:r>
              <a:rPr lang="pt-BR" sz="2000" dirty="0" err="1" smtClean="0"/>
              <a:t>StringBuilder</a:t>
            </a:r>
            <a:r>
              <a:rPr lang="pt-BR" sz="2000" dirty="0" smtClean="0"/>
              <a:t> e seus métodos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Strings</a:t>
            </a:r>
            <a:r>
              <a:rPr lang="pt-BR" dirty="0"/>
              <a:t> e </a:t>
            </a:r>
            <a:r>
              <a:rPr lang="pt-BR" dirty="0" err="1"/>
              <a:t>StringBuilder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A 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pPr lvl="1"/>
            <a:r>
              <a:rPr lang="pt-BR" sz="2000" dirty="0" smtClean="0"/>
              <a:t>Imutabilidade de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400" dirty="0" smtClean="0"/>
              <a:t>Fatos importantes sobre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 memória</a:t>
            </a:r>
          </a:p>
          <a:p>
            <a:pPr lvl="1"/>
            <a:r>
              <a:rPr lang="pt-BR" sz="2000" dirty="0" smtClean="0"/>
              <a:t>Criando novas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400" dirty="0" smtClean="0"/>
              <a:t>Métodos importantes na 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r>
              <a:rPr lang="pt-BR" sz="2400" dirty="0" smtClean="0"/>
              <a:t>A classe </a:t>
            </a:r>
            <a:r>
              <a:rPr lang="pt-BR" sz="2400" dirty="0" err="1" smtClean="0"/>
              <a:t>StringBuilder</a:t>
            </a:r>
            <a:endParaRPr lang="pt-BR" sz="2400" dirty="0" smtClean="0"/>
          </a:p>
          <a:p>
            <a:pPr lvl="1"/>
            <a:r>
              <a:rPr lang="pt-BR" sz="2000" dirty="0" smtClean="0"/>
              <a:t>Preferência de </a:t>
            </a:r>
            <a:r>
              <a:rPr lang="pt-BR" sz="2000" dirty="0" err="1" smtClean="0"/>
              <a:t>StringBuilder</a:t>
            </a:r>
            <a:r>
              <a:rPr lang="pt-BR" sz="2000" dirty="0" smtClean="0"/>
              <a:t> sobre </a:t>
            </a:r>
            <a:r>
              <a:rPr lang="pt-BR" sz="2000" dirty="0" err="1" smtClean="0"/>
              <a:t>StringBuffer</a:t>
            </a:r>
            <a:endParaRPr lang="pt-BR" sz="2000" dirty="0" smtClean="0"/>
          </a:p>
          <a:p>
            <a:pPr lvl="1"/>
            <a:r>
              <a:rPr lang="pt-BR" sz="2000" dirty="0" smtClean="0"/>
              <a:t>Usando </a:t>
            </a:r>
            <a:r>
              <a:rPr lang="pt-BR" sz="2000" dirty="0" err="1" smtClean="0"/>
              <a:t>StringBuilder</a:t>
            </a:r>
            <a:endParaRPr lang="pt-BR" sz="2000" dirty="0" smtClean="0"/>
          </a:p>
          <a:p>
            <a:r>
              <a:rPr lang="pt-BR" sz="2400" dirty="0" smtClean="0"/>
              <a:t>Métodos importantes na classe </a:t>
            </a:r>
            <a:r>
              <a:rPr lang="pt-BR" sz="2400" dirty="0" err="1" smtClean="0"/>
              <a:t>StringBuilder</a:t>
            </a:r>
            <a:endParaRPr lang="pt-BR" sz="2400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pPr algn="just"/>
            <a:r>
              <a:rPr lang="pt-BR" sz="2000" dirty="0" smtClean="0"/>
              <a:t>4.1 Declarar, instanciar, inicializar e usar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unidimensional</a:t>
            </a:r>
          </a:p>
          <a:p>
            <a:pPr algn="just"/>
            <a:r>
              <a:rPr lang="pt-BR" sz="2000" dirty="0"/>
              <a:t>4.2 Declarar, instanciar, inicializar e usar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multidimensional</a:t>
            </a:r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20"/>
          </a:xfrm>
        </p:spPr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Declarando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r>
              <a:rPr lang="pt-BR" sz="2000" dirty="0" smtClean="0"/>
              <a:t>Construindo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err="1" smtClean="0"/>
              <a:t>Contruindo</a:t>
            </a:r>
            <a:r>
              <a:rPr lang="pt-BR" sz="1800" dirty="0" smtClean="0"/>
              <a:t>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 smtClean="0"/>
              <a:t>Construindo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multidimensional</a:t>
            </a:r>
          </a:p>
          <a:p>
            <a:r>
              <a:rPr lang="pt-BR" sz="2000" dirty="0" smtClean="0"/>
              <a:t>Inicializando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smtClean="0"/>
              <a:t>Inicializando elementos em um loop</a:t>
            </a:r>
          </a:p>
          <a:p>
            <a:pPr lvl="1"/>
            <a:r>
              <a:rPr lang="pt-BR" sz="1800" dirty="0" smtClean="0"/>
              <a:t>Declarando, construindo e inicializando em uma linha</a:t>
            </a:r>
          </a:p>
          <a:p>
            <a:pPr lvl="1"/>
            <a:r>
              <a:rPr lang="pt-BR" sz="1800" dirty="0" smtClean="0"/>
              <a:t>Construindo e inicializando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</a:t>
            </a:r>
            <a:r>
              <a:rPr lang="pt-BR" sz="1800" dirty="0" err="1" smtClean="0"/>
              <a:t>Anonimo</a:t>
            </a:r>
            <a:endParaRPr lang="pt-BR" sz="1800" dirty="0" smtClean="0"/>
          </a:p>
          <a:p>
            <a:pPr lvl="1"/>
            <a:r>
              <a:rPr lang="pt-BR" sz="1800" dirty="0" smtClean="0"/>
              <a:t>Atribuições de elementos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válidos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primitivos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referência de Objeto</a:t>
            </a:r>
          </a:p>
          <a:p>
            <a:pPr lvl="1"/>
            <a:r>
              <a:rPr lang="pt-BR" sz="1800" dirty="0" smtClean="0"/>
              <a:t>Atribuições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para referência, em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/>
              <a:t>Atribuições de </a:t>
            </a:r>
            <a:r>
              <a:rPr lang="pt-BR" sz="1800" dirty="0" err="1"/>
              <a:t>Array</a:t>
            </a:r>
            <a:r>
              <a:rPr lang="pt-BR" sz="1800" dirty="0"/>
              <a:t> para referência, em </a:t>
            </a:r>
            <a:r>
              <a:rPr lang="pt-BR" sz="1800" dirty="0" err="1"/>
              <a:t>Array</a:t>
            </a:r>
            <a:r>
              <a:rPr lang="pt-BR" sz="1800" dirty="0"/>
              <a:t> </a:t>
            </a:r>
            <a:r>
              <a:rPr lang="pt-BR" sz="1800" dirty="0" smtClean="0"/>
              <a:t>multidimensional</a:t>
            </a:r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4.3 Declarar e usar um </a:t>
            </a:r>
            <a:r>
              <a:rPr lang="pt-BR" sz="2000" dirty="0" err="1" smtClean="0"/>
              <a:t>ArrayList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Quando usar </a:t>
            </a:r>
            <a:r>
              <a:rPr lang="pt-BR" sz="2400" dirty="0" err="1" smtClean="0"/>
              <a:t>ArrayLists</a:t>
            </a:r>
            <a:endParaRPr lang="pt-BR" sz="2400" dirty="0" smtClean="0"/>
          </a:p>
          <a:p>
            <a:pPr lvl="1"/>
            <a:r>
              <a:rPr lang="pt-BR" sz="2000" dirty="0" err="1" smtClean="0"/>
              <a:t>ArraysLists</a:t>
            </a:r>
            <a:r>
              <a:rPr lang="pt-BR" sz="2000" dirty="0" smtClean="0"/>
              <a:t> e duplicatas</a:t>
            </a:r>
          </a:p>
          <a:p>
            <a:r>
              <a:rPr lang="pt-BR" sz="2400" dirty="0" smtClean="0"/>
              <a:t>Métodos importantes de </a:t>
            </a:r>
            <a:r>
              <a:rPr lang="pt-BR" sz="2400" dirty="0" err="1" smtClean="0"/>
              <a:t>ArrayList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Encapsulamento para variáveis de referência</a:t>
            </a:r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Conceitos-chave</a:t>
            </a:r>
          </a:p>
          <a:p>
            <a:pPr lvl="1"/>
            <a:r>
              <a:rPr lang="pt-BR" sz="2000" dirty="0" smtClean="0"/>
              <a:t>O que é uma Classe?</a:t>
            </a:r>
          </a:p>
          <a:p>
            <a:pPr lvl="1"/>
            <a:r>
              <a:rPr lang="pt-BR" sz="2000" dirty="0" smtClean="0"/>
              <a:t>O que é Objeto?</a:t>
            </a:r>
          </a:p>
          <a:p>
            <a:pPr lvl="1"/>
            <a:r>
              <a:rPr lang="pt-BR" sz="2000" dirty="0" smtClean="0"/>
              <a:t>Estado de um objeto (instância)</a:t>
            </a:r>
          </a:p>
          <a:p>
            <a:pPr lvl="1"/>
            <a:r>
              <a:rPr lang="pt-BR" sz="2000" dirty="0" smtClean="0"/>
              <a:t>Comportamentos (métodos)</a:t>
            </a:r>
          </a:p>
          <a:p>
            <a:endParaRPr lang="pt-BR" sz="2400" dirty="0"/>
          </a:p>
          <a:p>
            <a:r>
              <a:rPr lang="pt-BR" sz="2400" dirty="0" smtClean="0"/>
              <a:t>Identificadores e palavras-chave</a:t>
            </a:r>
          </a:p>
          <a:p>
            <a:r>
              <a:rPr lang="pt-BR" sz="2400" dirty="0" smtClean="0"/>
              <a:t>Herança</a:t>
            </a:r>
          </a:p>
          <a:p>
            <a:r>
              <a:rPr lang="pt-BR" sz="2400" dirty="0" smtClean="0"/>
              <a:t>Interfaces</a:t>
            </a:r>
          </a:p>
          <a:p>
            <a:r>
              <a:rPr lang="pt-BR" sz="2400" dirty="0" smtClean="0"/>
              <a:t>Reutilização de classes</a:t>
            </a:r>
          </a:p>
          <a:p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5935525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Controle de Fluxo e Exceções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statements</a:t>
            </a:r>
            <a:r>
              <a:rPr lang="pt-BR" sz="2400" dirty="0" smtClean="0"/>
              <a:t> </a:t>
            </a:r>
            <a:r>
              <a:rPr lang="pt-BR" sz="2400" dirty="0" err="1" smtClean="0"/>
              <a:t>if</a:t>
            </a:r>
            <a:r>
              <a:rPr lang="pt-BR" sz="2400" dirty="0" smtClean="0"/>
              <a:t> e switch (Decisão)</a:t>
            </a:r>
          </a:p>
          <a:p>
            <a:pPr marL="0" indent="0" algn="r">
              <a:buNone/>
            </a:pPr>
            <a:r>
              <a:rPr lang="pt-BR" sz="2400" dirty="0" smtClean="0"/>
              <a:t>Criando Blocos Loops  (Repetição)</a:t>
            </a:r>
          </a:p>
          <a:p>
            <a:pPr marL="0" indent="0" algn="r">
              <a:buNone/>
            </a:pPr>
            <a:r>
              <a:rPr lang="pt-BR" sz="2400" dirty="0" smtClean="0"/>
              <a:t>Manipulando Exceções</a:t>
            </a:r>
          </a:p>
          <a:p>
            <a:pPr marL="0" indent="0" algn="r">
              <a:buNone/>
            </a:pPr>
            <a:r>
              <a:rPr lang="pt-BR" sz="2400" dirty="0" smtClean="0"/>
              <a:t>Exceções Comuns e </a:t>
            </a:r>
            <a:r>
              <a:rPr lang="pt-BR" sz="2400" dirty="0" err="1" smtClean="0"/>
              <a:t>Errors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3.4 Criar blocos </a:t>
            </a:r>
            <a:r>
              <a:rPr lang="pt-BR" sz="2000" dirty="0" err="1" smtClean="0"/>
              <a:t>if</a:t>
            </a:r>
            <a:r>
              <a:rPr lang="pt-BR" sz="2000" dirty="0" smtClean="0"/>
              <a:t> e </a:t>
            </a:r>
            <a:r>
              <a:rPr lang="pt-BR" sz="2000" dirty="0" err="1" smtClean="0"/>
              <a:t>if-else</a:t>
            </a:r>
            <a:endParaRPr lang="pt-BR" sz="2000" dirty="0" smtClean="0"/>
          </a:p>
          <a:p>
            <a:r>
              <a:rPr lang="pt-BR" sz="2000" dirty="0" smtClean="0"/>
              <a:t>3.5 Usar um bloco switch</a:t>
            </a:r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if</a:t>
            </a:r>
            <a:r>
              <a:rPr lang="pt-BR" dirty="0"/>
              <a:t> e switch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err="1" smtClean="0"/>
              <a:t>Branching</a:t>
            </a:r>
            <a:r>
              <a:rPr lang="pt-BR" sz="2400" dirty="0" smtClean="0"/>
              <a:t> </a:t>
            </a:r>
            <a:r>
              <a:rPr lang="pt-BR" sz="2400" dirty="0" err="1" smtClean="0"/>
              <a:t>if-else</a:t>
            </a:r>
            <a:endParaRPr lang="pt-BR" sz="2400" dirty="0" smtClean="0"/>
          </a:p>
          <a:p>
            <a:pPr lvl="1"/>
            <a:r>
              <a:rPr lang="pt-BR" sz="2000" dirty="0" smtClean="0"/>
              <a:t>Expressões válidas para as cláusulas </a:t>
            </a:r>
            <a:r>
              <a:rPr lang="pt-BR" sz="2000" dirty="0" err="1" smtClean="0"/>
              <a:t>if</a:t>
            </a:r>
            <a:endParaRPr lang="pt-BR" sz="2000" dirty="0" smtClean="0"/>
          </a:p>
          <a:p>
            <a:r>
              <a:rPr lang="pt-BR" sz="2400" dirty="0" smtClean="0"/>
              <a:t>Cláusulas switch</a:t>
            </a:r>
          </a:p>
          <a:p>
            <a:pPr lvl="1"/>
            <a:r>
              <a:rPr lang="pt-BR" sz="2000" dirty="0" smtClean="0"/>
              <a:t>Expressões válidas para switch e case</a:t>
            </a:r>
          </a:p>
          <a:p>
            <a:pPr lvl="1"/>
            <a:r>
              <a:rPr lang="pt-BR" sz="2000" dirty="0" smtClean="0"/>
              <a:t>Uma introdução para a “igualdade” em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pPr lvl="1"/>
            <a:r>
              <a:rPr lang="pt-BR" sz="2000" dirty="0" smtClean="0"/>
              <a:t>Break e </a:t>
            </a:r>
            <a:r>
              <a:rPr lang="pt-BR" sz="2000" dirty="0" err="1" smtClean="0"/>
              <a:t>cascateamento</a:t>
            </a:r>
            <a:r>
              <a:rPr lang="pt-BR" sz="2000" dirty="0" smtClean="0"/>
              <a:t> nos blocos switch</a:t>
            </a:r>
          </a:p>
          <a:p>
            <a:pPr lvl="1"/>
            <a:r>
              <a:rPr lang="pt-BR" sz="2000" dirty="0" smtClean="0"/>
              <a:t>O case default</a:t>
            </a:r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5.1 Criar e usar loop 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r>
              <a:rPr lang="pt-BR" sz="2000" dirty="0" smtClean="0"/>
              <a:t>5.2 Criar e usar loop for, incluindo o aprimorado</a:t>
            </a:r>
          </a:p>
          <a:p>
            <a:r>
              <a:rPr lang="pt-BR" sz="2000" dirty="0" smtClean="0"/>
              <a:t>5.3 Criar e usar do-</a:t>
            </a:r>
            <a:r>
              <a:rPr lang="pt-BR" sz="2000" dirty="0" err="1" smtClean="0"/>
              <a:t>while</a:t>
            </a:r>
            <a:r>
              <a:rPr lang="pt-BR" sz="2000" dirty="0" smtClean="0"/>
              <a:t> loop</a:t>
            </a:r>
          </a:p>
          <a:p>
            <a:r>
              <a:rPr lang="pt-BR" sz="2000" dirty="0" smtClean="0"/>
              <a:t>5.4 Comparar blocos loop</a:t>
            </a:r>
          </a:p>
          <a:p>
            <a:r>
              <a:rPr lang="pt-BR" sz="2000" dirty="0" smtClean="0"/>
              <a:t>5.5 Usar break e continue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Loops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Usando loop 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r>
              <a:rPr lang="pt-BR" sz="2000" dirty="0" smtClean="0"/>
              <a:t>Usando loop do</a:t>
            </a:r>
          </a:p>
          <a:p>
            <a:r>
              <a:rPr lang="pt-BR" sz="2000" dirty="0" smtClean="0"/>
              <a:t>Usando loop for</a:t>
            </a:r>
          </a:p>
          <a:p>
            <a:pPr lvl="1"/>
            <a:r>
              <a:rPr lang="pt-BR" sz="1800" dirty="0" smtClean="0"/>
              <a:t>Sobre o loop for Básico</a:t>
            </a:r>
          </a:p>
          <a:p>
            <a:pPr lvl="1"/>
            <a:r>
              <a:rPr lang="pt-BR" sz="1800" dirty="0" smtClean="0"/>
              <a:t>Declaração e inicialização de loop for básico</a:t>
            </a:r>
          </a:p>
          <a:p>
            <a:pPr lvl="1"/>
            <a:r>
              <a:rPr lang="pt-BR" sz="1800" dirty="0" smtClean="0"/>
              <a:t>Expressões condicionais no loop for básico</a:t>
            </a:r>
          </a:p>
          <a:p>
            <a:pPr lvl="1"/>
            <a:r>
              <a:rPr lang="pt-BR" sz="1800" dirty="0" smtClean="0"/>
              <a:t>Expressões de iteração no loop for básico</a:t>
            </a:r>
          </a:p>
          <a:p>
            <a:pPr lvl="1"/>
            <a:r>
              <a:rPr lang="pt-BR" sz="1800" dirty="0" smtClean="0"/>
              <a:t>Considerações sobre loop for básico</a:t>
            </a:r>
          </a:p>
          <a:p>
            <a:pPr lvl="1"/>
            <a:r>
              <a:rPr lang="pt-BR" sz="1800" dirty="0" smtClean="0"/>
              <a:t>Sobre o loop for Aprimorado</a:t>
            </a:r>
          </a:p>
          <a:p>
            <a:r>
              <a:rPr lang="pt-BR" sz="2000" dirty="0" smtClean="0"/>
              <a:t>Cláusulas </a:t>
            </a:r>
            <a:r>
              <a:rPr lang="pt-BR" sz="2000" dirty="0" err="1" smtClean="0"/>
              <a:t>Unlabeled</a:t>
            </a:r>
            <a:endParaRPr lang="pt-BR" sz="2000" dirty="0" smtClean="0"/>
          </a:p>
          <a:p>
            <a:r>
              <a:rPr lang="pt-BR" sz="2000" dirty="0" smtClean="0"/>
              <a:t>Cláusulas </a:t>
            </a:r>
            <a:r>
              <a:rPr lang="pt-BR" sz="2000" dirty="0" err="1" smtClean="0"/>
              <a:t>Labeled</a:t>
            </a:r>
            <a:endParaRPr lang="pt-BR" sz="2000" dirty="0" smtClean="0"/>
          </a:p>
          <a:p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8.1 Diferenciar entre os tipos de exceções checadas, </a:t>
            </a:r>
            <a:r>
              <a:rPr lang="pt-BR" sz="2000" dirty="0" err="1" smtClean="0"/>
              <a:t>RuntimeException</a:t>
            </a:r>
            <a:r>
              <a:rPr lang="pt-BR" sz="2000" dirty="0" smtClean="0"/>
              <a:t> e </a:t>
            </a:r>
            <a:r>
              <a:rPr lang="pt-BR" sz="2000" dirty="0" err="1" smtClean="0"/>
              <a:t>errors</a:t>
            </a:r>
            <a:endParaRPr lang="pt-BR" sz="2000" dirty="0" smtClean="0"/>
          </a:p>
          <a:p>
            <a:r>
              <a:rPr lang="pt-BR" sz="2000" dirty="0" smtClean="0"/>
              <a:t>8.2 Criar um </a:t>
            </a:r>
            <a:r>
              <a:rPr lang="pt-BR" sz="2000" dirty="0" err="1" smtClean="0"/>
              <a:t>try</a:t>
            </a:r>
            <a:r>
              <a:rPr lang="pt-BR" sz="2000" dirty="0" smtClean="0"/>
              <a:t>-catch e determinar como exceções alteram o fluxo normal do programa</a:t>
            </a:r>
          </a:p>
          <a:p>
            <a:r>
              <a:rPr lang="pt-BR" sz="2000" dirty="0" smtClean="0"/>
              <a:t>8.3 Descrever quais exceções são usadas em Java</a:t>
            </a:r>
          </a:p>
          <a:p>
            <a:r>
              <a:rPr lang="pt-BR" sz="2000" dirty="0" smtClean="0"/>
              <a:t>8.4 Invocar um método que lance uma exceção</a:t>
            </a:r>
            <a:endParaRPr lang="pt-BR" sz="20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Exceções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Capturando uma exceção usando </a:t>
            </a:r>
            <a:r>
              <a:rPr lang="pt-BR" sz="2000" dirty="0" err="1" smtClean="0"/>
              <a:t>try</a:t>
            </a:r>
            <a:r>
              <a:rPr lang="pt-BR" sz="2000" dirty="0" smtClean="0"/>
              <a:t> e catch</a:t>
            </a:r>
          </a:p>
          <a:p>
            <a:r>
              <a:rPr lang="pt-BR" sz="2000" dirty="0" smtClean="0"/>
              <a:t>Usando </a:t>
            </a:r>
            <a:r>
              <a:rPr lang="pt-BR" sz="2000" dirty="0" err="1" smtClean="0"/>
              <a:t>finally</a:t>
            </a:r>
            <a:endParaRPr lang="pt-BR" sz="2000" dirty="0" smtClean="0"/>
          </a:p>
          <a:p>
            <a:r>
              <a:rPr lang="pt-BR" sz="2000" dirty="0" smtClean="0"/>
              <a:t>Propagando exceções não-capturadas</a:t>
            </a:r>
          </a:p>
          <a:p>
            <a:r>
              <a:rPr lang="pt-BR" sz="2000" dirty="0" smtClean="0"/>
              <a:t>Definindo exceções</a:t>
            </a:r>
          </a:p>
          <a:p>
            <a:r>
              <a:rPr lang="pt-BR" sz="2000" dirty="0" smtClean="0"/>
              <a:t>Hierarquia de exceções</a:t>
            </a:r>
          </a:p>
          <a:p>
            <a:r>
              <a:rPr lang="pt-BR" sz="2000" dirty="0" smtClean="0"/>
              <a:t>Manuseando uma hierarquia de classes de exceção</a:t>
            </a:r>
          </a:p>
          <a:p>
            <a:r>
              <a:rPr lang="pt-BR" sz="2000" dirty="0" err="1" smtClean="0"/>
              <a:t>Matching</a:t>
            </a:r>
            <a:r>
              <a:rPr lang="pt-BR" sz="2000" dirty="0" smtClean="0"/>
              <a:t> de exceção</a:t>
            </a:r>
          </a:p>
          <a:p>
            <a:r>
              <a:rPr lang="pt-BR" sz="2000" dirty="0" smtClean="0"/>
              <a:t>Declaração de exceção e a interface pública</a:t>
            </a:r>
          </a:p>
          <a:p>
            <a:r>
              <a:rPr lang="pt-BR" sz="2000" dirty="0" smtClean="0"/>
              <a:t>Relançando a mesma exceção</a:t>
            </a: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8.5 Reconhecer classes e categorias de exceções comuns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Comuns e </a:t>
            </a:r>
            <a:r>
              <a:rPr lang="pt-BR" dirty="0" err="1"/>
              <a:t>Errors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 onde exceções vem</a:t>
            </a:r>
          </a:p>
          <a:p>
            <a:r>
              <a:rPr lang="pt-BR" sz="2000" dirty="0" smtClean="0"/>
              <a:t>Exceções lançadas pela JVM</a:t>
            </a:r>
          </a:p>
          <a:p>
            <a:r>
              <a:rPr lang="pt-BR" sz="2000" dirty="0" smtClean="0"/>
              <a:t>Exceções lançadas programaticamente</a:t>
            </a:r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Declarações e Controle de Acesso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Identificadores e </a:t>
            </a:r>
            <a:r>
              <a:rPr lang="pt-BR" sz="2400" dirty="0" err="1" smtClean="0"/>
              <a:t>Keywords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Definir Classes</a:t>
            </a:r>
          </a:p>
          <a:p>
            <a:pPr marL="0" indent="0" algn="r">
              <a:buNone/>
            </a:pPr>
            <a:r>
              <a:rPr lang="pt-BR" sz="2400" dirty="0" smtClean="0"/>
              <a:t>Usar Interfaces</a:t>
            </a:r>
          </a:p>
          <a:p>
            <a:pPr marL="0" indent="0" algn="r">
              <a:buNone/>
            </a:pPr>
            <a:r>
              <a:rPr lang="pt-BR" sz="2400" dirty="0" smtClean="0"/>
              <a:t>Declarar Membros de Classe</a:t>
            </a:r>
          </a:p>
          <a:p>
            <a:pPr marL="0" indent="0" algn="r">
              <a:buNone/>
            </a:pPr>
            <a:r>
              <a:rPr lang="pt-BR" sz="2400" dirty="0" smtClean="0"/>
              <a:t>Declarar e Usar </a:t>
            </a:r>
            <a:r>
              <a:rPr lang="pt-BR" sz="2400" dirty="0" err="1" smtClean="0"/>
              <a:t>enums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</p:txBody>
      </p:sp>
    </p:spTree>
    <p:extLst>
      <p:ext uri="{BB962C8B-B14F-4D97-AF65-F5344CB8AC3E}">
        <p14:creationId xmlns:p14="http://schemas.microsoft.com/office/powerpoint/2010/main" val="20578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Simulado OCA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Simulado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0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Identificadores válidos</a:t>
            </a:r>
          </a:p>
          <a:p>
            <a:r>
              <a:rPr lang="pt-BR" sz="2400" dirty="0" smtClean="0"/>
              <a:t>Convenção de Código Java (vide </a:t>
            </a:r>
            <a:r>
              <a:rPr lang="pt-BR" sz="2400" dirty="0" err="1" smtClean="0"/>
              <a:t>keywords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Convenção para classes</a:t>
            </a:r>
          </a:p>
          <a:p>
            <a:pPr lvl="1"/>
            <a:r>
              <a:rPr lang="pt-BR" sz="2000" dirty="0"/>
              <a:t>Convenção </a:t>
            </a:r>
            <a:r>
              <a:rPr lang="pt-BR" sz="2000" dirty="0" smtClean="0"/>
              <a:t>para métodos</a:t>
            </a:r>
          </a:p>
          <a:p>
            <a:pPr lvl="1"/>
            <a:r>
              <a:rPr lang="pt-BR" sz="2000" dirty="0"/>
              <a:t>Convenção </a:t>
            </a:r>
            <a:r>
              <a:rPr lang="pt-BR" sz="2000" dirty="0" smtClean="0"/>
              <a:t>para variáveis</a:t>
            </a:r>
          </a:p>
          <a:p>
            <a:pPr lvl="1"/>
            <a:r>
              <a:rPr lang="pt-BR" sz="2000" dirty="0"/>
              <a:t>Convenção </a:t>
            </a:r>
            <a:r>
              <a:rPr lang="pt-BR" sz="2000" dirty="0" smtClean="0"/>
              <a:t>para constantes</a:t>
            </a:r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4799</TotalTime>
  <Words>2088</Words>
  <Application>Microsoft Office PowerPoint</Application>
  <PresentationFormat>Apresentação na tela (4:3)</PresentationFormat>
  <Paragraphs>493</Paragraphs>
  <Slides>70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Tw Cen MT</vt:lpstr>
      <vt:lpstr>pptCA87.tmp</vt:lpstr>
      <vt:lpstr>Treinamento Java SE OCA</vt:lpstr>
      <vt:lpstr>Introdução</vt:lpstr>
      <vt:lpstr>Objetivos</vt:lpstr>
      <vt:lpstr>Sobre a Certificação OCA</vt:lpstr>
      <vt:lpstr>Apresentação do PowerPoint</vt:lpstr>
      <vt:lpstr>Review</vt:lpstr>
      <vt:lpstr>Declarações e Controle de Acesso</vt:lpstr>
      <vt:lpstr>Identificadores e Keywords</vt:lpstr>
      <vt:lpstr>Identificadores e Keywords</vt:lpstr>
      <vt:lpstr>Definindo Classes</vt:lpstr>
      <vt:lpstr>Definindo Classes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Orientação a Objeto</vt:lpstr>
      <vt:lpstr>(CONCEITO) Encapsulamento</vt:lpstr>
      <vt:lpstr>(CONCEITO) Herança e Polimorfismo</vt:lpstr>
      <vt:lpstr>(CONCEITO) Polimorfismo</vt:lpstr>
      <vt:lpstr>Sobrescrição e Sobrecarga</vt:lpstr>
      <vt:lpstr>Sobrescrição e Sobrecarga</vt:lpstr>
      <vt:lpstr>(CONCEITO) Casting</vt:lpstr>
      <vt:lpstr>(CONCEITO) 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Assignments</vt:lpstr>
      <vt:lpstr>Literais, Atribuições e Variáveis</vt:lpstr>
      <vt:lpstr>Literais, Atribuições e Variáveis</vt:lpstr>
      <vt:lpstr>Literais, Atribuições e Variáveis</vt:lpstr>
      <vt:lpstr>(CONCEITO) 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 (GC)</vt:lpstr>
      <vt:lpstr>Coletor de Lixo</vt:lpstr>
      <vt:lpstr>Apresentação do PowerPoint</vt:lpstr>
      <vt:lpstr>Operadores</vt:lpstr>
      <vt:lpstr>Operadores em Java</vt:lpstr>
      <vt:lpstr>Operadores em Java</vt:lpstr>
      <vt:lpstr>Operadores em Java</vt:lpstr>
      <vt:lpstr>Apresentação do PowerPoint</vt:lpstr>
      <vt:lpstr>Trabalhando com String, Arrays e ArrayLists</vt:lpstr>
      <vt:lpstr>Usando Strings e StringBuilder</vt:lpstr>
      <vt:lpstr>Usando Strings e StringBuilder</vt:lpstr>
      <vt:lpstr>Usando Arrays</vt:lpstr>
      <vt:lpstr>Usando Arrays</vt:lpstr>
      <vt:lpstr>Usando ArrayList</vt:lpstr>
      <vt:lpstr>Usando ArrayList</vt:lpstr>
      <vt:lpstr>Apresentação do PowerPoint</vt:lpstr>
      <vt:lpstr>Controle de Fluxo e Exceções</vt:lpstr>
      <vt:lpstr>Usando if e switch</vt:lpstr>
      <vt:lpstr>Usando if e switch</vt:lpstr>
      <vt:lpstr>Criando Loops</vt:lpstr>
      <vt:lpstr>Criando Loops</vt:lpstr>
      <vt:lpstr>Manipulando Exceções</vt:lpstr>
      <vt:lpstr>Manipulando Exceções</vt:lpstr>
      <vt:lpstr>Exceções Comuns e Errors</vt:lpstr>
      <vt:lpstr>Exceções Comuns e Errors</vt:lpstr>
      <vt:lpstr>Apresentação do PowerPoint</vt:lpstr>
      <vt:lpstr>Apresentação do PowerPoint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890</cp:revision>
  <cp:lastPrinted>2016-01-19T16:38:17Z</cp:lastPrinted>
  <dcterms:created xsi:type="dcterms:W3CDTF">2014-06-11T11:16:34Z</dcterms:created>
  <dcterms:modified xsi:type="dcterms:W3CDTF">2016-08-18T11:01:42Z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