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8" r:id="rId29"/>
    <p:sldId id="1202" r:id="rId30"/>
    <p:sldId id="1166" r:id="rId31"/>
    <p:sldId id="1209" r:id="rId32"/>
    <p:sldId id="1167" r:id="rId33"/>
    <p:sldId id="1210" r:id="rId34"/>
    <p:sldId id="1168" r:id="rId35"/>
    <p:sldId id="1211" r:id="rId36"/>
    <p:sldId id="1169" r:id="rId37"/>
    <p:sldId id="1212" r:id="rId38"/>
    <p:sldId id="1213" r:id="rId39"/>
    <p:sldId id="1170" r:id="rId40"/>
    <p:sldId id="1214" r:id="rId41"/>
    <p:sldId id="1171" r:id="rId42"/>
    <p:sldId id="1172" r:id="rId43"/>
    <p:sldId id="1173" r:id="rId44"/>
    <p:sldId id="1174" r:id="rId45"/>
    <p:sldId id="1175" r:id="rId46"/>
    <p:sldId id="1176" r:id="rId47"/>
    <p:sldId id="1177" r:id="rId48"/>
    <p:sldId id="1178" r:id="rId49"/>
    <p:sldId id="1179" r:id="rId50"/>
    <p:sldId id="1180" r:id="rId51"/>
    <p:sldId id="1181" r:id="rId52"/>
    <p:sldId id="1182" r:id="rId53"/>
    <p:sldId id="1183" r:id="rId54"/>
    <p:sldId id="1184" r:id="rId55"/>
    <p:sldId id="1185" r:id="rId56"/>
    <p:sldId id="1186" r:id="rId57"/>
    <p:sldId id="1187" r:id="rId5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</a:t>
            </a:r>
            <a:r>
              <a:rPr lang="pt-BR" sz="2300" dirty="0" smtClean="0"/>
              <a:t>declarado no arquivo</a:t>
            </a:r>
            <a:endParaRPr lang="pt-BR" sz="2300" dirty="0" smtClean="0"/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não-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smtClean="0"/>
              <a:t>legível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</a:t>
            </a:r>
            <a:r>
              <a:rPr lang="pt-BR" sz="2400" b="1" dirty="0" smtClean="0"/>
              <a:t>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655"/>
          </a:xfrm>
        </p:spPr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</a:t>
            </a:r>
            <a:r>
              <a:rPr lang="pt-BR" sz="2200" b="1" dirty="0" smtClean="0"/>
              <a:t>acesso</a:t>
            </a:r>
            <a:r>
              <a:rPr lang="pt-BR" sz="2200" dirty="0" smtClean="0"/>
              <a:t>, mesmo que não informe um explicitamente</a:t>
            </a:r>
            <a:endParaRPr lang="pt-BR" sz="2200" b="1" dirty="0" smtClean="0"/>
          </a:p>
          <a:p>
            <a:pPr algn="just"/>
            <a:r>
              <a:rPr lang="pt-BR" sz="2200" dirty="0" smtClean="0"/>
              <a:t>Classe </a:t>
            </a:r>
            <a:r>
              <a:rPr lang="pt-BR" sz="2200" dirty="0" smtClean="0"/>
              <a:t>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Constantes são </a:t>
            </a:r>
            <a:r>
              <a:rPr lang="pt-BR" dirty="0" smtClean="0"/>
              <a:t>variáveis (primitivas ou de referência) </a:t>
            </a:r>
            <a:r>
              <a:rPr lang="pt-BR" b="1" dirty="0" smtClean="0"/>
              <a:t>imutáveis,</a:t>
            </a:r>
            <a:r>
              <a:rPr lang="pt-BR" dirty="0" smtClean="0"/>
              <a:t> </a:t>
            </a:r>
            <a:r>
              <a:rPr lang="pt-BR" b="1" dirty="0"/>
              <a:t>de classe </a:t>
            </a:r>
          </a:p>
          <a:p>
            <a:pPr algn="just"/>
            <a:r>
              <a:rPr lang="pt-BR" dirty="0" smtClean="0"/>
              <a:t>Por </a:t>
            </a:r>
            <a:r>
              <a:rPr lang="pt-BR" dirty="0" smtClean="0"/>
              <a:t>causa das constantes serem declaradas dentro de uma interface, não precisamos utilizar </a:t>
            </a:r>
            <a:r>
              <a:rPr lang="pt-BR" i="1" dirty="0" err="1" smtClean="0"/>
              <a:t>public</a:t>
            </a:r>
            <a:r>
              <a:rPr lang="pt-BR" dirty="0" smtClean="0"/>
              <a:t>, </a:t>
            </a:r>
            <a:r>
              <a:rPr lang="pt-BR" i="1" dirty="0" err="1" smtClean="0"/>
              <a:t>static</a:t>
            </a:r>
            <a:r>
              <a:rPr lang="pt-BR" dirty="0" smtClean="0"/>
              <a:t> e </a:t>
            </a:r>
            <a:r>
              <a:rPr lang="pt-BR" i="1" dirty="0" smtClean="0"/>
              <a:t>final</a:t>
            </a:r>
            <a:r>
              <a:rPr lang="pt-BR" dirty="0" smtClean="0"/>
              <a:t>, </a:t>
            </a:r>
            <a:r>
              <a:rPr lang="pt-BR" b="1" dirty="0" smtClean="0"/>
              <a:t>pois já o são implicitamente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</a:t>
            </a:r>
            <a:r>
              <a:rPr lang="pt-BR" sz="2100" dirty="0" smtClean="0"/>
              <a:t>locais de método</a:t>
            </a:r>
            <a:endParaRPr lang="pt-BR" sz="21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Classes </a:t>
            </a:r>
            <a:r>
              <a:rPr lang="pt-BR" sz="2100" dirty="0" smtClean="0"/>
              <a:t>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</a:t>
            </a:r>
            <a:r>
              <a:rPr lang="pt-BR" sz="2100" dirty="0" smtClean="0"/>
              <a:t>)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i="1" dirty="0" err="1" smtClean="0"/>
              <a:t>static</a:t>
            </a:r>
            <a:r>
              <a:rPr lang="pt-BR" dirty="0" smtClean="0"/>
              <a:t>, nem </a:t>
            </a:r>
            <a:r>
              <a:rPr lang="pt-BR" i="1" dirty="0" smtClean="0"/>
              <a:t>final</a:t>
            </a:r>
            <a:r>
              <a:rPr lang="pt-BR" dirty="0" smtClean="0"/>
              <a:t> ou </a:t>
            </a:r>
            <a:r>
              <a:rPr lang="pt-BR" i="1" dirty="0" smtClean="0"/>
              <a:t>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</a:t>
            </a:r>
            <a:r>
              <a:rPr lang="pt-BR" sz="2100" dirty="0" smtClean="0"/>
              <a:t>três </a:t>
            </a:r>
            <a:r>
              <a:rPr lang="pt-BR" sz="2100" dirty="0" smtClean="0"/>
              <a:t>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</a:t>
            </a:r>
            <a:r>
              <a:rPr lang="pt-BR" sz="2100" dirty="0" smtClean="0"/>
              <a:t>e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final</a:t>
            </a:r>
            <a:r>
              <a:rPr lang="pt-BR" sz="2100" b="1" dirty="0" smtClean="0"/>
              <a:t> </a:t>
            </a:r>
            <a:r>
              <a:rPr lang="pt-BR" sz="2100" dirty="0" smtClean="0"/>
              <a:t>primitivas</a:t>
            </a:r>
            <a:r>
              <a:rPr lang="pt-BR" sz="2100" b="1" dirty="0" smtClean="0"/>
              <a:t> têm seu valor imutável </a:t>
            </a:r>
            <a:r>
              <a:rPr lang="pt-BR" sz="2100" dirty="0" smtClean="0"/>
              <a:t>e as de referência</a:t>
            </a:r>
            <a:r>
              <a:rPr lang="pt-BR" sz="2100" b="1" dirty="0" smtClean="0"/>
              <a:t> não permitem mudar a referência apontada</a:t>
            </a:r>
          </a:p>
          <a:p>
            <a:pPr algn="just"/>
            <a:r>
              <a:rPr lang="pt-BR" sz="2100" dirty="0"/>
              <a:t>Variáveis </a:t>
            </a:r>
            <a:r>
              <a:rPr lang="pt-BR" sz="2100" i="1" dirty="0" err="1"/>
              <a:t>static</a:t>
            </a:r>
            <a:r>
              <a:rPr lang="pt-BR" sz="2100" dirty="0"/>
              <a:t> existirão independentemente de haver instância da classe e é </a:t>
            </a:r>
            <a:r>
              <a:rPr lang="pt-BR" sz="2100" b="1" dirty="0"/>
              <a:t>compartilhada dentre as possíveis instância criadas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</a:t>
            </a:r>
            <a:r>
              <a:rPr lang="pt-BR" sz="2100" dirty="0" smtClean="0"/>
              <a:t>)</a:t>
            </a:r>
            <a:endParaRPr lang="pt-BR" sz="21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quando precisamos de uma lista enumerada (predefinida) de opções</a:t>
            </a:r>
          </a:p>
          <a:p>
            <a:pPr algn="just"/>
            <a:r>
              <a:rPr lang="pt-BR" dirty="0" smtClean="0"/>
              <a:t>Pode ser declarado em seu próprio arquivo ou dentro de um arquivo de classe</a:t>
            </a:r>
          </a:p>
          <a:p>
            <a:pPr algn="just"/>
            <a:r>
              <a:rPr lang="pt-BR" dirty="0" smtClean="0"/>
              <a:t>São aplicáveis os mesmos modificadores que seriam para uma declaração de classe</a:t>
            </a:r>
          </a:p>
          <a:p>
            <a:pPr algn="just"/>
            <a:r>
              <a:rPr lang="pt-BR" dirty="0" smtClean="0"/>
              <a:t>É possível aplicarmos construtor(es) com argumentos, </a:t>
            </a:r>
            <a:r>
              <a:rPr lang="pt-BR" b="1" dirty="0" smtClean="0"/>
              <a:t>mas nunca o invocaremos diretamente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2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Java, temos duas premissas básicas em OO: </a:t>
            </a:r>
            <a:r>
              <a:rPr lang="pt-BR" b="1" dirty="0" smtClean="0"/>
              <a:t>flexibilidade</a:t>
            </a:r>
            <a:r>
              <a:rPr lang="pt-BR" dirty="0" smtClean="0"/>
              <a:t> e </a:t>
            </a:r>
            <a:r>
              <a:rPr lang="pt-BR" b="1" dirty="0" smtClean="0"/>
              <a:t>manutenabilidade</a:t>
            </a:r>
          </a:p>
          <a:p>
            <a:pPr algn="just"/>
            <a:r>
              <a:rPr lang="pt-BR" dirty="0" smtClean="0"/>
              <a:t>Encapsulamento é uma técnica onde utilizamos modificadores de acesso juntamente com métodos (assessores e configuradores) para </a:t>
            </a:r>
            <a:r>
              <a:rPr lang="pt-BR" b="1" dirty="0" smtClean="0"/>
              <a:t>evitar-se expor a implementação</a:t>
            </a:r>
            <a:r>
              <a:rPr lang="pt-BR" dirty="0" smtClean="0"/>
              <a:t> em detrimento da exposição do contrato a ser seguido</a:t>
            </a:r>
          </a:p>
          <a:p>
            <a:pPr algn="just"/>
            <a:r>
              <a:rPr lang="pt-BR" dirty="0" smtClean="0"/>
              <a:t>Devemos seguir a convenção Java para nome os assessores e configuradores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93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Herança é um tipo de relacionamento (É-UM) que permite a </a:t>
            </a:r>
            <a:r>
              <a:rPr lang="pt-BR" b="1" dirty="0" smtClean="0"/>
              <a:t>reutilização de código e uso de polimorfismo</a:t>
            </a:r>
            <a:r>
              <a:rPr lang="pt-BR" dirty="0" smtClean="0"/>
              <a:t>, dentro do modelo OO</a:t>
            </a:r>
          </a:p>
          <a:p>
            <a:pPr algn="just"/>
            <a:r>
              <a:rPr lang="pt-BR" dirty="0" smtClean="0"/>
              <a:t>Para o exame, precisamos conhecer que é possível criar relacionamento de herança através da extensão de classe</a:t>
            </a:r>
          </a:p>
          <a:p>
            <a:pPr algn="just"/>
            <a:r>
              <a:rPr lang="pt-BR" dirty="0" smtClean="0"/>
              <a:t>No modelo OO, não devemos nos preocupar em como um código está implementado (como a coisa funciona), escondendo a implementação. Deve-se entretanto se ater ao contrato definido.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7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Todos os objetos Java (que não o próprio </a:t>
            </a:r>
            <a:r>
              <a:rPr lang="pt-BR" sz="2400" dirty="0" err="1" smtClean="0"/>
              <a:t>Object</a:t>
            </a:r>
            <a:r>
              <a:rPr lang="pt-BR" sz="2400" dirty="0" smtClean="0"/>
              <a:t>) que passam no teste É-UM </a:t>
            </a:r>
            <a:r>
              <a:rPr lang="pt-BR" sz="2400" b="1" dirty="0" smtClean="0"/>
              <a:t>são considerados polimórficos</a:t>
            </a:r>
          </a:p>
          <a:p>
            <a:pPr algn="just"/>
            <a:r>
              <a:rPr lang="pt-BR" sz="2400" dirty="0" smtClean="0"/>
              <a:t>A API que é exposta </a:t>
            </a:r>
            <a:r>
              <a:rPr lang="pt-BR" sz="2400" b="1" dirty="0" smtClean="0"/>
              <a:t>sempre será a da variável de referência</a:t>
            </a:r>
            <a:r>
              <a:rPr lang="pt-BR" sz="2400" dirty="0" smtClean="0"/>
              <a:t>, em detrimento da do tipo real do objeto</a:t>
            </a:r>
          </a:p>
          <a:p>
            <a:pPr algn="just"/>
            <a:r>
              <a:rPr lang="pt-BR" sz="2400" dirty="0" smtClean="0"/>
              <a:t>É possível a variável (não-final) apontar para quaisquer objetos que sejam seu subtipo</a:t>
            </a:r>
          </a:p>
          <a:p>
            <a:pPr algn="just"/>
            <a:r>
              <a:rPr lang="pt-BR" sz="2400" dirty="0" smtClean="0"/>
              <a:t>Polimorfismo também é possibilitado pela </a:t>
            </a:r>
            <a:r>
              <a:rPr lang="pt-BR" sz="2400" b="1" dirty="0" smtClean="0"/>
              <a:t>implementação de uma interface</a:t>
            </a:r>
          </a:p>
          <a:p>
            <a:pPr algn="just"/>
            <a:r>
              <a:rPr lang="pt-BR" sz="2400" dirty="0" smtClean="0"/>
              <a:t>Classes só podem estender uma classe, mas podem implementar diversas </a:t>
            </a:r>
            <a:r>
              <a:rPr lang="pt-BR" sz="2400" dirty="0" smtClean="0"/>
              <a:t>interfaces (única forma de herança múltipla em Java)</a:t>
            </a:r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68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Sobrescritos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Possibilita que classes filha tenham a oportunidade de </a:t>
            </a:r>
            <a:r>
              <a:rPr lang="pt-BR" sz="2300" b="1" dirty="0" smtClean="0"/>
              <a:t>definir comportamentos específicos</a:t>
            </a:r>
            <a:r>
              <a:rPr lang="pt-BR" sz="2300" dirty="0" smtClean="0"/>
              <a:t> para si opcionalmente reaproveitando código do método pai</a:t>
            </a:r>
          </a:p>
          <a:p>
            <a:pPr algn="just"/>
            <a:r>
              <a:rPr lang="pt-BR" sz="2300" dirty="0" smtClean="0"/>
              <a:t>Métodos sobrescritos </a:t>
            </a:r>
            <a:r>
              <a:rPr lang="pt-BR" sz="2300" b="1" dirty="0" smtClean="0"/>
              <a:t>não podem ser mais restritivos </a:t>
            </a:r>
            <a:r>
              <a:rPr lang="pt-BR" sz="2300" dirty="0" smtClean="0"/>
              <a:t>do que o declarado no método pai</a:t>
            </a:r>
          </a:p>
          <a:p>
            <a:pPr algn="just"/>
            <a:r>
              <a:rPr lang="pt-BR" sz="2300" dirty="0" smtClean="0"/>
              <a:t>Os argumentos devem </a:t>
            </a:r>
            <a:r>
              <a:rPr lang="pt-BR" sz="2300" b="1" dirty="0" smtClean="0"/>
              <a:t>ser exatamente os que foram declarados no método pai</a:t>
            </a:r>
          </a:p>
          <a:p>
            <a:pPr algn="just"/>
            <a:r>
              <a:rPr lang="pt-BR" sz="2300" dirty="0" smtClean="0"/>
              <a:t>Os tipos de retorno e as exceções lançadas pelo método sobrescrito podem ser alterados para serem algum dos subtipos do mesmo</a:t>
            </a:r>
          </a:p>
          <a:p>
            <a:pPr algn="just"/>
            <a:r>
              <a:rPr lang="pt-BR" sz="2300" dirty="0" smtClean="0"/>
              <a:t>Métodos </a:t>
            </a:r>
            <a:r>
              <a:rPr lang="pt-BR" sz="2300" i="1" dirty="0" smtClean="0"/>
              <a:t>final</a:t>
            </a:r>
            <a:r>
              <a:rPr lang="pt-BR" sz="2300" dirty="0" smtClean="0"/>
              <a:t> e </a:t>
            </a:r>
            <a:r>
              <a:rPr lang="pt-BR" sz="2300" i="1" dirty="0" err="1" smtClean="0"/>
              <a:t>static</a:t>
            </a:r>
            <a:r>
              <a:rPr lang="pt-BR" sz="2300" dirty="0" smtClean="0"/>
              <a:t> não podem ser sobrescritos</a:t>
            </a:r>
            <a:endParaRPr lang="pt-BR" sz="2300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38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Sobrecarregados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São métodos que permite o </a:t>
            </a:r>
            <a:r>
              <a:rPr lang="pt-BR" sz="2400" b="1" dirty="0" smtClean="0"/>
              <a:t>reuso do mesmo “nome de método”</a:t>
            </a:r>
            <a:r>
              <a:rPr lang="pt-BR" sz="2400" dirty="0" smtClean="0"/>
              <a:t> dentro de uma classe ou subclasse</a:t>
            </a:r>
          </a:p>
          <a:p>
            <a:pPr algn="just"/>
            <a:r>
              <a:rPr lang="pt-BR" sz="2400" dirty="0" smtClean="0"/>
              <a:t>Este métodos </a:t>
            </a:r>
            <a:r>
              <a:rPr lang="pt-BR" sz="2400" b="1" dirty="0" smtClean="0"/>
              <a:t>precisam  alterar a lista de argumentos</a:t>
            </a:r>
          </a:p>
          <a:p>
            <a:pPr algn="just"/>
            <a:r>
              <a:rPr lang="pt-BR" sz="2400" dirty="0" smtClean="0"/>
              <a:t>Estes métodos podem alterar o tipo de retorno, o modificador de acesso ou declarações de exceções</a:t>
            </a:r>
          </a:p>
          <a:p>
            <a:pPr algn="just"/>
            <a:r>
              <a:rPr lang="pt-BR" sz="2400" dirty="0" smtClean="0"/>
              <a:t>A JVM sabe em </a:t>
            </a:r>
            <a:r>
              <a:rPr lang="pt-BR" sz="2400" dirty="0" err="1" smtClean="0"/>
              <a:t>runtime</a:t>
            </a:r>
            <a:r>
              <a:rPr lang="pt-BR" sz="2400" dirty="0" smtClean="0"/>
              <a:t> qual métodos chamar, considerando o match mais apropriado do tipo do parâmetro informado </a:t>
            </a:r>
          </a:p>
          <a:p>
            <a:pPr algn="just"/>
            <a:r>
              <a:rPr lang="pt-BR" sz="2400" dirty="0" smtClean="0"/>
              <a:t>É o </a:t>
            </a:r>
            <a:r>
              <a:rPr lang="pt-BR" sz="2400" b="1" dirty="0" smtClean="0"/>
              <a:t>tipo de referência </a:t>
            </a:r>
            <a:r>
              <a:rPr lang="pt-BR" sz="2400" dirty="0" smtClean="0"/>
              <a:t>(não o tipo do objeto) </a:t>
            </a:r>
            <a:r>
              <a:rPr lang="pt-BR" sz="2400" b="1" dirty="0" smtClean="0"/>
              <a:t>quem determina qual método sobrecarregado será chamado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37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71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</a:t>
            </a:r>
            <a:r>
              <a:rPr lang="pt-BR" b="1" dirty="0" smtClean="0"/>
              <a:t>letra</a:t>
            </a:r>
            <a:r>
              <a:rPr lang="pt-BR" dirty="0" smtClean="0"/>
              <a:t>, </a:t>
            </a:r>
            <a:r>
              <a:rPr lang="pt-BR" b="1" dirty="0" smtClean="0"/>
              <a:t>$</a:t>
            </a:r>
            <a:r>
              <a:rPr lang="pt-BR" dirty="0" smtClean="0"/>
              <a:t> ou </a:t>
            </a:r>
            <a:r>
              <a:rPr lang="pt-BR" b="1" dirty="0" smtClean="0"/>
              <a:t>_.</a:t>
            </a:r>
            <a:r>
              <a:rPr lang="pt-BR" dirty="0" smtClean="0"/>
              <a:t> Após, podem conter </a:t>
            </a:r>
            <a:r>
              <a:rPr lang="pt-BR" b="1" dirty="0" smtClean="0"/>
              <a:t>quaisquer combinações de letras, caracteres monetários, conectores ou números</a:t>
            </a:r>
          </a:p>
          <a:p>
            <a:pPr algn="just"/>
            <a:r>
              <a:rPr lang="pt-BR" b="1" dirty="0" smtClean="0"/>
              <a:t>Não há limite para o numero de caracteres </a:t>
            </a:r>
            <a:r>
              <a:rPr lang="pt-BR" dirty="0" smtClean="0"/>
              <a:t>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b="1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</a:t>
            </a:r>
            <a:r>
              <a:rPr lang="pt-BR" b="1" dirty="0" smtClean="0"/>
              <a:t>case </a:t>
            </a:r>
            <a:r>
              <a:rPr lang="pt-BR" b="1" dirty="0" err="1" smtClean="0"/>
              <a:t>sensitive</a:t>
            </a:r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600" dirty="0" smtClean="0"/>
              <a:t>Uso do </a:t>
            </a:r>
            <a:r>
              <a:rPr lang="pt-BR" sz="2600" b="1" dirty="0" err="1" smtClean="0"/>
              <a:t>CammelCase</a:t>
            </a:r>
            <a:r>
              <a:rPr lang="pt-BR" sz="2600" dirty="0" smtClean="0"/>
              <a:t> apropriado</a:t>
            </a:r>
          </a:p>
          <a:p>
            <a:pPr algn="just"/>
            <a:r>
              <a:rPr lang="pt-BR" sz="2600" dirty="0" smtClean="0"/>
              <a:t>Classes e Interfaces devem começar com letra </a:t>
            </a:r>
            <a:r>
              <a:rPr lang="pt-BR" sz="2600" b="1" dirty="0" smtClean="0"/>
              <a:t>maiúscula</a:t>
            </a:r>
          </a:p>
          <a:p>
            <a:pPr algn="just"/>
            <a:r>
              <a:rPr lang="pt-BR" sz="2600" dirty="0" smtClean="0"/>
              <a:t>Métodos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Variáveis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Constantes </a:t>
            </a:r>
            <a:r>
              <a:rPr lang="pt-BR" sz="2600" dirty="0" smtClean="0"/>
              <a:t>devem ser criadas com </a:t>
            </a:r>
            <a:r>
              <a:rPr lang="pt-BR" sz="2600" i="1" dirty="0" err="1" smtClean="0"/>
              <a:t>static</a:t>
            </a:r>
            <a:r>
              <a:rPr lang="pt-BR" sz="2600" dirty="0" smtClean="0"/>
              <a:t> </a:t>
            </a:r>
            <a:r>
              <a:rPr lang="pt-BR" sz="2600" dirty="0" smtClean="0"/>
              <a:t>e </a:t>
            </a:r>
            <a:r>
              <a:rPr lang="pt-BR" sz="2600" i="1" dirty="0" smtClean="0"/>
              <a:t>final</a:t>
            </a:r>
            <a:r>
              <a:rPr lang="pt-BR" sz="2600" dirty="0" smtClean="0"/>
              <a:t>, em </a:t>
            </a:r>
            <a:r>
              <a:rPr lang="pt-BR" sz="2600" b="1" dirty="0" smtClean="0"/>
              <a:t>caixa alta </a:t>
            </a:r>
            <a:r>
              <a:rPr lang="pt-BR" sz="2600" dirty="0" smtClean="0"/>
              <a:t>e se necessário usar _ como </a:t>
            </a:r>
            <a:r>
              <a:rPr lang="pt-BR" sz="2600" dirty="0" smtClean="0"/>
              <a:t>separador</a:t>
            </a:r>
          </a:p>
          <a:p>
            <a:pPr algn="just"/>
            <a:r>
              <a:rPr lang="pt-BR" sz="2600" dirty="0" smtClean="0"/>
              <a:t>É recomendado que os identificadores possuam </a:t>
            </a:r>
            <a:r>
              <a:rPr lang="pt-BR" sz="2600" dirty="0"/>
              <a:t>um nome </a:t>
            </a:r>
            <a:r>
              <a:rPr lang="pt-BR" sz="2600" dirty="0" smtClean="0"/>
              <a:t>“curto”, mas principalmente </a:t>
            </a:r>
            <a:r>
              <a:rPr lang="pt-BR" sz="2600" dirty="0"/>
              <a:t>com </a:t>
            </a:r>
            <a:r>
              <a:rPr lang="pt-BR" sz="2600" b="1" dirty="0"/>
              <a:t>significância</a:t>
            </a:r>
          </a:p>
          <a:p>
            <a:pPr algn="just"/>
            <a:endParaRPr lang="pt-BR" sz="2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2139</Words>
  <Application>Microsoft Office PowerPoint</Application>
  <PresentationFormat>Apresentação na tela (4:3)</PresentationFormat>
  <Paragraphs>249</Paragraphs>
  <Slides>57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Comandos javac e java</vt:lpstr>
      <vt:lpstr>Executando aplicações com java</vt:lpstr>
      <vt:lpstr>public static void main</vt:lpstr>
      <vt:lpstr>Import não-static</vt:lpstr>
      <vt:lpstr>Import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Declarando enums</vt:lpstr>
      <vt:lpstr>Apresentação do PowerPoint</vt:lpstr>
      <vt:lpstr>Encapsulamento</vt:lpstr>
      <vt:lpstr>Encapsulamento</vt:lpstr>
      <vt:lpstr>Herança e Polimorfismo</vt:lpstr>
      <vt:lpstr>Herança</vt:lpstr>
      <vt:lpstr>Polimorfismo</vt:lpstr>
      <vt:lpstr>Polimorfismo</vt:lpstr>
      <vt:lpstr>Sobrescrição e Sobrecarga</vt:lpstr>
      <vt:lpstr>Métodos Sobrescritos</vt:lpstr>
      <vt:lpstr>Métodos Sobrecarregados</vt:lpstr>
      <vt:lpstr>Casting</vt:lpstr>
      <vt:lpstr>Apresentação do PowerPoint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653</cp:revision>
  <cp:lastPrinted>2016-01-19T16:38:17Z</cp:lastPrinted>
  <dcterms:created xsi:type="dcterms:W3CDTF">2014-06-11T11:16:34Z</dcterms:created>
  <dcterms:modified xsi:type="dcterms:W3CDTF">2016-08-05T17:53:52Z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