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0"/>
  </p:notesMasterIdLst>
  <p:handoutMasterIdLst>
    <p:handoutMasterId r:id="rId61"/>
  </p:handoutMasterIdLst>
  <p:sldIdLst>
    <p:sldId id="1140" r:id="rId2"/>
    <p:sldId id="1144" r:id="rId3"/>
    <p:sldId id="1141" r:id="rId4"/>
    <p:sldId id="1142" r:id="rId5"/>
    <p:sldId id="1146" r:id="rId6"/>
    <p:sldId id="1161" r:id="rId7"/>
    <p:sldId id="1226" r:id="rId8"/>
    <p:sldId id="1162" r:id="rId9"/>
    <p:sldId id="1227" r:id="rId10"/>
    <p:sldId id="1206" r:id="rId11"/>
    <p:sldId id="1197" r:id="rId12"/>
    <p:sldId id="1163" r:id="rId13"/>
    <p:sldId id="1228" r:id="rId14"/>
    <p:sldId id="1164" r:id="rId15"/>
    <p:sldId id="1229" r:id="rId16"/>
    <p:sldId id="1241" r:id="rId17"/>
    <p:sldId id="1165" r:id="rId18"/>
    <p:sldId id="1242" r:id="rId19"/>
    <p:sldId id="1202" r:id="rId20"/>
    <p:sldId id="1166" r:id="rId21"/>
    <p:sldId id="1231" r:id="rId22"/>
    <p:sldId id="1167" r:id="rId23"/>
    <p:sldId id="1232" r:id="rId24"/>
    <p:sldId id="1168" r:id="rId25"/>
    <p:sldId id="1233" r:id="rId26"/>
    <p:sldId id="1169" r:id="rId27"/>
    <p:sldId id="1234" r:id="rId28"/>
    <p:sldId id="1170" r:id="rId29"/>
    <p:sldId id="1235" r:id="rId30"/>
    <p:sldId id="1171" r:id="rId31"/>
    <p:sldId id="1236" r:id="rId32"/>
    <p:sldId id="1172" r:id="rId33"/>
    <p:sldId id="1237" r:id="rId34"/>
    <p:sldId id="1173" r:id="rId35"/>
    <p:sldId id="1238" r:id="rId36"/>
    <p:sldId id="1174" r:id="rId37"/>
    <p:sldId id="1239" r:id="rId38"/>
    <p:sldId id="1221" r:id="rId39"/>
    <p:sldId id="1175" r:id="rId40"/>
    <p:sldId id="1240" r:id="rId41"/>
    <p:sldId id="1243" r:id="rId42"/>
    <p:sldId id="1176" r:id="rId43"/>
    <p:sldId id="1244" r:id="rId44"/>
    <p:sldId id="1177" r:id="rId45"/>
    <p:sldId id="1245" r:id="rId46"/>
    <p:sldId id="1178" r:id="rId47"/>
    <p:sldId id="1246" r:id="rId48"/>
    <p:sldId id="1179" r:id="rId49"/>
    <p:sldId id="1247" r:id="rId50"/>
    <p:sldId id="1248" r:id="rId51"/>
    <p:sldId id="1180" r:id="rId52"/>
    <p:sldId id="1181" r:id="rId53"/>
    <p:sldId id="1182" r:id="rId54"/>
    <p:sldId id="1183" r:id="rId55"/>
    <p:sldId id="1184" r:id="rId56"/>
    <p:sldId id="1185" r:id="rId57"/>
    <p:sldId id="1186" r:id="rId58"/>
    <p:sldId id="1187" r:id="rId59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38AA9"/>
    <a:srgbClr val="00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0764" autoAdjust="0"/>
  </p:normalViewPr>
  <p:slideViewPr>
    <p:cSldViewPr>
      <p:cViewPr varScale="1">
        <p:scale>
          <a:sx n="67" d="100"/>
          <a:sy n="67" d="100"/>
        </p:scale>
        <p:origin x="151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2EA8-AF65-4008-82EE-AEE6414B708A}" type="datetimeFigureOut">
              <a:rPr lang="pt-BR" smtClean="0"/>
              <a:t>12/08/2016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C7B49-B6BD-4F64-9393-A11418F42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99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F0CD-9C9F-49AC-9576-0191D2CC62A3}" type="datetimeFigureOut">
              <a:rPr lang="pt-BR" smtClean="0"/>
              <a:t>12/08/2016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629"/>
            <a:ext cx="5438140" cy="44679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C1C7-A300-465F-938B-FAEF00C6F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16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asAnotações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NAvAAAIBwAAEAAAAA=="/>
              </a:ext>
            </a:extLst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73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Rodapé 1"/>
          <p:cNvSpPr>
            <a:spLocks noGrp="1"/>
          </p:cNvSpPr>
          <p:nvPr>
            <p:ph type="ftr" sz="quarter" idx="10"/>
          </p:nvPr>
        </p:nvSpPr>
        <p:spPr>
          <a:xfrm>
            <a:off x="35496" y="6448251"/>
            <a:ext cx="28956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4720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47A45E42-5C18-486B-B418-DCDD32841B52}" type="datetimeFigureOut">
              <a:rPr lang="pt-BR" smtClean="0"/>
              <a:t>12/08/2016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  <a:prstGeom prst="rect">
            <a:avLst/>
          </a:prstGeom>
        </p:spPr>
        <p:txBody>
          <a:bodyPr/>
          <a:lstStyle/>
          <a:p>
            <a:fld id="{209F5D4E-431A-43CF-8B21-A4FE243F2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69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Objeto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A=="/>
              </a:ext>
            </a:extLst>
          </p:cNvSpPr>
          <p:nvPr>
            <p:ph idx="1"/>
          </p:nvPr>
        </p:nvSpPr>
        <p:spPr>
          <a:xfrm>
            <a:off x="628650" y="1825626"/>
            <a:ext cx="7886700" cy="435165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ÁreaNúmer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fld id="{7868D786-C895-3D21-DBD0-3E74999E2D6B}" type="slidenum">
              <a:t>‹nº›</a:t>
            </a:fld>
            <a:endParaRPr/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  <p:sp>
        <p:nvSpPr>
          <p:cNvPr id="6" name="ÁreaDataHora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3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7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1"/>
          <p:cNvGrpSpPr>
            <a:extLst>
              <a:ext uri="smNativeData">
                <pr:smNativeData xmlns="" xmlns:pr="smNativeData" val="SMDATA_6_7hxgV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CEIQAAAEsAAEMmAAAQAAAA"/>
              </a:ext>
            </a:extLst>
          </p:cNvGrpSpPr>
          <p:nvPr/>
        </p:nvGrpSpPr>
        <p:grpSpPr>
          <a:xfrm>
            <a:off x="0" y="5239941"/>
            <a:ext cx="9144000" cy="369094"/>
            <a:chOff x="0" y="5448300"/>
            <a:chExt cx="12192000" cy="77152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grpSpPr>
        <p:sp>
          <p:nvSpPr>
            <p:cNvPr id="4" name="Retângulo1"/>
            <p:cNvSpPr>
              <a:extLst>
                <a:ext uri="smNativeData">
                  <pr:smNativeData xmlns="" xmlns:pr="smNativeData" val="SMDATA_12_7hxgVxMAAAAlAAAAZAAAAA0AAAAAkAAAAEgAAACQAAAASAAAAAAAAAABAAAAAAAAAAEAAABQAAAAAAAAAAAA4D8AAAAAAADgPwAAAAAAAOA/AAAAAAAA4D8AAAAAAADgPwAAAAAAAOA/AAAAAAAA4D8AAAAAAADgPwAAAAAAAOA/AAAAAAAA4D8CAAAAjAAAAAEAAAAAAAAAVII1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UgjUA////AQAAAAAAAAAAAAAAAAAAAAAAAAAAAAAAAAAAAAAAAAAAAAAAAn9/fwDn5uYDzMzMAMDA/wB/f38AAAAAAAAAAAAAAAAAAAAAAAAAAAAhAAAAGAAAABQAAADLEgAAhiEAAABLAABDJgAAAAAAAA=="/>
                </a:ext>
              </a:extLst>
            </p:cNvSpPr>
            <p:nvPr/>
          </p:nvSpPr>
          <p:spPr>
            <a:xfrm>
              <a:off x="3054985" y="5449570"/>
              <a:ext cx="913701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/>
            </a:p>
          </p:txBody>
        </p:sp>
        <p:sp>
          <p:nvSpPr>
            <p:cNvPr id="3" name="Retângulo2"/>
            <p:cNvSpPr>
              <a:extLst>
                <a:ext uri="smNativeData">
                  <pr:smNativeData xmlns="" xmlns:pr="smNativeData" val="SMDATA_12_7hxgVxMAAAAlAAAAZAAAAA0AAAAAkAAAAEgAAACQAAAASAAAAAAAAAABAAAAAAAAAAEAAABQAAAAAAAAAAAA4D8AAAAAAADgPwAAAAAAAOA/AAAAAAAA4D8AAAAAAADgPwAAAAAAAOA/AAAAAAAA4D8AAAAAAADgPwAAAAAAAOA/AAAAAAAA4D8CAAAAjAAAAAEAAAAAAAAA/8AA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wAAA////AQAAAAAAAAAAAAAAAAAAAAAAAAAAAAAAAAAAAAAAAAAAAAAAAn9/fwDn5uYDzMzMAMDA/wB/f38AAAAAAAAAAAAAAAAAAAAAAAAAAAAhAAAAGAAAABQAAAAAAAAAhCEAAMsSAABBJgAAAAAAAA=="/>
                </a:ext>
              </a:extLst>
            </p:cNvSpPr>
            <p:nvPr/>
          </p:nvSpPr>
          <p:spPr>
            <a:xfrm>
              <a:off x="0" y="5448300"/>
              <a:ext cx="305498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/>
            </a:p>
          </p:txBody>
        </p:sp>
      </p:grpSp>
      <p:sp>
        <p:nvSpPr>
          <p:cNvPr id="5" name="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C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LEgAAFQkAAItHAABTHgAAAAAAAA=="/>
              </a:ext>
            </a:extLst>
          </p:cNvSpPr>
          <p:nvPr>
            <p:ph type="ctrTitle"/>
          </p:nvPr>
        </p:nvSpPr>
        <p:spPr>
          <a:xfrm>
            <a:off x="2291239" y="1964531"/>
            <a:ext cx="6431280" cy="258984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b">
            <a:prstTxWarp prst="textNoShape">
              <a:avLst/>
            </a:prstTxWarp>
            <a:normAutofit/>
          </a:bodyPr>
          <a:lstStyle/>
          <a:p>
            <a:pPr algn="l">
              <a:defRPr sz="6000"/>
            </a:pPr>
            <a:r>
              <a:rPr dirty="0" err="1" smtClean="0"/>
              <a:t>Treinamento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800" dirty="0" smtClean="0"/>
              <a:t>Java SE OCA</a:t>
            </a:r>
            <a:endParaRPr sz="4800" dirty="0"/>
          </a:p>
        </p:txBody>
      </p:sp>
      <p:sp>
        <p:nvSpPr>
          <p:cNvPr id="6" name="Sub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AEgAAzyEAAABLAAAWJgAAEAAAAA=="/>
              </a:ext>
            </a:extLst>
          </p:cNvSpPr>
          <p:nvPr>
            <p:ph type="subTitle" idx="1"/>
          </p:nvPr>
        </p:nvSpPr>
        <p:spPr>
          <a:xfrm>
            <a:off x="2286000" y="5312569"/>
            <a:ext cx="6858000" cy="29585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t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ts val="690"/>
              </a:spcBef>
              <a:defRPr sz="2210">
                <a:solidFill>
                  <a:srgbClr val="F2F2F2"/>
                </a:solidFill>
              </a:defRPr>
            </a:pPr>
            <a:r>
              <a:rPr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Instrutor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Renato V MEDEIROS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Uma pausa para praticar...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39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uma classe abstrata </a:t>
            </a:r>
            <a:r>
              <a:rPr lang="pt-BR" dirty="0"/>
              <a:t>com modificador</a:t>
            </a:r>
            <a:r>
              <a:rPr lang="pt-BR" dirty="0" smtClean="0"/>
              <a:t> </a:t>
            </a:r>
            <a:r>
              <a:rPr lang="pt-BR" i="1" dirty="0" err="1" smtClean="0"/>
              <a:t>public</a:t>
            </a:r>
            <a:r>
              <a:rPr lang="pt-BR" i="1" dirty="0" smtClean="0"/>
              <a:t> </a:t>
            </a:r>
            <a:r>
              <a:rPr lang="pt-BR" dirty="0" smtClean="0"/>
              <a:t>dentro de um </a:t>
            </a:r>
            <a:r>
              <a:rPr lang="pt-BR" dirty="0" err="1" smtClean="0"/>
              <a:t>package</a:t>
            </a:r>
            <a:r>
              <a:rPr lang="pt-BR" dirty="0" smtClean="0"/>
              <a:t> não-default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uma classe concreta com modificador </a:t>
            </a:r>
            <a:r>
              <a:rPr lang="pt-BR" i="1" dirty="0" smtClean="0"/>
              <a:t>default</a:t>
            </a:r>
            <a:r>
              <a:rPr lang="pt-BR" dirty="0" smtClean="0"/>
              <a:t>, que estenda a classe abstrata criada acima, dentro do </a:t>
            </a:r>
            <a:r>
              <a:rPr lang="pt-BR" dirty="0" err="1" smtClean="0"/>
              <a:t>package</a:t>
            </a:r>
            <a:r>
              <a:rPr lang="pt-BR" dirty="0" smtClean="0"/>
              <a:t> default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 diretório fora do </a:t>
            </a:r>
            <a:r>
              <a:rPr lang="pt-BR" dirty="0" err="1" smtClean="0"/>
              <a:t>classpath</a:t>
            </a:r>
            <a:r>
              <a:rPr lang="pt-BR" dirty="0" smtClean="0"/>
              <a:t> da aplicação/projeto, com o mesmo nome do </a:t>
            </a:r>
            <a:r>
              <a:rPr lang="pt-BR" dirty="0" err="1" smtClean="0"/>
              <a:t>package</a:t>
            </a:r>
            <a:r>
              <a:rPr lang="pt-BR" dirty="0" smtClean="0"/>
              <a:t> criado na etapa 1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Compile ambas as classes utilizando </a:t>
            </a:r>
            <a:r>
              <a:rPr lang="pt-BR" dirty="0" err="1" smtClean="0"/>
              <a:t>javac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0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Uso de Interfaces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de Interfaces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Declarando uma Interface</a:t>
            </a:r>
          </a:p>
          <a:p>
            <a:r>
              <a:rPr lang="pt-BR" dirty="0" smtClean="0"/>
              <a:t>Declarando Constantes de Interface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864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900" dirty="0" smtClean="0"/>
              <a:t>Declarando Membros de Classe</a:t>
            </a:r>
            <a:endParaRPr lang="pt-BR" sz="39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2.1, 2.2, 2.3, 2.4, 2.5, 4.1, 4.2, 6.2 </a:t>
            </a:r>
            <a:r>
              <a:rPr lang="pt-BR" dirty="0" err="1" smtClean="0"/>
              <a:t>and</a:t>
            </a:r>
            <a:r>
              <a:rPr lang="pt-BR" dirty="0" smtClean="0"/>
              <a:t> 6.6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2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Membros de Classe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Modificadores de Acesso</a:t>
            </a:r>
          </a:p>
          <a:p>
            <a:pPr lvl="1"/>
            <a:r>
              <a:rPr lang="pt-BR" dirty="0" smtClean="0"/>
              <a:t>Membros </a:t>
            </a:r>
            <a:r>
              <a:rPr lang="pt-BR" dirty="0" err="1" smtClean="0"/>
              <a:t>Public</a:t>
            </a:r>
            <a:endParaRPr lang="pt-BR" dirty="0" smtClean="0"/>
          </a:p>
          <a:p>
            <a:pPr lvl="1"/>
            <a:r>
              <a:rPr lang="pt-BR" dirty="0" smtClean="0"/>
              <a:t>Membros Private</a:t>
            </a:r>
          </a:p>
          <a:p>
            <a:pPr lvl="1"/>
            <a:r>
              <a:rPr lang="pt-BR" dirty="0" smtClean="0"/>
              <a:t>Membros </a:t>
            </a:r>
            <a:r>
              <a:rPr lang="pt-BR" dirty="0" err="1" smtClean="0"/>
              <a:t>Protected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Membros Default</a:t>
            </a:r>
          </a:p>
          <a:p>
            <a:pPr lvl="1"/>
            <a:r>
              <a:rPr lang="pt-BR" dirty="0" smtClean="0"/>
              <a:t>Modificadores de Acesso para Variáveis Locais</a:t>
            </a:r>
          </a:p>
          <a:p>
            <a:r>
              <a:rPr lang="pt-BR" dirty="0" smtClean="0"/>
              <a:t>Modificadores de Não-Acesso </a:t>
            </a:r>
          </a:p>
          <a:p>
            <a:pPr lvl="1"/>
            <a:r>
              <a:rPr lang="pt-BR" dirty="0" smtClean="0"/>
              <a:t>Métodos Final</a:t>
            </a:r>
          </a:p>
          <a:p>
            <a:pPr lvl="1"/>
            <a:r>
              <a:rPr lang="pt-BR" dirty="0" smtClean="0"/>
              <a:t>Argumentos de métodos Final</a:t>
            </a:r>
          </a:p>
          <a:p>
            <a:pPr lvl="1"/>
            <a:r>
              <a:rPr lang="pt-BR" dirty="0" smtClean="0"/>
              <a:t>Métodos abstratos</a:t>
            </a:r>
          </a:p>
          <a:p>
            <a:pPr lvl="1"/>
            <a:r>
              <a:rPr lang="pt-BR" dirty="0" smtClean="0"/>
              <a:t>Métodos </a:t>
            </a:r>
            <a:r>
              <a:rPr lang="pt-BR" dirty="0" err="1" smtClean="0"/>
              <a:t>Synchronized</a:t>
            </a:r>
            <a:r>
              <a:rPr lang="pt-BR" dirty="0" smtClean="0"/>
              <a:t>, </a:t>
            </a:r>
            <a:r>
              <a:rPr lang="pt-BR" dirty="0" err="1" smtClean="0"/>
              <a:t>Native</a:t>
            </a:r>
            <a:r>
              <a:rPr lang="pt-BR" dirty="0" smtClean="0"/>
              <a:t> e </a:t>
            </a:r>
            <a:r>
              <a:rPr lang="pt-BR" dirty="0" err="1" smtClean="0"/>
              <a:t>Stricfp</a:t>
            </a:r>
            <a:endParaRPr lang="pt-BR" dirty="0" smtClean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65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Membros de 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Declaração de Construtores</a:t>
            </a:r>
          </a:p>
          <a:p>
            <a:r>
              <a:rPr lang="pt-BR" dirty="0" smtClean="0"/>
              <a:t>Declaração </a:t>
            </a:r>
            <a:r>
              <a:rPr lang="pt-BR" dirty="0"/>
              <a:t>de </a:t>
            </a:r>
            <a:r>
              <a:rPr lang="pt-BR" dirty="0" smtClean="0"/>
              <a:t>Variáveis</a:t>
            </a:r>
          </a:p>
          <a:p>
            <a:pPr lvl="1"/>
            <a:r>
              <a:rPr lang="pt-BR" dirty="0" smtClean="0"/>
              <a:t>Declarando primitivos e range dos mesmos</a:t>
            </a:r>
          </a:p>
          <a:p>
            <a:pPr lvl="1"/>
            <a:r>
              <a:rPr lang="pt-BR" dirty="0" smtClean="0"/>
              <a:t>Declarando Variáveis de Referência</a:t>
            </a:r>
          </a:p>
          <a:p>
            <a:pPr lvl="1"/>
            <a:r>
              <a:rPr lang="pt-BR" dirty="0" smtClean="0"/>
              <a:t>Variáveis de Instância</a:t>
            </a:r>
          </a:p>
          <a:p>
            <a:pPr lvl="1"/>
            <a:r>
              <a:rPr lang="pt-BR" dirty="0" smtClean="0"/>
              <a:t>Variáveis Locais (</a:t>
            </a:r>
            <a:r>
              <a:rPr lang="pt-BR" dirty="0" err="1" smtClean="0"/>
              <a:t>autometic</a:t>
            </a:r>
            <a:r>
              <a:rPr lang="pt-BR" dirty="0" smtClean="0"/>
              <a:t>/</a:t>
            </a:r>
            <a:r>
              <a:rPr lang="pt-BR" dirty="0" err="1" smtClean="0"/>
              <a:t>Stack</a:t>
            </a:r>
            <a:r>
              <a:rPr lang="pt-BR" dirty="0" smtClean="0"/>
              <a:t>/</a:t>
            </a:r>
            <a:r>
              <a:rPr lang="pt-BR" dirty="0" err="1" smtClean="0"/>
              <a:t>Method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Declaração de </a:t>
            </a:r>
            <a:r>
              <a:rPr lang="pt-BR" dirty="0" err="1" smtClean="0"/>
              <a:t>Arrays</a:t>
            </a:r>
            <a:endParaRPr lang="pt-BR" dirty="0" smtClean="0"/>
          </a:p>
          <a:p>
            <a:pPr lvl="1"/>
            <a:r>
              <a:rPr lang="pt-BR" dirty="0" smtClean="0"/>
              <a:t>Variáveis Final</a:t>
            </a:r>
          </a:p>
          <a:p>
            <a:pPr lvl="1"/>
            <a:r>
              <a:rPr lang="pt-BR" dirty="0" smtClean="0"/>
              <a:t>Variáveis </a:t>
            </a:r>
            <a:r>
              <a:rPr lang="pt-BR" dirty="0" err="1" smtClean="0"/>
              <a:t>Transient</a:t>
            </a:r>
            <a:r>
              <a:rPr lang="pt-BR" dirty="0" smtClean="0"/>
              <a:t> e </a:t>
            </a:r>
            <a:r>
              <a:rPr lang="pt-BR" dirty="0" err="1" smtClean="0"/>
              <a:t>Volatile</a:t>
            </a:r>
            <a:endParaRPr lang="pt-BR" dirty="0" smtClean="0"/>
          </a:p>
          <a:p>
            <a:pPr lvl="1"/>
            <a:r>
              <a:rPr lang="pt-BR" dirty="0" smtClean="0"/>
              <a:t>Variáveis Estáticas e Métodos</a:t>
            </a:r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85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Declaração e Uso de </a:t>
            </a:r>
            <a:r>
              <a:rPr lang="pt-BR" dirty="0" err="1" smtClean="0"/>
              <a:t>enums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1.2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2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e Uso de </a:t>
            </a:r>
            <a:r>
              <a:rPr lang="pt-BR" dirty="0" err="1"/>
              <a:t>enums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Declarando </a:t>
            </a:r>
            <a:r>
              <a:rPr lang="pt-BR" dirty="0" err="1" smtClean="0"/>
              <a:t>enums</a:t>
            </a:r>
            <a:endParaRPr lang="pt-BR" dirty="0" smtClean="0"/>
          </a:p>
          <a:p>
            <a:pPr lvl="1"/>
            <a:r>
              <a:rPr lang="pt-BR" dirty="0" smtClean="0"/>
              <a:t>Declarando construtores, Métodos e Variáveis em </a:t>
            </a:r>
            <a:r>
              <a:rPr lang="pt-BR" dirty="0" err="1" smtClean="0"/>
              <a:t>enum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7932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2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Java SE OCA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31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6.1 </a:t>
            </a:r>
            <a:r>
              <a:rPr lang="pt-BR" dirty="0" err="1" smtClean="0"/>
              <a:t>and</a:t>
            </a:r>
            <a:r>
              <a:rPr lang="pt-BR" dirty="0" smtClean="0"/>
              <a:t> 6.7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6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570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Herança e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7.1, 7.2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e Polimorfismo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Conceitos de É-UM e TEM-UM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6687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Orientação a Objeto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5370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Sobrescrição e Sobrecarga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6.1, 6.3, 7.2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4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Sobrescrição</a:t>
            </a:r>
            <a:r>
              <a:rPr lang="pt-BR" dirty="0"/>
              <a:t> e Sobrecarga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Métodos Sobrescritos</a:t>
            </a:r>
          </a:p>
          <a:p>
            <a:pPr lvl="1" algn="just"/>
            <a:r>
              <a:rPr lang="pt-BR" dirty="0" smtClean="0"/>
              <a:t>Invocando uma versão da </a:t>
            </a:r>
            <a:r>
              <a:rPr lang="pt-BR" dirty="0" err="1" smtClean="0"/>
              <a:t>superclass</a:t>
            </a:r>
            <a:r>
              <a:rPr lang="pt-BR" dirty="0" smtClean="0"/>
              <a:t> em um método sobrescrito</a:t>
            </a:r>
          </a:p>
          <a:p>
            <a:pPr algn="just"/>
            <a:r>
              <a:rPr lang="pt-BR" dirty="0" smtClean="0"/>
              <a:t>Métodos Sobrecarregados</a:t>
            </a:r>
          </a:p>
          <a:p>
            <a:pPr lvl="1" algn="just"/>
            <a:r>
              <a:rPr lang="pt-BR" dirty="0" smtClean="0"/>
              <a:t>Sobrecargas Válidas</a:t>
            </a:r>
          </a:p>
          <a:p>
            <a:pPr lvl="1" algn="just"/>
            <a:r>
              <a:rPr lang="pt-BR" dirty="0" smtClean="0"/>
              <a:t>Invocando métodos sobrecarregados</a:t>
            </a:r>
          </a:p>
          <a:p>
            <a:pPr lvl="1" algn="just"/>
            <a:r>
              <a:rPr lang="pt-BR" dirty="0" smtClean="0"/>
              <a:t>Polimorfismo em Métodos (sobrescritos/sobrecarregados)</a:t>
            </a:r>
          </a:p>
          <a:p>
            <a:pPr lvl="1" algn="just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7359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Casting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7.3 </a:t>
            </a:r>
            <a:r>
              <a:rPr lang="pt-BR" dirty="0" err="1" smtClean="0"/>
              <a:t>and</a:t>
            </a:r>
            <a:r>
              <a:rPr lang="pt-BR" dirty="0" smtClean="0"/>
              <a:t> 7.4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1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Casting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088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1005"/>
            <a:ext cx="7886700" cy="4690323"/>
          </a:xfrm>
        </p:spPr>
        <p:txBody>
          <a:bodyPr/>
          <a:lstStyle/>
          <a:p>
            <a:pPr algn="just"/>
            <a:r>
              <a:rPr lang="pt-BR" sz="2400" dirty="0" smtClean="0"/>
              <a:t>Execução do </a:t>
            </a:r>
            <a:r>
              <a:rPr lang="pt-BR" sz="2400" b="1" dirty="0" smtClean="0"/>
              <a:t>Programa de Desenvolvimento Java </a:t>
            </a:r>
            <a:r>
              <a:rPr lang="pt-BR" sz="2400" dirty="0" smtClean="0"/>
              <a:t>– curso modular que visa fornecer aos alunos o caminho de aprendizagem oficial da Oracle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Permitir aos alunos a escolha de quais módulos desejam cursar, considerando suas expectativas pessoais e/ou necessidades de projeto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Preparar os alunos para obtenção de </a:t>
            </a:r>
            <a:r>
              <a:rPr lang="pt-BR" sz="2400" b="1" dirty="0" smtClean="0"/>
              <a:t>certificações oficiais da Oracle</a:t>
            </a:r>
            <a:r>
              <a:rPr lang="pt-BR" sz="2400" dirty="0" smtClean="0"/>
              <a:t>, através de  </a:t>
            </a:r>
            <a:r>
              <a:rPr lang="pt-BR" sz="2400" dirty="0" err="1" smtClean="0"/>
              <a:t>mentoring</a:t>
            </a:r>
            <a:r>
              <a:rPr lang="pt-BR" sz="2400" dirty="0" smtClean="0"/>
              <a:t> e </a:t>
            </a:r>
            <a:r>
              <a:rPr lang="pt-BR" sz="2400" dirty="0" err="1" smtClean="0"/>
              <a:t>coaching</a:t>
            </a:r>
            <a:r>
              <a:rPr lang="pt-BR" sz="2400" dirty="0" smtClean="0"/>
              <a:t> aos mesmos</a:t>
            </a:r>
          </a:p>
          <a:p>
            <a:pPr algn="just"/>
            <a:endParaRPr lang="pt-BR" sz="24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375442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Implementando Interfaces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9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Implementando Interfaces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319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Tipos de Retornos Válidos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2.2, 2.5, 6.1 </a:t>
            </a:r>
            <a:r>
              <a:rPr lang="pt-BR" dirty="0" err="1" smtClean="0"/>
              <a:t>and</a:t>
            </a:r>
            <a:r>
              <a:rPr lang="pt-BR" dirty="0" smtClean="0"/>
              <a:t> 6.3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0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Retornos Válidos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Declarações de Tipos de Retorno</a:t>
            </a:r>
          </a:p>
          <a:p>
            <a:pPr lvl="1"/>
            <a:r>
              <a:rPr lang="pt-BR" dirty="0" smtClean="0"/>
              <a:t>Tipos de retorno para métodos sobrecarregados</a:t>
            </a:r>
          </a:p>
          <a:p>
            <a:pPr lvl="1"/>
            <a:r>
              <a:rPr lang="pt-BR" dirty="0" err="1" smtClean="0"/>
              <a:t>Sobrecrição</a:t>
            </a:r>
            <a:r>
              <a:rPr lang="pt-BR" dirty="0" smtClean="0"/>
              <a:t> e Tipos de Retorno e retornos </a:t>
            </a:r>
            <a:r>
              <a:rPr lang="pt-BR" dirty="0" err="1" smtClean="0"/>
              <a:t>Covariant</a:t>
            </a:r>
            <a:endParaRPr lang="pt-BR" dirty="0" smtClean="0"/>
          </a:p>
          <a:p>
            <a:r>
              <a:rPr lang="pt-BR" dirty="0" smtClean="0"/>
              <a:t>Retornando um Valor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5978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Construtores e Instanciação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6.4, 6.5 </a:t>
            </a:r>
            <a:r>
              <a:rPr lang="pt-BR" dirty="0" err="1" smtClean="0"/>
              <a:t>and</a:t>
            </a:r>
            <a:r>
              <a:rPr lang="pt-BR" dirty="0" smtClean="0"/>
              <a:t> 7.5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48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 e Instanciação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Conceitos</a:t>
            </a:r>
          </a:p>
          <a:p>
            <a:pPr lvl="1" algn="just"/>
            <a:r>
              <a:rPr lang="pt-BR" dirty="0" err="1" smtClean="0"/>
              <a:t>Chaining</a:t>
            </a:r>
            <a:r>
              <a:rPr lang="pt-BR" dirty="0" smtClean="0"/>
              <a:t> de </a:t>
            </a:r>
            <a:r>
              <a:rPr lang="pt-BR" dirty="0" err="1" smtClean="0"/>
              <a:t>Contrutores</a:t>
            </a:r>
            <a:endParaRPr lang="pt-BR" dirty="0" smtClean="0"/>
          </a:p>
          <a:p>
            <a:pPr lvl="1" algn="just"/>
            <a:r>
              <a:rPr lang="pt-BR" dirty="0" smtClean="0"/>
              <a:t>Regras para Construtores</a:t>
            </a:r>
          </a:p>
          <a:p>
            <a:pPr algn="just"/>
            <a:r>
              <a:rPr lang="pt-BR" dirty="0" smtClean="0"/>
              <a:t>Determinando quando um construtor padrão será criado</a:t>
            </a:r>
          </a:p>
          <a:p>
            <a:pPr lvl="1" algn="just"/>
            <a:r>
              <a:rPr lang="pt-BR" dirty="0" smtClean="0"/>
              <a:t>O que acontece se o construtor da </a:t>
            </a:r>
            <a:r>
              <a:rPr lang="pt-BR" dirty="0" err="1" smtClean="0"/>
              <a:t>superclass</a:t>
            </a:r>
            <a:r>
              <a:rPr lang="pt-BR" dirty="0" smtClean="0"/>
              <a:t> tem argumentos?</a:t>
            </a:r>
          </a:p>
          <a:p>
            <a:pPr algn="just"/>
            <a:r>
              <a:rPr lang="pt-BR" dirty="0" smtClean="0"/>
              <a:t>Sobrecarga de Construtores</a:t>
            </a:r>
          </a:p>
          <a:p>
            <a:pPr algn="just"/>
            <a:r>
              <a:rPr lang="pt-BR" dirty="0" smtClean="0"/>
              <a:t>Blocos de Inicialização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076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6.2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Static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Métodos e Variáveis Estáticas</a:t>
            </a:r>
          </a:p>
          <a:p>
            <a:pPr lvl="1"/>
            <a:r>
              <a:rPr lang="pt-BR" dirty="0" smtClean="0"/>
              <a:t>Acessando Métodos Estáticos e Variáveis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2137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4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800" dirty="0" smtClean="0"/>
              <a:t>Literais, </a:t>
            </a:r>
            <a:r>
              <a:rPr lang="pt-BR" sz="3800" dirty="0" err="1" smtClean="0"/>
              <a:t>Assignments</a:t>
            </a:r>
            <a:r>
              <a:rPr lang="pt-BR" sz="3800" dirty="0" smtClean="0"/>
              <a:t> e Variáveis</a:t>
            </a:r>
            <a:endParaRPr lang="pt-BR" sz="3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2.1, 2.2, 2.3 </a:t>
            </a:r>
            <a:r>
              <a:rPr lang="pt-BR" dirty="0" err="1" smtClean="0"/>
              <a:t>and</a:t>
            </a:r>
            <a:r>
              <a:rPr lang="pt-BR" dirty="0" smtClean="0"/>
              <a:t> 1.2 upgrade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Certificação OCA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i="1" dirty="0"/>
              <a:t>Who </a:t>
            </a:r>
            <a:r>
              <a:rPr lang="pt-BR" sz="2400" i="1" dirty="0" err="1"/>
              <a:t>cares</a:t>
            </a:r>
            <a:r>
              <a:rPr lang="pt-BR" sz="2400" i="1" dirty="0"/>
              <a:t> </a:t>
            </a:r>
            <a:r>
              <a:rPr lang="pt-BR" sz="2400" i="1" dirty="0" err="1"/>
              <a:t>about</a:t>
            </a:r>
            <a:r>
              <a:rPr lang="pt-BR" sz="2400" i="1" dirty="0"/>
              <a:t> </a:t>
            </a:r>
            <a:r>
              <a:rPr lang="pt-BR" sz="2400" i="1" dirty="0" err="1" smtClean="0"/>
              <a:t>Certification</a:t>
            </a:r>
            <a:r>
              <a:rPr lang="pt-BR" sz="2400" dirty="0" smtClean="0"/>
              <a:t>? Contratantes! </a:t>
            </a:r>
            <a:r>
              <a:rPr lang="pt-BR" sz="2400" dirty="0" err="1" smtClean="0"/>
              <a:t>Headhunters</a:t>
            </a:r>
            <a:r>
              <a:rPr lang="pt-BR" sz="2400" dirty="0" smtClean="0"/>
              <a:t>! Programadores! </a:t>
            </a:r>
            <a:r>
              <a:rPr lang="pt-BR" sz="2400" b="1" dirty="0" smtClean="0"/>
              <a:t>Você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Ser aprovado num exame de certificação prova três coisas: que você é </a:t>
            </a:r>
            <a:r>
              <a:rPr lang="pt-BR" sz="2400" b="1" dirty="0" smtClean="0"/>
              <a:t>inteligente</a:t>
            </a:r>
            <a:r>
              <a:rPr lang="pt-BR" sz="2400" dirty="0" smtClean="0"/>
              <a:t>, que </a:t>
            </a:r>
            <a:r>
              <a:rPr lang="pt-BR" sz="2400" b="1" dirty="0" smtClean="0"/>
              <a:t>sabe como estudar e se preparar</a:t>
            </a:r>
            <a:r>
              <a:rPr lang="pt-BR" sz="2400" dirty="0" smtClean="0"/>
              <a:t> para um exame desafiador e, mais que tudo, que </a:t>
            </a:r>
            <a:r>
              <a:rPr lang="pt-BR" sz="2400" b="1" dirty="0" smtClean="0"/>
              <a:t>conhece a linguagem Java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Todos os exames da Oracle dispões de </a:t>
            </a:r>
            <a:r>
              <a:rPr lang="pt-BR" sz="2400" b="1" dirty="0"/>
              <a:t>questões de múltipla </a:t>
            </a:r>
            <a:r>
              <a:rPr lang="pt-BR" sz="2400" b="1" dirty="0" smtClean="0"/>
              <a:t>escolha</a:t>
            </a:r>
            <a:r>
              <a:rPr lang="pt-BR" sz="2400" dirty="0" smtClean="0"/>
              <a:t>, sendo que cada </a:t>
            </a:r>
            <a:r>
              <a:rPr lang="pt-BR" sz="2400" dirty="0"/>
              <a:t>questão informa ao candidato </a:t>
            </a:r>
            <a:r>
              <a:rPr lang="pt-BR" sz="2400" b="1" dirty="0"/>
              <a:t>quantas respostas devem ser escolhidas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0100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Literais, </a:t>
            </a:r>
            <a:r>
              <a:rPr lang="pt-BR" dirty="0" err="1"/>
              <a:t>Assignments</a:t>
            </a:r>
            <a:r>
              <a:rPr lang="pt-BR" dirty="0"/>
              <a:t> e Variáveis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Valores Literais para todos os tipos primitivos</a:t>
            </a:r>
          </a:p>
          <a:p>
            <a:pPr lvl="1"/>
            <a:r>
              <a:rPr lang="pt-BR" dirty="0" smtClean="0"/>
              <a:t>Literal </a:t>
            </a:r>
            <a:r>
              <a:rPr lang="pt-BR" dirty="0" err="1" smtClean="0"/>
              <a:t>Integer</a:t>
            </a:r>
            <a:endParaRPr lang="pt-BR" dirty="0"/>
          </a:p>
          <a:p>
            <a:pPr lvl="1"/>
            <a:r>
              <a:rPr lang="pt-BR" dirty="0" err="1" smtClean="0"/>
              <a:t>Underscore</a:t>
            </a:r>
            <a:r>
              <a:rPr lang="pt-BR" dirty="0" smtClean="0"/>
              <a:t> e numéricos</a:t>
            </a:r>
          </a:p>
          <a:p>
            <a:pPr lvl="1"/>
            <a:r>
              <a:rPr lang="pt-BR" dirty="0" smtClean="0"/>
              <a:t>Literal Decimal</a:t>
            </a:r>
          </a:p>
          <a:p>
            <a:pPr lvl="1"/>
            <a:r>
              <a:rPr lang="pt-BR" dirty="0" smtClean="0"/>
              <a:t>Literal binário</a:t>
            </a:r>
          </a:p>
          <a:p>
            <a:pPr lvl="1"/>
            <a:r>
              <a:rPr lang="pt-BR" dirty="0" smtClean="0"/>
              <a:t>Literal Octal</a:t>
            </a:r>
          </a:p>
          <a:p>
            <a:pPr lvl="1"/>
            <a:r>
              <a:rPr lang="pt-BR" dirty="0" smtClean="0"/>
              <a:t>Literal Hexadecimal</a:t>
            </a:r>
          </a:p>
          <a:p>
            <a:pPr lvl="1"/>
            <a:r>
              <a:rPr lang="pt-BR" dirty="0" smtClean="0"/>
              <a:t>Literal Floating-point</a:t>
            </a:r>
          </a:p>
          <a:p>
            <a:pPr lvl="1"/>
            <a:r>
              <a:rPr lang="pt-BR" dirty="0" smtClean="0"/>
              <a:t>Literal </a:t>
            </a:r>
            <a:r>
              <a:rPr lang="pt-BR" dirty="0" err="1" smtClean="0"/>
              <a:t>Boolean</a:t>
            </a:r>
            <a:endParaRPr lang="pt-BR" dirty="0" smtClean="0"/>
          </a:p>
          <a:p>
            <a:pPr lvl="1"/>
            <a:r>
              <a:rPr lang="pt-BR" dirty="0" smtClean="0"/>
              <a:t>Literal </a:t>
            </a:r>
            <a:r>
              <a:rPr lang="pt-BR" dirty="0" err="1" smtClean="0"/>
              <a:t>Character</a:t>
            </a:r>
            <a:endParaRPr lang="pt-BR" dirty="0" smtClean="0"/>
          </a:p>
          <a:p>
            <a:pPr lvl="1"/>
            <a:r>
              <a:rPr lang="pt-BR" dirty="0" smtClean="0"/>
              <a:t>Literal </a:t>
            </a:r>
            <a:r>
              <a:rPr lang="pt-BR" dirty="0" err="1" smtClean="0"/>
              <a:t>String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215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Literais, </a:t>
            </a:r>
            <a:r>
              <a:rPr lang="pt-BR" dirty="0" err="1"/>
              <a:t>Assignments</a:t>
            </a:r>
            <a:r>
              <a:rPr lang="pt-BR" dirty="0"/>
              <a:t> 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Operadores de Atribuição</a:t>
            </a:r>
          </a:p>
          <a:p>
            <a:pPr lvl="1"/>
            <a:r>
              <a:rPr lang="pt-BR" smtClean="0"/>
              <a:t>Atribuição de primitivos</a:t>
            </a:r>
          </a:p>
          <a:p>
            <a:pPr lvl="1"/>
            <a:r>
              <a:rPr lang="pt-BR" smtClean="0"/>
              <a:t>Casting em primitivos</a:t>
            </a:r>
          </a:p>
          <a:p>
            <a:pPr lvl="1"/>
            <a:r>
              <a:rPr lang="pt-BR" smtClean="0"/>
              <a:t>Atribuindo números floating-point</a:t>
            </a:r>
          </a:p>
          <a:p>
            <a:pPr lvl="1"/>
            <a:r>
              <a:rPr lang="pt-BR" smtClean="0"/>
              <a:t>Assinalando um literal que tem valor acima para a variável declarada</a:t>
            </a:r>
          </a:p>
          <a:p>
            <a:pPr lvl="1"/>
            <a:r>
              <a:rPr lang="pt-BR" smtClean="0"/>
              <a:t>Assinalando uma variável primitiva para outra variável primitiva</a:t>
            </a:r>
          </a:p>
          <a:p>
            <a:pPr lvl="1"/>
            <a:r>
              <a:rPr lang="pt-BR" smtClean="0"/>
              <a:t>Atribuição de variáveis de Referência</a:t>
            </a:r>
          </a:p>
          <a:p>
            <a:endParaRPr lang="pt-BR" dirty="0"/>
          </a:p>
        </p:txBody>
      </p:sp>
      <p:sp>
        <p:nvSpPr>
          <p:cNvPr id="6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11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1.1 </a:t>
            </a:r>
            <a:r>
              <a:rPr lang="pt-BR" dirty="0" err="1" smtClean="0"/>
              <a:t>and</a:t>
            </a:r>
            <a:r>
              <a:rPr lang="pt-BR" dirty="0" smtClean="0"/>
              <a:t> 2.5</a:t>
            </a:r>
            <a:endParaRPr lang="pt-BR" dirty="0"/>
          </a:p>
        </p:txBody>
      </p:sp>
      <p:sp>
        <p:nvSpPr>
          <p:cNvPr id="6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Escopo de Variáveis</a:t>
            </a:r>
            <a:endParaRPr lang="pt-BR" dirty="0"/>
          </a:p>
        </p:txBody>
      </p:sp>
      <p:sp>
        <p:nvSpPr>
          <p:cNvPr id="8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681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Inicialização de Variáveis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2.1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Variáveis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Usando uma variável ou </a:t>
            </a:r>
            <a:r>
              <a:rPr lang="pt-BR" dirty="0" err="1" smtClean="0"/>
              <a:t>array</a:t>
            </a:r>
            <a:r>
              <a:rPr lang="pt-BR" dirty="0" smtClean="0"/>
              <a:t> que está não-inicializado ou não-assinalado</a:t>
            </a:r>
          </a:p>
          <a:p>
            <a:pPr marL="685800" lvl="2" algn="just">
              <a:spcBef>
                <a:spcPts val="1000"/>
              </a:spcBef>
            </a:pPr>
            <a:r>
              <a:rPr lang="pt-BR" sz="2400" dirty="0"/>
              <a:t>Variáveis primitiva de instância de objeto</a:t>
            </a:r>
          </a:p>
          <a:p>
            <a:pPr lvl="1" algn="just"/>
            <a:r>
              <a:rPr lang="pt-BR" dirty="0" smtClean="0"/>
              <a:t>Variáveis de instância de objeto</a:t>
            </a:r>
          </a:p>
          <a:p>
            <a:pPr lvl="1" algn="just"/>
            <a:r>
              <a:rPr lang="pt-BR" dirty="0" smtClean="0"/>
              <a:t>Variáveis </a:t>
            </a:r>
            <a:r>
              <a:rPr lang="pt-BR" dirty="0" err="1" smtClean="0"/>
              <a:t>Array</a:t>
            </a:r>
            <a:r>
              <a:rPr lang="pt-BR" dirty="0" smtClean="0"/>
              <a:t> de instância de objeto</a:t>
            </a:r>
          </a:p>
          <a:p>
            <a:pPr lvl="1" algn="just"/>
            <a:endParaRPr lang="pt-BR" dirty="0"/>
          </a:p>
          <a:p>
            <a:pPr algn="just"/>
            <a:r>
              <a:rPr lang="pt-BR" dirty="0" smtClean="0"/>
              <a:t>Objetos e Primitivos Locais</a:t>
            </a:r>
          </a:p>
          <a:p>
            <a:pPr lvl="1" algn="just"/>
            <a:r>
              <a:rPr lang="pt-BR" dirty="0" smtClean="0"/>
              <a:t>Primitivo local</a:t>
            </a:r>
          </a:p>
          <a:p>
            <a:pPr lvl="1" algn="just"/>
            <a:r>
              <a:rPr lang="pt-BR" dirty="0" smtClean="0"/>
              <a:t>Referência à objeto local</a:t>
            </a:r>
          </a:p>
          <a:p>
            <a:pPr lvl="1" algn="just"/>
            <a:r>
              <a:rPr lang="pt-BR" dirty="0" err="1" smtClean="0"/>
              <a:t>Array</a:t>
            </a:r>
            <a:r>
              <a:rPr lang="pt-BR" dirty="0" smtClean="0"/>
              <a:t> local</a:t>
            </a:r>
          </a:p>
          <a:p>
            <a:pPr lvl="1" algn="just"/>
            <a:r>
              <a:rPr lang="pt-BR" dirty="0" smtClean="0"/>
              <a:t>Assinalando uma variável de referência à outra</a:t>
            </a:r>
          </a:p>
          <a:p>
            <a:pPr marL="457200" lvl="1" indent="0" algn="just">
              <a:buNone/>
            </a:pPr>
            <a:endParaRPr lang="pt-BR" dirty="0"/>
          </a:p>
          <a:p>
            <a:pPr marL="457200" lvl="1" indent="0" algn="just">
              <a:buNone/>
            </a:pPr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341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Passando Variáveis para Métodos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6.8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Passando Variáveis para Métodos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Passando Variáveis de Referência à Objeto</a:t>
            </a:r>
          </a:p>
          <a:p>
            <a:r>
              <a:rPr lang="pt-BR" dirty="0" smtClean="0"/>
              <a:t>Java usa semântica de passagem-por-valor?</a:t>
            </a:r>
          </a:p>
          <a:p>
            <a:r>
              <a:rPr lang="pt-BR" dirty="0" smtClean="0"/>
              <a:t>Passando variáveis primitivas</a:t>
            </a:r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Coletor de Lixo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2.4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Coletor de Lixo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Overview de Gerenciamento de Memória e Coletor de Lixo</a:t>
            </a:r>
          </a:p>
          <a:p>
            <a:pPr lvl="1" algn="just"/>
            <a:r>
              <a:rPr lang="pt-BR" dirty="0" smtClean="0"/>
              <a:t>Quando o Coletor de Lixo roda?</a:t>
            </a:r>
          </a:p>
          <a:p>
            <a:pPr lvl="1" algn="just"/>
            <a:r>
              <a:rPr lang="pt-BR" dirty="0" smtClean="0"/>
              <a:t>Como o Coletor de Lixo trabalha?</a:t>
            </a:r>
          </a:p>
          <a:p>
            <a:pPr algn="just"/>
            <a:r>
              <a:rPr lang="pt-BR" dirty="0" smtClean="0"/>
              <a:t>Escrevendo código que explicitamente torne objetos elegíveis para limpeza</a:t>
            </a:r>
          </a:p>
          <a:p>
            <a:pPr lvl="1" algn="just"/>
            <a:r>
              <a:rPr lang="pt-BR" dirty="0" smtClean="0"/>
              <a:t>Anulando uma referência</a:t>
            </a:r>
          </a:p>
          <a:p>
            <a:pPr lvl="1" algn="just"/>
            <a:r>
              <a:rPr lang="pt-BR" dirty="0" err="1" smtClean="0"/>
              <a:t>Reassinalando</a:t>
            </a:r>
            <a:r>
              <a:rPr lang="pt-BR" dirty="0" smtClean="0"/>
              <a:t> uma variável de referência</a:t>
            </a:r>
          </a:p>
          <a:p>
            <a:pPr lvl="1" algn="just"/>
            <a:r>
              <a:rPr lang="pt-BR" dirty="0" smtClean="0"/>
              <a:t>Isolando uma referência</a:t>
            </a:r>
          </a:p>
          <a:p>
            <a:pPr lvl="1" algn="just"/>
            <a:r>
              <a:rPr lang="pt-BR" dirty="0" smtClean="0"/>
              <a:t>Forçando chamada do coletor de lixo</a:t>
            </a:r>
          </a:p>
          <a:p>
            <a:pPr marL="457200" lvl="1" indent="0" algn="just">
              <a:buNone/>
            </a:pPr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8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Vamos Começar?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1535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Operadores em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3.1, 3.2 </a:t>
            </a:r>
            <a:r>
              <a:rPr lang="pt-BR" dirty="0" err="1" smtClean="0"/>
              <a:t>and</a:t>
            </a:r>
            <a:r>
              <a:rPr lang="pt-BR" dirty="0" smtClean="0"/>
              <a:t> 3.3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91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Strings</a:t>
            </a:r>
            <a:r>
              <a:rPr lang="pt-BR" dirty="0" smtClean="0"/>
              <a:t> e </a:t>
            </a:r>
            <a:r>
              <a:rPr lang="pt-BR" dirty="0" err="1" smtClean="0"/>
              <a:t>StringBuilder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2.7 </a:t>
            </a:r>
            <a:r>
              <a:rPr lang="pt-BR" dirty="0" err="1" smtClean="0"/>
              <a:t>and</a:t>
            </a:r>
            <a:r>
              <a:rPr lang="pt-BR" dirty="0" smtClean="0"/>
              <a:t> 2.6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Trabalhando com </a:t>
            </a:r>
            <a:r>
              <a:rPr lang="pt-BR" dirty="0" err="1" smtClean="0"/>
              <a:t>Strings</a:t>
            </a:r>
            <a:r>
              <a:rPr lang="pt-BR" dirty="0" smtClean="0"/>
              <a:t>, </a:t>
            </a:r>
            <a:r>
              <a:rPr lang="pt-BR" dirty="0" err="1" smtClean="0"/>
              <a:t>Arrays</a:t>
            </a:r>
            <a:r>
              <a:rPr lang="pt-BR" dirty="0" smtClean="0"/>
              <a:t> e </a:t>
            </a:r>
            <a:r>
              <a:rPr lang="pt-BR" dirty="0" err="1" smtClean="0"/>
              <a:t>ArrayLists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5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4.1 </a:t>
            </a:r>
            <a:r>
              <a:rPr lang="pt-BR" dirty="0" err="1" smtClean="0"/>
              <a:t>and</a:t>
            </a:r>
            <a:r>
              <a:rPr lang="pt-BR" dirty="0" smtClean="0"/>
              <a:t> 4.2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9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4.3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80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if</a:t>
            </a:r>
            <a:r>
              <a:rPr lang="pt-BR" dirty="0" smtClean="0"/>
              <a:t> e switch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3.4, 3.5 e 1.1 upgrade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Controle de Fluxo e Exceções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3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Criando Loops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5.1, 5.2, 5.3, 5.4 </a:t>
            </a:r>
            <a:r>
              <a:rPr lang="pt-BR" dirty="0" err="1" smtClean="0"/>
              <a:t>and</a:t>
            </a:r>
            <a:r>
              <a:rPr lang="pt-BR" dirty="0" smtClean="0"/>
              <a:t> 5.5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8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Manipulando Exceções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8.1, 8.2, 8.3 </a:t>
            </a:r>
            <a:r>
              <a:rPr lang="pt-BR" dirty="0" err="1" smtClean="0"/>
              <a:t>and</a:t>
            </a:r>
            <a:r>
              <a:rPr lang="pt-BR" dirty="0" smtClean="0"/>
              <a:t> 8.4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2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Exceções Comuns e </a:t>
            </a:r>
            <a:r>
              <a:rPr lang="pt-BR" dirty="0" err="1" smtClean="0"/>
              <a:t>Errors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8.5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44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OCA </a:t>
            </a:r>
            <a:r>
              <a:rPr lang="pt-BR" dirty="0" err="1"/>
              <a:t>Objectives</a:t>
            </a:r>
            <a:r>
              <a:rPr lang="pt-BR" dirty="0"/>
              <a:t> 1.2 </a:t>
            </a:r>
            <a:r>
              <a:rPr lang="pt-BR" dirty="0" err="1"/>
              <a:t>and</a:t>
            </a:r>
            <a:r>
              <a:rPr lang="pt-BR" dirty="0"/>
              <a:t> 2.1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0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Legal </a:t>
            </a:r>
            <a:r>
              <a:rPr lang="pt-BR" dirty="0" err="1" smtClean="0"/>
              <a:t>Identifiers</a:t>
            </a:r>
            <a:endParaRPr lang="pt-BR" dirty="0" smtClean="0"/>
          </a:p>
          <a:p>
            <a:r>
              <a:rPr lang="pt-BR" dirty="0" smtClean="0"/>
              <a:t>Convenção de Código Java (vide </a:t>
            </a:r>
            <a:r>
              <a:rPr lang="pt-BR" dirty="0" err="1" smtClean="0"/>
              <a:t>keywords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410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Definindo Classes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1.2, 1.3, 1.4, 6.6 </a:t>
            </a:r>
            <a:r>
              <a:rPr lang="pt-BR" dirty="0" err="1" smtClean="0"/>
              <a:t>and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32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Classes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Regras de Declaração de Arquivo-Fonte</a:t>
            </a:r>
          </a:p>
          <a:p>
            <a:r>
              <a:rPr lang="pt-BR" dirty="0" smtClean="0"/>
              <a:t>Utilização dos comandos </a:t>
            </a:r>
            <a:r>
              <a:rPr lang="pt-BR" dirty="0" err="1" smtClean="0"/>
              <a:t>javac</a:t>
            </a:r>
            <a:r>
              <a:rPr lang="pt-BR" dirty="0" smtClean="0"/>
              <a:t> e </a:t>
            </a:r>
            <a:r>
              <a:rPr lang="pt-BR" dirty="0" err="1" smtClean="0"/>
              <a:t>java</a:t>
            </a:r>
            <a:endParaRPr lang="pt-BR" dirty="0" smtClean="0"/>
          </a:p>
          <a:p>
            <a:r>
              <a:rPr lang="pt-BR" dirty="0" smtClean="0"/>
              <a:t>Executando uma aplicação com método </a:t>
            </a:r>
            <a:r>
              <a:rPr lang="pt-BR" dirty="0" err="1" smtClean="0"/>
              <a:t>main</a:t>
            </a:r>
            <a:endParaRPr lang="pt-BR" dirty="0" smtClean="0"/>
          </a:p>
          <a:p>
            <a:r>
              <a:rPr lang="pt-BR" dirty="0" smtClean="0"/>
              <a:t>Declaração de </a:t>
            </a:r>
            <a:r>
              <a:rPr lang="pt-BR" dirty="0" err="1" smtClean="0"/>
              <a:t>Imports</a:t>
            </a:r>
            <a:r>
              <a:rPr lang="pt-BR" dirty="0" smtClean="0"/>
              <a:t> (Java API)</a:t>
            </a:r>
          </a:p>
          <a:p>
            <a:r>
              <a:rPr lang="pt-BR" dirty="0" smtClean="0"/>
              <a:t>Declaração de </a:t>
            </a:r>
            <a:r>
              <a:rPr lang="pt-BR" dirty="0" err="1" smtClean="0"/>
              <a:t>Imports</a:t>
            </a:r>
            <a:r>
              <a:rPr lang="pt-BR" dirty="0" smtClean="0"/>
              <a:t> estáticos</a:t>
            </a:r>
          </a:p>
          <a:p>
            <a:r>
              <a:rPr lang="pt-BR" dirty="0" smtClean="0"/>
              <a:t>Declaração de Classes e Modificadores de Acesso</a:t>
            </a:r>
          </a:p>
          <a:p>
            <a:pPr lvl="1"/>
            <a:r>
              <a:rPr lang="pt-BR" dirty="0" smtClean="0"/>
              <a:t>Modificador de Acesso Default e </a:t>
            </a:r>
            <a:r>
              <a:rPr lang="pt-BR" dirty="0" err="1" smtClean="0"/>
              <a:t>Public</a:t>
            </a:r>
            <a:endParaRPr lang="pt-BR" dirty="0" smtClean="0"/>
          </a:p>
          <a:p>
            <a:pPr lvl="1"/>
            <a:r>
              <a:rPr lang="pt-BR" dirty="0" smtClean="0"/>
              <a:t>Modificadores de Não-Acesso Final, Abstract e </a:t>
            </a:r>
            <a:r>
              <a:rPr lang="pt-BR" dirty="0" err="1" smtClean="0"/>
              <a:t>Strictfp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6707795"/>
      </p:ext>
    </p:extLst>
  </p:cSld>
  <p:clrMapOvr>
    <a:masterClrMapping/>
  </p:clrMapOvr>
</p:sld>
</file>

<file path=ppt/theme/theme1.xml><?xml version="1.0" encoding="utf-8"?>
<a:theme xmlns:a="http://schemas.openxmlformats.org/drawingml/2006/main" name="pptCA87.tmp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3439</TotalTime>
  <Words>1132</Words>
  <Application>Microsoft Office PowerPoint</Application>
  <PresentationFormat>Apresentação na tela (4:3)</PresentationFormat>
  <Paragraphs>267</Paragraphs>
  <Slides>58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Tw Cen MT</vt:lpstr>
      <vt:lpstr>pptCA87.tmp</vt:lpstr>
      <vt:lpstr>Treinamento Java SE OCA</vt:lpstr>
      <vt:lpstr>Java SE OCA</vt:lpstr>
      <vt:lpstr>Objetivos</vt:lpstr>
      <vt:lpstr>Sobre a Certificação OCA</vt:lpstr>
      <vt:lpstr>Apresentação do PowerPoint</vt:lpstr>
      <vt:lpstr>Identificadores e Keywords</vt:lpstr>
      <vt:lpstr>Identificadores e Keywords</vt:lpstr>
      <vt:lpstr>Definindo Classes</vt:lpstr>
      <vt:lpstr>Definindo Classes</vt:lpstr>
      <vt:lpstr>Apresentação do PowerPoint</vt:lpstr>
      <vt:lpstr>Exercícios</vt:lpstr>
      <vt:lpstr>Uso de Interfaces</vt:lpstr>
      <vt:lpstr>Uso de Interfaces</vt:lpstr>
      <vt:lpstr>Declarando Membros de Classe</vt:lpstr>
      <vt:lpstr>Declarando Membros de Classe</vt:lpstr>
      <vt:lpstr>Declarando Membros de Classe</vt:lpstr>
      <vt:lpstr>Declaração e Uso de enums</vt:lpstr>
      <vt:lpstr>Declaração e Uso de enums</vt:lpstr>
      <vt:lpstr>Apresentação do PowerPoint</vt:lpstr>
      <vt:lpstr>Encapsulamento</vt:lpstr>
      <vt:lpstr>Encapsulamento</vt:lpstr>
      <vt:lpstr>Herança e Polimorfismo</vt:lpstr>
      <vt:lpstr>Herança e Polimorfismo</vt:lpstr>
      <vt:lpstr>Polimorfismo</vt:lpstr>
      <vt:lpstr>Polimorfismo</vt:lpstr>
      <vt:lpstr>Sobrescrição e Sobrecarga</vt:lpstr>
      <vt:lpstr>Sobrescrição e Sobrecarga</vt:lpstr>
      <vt:lpstr>Casting</vt:lpstr>
      <vt:lpstr>Casting</vt:lpstr>
      <vt:lpstr>Implementando Interfaces</vt:lpstr>
      <vt:lpstr>Implementando Interfaces</vt:lpstr>
      <vt:lpstr>Tipos de Retornos Válidos</vt:lpstr>
      <vt:lpstr>Tipos de Retornos Válidos</vt:lpstr>
      <vt:lpstr>Construtores e Instanciação</vt:lpstr>
      <vt:lpstr>Construtores e Instanciação</vt:lpstr>
      <vt:lpstr>Static</vt:lpstr>
      <vt:lpstr>Static</vt:lpstr>
      <vt:lpstr>Apresentação do PowerPoint</vt:lpstr>
      <vt:lpstr>Literais, Assignments e Variáveis</vt:lpstr>
      <vt:lpstr>Literais, Assignments e Variáveis</vt:lpstr>
      <vt:lpstr>Literais, Assignments e Variáveis</vt:lpstr>
      <vt:lpstr>Escopo</vt:lpstr>
      <vt:lpstr>Escopo</vt:lpstr>
      <vt:lpstr>Inicialização de Variáveis</vt:lpstr>
      <vt:lpstr>Inicialização de Variáveis</vt:lpstr>
      <vt:lpstr>Passando Variáveis para Métodos</vt:lpstr>
      <vt:lpstr>Passando Variáveis para Métodos</vt:lpstr>
      <vt:lpstr>Coletor de Lixo</vt:lpstr>
      <vt:lpstr>Coletor de Lixo</vt:lpstr>
      <vt:lpstr>Apresentação do PowerPoint</vt:lpstr>
      <vt:lpstr>Operadores em Java</vt:lpstr>
      <vt:lpstr>Usando Strings e StringBuilder</vt:lpstr>
      <vt:lpstr>Usando Arrays</vt:lpstr>
      <vt:lpstr>Usando ArrayList</vt:lpstr>
      <vt:lpstr>Usando if e switch</vt:lpstr>
      <vt:lpstr>Criando Loops</vt:lpstr>
      <vt:lpstr>Manipulando Exceções</vt:lpstr>
      <vt:lpstr>Exceções Comuns e Errors</vt:lpstr>
    </vt:vector>
  </TitlesOfParts>
  <Company>Scopus Tecnologia Ltda.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Taynara Scaglioni Morales</dc:creator>
  <cp:keywords>NOT-APPL</cp:keywords>
  <dc:description>NOT-APPL</dc:description>
  <cp:lastModifiedBy>Renato Villas Boas Medeiros</cp:lastModifiedBy>
  <cp:revision>771</cp:revision>
  <cp:lastPrinted>2016-01-19T16:38:17Z</cp:lastPrinted>
  <dcterms:created xsi:type="dcterms:W3CDTF">2014-06-11T11:16:34Z</dcterms:created>
  <dcterms:modified xsi:type="dcterms:W3CDTF">2016-08-12T14:10:00Z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NOT-APPL</vt:lpwstr>
  </property>
  <property fmtid="{D5CDD505-2E9C-101B-9397-08002B2CF9AE}" pid="3" name="Source">
    <vt:lpwstr>External</vt:lpwstr>
  </property>
  <property fmtid="{D5CDD505-2E9C-101B-9397-08002B2CF9AE}" pid="4" name="Footers">
    <vt:lpwstr>External No Footers</vt:lpwstr>
  </property>
  <property fmtid="{D5CDD505-2E9C-101B-9397-08002B2CF9AE}" pid="5" name="DocClassification">
    <vt:lpwstr>CLANOTAPP</vt:lpwstr>
  </property>
</Properties>
</file>