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9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7790BF-E929-448E-A6C2-97C25F23C8B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5961FBE-5BBA-4EB4-B1D1-4967D4A7F062}">
      <dgm:prSet phldrT="[Texto]"/>
      <dgm:spPr/>
      <dgm:t>
        <a:bodyPr/>
        <a:lstStyle/>
        <a:p>
          <a:r>
            <a:rPr lang="es-ES" dirty="0" smtClean="0"/>
            <a:t>Objeto</a:t>
          </a:r>
          <a:endParaRPr lang="es-ES" dirty="0"/>
        </a:p>
      </dgm:t>
    </dgm:pt>
    <dgm:pt modelId="{8EF9A393-1CDB-4121-8E33-BD9345700163}" type="parTrans" cxnId="{C6BC1D94-2C8E-4446-AC07-3FCF6303A301}">
      <dgm:prSet/>
      <dgm:spPr/>
      <dgm:t>
        <a:bodyPr/>
        <a:lstStyle/>
        <a:p>
          <a:endParaRPr lang="es-ES"/>
        </a:p>
      </dgm:t>
    </dgm:pt>
    <dgm:pt modelId="{93D708A0-9118-4FAB-9019-4F52B1EDC23F}" type="sibTrans" cxnId="{C6BC1D94-2C8E-4446-AC07-3FCF6303A301}">
      <dgm:prSet/>
      <dgm:spPr/>
      <dgm:t>
        <a:bodyPr/>
        <a:lstStyle/>
        <a:p>
          <a:endParaRPr lang="es-ES"/>
        </a:p>
      </dgm:t>
    </dgm:pt>
    <dgm:pt modelId="{A1FEF70A-F5AC-417A-BBAB-8E60D331CC2E}">
      <dgm:prSet phldrT="[Texto]"/>
      <dgm:spPr/>
      <dgm:t>
        <a:bodyPr/>
        <a:lstStyle/>
        <a:p>
          <a:r>
            <a:rPr lang="es-ES" dirty="0" smtClean="0"/>
            <a:t>atributos</a:t>
          </a:r>
          <a:endParaRPr lang="es-ES" dirty="0"/>
        </a:p>
      </dgm:t>
    </dgm:pt>
    <dgm:pt modelId="{0AB8A1F7-8F3C-403C-A1D3-E342A662E0C7}" type="parTrans" cxnId="{CA2C1E12-3D79-4E21-850D-856B24550232}">
      <dgm:prSet/>
      <dgm:spPr/>
      <dgm:t>
        <a:bodyPr/>
        <a:lstStyle/>
        <a:p>
          <a:endParaRPr lang="es-ES"/>
        </a:p>
      </dgm:t>
    </dgm:pt>
    <dgm:pt modelId="{4B25E12E-6EB7-4E44-9F9D-A53067204EAE}" type="sibTrans" cxnId="{CA2C1E12-3D79-4E21-850D-856B24550232}">
      <dgm:prSet/>
      <dgm:spPr/>
      <dgm:t>
        <a:bodyPr/>
        <a:lstStyle/>
        <a:p>
          <a:endParaRPr lang="es-ES"/>
        </a:p>
      </dgm:t>
    </dgm:pt>
    <dgm:pt modelId="{40B7A1B2-35F5-445B-A151-43B5E2B86F16}">
      <dgm:prSet phldrT="[Texto]"/>
      <dgm:spPr/>
      <dgm:t>
        <a:bodyPr/>
        <a:lstStyle/>
        <a:p>
          <a:r>
            <a:rPr lang="es-ES" dirty="0" smtClean="0"/>
            <a:t>Operaciones</a:t>
          </a:r>
          <a:endParaRPr lang="es-ES" dirty="0"/>
        </a:p>
      </dgm:t>
    </dgm:pt>
    <dgm:pt modelId="{62DC09C5-458B-4D00-83E3-1824B88CB2BF}" type="parTrans" cxnId="{04023461-9EC0-486D-95CE-0797554E64DD}">
      <dgm:prSet/>
      <dgm:spPr/>
      <dgm:t>
        <a:bodyPr/>
        <a:lstStyle/>
        <a:p>
          <a:endParaRPr lang="es-ES"/>
        </a:p>
      </dgm:t>
    </dgm:pt>
    <dgm:pt modelId="{4B4AEAE5-0CFA-4FCF-97D6-1B4622D226F4}" type="sibTrans" cxnId="{04023461-9EC0-486D-95CE-0797554E64DD}">
      <dgm:prSet/>
      <dgm:spPr/>
      <dgm:t>
        <a:bodyPr/>
        <a:lstStyle/>
        <a:p>
          <a:endParaRPr lang="es-ES"/>
        </a:p>
      </dgm:t>
    </dgm:pt>
    <dgm:pt modelId="{89ECCE5D-25BE-4F04-BC4C-91BAF1DFB7AA}" type="pres">
      <dgm:prSet presAssocID="{C87790BF-E929-448E-A6C2-97C25F23C8B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A8B7A8A-04CB-4DB0-ACCE-3D7470EC0DA4}" type="pres">
      <dgm:prSet presAssocID="{15961FBE-5BBA-4EB4-B1D1-4967D4A7F062}" presName="root1" presStyleCnt="0"/>
      <dgm:spPr/>
    </dgm:pt>
    <dgm:pt modelId="{B5A288F1-A6FD-416A-A2D6-C48BEA057218}" type="pres">
      <dgm:prSet presAssocID="{15961FBE-5BBA-4EB4-B1D1-4967D4A7F06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0DF82B5-281F-4F6A-9E3C-98CAF207DA63}" type="pres">
      <dgm:prSet presAssocID="{15961FBE-5BBA-4EB4-B1D1-4967D4A7F062}" presName="level2hierChild" presStyleCnt="0"/>
      <dgm:spPr/>
    </dgm:pt>
    <dgm:pt modelId="{CB6BBEDD-2DFD-4D12-AD8F-820CC32C24EB}" type="pres">
      <dgm:prSet presAssocID="{0AB8A1F7-8F3C-403C-A1D3-E342A662E0C7}" presName="conn2-1" presStyleLbl="parChTrans1D2" presStyleIdx="0" presStyleCnt="2"/>
      <dgm:spPr/>
      <dgm:t>
        <a:bodyPr/>
        <a:lstStyle/>
        <a:p>
          <a:endParaRPr lang="es-ES"/>
        </a:p>
      </dgm:t>
    </dgm:pt>
    <dgm:pt modelId="{89E0919E-8639-487E-BCA1-4EF3E8E927F8}" type="pres">
      <dgm:prSet presAssocID="{0AB8A1F7-8F3C-403C-A1D3-E342A662E0C7}" presName="connTx" presStyleLbl="parChTrans1D2" presStyleIdx="0" presStyleCnt="2"/>
      <dgm:spPr/>
      <dgm:t>
        <a:bodyPr/>
        <a:lstStyle/>
        <a:p>
          <a:endParaRPr lang="es-ES"/>
        </a:p>
      </dgm:t>
    </dgm:pt>
    <dgm:pt modelId="{B050CD66-F9C8-489C-9C93-7BFF0D9DA8E6}" type="pres">
      <dgm:prSet presAssocID="{A1FEF70A-F5AC-417A-BBAB-8E60D331CC2E}" presName="root2" presStyleCnt="0"/>
      <dgm:spPr/>
    </dgm:pt>
    <dgm:pt modelId="{B1454FD4-9142-4C5B-9D02-2B6977A3ACB7}" type="pres">
      <dgm:prSet presAssocID="{A1FEF70A-F5AC-417A-BBAB-8E60D331CC2E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96FB974-E749-4A4C-8B6B-338EDF4AE1D2}" type="pres">
      <dgm:prSet presAssocID="{A1FEF70A-F5AC-417A-BBAB-8E60D331CC2E}" presName="level3hierChild" presStyleCnt="0"/>
      <dgm:spPr/>
    </dgm:pt>
    <dgm:pt modelId="{8E60FA25-627F-4F7A-BBF0-C906160A9EB6}" type="pres">
      <dgm:prSet presAssocID="{62DC09C5-458B-4D00-83E3-1824B88CB2BF}" presName="conn2-1" presStyleLbl="parChTrans1D2" presStyleIdx="1" presStyleCnt="2"/>
      <dgm:spPr/>
      <dgm:t>
        <a:bodyPr/>
        <a:lstStyle/>
        <a:p>
          <a:endParaRPr lang="es-ES"/>
        </a:p>
      </dgm:t>
    </dgm:pt>
    <dgm:pt modelId="{C7783CE4-1CE5-4944-A344-7A95FCD9AAC3}" type="pres">
      <dgm:prSet presAssocID="{62DC09C5-458B-4D00-83E3-1824B88CB2BF}" presName="connTx" presStyleLbl="parChTrans1D2" presStyleIdx="1" presStyleCnt="2"/>
      <dgm:spPr/>
      <dgm:t>
        <a:bodyPr/>
        <a:lstStyle/>
        <a:p>
          <a:endParaRPr lang="es-ES"/>
        </a:p>
      </dgm:t>
    </dgm:pt>
    <dgm:pt modelId="{57AB26C7-0838-44F9-8396-E1717251C48B}" type="pres">
      <dgm:prSet presAssocID="{40B7A1B2-35F5-445B-A151-43B5E2B86F16}" presName="root2" presStyleCnt="0"/>
      <dgm:spPr/>
    </dgm:pt>
    <dgm:pt modelId="{EE512926-7BD6-49DC-893B-6AFC5703FB71}" type="pres">
      <dgm:prSet presAssocID="{40B7A1B2-35F5-445B-A151-43B5E2B86F16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5069772-90E0-4CD7-932D-2EBE41E5DBF8}" type="pres">
      <dgm:prSet presAssocID="{40B7A1B2-35F5-445B-A151-43B5E2B86F16}" presName="level3hierChild" presStyleCnt="0"/>
      <dgm:spPr/>
    </dgm:pt>
  </dgm:ptLst>
  <dgm:cxnLst>
    <dgm:cxn modelId="{293C96D9-57D0-4DD8-AECC-93B9D40BFD2F}" type="presOf" srcId="{40B7A1B2-35F5-445B-A151-43B5E2B86F16}" destId="{EE512926-7BD6-49DC-893B-6AFC5703FB71}" srcOrd="0" destOrd="0" presId="urn:microsoft.com/office/officeart/2005/8/layout/hierarchy2"/>
    <dgm:cxn modelId="{7004E3B7-A304-42A2-A031-D84CB0493061}" type="presOf" srcId="{62DC09C5-458B-4D00-83E3-1824B88CB2BF}" destId="{8E60FA25-627F-4F7A-BBF0-C906160A9EB6}" srcOrd="0" destOrd="0" presId="urn:microsoft.com/office/officeart/2005/8/layout/hierarchy2"/>
    <dgm:cxn modelId="{04023461-9EC0-486D-95CE-0797554E64DD}" srcId="{15961FBE-5BBA-4EB4-B1D1-4967D4A7F062}" destId="{40B7A1B2-35F5-445B-A151-43B5E2B86F16}" srcOrd="1" destOrd="0" parTransId="{62DC09C5-458B-4D00-83E3-1824B88CB2BF}" sibTransId="{4B4AEAE5-0CFA-4FCF-97D6-1B4622D226F4}"/>
    <dgm:cxn modelId="{B894DE0B-3AA9-4B57-AFE2-0BEC93C42C87}" type="presOf" srcId="{A1FEF70A-F5AC-417A-BBAB-8E60D331CC2E}" destId="{B1454FD4-9142-4C5B-9D02-2B6977A3ACB7}" srcOrd="0" destOrd="0" presId="urn:microsoft.com/office/officeart/2005/8/layout/hierarchy2"/>
    <dgm:cxn modelId="{E8C46530-36E3-4F40-BFD9-AF47D1B9950F}" type="presOf" srcId="{15961FBE-5BBA-4EB4-B1D1-4967D4A7F062}" destId="{B5A288F1-A6FD-416A-A2D6-C48BEA057218}" srcOrd="0" destOrd="0" presId="urn:microsoft.com/office/officeart/2005/8/layout/hierarchy2"/>
    <dgm:cxn modelId="{959DDA76-2D60-41FD-AF0E-B16007E08F6B}" type="presOf" srcId="{0AB8A1F7-8F3C-403C-A1D3-E342A662E0C7}" destId="{CB6BBEDD-2DFD-4D12-AD8F-820CC32C24EB}" srcOrd="0" destOrd="0" presId="urn:microsoft.com/office/officeart/2005/8/layout/hierarchy2"/>
    <dgm:cxn modelId="{CA2C1E12-3D79-4E21-850D-856B24550232}" srcId="{15961FBE-5BBA-4EB4-B1D1-4967D4A7F062}" destId="{A1FEF70A-F5AC-417A-BBAB-8E60D331CC2E}" srcOrd="0" destOrd="0" parTransId="{0AB8A1F7-8F3C-403C-A1D3-E342A662E0C7}" sibTransId="{4B25E12E-6EB7-4E44-9F9D-A53067204EAE}"/>
    <dgm:cxn modelId="{8A3119A6-35C5-4D43-9BA9-2FAF6426A9C8}" type="presOf" srcId="{C87790BF-E929-448E-A6C2-97C25F23C8BD}" destId="{89ECCE5D-25BE-4F04-BC4C-91BAF1DFB7AA}" srcOrd="0" destOrd="0" presId="urn:microsoft.com/office/officeart/2005/8/layout/hierarchy2"/>
    <dgm:cxn modelId="{C6BC1D94-2C8E-4446-AC07-3FCF6303A301}" srcId="{C87790BF-E929-448E-A6C2-97C25F23C8BD}" destId="{15961FBE-5BBA-4EB4-B1D1-4967D4A7F062}" srcOrd="0" destOrd="0" parTransId="{8EF9A393-1CDB-4121-8E33-BD9345700163}" sibTransId="{93D708A0-9118-4FAB-9019-4F52B1EDC23F}"/>
    <dgm:cxn modelId="{DF468F69-E824-431E-986E-0C574E9C3050}" type="presOf" srcId="{0AB8A1F7-8F3C-403C-A1D3-E342A662E0C7}" destId="{89E0919E-8639-487E-BCA1-4EF3E8E927F8}" srcOrd="1" destOrd="0" presId="urn:microsoft.com/office/officeart/2005/8/layout/hierarchy2"/>
    <dgm:cxn modelId="{7750C8D4-DA8A-4F3E-A528-828ABA00A43B}" type="presOf" srcId="{62DC09C5-458B-4D00-83E3-1824B88CB2BF}" destId="{C7783CE4-1CE5-4944-A344-7A95FCD9AAC3}" srcOrd="1" destOrd="0" presId="urn:microsoft.com/office/officeart/2005/8/layout/hierarchy2"/>
    <dgm:cxn modelId="{9A00322F-F16C-42CB-96FF-FFCC7EE29FEE}" type="presParOf" srcId="{89ECCE5D-25BE-4F04-BC4C-91BAF1DFB7AA}" destId="{EA8B7A8A-04CB-4DB0-ACCE-3D7470EC0DA4}" srcOrd="0" destOrd="0" presId="urn:microsoft.com/office/officeart/2005/8/layout/hierarchy2"/>
    <dgm:cxn modelId="{7A0F94EA-BB1B-4291-91C6-5A898905BF28}" type="presParOf" srcId="{EA8B7A8A-04CB-4DB0-ACCE-3D7470EC0DA4}" destId="{B5A288F1-A6FD-416A-A2D6-C48BEA057218}" srcOrd="0" destOrd="0" presId="urn:microsoft.com/office/officeart/2005/8/layout/hierarchy2"/>
    <dgm:cxn modelId="{10AC20BD-4825-4415-BD16-D48533B8E30F}" type="presParOf" srcId="{EA8B7A8A-04CB-4DB0-ACCE-3D7470EC0DA4}" destId="{F0DF82B5-281F-4F6A-9E3C-98CAF207DA63}" srcOrd="1" destOrd="0" presId="urn:microsoft.com/office/officeart/2005/8/layout/hierarchy2"/>
    <dgm:cxn modelId="{37D93213-C60D-4E5E-BD19-AE76FC636023}" type="presParOf" srcId="{F0DF82B5-281F-4F6A-9E3C-98CAF207DA63}" destId="{CB6BBEDD-2DFD-4D12-AD8F-820CC32C24EB}" srcOrd="0" destOrd="0" presId="urn:microsoft.com/office/officeart/2005/8/layout/hierarchy2"/>
    <dgm:cxn modelId="{80B4F569-AD92-48DA-B383-9CB201670CFC}" type="presParOf" srcId="{CB6BBEDD-2DFD-4D12-AD8F-820CC32C24EB}" destId="{89E0919E-8639-487E-BCA1-4EF3E8E927F8}" srcOrd="0" destOrd="0" presId="urn:microsoft.com/office/officeart/2005/8/layout/hierarchy2"/>
    <dgm:cxn modelId="{E3A72FCC-0F17-499B-BB30-5BA023B82A22}" type="presParOf" srcId="{F0DF82B5-281F-4F6A-9E3C-98CAF207DA63}" destId="{B050CD66-F9C8-489C-9C93-7BFF0D9DA8E6}" srcOrd="1" destOrd="0" presId="urn:microsoft.com/office/officeart/2005/8/layout/hierarchy2"/>
    <dgm:cxn modelId="{AF865ADC-59A6-40C1-83AA-FBABBB325D6E}" type="presParOf" srcId="{B050CD66-F9C8-489C-9C93-7BFF0D9DA8E6}" destId="{B1454FD4-9142-4C5B-9D02-2B6977A3ACB7}" srcOrd="0" destOrd="0" presId="urn:microsoft.com/office/officeart/2005/8/layout/hierarchy2"/>
    <dgm:cxn modelId="{1CBCB7FC-A213-45AA-B195-F85C54520C0F}" type="presParOf" srcId="{B050CD66-F9C8-489C-9C93-7BFF0D9DA8E6}" destId="{D96FB974-E749-4A4C-8B6B-338EDF4AE1D2}" srcOrd="1" destOrd="0" presId="urn:microsoft.com/office/officeart/2005/8/layout/hierarchy2"/>
    <dgm:cxn modelId="{314D478F-4163-4E48-AC4A-5F1144A1C158}" type="presParOf" srcId="{F0DF82B5-281F-4F6A-9E3C-98CAF207DA63}" destId="{8E60FA25-627F-4F7A-BBF0-C906160A9EB6}" srcOrd="2" destOrd="0" presId="urn:microsoft.com/office/officeart/2005/8/layout/hierarchy2"/>
    <dgm:cxn modelId="{8755E376-2C12-4319-BF8F-87F1B917DB25}" type="presParOf" srcId="{8E60FA25-627F-4F7A-BBF0-C906160A9EB6}" destId="{C7783CE4-1CE5-4944-A344-7A95FCD9AAC3}" srcOrd="0" destOrd="0" presId="urn:microsoft.com/office/officeart/2005/8/layout/hierarchy2"/>
    <dgm:cxn modelId="{891D3A55-2C5F-409D-9EF3-983FD88616C2}" type="presParOf" srcId="{F0DF82B5-281F-4F6A-9E3C-98CAF207DA63}" destId="{57AB26C7-0838-44F9-8396-E1717251C48B}" srcOrd="3" destOrd="0" presId="urn:microsoft.com/office/officeart/2005/8/layout/hierarchy2"/>
    <dgm:cxn modelId="{31E638EC-42D6-488E-AF5A-B4F8C9EB8DBA}" type="presParOf" srcId="{57AB26C7-0838-44F9-8396-E1717251C48B}" destId="{EE512926-7BD6-49DC-893B-6AFC5703FB71}" srcOrd="0" destOrd="0" presId="urn:microsoft.com/office/officeart/2005/8/layout/hierarchy2"/>
    <dgm:cxn modelId="{B0FE9A0E-69D4-42F2-B6AA-9853A1BDC9CC}" type="presParOf" srcId="{57AB26C7-0838-44F9-8396-E1717251C48B}" destId="{05069772-90E0-4CD7-932D-2EBE41E5DBF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288F1-A6FD-416A-A2D6-C48BEA057218}">
      <dsp:nvSpPr>
        <dsp:cNvPr id="0" name=""/>
        <dsp:cNvSpPr/>
      </dsp:nvSpPr>
      <dsp:spPr>
        <a:xfrm>
          <a:off x="403338" y="1164322"/>
          <a:ext cx="4045384" cy="2022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900" kern="1200" dirty="0" smtClean="0"/>
            <a:t>Objeto</a:t>
          </a:r>
          <a:endParaRPr lang="es-ES" sz="5900" kern="1200" dirty="0"/>
        </a:p>
      </dsp:txBody>
      <dsp:txXfrm>
        <a:off x="462581" y="1223565"/>
        <a:ext cx="3926898" cy="1904206"/>
      </dsp:txXfrm>
    </dsp:sp>
    <dsp:sp modelId="{CB6BBEDD-2DFD-4D12-AD8F-820CC32C24EB}">
      <dsp:nvSpPr>
        <dsp:cNvPr id="0" name=""/>
        <dsp:cNvSpPr/>
      </dsp:nvSpPr>
      <dsp:spPr>
        <a:xfrm rot="19457599">
          <a:off x="4261418" y="1552309"/>
          <a:ext cx="1992762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992762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kern="1200"/>
        </a:p>
      </dsp:txBody>
      <dsp:txXfrm>
        <a:off x="5207980" y="1544325"/>
        <a:ext cx="99638" cy="99638"/>
      </dsp:txXfrm>
    </dsp:sp>
    <dsp:sp modelId="{B1454FD4-9142-4C5B-9D02-2B6977A3ACB7}">
      <dsp:nvSpPr>
        <dsp:cNvPr id="0" name=""/>
        <dsp:cNvSpPr/>
      </dsp:nvSpPr>
      <dsp:spPr>
        <a:xfrm>
          <a:off x="6066876" y="1274"/>
          <a:ext cx="4045384" cy="2022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900" kern="1200" dirty="0" smtClean="0"/>
            <a:t>atributos</a:t>
          </a:r>
          <a:endParaRPr lang="es-ES" sz="5900" kern="1200" dirty="0"/>
        </a:p>
      </dsp:txBody>
      <dsp:txXfrm>
        <a:off x="6126119" y="60517"/>
        <a:ext cx="3926898" cy="1904206"/>
      </dsp:txXfrm>
    </dsp:sp>
    <dsp:sp modelId="{8E60FA25-627F-4F7A-BBF0-C906160A9EB6}">
      <dsp:nvSpPr>
        <dsp:cNvPr id="0" name=""/>
        <dsp:cNvSpPr/>
      </dsp:nvSpPr>
      <dsp:spPr>
        <a:xfrm rot="2142401">
          <a:off x="4261418" y="2715357"/>
          <a:ext cx="1992762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992762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kern="1200"/>
        </a:p>
      </dsp:txBody>
      <dsp:txXfrm>
        <a:off x="5207980" y="2707373"/>
        <a:ext cx="99638" cy="99638"/>
      </dsp:txXfrm>
    </dsp:sp>
    <dsp:sp modelId="{EE512926-7BD6-49DC-893B-6AFC5703FB71}">
      <dsp:nvSpPr>
        <dsp:cNvPr id="0" name=""/>
        <dsp:cNvSpPr/>
      </dsp:nvSpPr>
      <dsp:spPr>
        <a:xfrm>
          <a:off x="6066876" y="2327370"/>
          <a:ext cx="4045384" cy="2022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900" kern="1200" dirty="0" smtClean="0"/>
            <a:t>Operaciones</a:t>
          </a:r>
          <a:endParaRPr lang="es-ES" sz="5900" kern="1200" dirty="0"/>
        </a:p>
      </dsp:txBody>
      <dsp:txXfrm>
        <a:off x="6126119" y="2386613"/>
        <a:ext cx="3926898" cy="1904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468C-2493-47BD-8562-2DDBDB6B34DC}" type="datetimeFigureOut">
              <a:rPr lang="es-AR" smtClean="0"/>
              <a:t>21/4/2019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D87C-9CF7-4294-906A-ED1D635033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872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468C-2493-47BD-8562-2DDBDB6B34DC}" type="datetimeFigureOut">
              <a:rPr lang="es-AR" smtClean="0"/>
              <a:t>21/4/2019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D87C-9CF7-4294-906A-ED1D635033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71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468C-2493-47BD-8562-2DDBDB6B34DC}" type="datetimeFigureOut">
              <a:rPr lang="es-AR" smtClean="0"/>
              <a:t>21/4/2019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D87C-9CF7-4294-906A-ED1D635033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593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468C-2493-47BD-8562-2DDBDB6B34DC}" type="datetimeFigureOut">
              <a:rPr lang="es-AR" smtClean="0"/>
              <a:t>21/4/2019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D87C-9CF7-4294-906A-ED1D635033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796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468C-2493-47BD-8562-2DDBDB6B34DC}" type="datetimeFigureOut">
              <a:rPr lang="es-AR" smtClean="0"/>
              <a:t>21/4/2019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D87C-9CF7-4294-906A-ED1D635033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182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468C-2493-47BD-8562-2DDBDB6B34DC}" type="datetimeFigureOut">
              <a:rPr lang="es-AR" smtClean="0"/>
              <a:t>21/4/2019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D87C-9CF7-4294-906A-ED1D635033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409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468C-2493-47BD-8562-2DDBDB6B34DC}" type="datetimeFigureOut">
              <a:rPr lang="es-AR" smtClean="0"/>
              <a:t>21/4/2019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D87C-9CF7-4294-906A-ED1D635033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507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468C-2493-47BD-8562-2DDBDB6B34DC}" type="datetimeFigureOut">
              <a:rPr lang="es-AR" smtClean="0"/>
              <a:t>21/4/2019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D87C-9CF7-4294-906A-ED1D635033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228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468C-2493-47BD-8562-2DDBDB6B34DC}" type="datetimeFigureOut">
              <a:rPr lang="es-AR" smtClean="0"/>
              <a:t>21/4/2019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D87C-9CF7-4294-906A-ED1D635033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734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468C-2493-47BD-8562-2DDBDB6B34DC}" type="datetimeFigureOut">
              <a:rPr lang="es-AR" smtClean="0"/>
              <a:t>21/4/2019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D87C-9CF7-4294-906A-ED1D635033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904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468C-2493-47BD-8562-2DDBDB6B34DC}" type="datetimeFigureOut">
              <a:rPr lang="es-AR" smtClean="0"/>
              <a:t>21/4/2019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D87C-9CF7-4294-906A-ED1D635033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76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D468C-2493-47BD-8562-2DDBDB6B34DC}" type="datetimeFigureOut">
              <a:rPr lang="es-AR" smtClean="0"/>
              <a:t>21/4/2019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1D87C-9CF7-4294-906A-ED1D635033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294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uqbar.org/wiki/articles/paradigma-de-objetos.html" TargetMode="External"/><Relationship Id="rId2" Type="http://schemas.openxmlformats.org/officeDocument/2006/relationships/hyperlink" Target="https://es.wikipedia.org/wiki/Programaci%C3%B3n_estructurad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ki.uqbar.org/wiki/articles/paradigma-funcional.html" TargetMode="External"/><Relationship Id="rId4" Type="http://schemas.openxmlformats.org/officeDocument/2006/relationships/hyperlink" Target="http://wiki.uqbar.org/wiki/articles/paradigma-logico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Paradigma orientado a objetos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Unidad 2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0506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POO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8147" t="35803" r="30891" b="27411"/>
          <a:stretch/>
        </p:blipFill>
        <p:spPr>
          <a:xfrm>
            <a:off x="2066108" y="1401311"/>
            <a:ext cx="8059783" cy="406940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44103" y="5583568"/>
            <a:ext cx="51109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encapsulamiento</a:t>
            </a:r>
            <a:endParaRPr lang="es-E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2429691" y="2076994"/>
            <a:ext cx="3775166" cy="2763274"/>
          </a:xfrm>
          <a:prstGeom prst="ellipse">
            <a:avLst/>
          </a:prstGeom>
          <a:solidFill>
            <a:schemeClr val="accent4">
              <a:lumMod val="40000"/>
              <a:lumOff val="6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2586446" y="4611189"/>
            <a:ext cx="627017" cy="1149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32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POO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1061215" y="3057824"/>
            <a:ext cx="310270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encapsulamiento</a:t>
            </a:r>
            <a:endParaRPr lang="es-E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050798" y="1398300"/>
            <a:ext cx="349506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Creación</a:t>
            </a:r>
            <a:r>
              <a:rPr lang="es-E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de módulos</a:t>
            </a:r>
            <a:endParaRPr lang="es-E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219402" y="4742765"/>
            <a:ext cx="315785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Protección </a:t>
            </a:r>
          </a:p>
          <a:p>
            <a:pPr algn="ctr"/>
            <a:r>
              <a:rPr lang="es-E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 la información</a:t>
            </a:r>
            <a:endParaRPr lang="es-E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Abrir llave 3"/>
          <p:cNvSpPr/>
          <p:nvPr/>
        </p:nvSpPr>
        <p:spPr>
          <a:xfrm>
            <a:off x="4751754" y="1690688"/>
            <a:ext cx="2299044" cy="3711284"/>
          </a:xfrm>
          <a:prstGeom prst="leftBrace">
            <a:avLst>
              <a:gd name="adj1" fmla="val 8333"/>
              <a:gd name="adj2" fmla="val 45424"/>
            </a:avLst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646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POO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3428" t="34731" r="26574" b="29911"/>
          <a:stretch/>
        </p:blipFill>
        <p:spPr>
          <a:xfrm>
            <a:off x="838201" y="1596266"/>
            <a:ext cx="10671366" cy="4242831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4427727" y="1105913"/>
            <a:ext cx="28874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mensaje</a:t>
            </a:r>
            <a:endParaRPr lang="es-E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57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POO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3428" t="37768" r="27979" b="28660"/>
          <a:stretch/>
        </p:blipFill>
        <p:spPr>
          <a:xfrm>
            <a:off x="816103" y="1567542"/>
            <a:ext cx="10559794" cy="410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4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419" dirty="0" smtClean="0"/>
              <a:t>CLASE</a:t>
            </a:r>
          </a:p>
          <a:p>
            <a:r>
              <a:rPr lang="es-419" dirty="0" smtClean="0"/>
              <a:t>Plantilla (</a:t>
            </a:r>
            <a:r>
              <a:rPr lang="es-419" dirty="0" err="1" smtClean="0"/>
              <a:t>template</a:t>
            </a:r>
            <a:r>
              <a:rPr lang="es-419" dirty="0" smtClean="0"/>
              <a:t>)</a:t>
            </a:r>
          </a:p>
          <a:p>
            <a:r>
              <a:rPr lang="es-419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 y métodos comunes para objetos de un cierto tipo</a:t>
            </a:r>
            <a:endParaRPr lang="es-419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3629" t="33125" r="26574" b="36518"/>
          <a:stretch/>
        </p:blipFill>
        <p:spPr>
          <a:xfrm>
            <a:off x="838200" y="3357153"/>
            <a:ext cx="9697993" cy="332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6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POO</a:t>
            </a: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3729" t="50982" r="26273" b="11340"/>
          <a:stretch/>
        </p:blipFill>
        <p:spPr>
          <a:xfrm>
            <a:off x="529891" y="1476102"/>
            <a:ext cx="11407404" cy="48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0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POO</a:t>
            </a:r>
            <a:endParaRPr lang="es-A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HERENCIA</a:t>
            </a:r>
          </a:p>
          <a:p>
            <a:r>
              <a:rPr lang="es-AR" dirty="0" smtClean="0"/>
              <a:t>Definir nuevas clases</a:t>
            </a:r>
          </a:p>
          <a:p>
            <a:r>
              <a:rPr lang="es-AR" dirty="0" smtClean="0"/>
              <a:t>Características particulares</a:t>
            </a:r>
          </a:p>
          <a:p>
            <a:r>
              <a:rPr lang="es-AR" dirty="0" smtClean="0"/>
              <a:t>Relación jerárquica</a:t>
            </a:r>
          </a:p>
          <a:p>
            <a:r>
              <a:rPr lang="es-AR" dirty="0" smtClean="0"/>
              <a:t>Comportamiento especializado</a:t>
            </a:r>
          </a:p>
          <a:p>
            <a:r>
              <a:rPr lang="es-AR" dirty="0" smtClean="0"/>
              <a:t>Reutilización de código</a:t>
            </a:r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49564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POO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3529" t="26162" r="26173" b="10624"/>
          <a:stretch/>
        </p:blipFill>
        <p:spPr>
          <a:xfrm>
            <a:off x="2194559" y="1345474"/>
            <a:ext cx="7667897" cy="541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java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519" t="47805" r="54332" b="39886"/>
          <a:stretch/>
        </p:blipFill>
        <p:spPr>
          <a:xfrm>
            <a:off x="509449" y="2207622"/>
            <a:ext cx="9494455" cy="261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6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930434" y="203468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5400" dirty="0" err="1">
                <a:latin typeface="Courier"/>
              </a:rPr>
              <a:t>class</a:t>
            </a:r>
            <a:r>
              <a:rPr lang="es-AR" sz="5400" dirty="0">
                <a:latin typeface="Courier"/>
              </a:rPr>
              <a:t> Book {</a:t>
            </a:r>
          </a:p>
          <a:p>
            <a:r>
              <a:rPr lang="es-AR" sz="5400" dirty="0">
                <a:latin typeface="Courier"/>
              </a:rPr>
              <a:t>}</a:t>
            </a:r>
            <a:endParaRPr lang="es-AR" sz="5400" dirty="0"/>
          </a:p>
        </p:txBody>
      </p:sp>
    </p:spTree>
    <p:extLst>
      <p:ext uri="{BB962C8B-B14F-4D97-AF65-F5344CB8AC3E}">
        <p14:creationId xmlns:p14="http://schemas.microsoft.com/office/powerpoint/2010/main" val="419563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Paradigma: marco conceptual</a:t>
            </a:r>
          </a:p>
          <a:p>
            <a:pPr lvl="1"/>
            <a:r>
              <a:rPr lang="es-AR" dirty="0" smtClean="0"/>
              <a:t>Herramientas conceptuales:</a:t>
            </a:r>
          </a:p>
          <a:p>
            <a:pPr lvl="2"/>
            <a:r>
              <a:rPr lang="es-AR" dirty="0" smtClean="0"/>
              <a:t>Objetos</a:t>
            </a:r>
          </a:p>
          <a:p>
            <a:pPr lvl="2"/>
            <a:r>
              <a:rPr lang="es-AR" dirty="0" smtClean="0"/>
              <a:t>Relaciones</a:t>
            </a:r>
          </a:p>
          <a:p>
            <a:pPr lvl="2"/>
            <a:r>
              <a:rPr lang="es-AR" dirty="0" smtClean="0"/>
              <a:t>Funciones</a:t>
            </a:r>
          </a:p>
          <a:p>
            <a:pPr lvl="1"/>
            <a:r>
              <a:rPr lang="es-AR" dirty="0" smtClean="0"/>
              <a:t>Formas validas de combinarlas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711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763486" y="1240971"/>
            <a:ext cx="87521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dirty="0">
                <a:latin typeface="Courier"/>
              </a:rPr>
              <a:t>Book b1 = new Book();</a:t>
            </a:r>
          </a:p>
          <a:p>
            <a:r>
              <a:rPr lang="es-AR" sz="3600" dirty="0">
                <a:latin typeface="Courier"/>
              </a:rPr>
              <a:t>Book b2 = new Book();</a:t>
            </a:r>
          </a:p>
          <a:p>
            <a:r>
              <a:rPr lang="es-419" sz="3600" dirty="0">
                <a:latin typeface="Bookman-Light~3b"/>
              </a:rPr>
              <a:t>o en dos pasos, con exactamente el mismo </a:t>
            </a:r>
            <a:r>
              <a:rPr lang="es-419" sz="3600" dirty="0" err="1">
                <a:latin typeface="Bookman-Light~3b"/>
              </a:rPr>
              <a:t>signicado</a:t>
            </a:r>
            <a:r>
              <a:rPr lang="es-419" sz="3600" dirty="0">
                <a:latin typeface="Bookman-Light~3b"/>
              </a:rPr>
              <a:t>:</a:t>
            </a:r>
          </a:p>
          <a:p>
            <a:r>
              <a:rPr lang="es-AR" sz="3600" dirty="0">
                <a:latin typeface="Courier"/>
              </a:rPr>
              <a:t>Book b3;</a:t>
            </a:r>
          </a:p>
          <a:p>
            <a:r>
              <a:rPr lang="es-AR" sz="3600" dirty="0">
                <a:latin typeface="Courier"/>
              </a:rPr>
              <a:t>b3 = new Book();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29332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763486" y="1240971"/>
            <a:ext cx="87521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dirty="0">
                <a:latin typeface="Courier"/>
              </a:rPr>
              <a:t>Book b1 = new Book();</a:t>
            </a:r>
          </a:p>
          <a:p>
            <a:r>
              <a:rPr lang="es-AR" sz="3600" dirty="0">
                <a:latin typeface="Courier"/>
              </a:rPr>
              <a:t>Book b2 = new Book();</a:t>
            </a:r>
          </a:p>
          <a:p>
            <a:r>
              <a:rPr lang="es-419" sz="3600" dirty="0">
                <a:latin typeface="Bookman-Light~3b"/>
              </a:rPr>
              <a:t>o en dos pasos, con exactamente el mismo </a:t>
            </a:r>
            <a:r>
              <a:rPr lang="es-419" sz="3600" dirty="0" err="1">
                <a:latin typeface="Bookman-Light~3b"/>
              </a:rPr>
              <a:t>signicado</a:t>
            </a:r>
            <a:r>
              <a:rPr lang="es-419" sz="3600" dirty="0">
                <a:latin typeface="Bookman-Light~3b"/>
              </a:rPr>
              <a:t>:</a:t>
            </a:r>
          </a:p>
          <a:p>
            <a:r>
              <a:rPr lang="es-AR" sz="3600" dirty="0">
                <a:latin typeface="Courier"/>
              </a:rPr>
              <a:t>Book b3;</a:t>
            </a:r>
          </a:p>
          <a:p>
            <a:r>
              <a:rPr lang="es-AR" sz="3600" dirty="0">
                <a:latin typeface="Courier"/>
              </a:rPr>
              <a:t>b3 = new Book();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256129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41267" y="1057480"/>
            <a:ext cx="97666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dirty="0" err="1">
                <a:latin typeface="Courier"/>
              </a:rPr>
              <a:t>class</a:t>
            </a:r>
            <a:r>
              <a:rPr lang="es-AR" sz="3600" dirty="0">
                <a:latin typeface="Courier"/>
              </a:rPr>
              <a:t> Book {</a:t>
            </a:r>
          </a:p>
          <a:p>
            <a:r>
              <a:rPr lang="es-AR" sz="3600" dirty="0" err="1">
                <a:latin typeface="Courier"/>
              </a:rPr>
              <a:t>String</a:t>
            </a:r>
            <a:r>
              <a:rPr lang="es-AR" sz="3600" dirty="0">
                <a:latin typeface="Courier"/>
              </a:rPr>
              <a:t> </a:t>
            </a:r>
            <a:r>
              <a:rPr lang="es-AR" sz="3600" dirty="0" err="1">
                <a:latin typeface="Courier"/>
              </a:rPr>
              <a:t>title</a:t>
            </a:r>
            <a:r>
              <a:rPr lang="es-AR" sz="3600" dirty="0">
                <a:latin typeface="Courier"/>
              </a:rPr>
              <a:t>;</a:t>
            </a:r>
          </a:p>
          <a:p>
            <a:r>
              <a:rPr lang="es-AR" sz="3600" dirty="0" err="1">
                <a:latin typeface="Courier"/>
              </a:rPr>
              <a:t>String</a:t>
            </a:r>
            <a:r>
              <a:rPr lang="es-AR" sz="3600" dirty="0">
                <a:latin typeface="Courier"/>
              </a:rPr>
              <a:t> </a:t>
            </a:r>
            <a:r>
              <a:rPr lang="es-AR" sz="3600" dirty="0" err="1">
                <a:latin typeface="Courier"/>
              </a:rPr>
              <a:t>author</a:t>
            </a:r>
            <a:r>
              <a:rPr lang="es-AR" sz="3600" dirty="0">
                <a:latin typeface="Courier"/>
              </a:rPr>
              <a:t>;</a:t>
            </a:r>
          </a:p>
          <a:p>
            <a:r>
              <a:rPr lang="es-AR" sz="3600" dirty="0" err="1">
                <a:latin typeface="Courier"/>
              </a:rPr>
              <a:t>int</a:t>
            </a:r>
            <a:r>
              <a:rPr lang="es-AR" sz="3600" dirty="0">
                <a:latin typeface="Courier"/>
              </a:rPr>
              <a:t> </a:t>
            </a:r>
            <a:r>
              <a:rPr lang="es-AR" sz="3600" dirty="0" err="1">
                <a:latin typeface="Courier"/>
              </a:rPr>
              <a:t>numberOfPages</a:t>
            </a:r>
            <a:r>
              <a:rPr lang="es-AR" sz="3600" dirty="0">
                <a:latin typeface="Courier"/>
              </a:rPr>
              <a:t>;</a:t>
            </a:r>
          </a:p>
          <a:p>
            <a:r>
              <a:rPr lang="es-AR" sz="3600" dirty="0" smtClean="0">
                <a:latin typeface="Courier"/>
              </a:rPr>
              <a:t>}</a:t>
            </a:r>
          </a:p>
          <a:p>
            <a:endParaRPr lang="es-AR" sz="3600" dirty="0">
              <a:latin typeface="Courier"/>
            </a:endParaRPr>
          </a:p>
          <a:p>
            <a:r>
              <a:rPr lang="es-AR" sz="3600" dirty="0" smtClean="0">
                <a:latin typeface="Courier"/>
              </a:rPr>
              <a:t>los campos se acceden mediante el operador punto(.)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81242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70559" y="0"/>
            <a:ext cx="11203578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dirty="0" err="1">
                <a:latin typeface="Courier"/>
              </a:rPr>
              <a:t>class</a:t>
            </a:r>
            <a:r>
              <a:rPr lang="es-AR" sz="2800" dirty="0">
                <a:latin typeface="Courier"/>
              </a:rPr>
              <a:t> Book {</a:t>
            </a:r>
          </a:p>
          <a:p>
            <a:r>
              <a:rPr lang="es-AR" sz="2800" dirty="0" err="1">
                <a:latin typeface="Courier"/>
              </a:rPr>
              <a:t>String</a:t>
            </a:r>
            <a:r>
              <a:rPr lang="es-AR" sz="2800" dirty="0">
                <a:latin typeface="Courier"/>
              </a:rPr>
              <a:t> </a:t>
            </a:r>
            <a:r>
              <a:rPr lang="es-AR" sz="2800" dirty="0" err="1">
                <a:latin typeface="Courier"/>
              </a:rPr>
              <a:t>title</a:t>
            </a:r>
            <a:r>
              <a:rPr lang="es-AR" sz="2800" dirty="0">
                <a:latin typeface="Courier"/>
              </a:rPr>
              <a:t>;</a:t>
            </a:r>
          </a:p>
          <a:p>
            <a:r>
              <a:rPr lang="es-AR" sz="2800" dirty="0" err="1">
                <a:latin typeface="Courier"/>
              </a:rPr>
              <a:t>String</a:t>
            </a:r>
            <a:r>
              <a:rPr lang="es-AR" sz="2800" dirty="0">
                <a:latin typeface="Courier"/>
              </a:rPr>
              <a:t> </a:t>
            </a:r>
            <a:r>
              <a:rPr lang="es-AR" sz="2800" dirty="0" err="1">
                <a:latin typeface="Courier"/>
              </a:rPr>
              <a:t>author</a:t>
            </a:r>
            <a:r>
              <a:rPr lang="es-AR" sz="2800" dirty="0">
                <a:latin typeface="Courier"/>
              </a:rPr>
              <a:t>;</a:t>
            </a:r>
          </a:p>
          <a:p>
            <a:r>
              <a:rPr lang="es-AR" sz="2800" dirty="0" err="1">
                <a:latin typeface="Courier"/>
              </a:rPr>
              <a:t>int</a:t>
            </a:r>
            <a:r>
              <a:rPr lang="es-AR" sz="2800" dirty="0">
                <a:latin typeface="Courier"/>
              </a:rPr>
              <a:t> </a:t>
            </a:r>
            <a:r>
              <a:rPr lang="es-AR" sz="2800" dirty="0" err="1">
                <a:latin typeface="Courier"/>
              </a:rPr>
              <a:t>numberOfPages</a:t>
            </a:r>
            <a:r>
              <a:rPr lang="es-AR" sz="2800" dirty="0">
                <a:latin typeface="Courier"/>
              </a:rPr>
              <a:t>;</a:t>
            </a:r>
          </a:p>
          <a:p>
            <a:r>
              <a:rPr lang="es-AR" sz="2800" dirty="0">
                <a:latin typeface="Courier"/>
              </a:rPr>
              <a:t>}</a:t>
            </a:r>
          </a:p>
          <a:p>
            <a:r>
              <a:rPr lang="es-AR" sz="2800" dirty="0" err="1">
                <a:latin typeface="Courier"/>
              </a:rPr>
              <a:t>class</a:t>
            </a:r>
            <a:r>
              <a:rPr lang="es-AR" sz="2800" dirty="0">
                <a:latin typeface="Courier"/>
              </a:rPr>
              <a:t> </a:t>
            </a:r>
            <a:r>
              <a:rPr lang="es-AR" sz="2800" dirty="0" err="1">
                <a:latin typeface="Courier"/>
              </a:rPr>
              <a:t>ExampleBooks</a:t>
            </a:r>
            <a:r>
              <a:rPr lang="es-AR" sz="2800" dirty="0">
                <a:latin typeface="Courier"/>
              </a:rPr>
              <a:t> {</a:t>
            </a:r>
          </a:p>
          <a:p>
            <a:r>
              <a:rPr lang="en-US" sz="2800" dirty="0">
                <a:latin typeface="Courier"/>
              </a:rPr>
              <a:t>public static void main(String[] </a:t>
            </a:r>
            <a:r>
              <a:rPr lang="en-US" sz="2800" dirty="0" err="1">
                <a:latin typeface="Courier"/>
              </a:rPr>
              <a:t>args</a:t>
            </a:r>
            <a:r>
              <a:rPr lang="en-US" sz="2800" dirty="0">
                <a:latin typeface="Courier"/>
              </a:rPr>
              <a:t>) {</a:t>
            </a:r>
          </a:p>
          <a:p>
            <a:r>
              <a:rPr lang="es-AR" sz="2800" dirty="0">
                <a:latin typeface="Courier"/>
              </a:rPr>
              <a:t>Book b;</a:t>
            </a:r>
          </a:p>
          <a:p>
            <a:r>
              <a:rPr lang="en-US" sz="2800" dirty="0">
                <a:latin typeface="Courier"/>
              </a:rPr>
              <a:t>b = new Book(); // default constructor</a:t>
            </a:r>
          </a:p>
          <a:p>
            <a:r>
              <a:rPr lang="es-AR" sz="2800" dirty="0" err="1">
                <a:latin typeface="Courier"/>
              </a:rPr>
              <a:t>b.title</a:t>
            </a:r>
            <a:r>
              <a:rPr lang="es-AR" sz="2800" dirty="0">
                <a:latin typeface="Courier"/>
              </a:rPr>
              <a:t> = "</a:t>
            </a:r>
            <a:r>
              <a:rPr lang="es-AR" sz="2800" dirty="0" err="1">
                <a:latin typeface="Courier"/>
              </a:rPr>
              <a:t>Thinking</a:t>
            </a:r>
            <a:r>
              <a:rPr lang="es-AR" sz="2800" dirty="0">
                <a:latin typeface="Courier"/>
              </a:rPr>
              <a:t> in Java";</a:t>
            </a:r>
          </a:p>
          <a:p>
            <a:r>
              <a:rPr lang="es-AR" sz="2800" dirty="0" err="1">
                <a:latin typeface="Courier"/>
              </a:rPr>
              <a:t>b.author</a:t>
            </a:r>
            <a:r>
              <a:rPr lang="es-AR" sz="2800" dirty="0">
                <a:latin typeface="Courier"/>
              </a:rPr>
              <a:t> = "Bruce </a:t>
            </a:r>
            <a:r>
              <a:rPr lang="es-AR" sz="2800" dirty="0" err="1">
                <a:latin typeface="Courier"/>
              </a:rPr>
              <a:t>Eckel</a:t>
            </a:r>
            <a:r>
              <a:rPr lang="es-AR" sz="2800" dirty="0">
                <a:latin typeface="Courier"/>
              </a:rPr>
              <a:t>";</a:t>
            </a:r>
          </a:p>
          <a:p>
            <a:r>
              <a:rPr lang="es-AR" sz="2800" dirty="0" err="1">
                <a:latin typeface="Courier"/>
              </a:rPr>
              <a:t>b.numberOfPages</a:t>
            </a:r>
            <a:r>
              <a:rPr lang="es-AR" sz="2800" dirty="0">
                <a:latin typeface="Courier"/>
              </a:rPr>
              <a:t> = 1129;</a:t>
            </a:r>
          </a:p>
          <a:p>
            <a:r>
              <a:rPr lang="es-AR" sz="2800" dirty="0" err="1">
                <a:latin typeface="Courier"/>
              </a:rPr>
              <a:t>System.out.println</a:t>
            </a:r>
            <a:r>
              <a:rPr lang="es-AR" sz="2800" dirty="0">
                <a:latin typeface="Courier"/>
              </a:rPr>
              <a:t>(</a:t>
            </a:r>
            <a:r>
              <a:rPr lang="es-AR" sz="2800" dirty="0" err="1">
                <a:latin typeface="Courier"/>
              </a:rPr>
              <a:t>b.title</a:t>
            </a:r>
            <a:r>
              <a:rPr lang="es-AR" sz="2800" dirty="0">
                <a:latin typeface="Courier"/>
              </a:rPr>
              <a:t> + " : " + </a:t>
            </a:r>
            <a:r>
              <a:rPr lang="es-AR" sz="2800" dirty="0" err="1">
                <a:latin typeface="Courier"/>
              </a:rPr>
              <a:t>b.author</a:t>
            </a:r>
            <a:r>
              <a:rPr lang="es-AR" sz="2800" dirty="0">
                <a:latin typeface="Courier"/>
              </a:rPr>
              <a:t> +</a:t>
            </a:r>
          </a:p>
          <a:p>
            <a:r>
              <a:rPr lang="es-AR" sz="2800" dirty="0">
                <a:latin typeface="Courier"/>
              </a:rPr>
              <a:t>" : " + </a:t>
            </a:r>
            <a:r>
              <a:rPr lang="es-AR" sz="2800" dirty="0" err="1">
                <a:latin typeface="Courier"/>
              </a:rPr>
              <a:t>b.numberOfPages</a:t>
            </a:r>
            <a:r>
              <a:rPr lang="es-AR" sz="2800" dirty="0">
                <a:latin typeface="Courier"/>
              </a:rPr>
              <a:t>);</a:t>
            </a:r>
          </a:p>
          <a:p>
            <a:r>
              <a:rPr lang="es-AR" sz="2800" dirty="0">
                <a:latin typeface="Courier"/>
              </a:rPr>
              <a:t>}</a:t>
            </a:r>
          </a:p>
          <a:p>
            <a:r>
              <a:rPr lang="es-AR" sz="2800" dirty="0">
                <a:latin typeface="Courier"/>
              </a:rPr>
              <a:t>}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4730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70559" y="0"/>
            <a:ext cx="11203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/>
              </a:rPr>
              <a:t>Contructores</a:t>
            </a:r>
            <a:endParaRPr lang="es-A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70559" y="1293223"/>
            <a:ext cx="105243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600" dirty="0">
                <a:latin typeface="Bookman-Light~3b"/>
              </a:rPr>
              <a:t>Los constructores permiten la </a:t>
            </a:r>
            <a:r>
              <a:rPr lang="es-419" sz="3600" dirty="0" smtClean="0">
                <a:latin typeface="Bookman-Light~3b"/>
              </a:rPr>
              <a:t>creación </a:t>
            </a:r>
            <a:r>
              <a:rPr lang="es-419" sz="3600" dirty="0">
                <a:latin typeface="Bookman-Light~3b"/>
              </a:rPr>
              <a:t>de instancias inicializadas adecuadamente.</a:t>
            </a:r>
          </a:p>
          <a:p>
            <a:r>
              <a:rPr lang="es-419" sz="3600" dirty="0">
                <a:latin typeface="Bookman-Light~3b"/>
              </a:rPr>
              <a:t>Un constructor es un </a:t>
            </a:r>
            <a:r>
              <a:rPr lang="es-419" sz="3600" dirty="0" smtClean="0">
                <a:latin typeface="Bookman-Light~3b"/>
              </a:rPr>
              <a:t>método </a:t>
            </a:r>
            <a:r>
              <a:rPr lang="es-419" sz="3600" dirty="0">
                <a:latin typeface="Bookman-Light~3b"/>
              </a:rPr>
              <a:t>que tiene el mismo nombre que la clase </a:t>
            </a:r>
            <a:r>
              <a:rPr lang="es-419" sz="3600" dirty="0" smtClean="0">
                <a:latin typeface="Bookman-Light~3b"/>
              </a:rPr>
              <a:t>a la </a:t>
            </a:r>
            <a:r>
              <a:rPr lang="es-419" sz="3600" dirty="0">
                <a:latin typeface="Bookman-Light~3b"/>
              </a:rPr>
              <a:t>cual pertenece, y no tiene </a:t>
            </a:r>
            <a:r>
              <a:rPr lang="es-419" sz="3600" dirty="0" smtClean="0">
                <a:latin typeface="Bookman-Light~3b"/>
              </a:rPr>
              <a:t>especificación </a:t>
            </a:r>
            <a:r>
              <a:rPr lang="es-419" sz="3600" dirty="0">
                <a:latin typeface="Bookman-Light~3b"/>
              </a:rPr>
              <a:t>del tipo de retorno.</a:t>
            </a:r>
            <a:endParaRPr lang="es-AR" sz="3600" dirty="0"/>
          </a:p>
        </p:txBody>
      </p:sp>
      <p:sp>
        <p:nvSpPr>
          <p:cNvPr id="5" name="Rectángulo 4"/>
          <p:cNvSpPr/>
          <p:nvPr/>
        </p:nvSpPr>
        <p:spPr>
          <a:xfrm>
            <a:off x="670558" y="4513945"/>
            <a:ext cx="11308081" cy="175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419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posible definir más de un constructor para una misma clase, siempre y cuando tengan distinto número de argumentos o distintos tipos para ellos</a:t>
            </a:r>
            <a:endParaRPr lang="es-A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671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70559" y="0"/>
            <a:ext cx="11203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/>
              </a:rPr>
              <a:t>Métodos</a:t>
            </a:r>
            <a:endParaRPr lang="es-A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70559" y="646331"/>
            <a:ext cx="110206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600" dirty="0">
                <a:latin typeface="Bookman-Light~3b"/>
              </a:rPr>
              <a:t>mensajes a los que una </a:t>
            </a:r>
            <a:r>
              <a:rPr lang="es-419" sz="3600" dirty="0" smtClean="0">
                <a:latin typeface="Bookman-Light~3b"/>
              </a:rPr>
              <a:t>instancia </a:t>
            </a:r>
            <a:r>
              <a:rPr lang="es-AR" sz="3600" dirty="0" smtClean="0">
                <a:latin typeface="Bookman-Light~3b"/>
              </a:rPr>
              <a:t>(o </a:t>
            </a:r>
            <a:r>
              <a:rPr lang="es-AR" sz="3600" dirty="0">
                <a:latin typeface="Bookman-Light~3b"/>
              </a:rPr>
              <a:t>clase) puede responder</a:t>
            </a:r>
            <a:r>
              <a:rPr lang="es-AR" sz="3600" dirty="0" smtClean="0">
                <a:latin typeface="Bookman-Light~3b"/>
              </a:rPr>
              <a:t>.</a:t>
            </a:r>
          </a:p>
          <a:p>
            <a:r>
              <a:rPr lang="es-AR" sz="3600" dirty="0"/>
              <a:t>Se invocan utilizando la </a:t>
            </a:r>
            <a:r>
              <a:rPr lang="es-AR" sz="3600" dirty="0" smtClean="0"/>
              <a:t>notación punto</a:t>
            </a:r>
            <a:r>
              <a:rPr lang="es-AR" sz="3600" dirty="0"/>
              <a:t>.</a:t>
            </a:r>
            <a:endParaRPr lang="es-AR" sz="6000" dirty="0"/>
          </a:p>
        </p:txBody>
      </p:sp>
      <p:sp>
        <p:nvSpPr>
          <p:cNvPr id="6" name="Rectángulo 5"/>
          <p:cNvSpPr/>
          <p:nvPr/>
        </p:nvSpPr>
        <p:spPr>
          <a:xfrm>
            <a:off x="670559" y="3105835"/>
            <a:ext cx="9740537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419" sz="3600" dirty="0">
                <a:latin typeface="Bookman-Light~3b"/>
              </a:rPr>
              <a:t>El prototipo del </a:t>
            </a:r>
            <a:r>
              <a:rPr lang="es-419" sz="3600" dirty="0" smtClean="0">
                <a:latin typeface="Bookman-Light~3b"/>
              </a:rPr>
              <a:t>método </a:t>
            </a:r>
            <a:r>
              <a:rPr lang="es-419" sz="3600" dirty="0" err="1">
                <a:latin typeface="Courier"/>
              </a:rPr>
              <a:t>getInitials</a:t>
            </a:r>
            <a:r>
              <a:rPr lang="es-419" sz="3600" dirty="0" smtClean="0">
                <a:latin typeface="Courier"/>
              </a:rPr>
              <a:t>()</a:t>
            </a:r>
            <a:r>
              <a:rPr lang="es-419" sz="3600" dirty="0" smtClean="0">
                <a:latin typeface="Bookman-Light~3b"/>
              </a:rPr>
              <a:t>es:</a:t>
            </a:r>
          </a:p>
          <a:p>
            <a:endParaRPr lang="es-419" sz="3600" dirty="0">
              <a:latin typeface="Bookman-Light~3b"/>
            </a:endParaRPr>
          </a:p>
          <a:p>
            <a:r>
              <a:rPr lang="es-AR" sz="3600" dirty="0" err="1">
                <a:latin typeface="Courier"/>
              </a:rPr>
              <a:t>public</a:t>
            </a:r>
            <a:r>
              <a:rPr lang="es-AR" sz="3600" dirty="0">
                <a:latin typeface="Courier"/>
              </a:rPr>
              <a:t> </a:t>
            </a:r>
            <a:r>
              <a:rPr lang="es-AR" sz="3600" dirty="0" err="1">
                <a:latin typeface="Courier"/>
              </a:rPr>
              <a:t>String</a:t>
            </a:r>
            <a:r>
              <a:rPr lang="es-AR" sz="3600" dirty="0">
                <a:latin typeface="Courier"/>
              </a:rPr>
              <a:t> </a:t>
            </a:r>
            <a:r>
              <a:rPr lang="es-AR" sz="3600" dirty="0" err="1">
                <a:latin typeface="Courier"/>
              </a:rPr>
              <a:t>getInitials</a:t>
            </a:r>
            <a:r>
              <a:rPr lang="es-AR" sz="3600" dirty="0">
                <a:latin typeface="Courier"/>
              </a:rPr>
              <a:t>()</a:t>
            </a:r>
            <a:endParaRPr lang="es-AR" sz="3600" dirty="0"/>
          </a:p>
        </p:txBody>
      </p:sp>
      <p:sp>
        <p:nvSpPr>
          <p:cNvPr id="7" name="Rectángulo 6"/>
          <p:cNvSpPr/>
          <p:nvPr/>
        </p:nvSpPr>
        <p:spPr>
          <a:xfrm>
            <a:off x="4188061" y="5565339"/>
            <a:ext cx="3688189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s-AR" sz="3600" dirty="0" smtClean="0"/>
              <a:t>modificador </a:t>
            </a:r>
            <a:r>
              <a:rPr lang="es-AR" sz="3600" dirty="0" err="1" smtClean="0"/>
              <a:t>public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231180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70559" y="0"/>
            <a:ext cx="11203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/>
              </a:rPr>
              <a:t>Variables</a:t>
            </a:r>
            <a:endParaRPr lang="es-A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70559" y="646331"/>
            <a:ext cx="110206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s-AR" sz="3600" dirty="0" smtClean="0">
                <a:latin typeface="Bookman-Light~3b"/>
              </a:rPr>
              <a:t>variables de instancia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s-AR" sz="3600" dirty="0" smtClean="0">
                <a:latin typeface="Bookman-Light~3b"/>
              </a:rPr>
              <a:t>variables de </a:t>
            </a:r>
            <a:r>
              <a:rPr lang="es-AR" sz="3600" dirty="0" smtClean="0">
                <a:latin typeface="Bookman-Light~3b"/>
              </a:rPr>
              <a:t>clase (campos estáticos)</a:t>
            </a:r>
            <a:endParaRPr lang="es-AR" sz="6000" dirty="0"/>
          </a:p>
        </p:txBody>
      </p:sp>
      <p:sp>
        <p:nvSpPr>
          <p:cNvPr id="2" name="Rectángulo 1"/>
          <p:cNvSpPr/>
          <p:nvPr/>
        </p:nvSpPr>
        <p:spPr>
          <a:xfrm>
            <a:off x="670559" y="2706078"/>
            <a:ext cx="107725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600" dirty="0">
                <a:latin typeface="Bookman-Light~3b"/>
              </a:rPr>
              <a:t>Los campos </a:t>
            </a:r>
            <a:r>
              <a:rPr lang="es-419" sz="3600" dirty="0" smtClean="0">
                <a:latin typeface="Bookman-Light~3b"/>
              </a:rPr>
              <a:t>estáticos </a:t>
            </a:r>
            <a:r>
              <a:rPr lang="es-419" sz="3600" dirty="0">
                <a:latin typeface="Bookman-Light~3b"/>
              </a:rPr>
              <a:t>(o variables de clases) son campos que pertenecen </a:t>
            </a:r>
            <a:r>
              <a:rPr lang="es-419" sz="3600" dirty="0" smtClean="0">
                <a:latin typeface="Bookman-Light~3b"/>
              </a:rPr>
              <a:t>a la </a:t>
            </a:r>
            <a:r>
              <a:rPr lang="es-419" sz="3600" dirty="0">
                <a:latin typeface="Bookman-Light~3b"/>
              </a:rPr>
              <a:t>clase y no tienen existencia individual en cada instancia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379135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270069" y="1728876"/>
            <a:ext cx="737616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err="1">
                <a:latin typeface="Courier"/>
              </a:rPr>
              <a:t>class</a:t>
            </a:r>
            <a:r>
              <a:rPr lang="es-AR" sz="2400" dirty="0">
                <a:latin typeface="Courier"/>
              </a:rPr>
              <a:t> Book {</a:t>
            </a:r>
          </a:p>
          <a:p>
            <a:r>
              <a:rPr lang="es-AR" sz="2400" dirty="0" err="1">
                <a:latin typeface="Courier"/>
              </a:rPr>
              <a:t>String</a:t>
            </a:r>
            <a:r>
              <a:rPr lang="es-AR" sz="2400" dirty="0">
                <a:latin typeface="Courier"/>
              </a:rPr>
              <a:t> </a:t>
            </a:r>
            <a:r>
              <a:rPr lang="es-AR" sz="2400" dirty="0" err="1">
                <a:latin typeface="Courier"/>
              </a:rPr>
              <a:t>title</a:t>
            </a:r>
            <a:r>
              <a:rPr lang="es-AR" sz="2400" dirty="0">
                <a:latin typeface="Courier"/>
              </a:rPr>
              <a:t>;</a:t>
            </a:r>
          </a:p>
          <a:p>
            <a:r>
              <a:rPr lang="es-AR" sz="2400" dirty="0" err="1">
                <a:latin typeface="Courier"/>
              </a:rPr>
              <a:t>String</a:t>
            </a:r>
            <a:r>
              <a:rPr lang="es-AR" sz="2400" dirty="0">
                <a:latin typeface="Courier"/>
              </a:rPr>
              <a:t> </a:t>
            </a:r>
            <a:r>
              <a:rPr lang="es-AR" sz="2400" dirty="0" err="1">
                <a:latin typeface="Courier"/>
              </a:rPr>
              <a:t>author</a:t>
            </a:r>
            <a:r>
              <a:rPr lang="es-AR" sz="2400" dirty="0">
                <a:latin typeface="Courier"/>
              </a:rPr>
              <a:t>;</a:t>
            </a:r>
          </a:p>
          <a:p>
            <a:r>
              <a:rPr lang="es-AR" sz="2400" dirty="0" err="1">
                <a:latin typeface="Courier"/>
              </a:rPr>
              <a:t>int</a:t>
            </a:r>
            <a:r>
              <a:rPr lang="es-AR" sz="2400" dirty="0">
                <a:latin typeface="Courier"/>
              </a:rPr>
              <a:t> </a:t>
            </a:r>
            <a:r>
              <a:rPr lang="es-AR" sz="2400" dirty="0" err="1">
                <a:latin typeface="Courier"/>
              </a:rPr>
              <a:t>numberOfPages</a:t>
            </a:r>
            <a:r>
              <a:rPr lang="es-AR" sz="2400" dirty="0">
                <a:latin typeface="Courier"/>
              </a:rPr>
              <a:t>;</a:t>
            </a:r>
          </a:p>
          <a:p>
            <a:r>
              <a:rPr lang="es-AR" sz="2400" dirty="0" err="1">
                <a:latin typeface="Courier"/>
              </a:rPr>
              <a:t>String</a:t>
            </a:r>
            <a:r>
              <a:rPr lang="es-AR" sz="2400" dirty="0">
                <a:latin typeface="Courier"/>
              </a:rPr>
              <a:t> ISBN;</a:t>
            </a:r>
          </a:p>
          <a:p>
            <a:r>
              <a:rPr lang="es-AR" sz="2800" b="1" dirty="0" err="1">
                <a:latin typeface="Courier"/>
              </a:rPr>
              <a:t>static</a:t>
            </a:r>
            <a:r>
              <a:rPr lang="es-AR" sz="2400" dirty="0">
                <a:latin typeface="Courier"/>
              </a:rPr>
              <a:t> </a:t>
            </a:r>
            <a:r>
              <a:rPr lang="es-AR" sz="2400" dirty="0" err="1">
                <a:latin typeface="Courier"/>
              </a:rPr>
              <a:t>String</a:t>
            </a:r>
            <a:r>
              <a:rPr lang="es-AR" sz="2400" dirty="0">
                <a:latin typeface="Courier"/>
              </a:rPr>
              <a:t> </a:t>
            </a:r>
            <a:r>
              <a:rPr lang="es-AR" sz="2400" dirty="0" err="1">
                <a:latin typeface="Courier"/>
              </a:rPr>
              <a:t>owner</a:t>
            </a:r>
            <a:r>
              <a:rPr lang="es-AR" sz="2400" dirty="0">
                <a:latin typeface="Courier"/>
              </a:rPr>
              <a:t>;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174320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70559" y="0"/>
            <a:ext cx="11203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/>
              </a:rPr>
              <a:t>Métodos estáticos</a:t>
            </a:r>
            <a:endParaRPr lang="es-A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70559" y="646331"/>
            <a:ext cx="110206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s-AR" sz="3600" dirty="0" smtClean="0">
                <a:latin typeface="Bookman-Light~3b"/>
              </a:rPr>
              <a:t>métodos de clase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s-AR" sz="3600" dirty="0" smtClean="0">
                <a:latin typeface="Bookman-Light~3b"/>
              </a:rPr>
              <a:t>solo accede a campos </a:t>
            </a:r>
            <a:r>
              <a:rPr lang="es-AR" sz="3600" dirty="0" err="1" smtClean="0">
                <a:latin typeface="Bookman-Light~3b"/>
              </a:rPr>
              <a:t>estaticos</a:t>
            </a:r>
            <a:endParaRPr lang="es-AR" sz="3600" dirty="0" smtClean="0">
              <a:latin typeface="Bookman-Light~3b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70559" y="2706078"/>
            <a:ext cx="112035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dirty="0" err="1"/>
              <a:t>public</a:t>
            </a:r>
            <a:r>
              <a:rPr lang="es-AR" sz="3600" dirty="0"/>
              <a:t> </a:t>
            </a:r>
            <a:r>
              <a:rPr lang="es-AR" sz="3600" b="1" dirty="0" err="1"/>
              <a:t>static</a:t>
            </a:r>
            <a:r>
              <a:rPr lang="es-AR" sz="3600" dirty="0"/>
              <a:t> </a:t>
            </a:r>
            <a:r>
              <a:rPr lang="es-AR" sz="3600" dirty="0" err="1"/>
              <a:t>String</a:t>
            </a:r>
            <a:r>
              <a:rPr lang="es-AR" sz="3600" dirty="0"/>
              <a:t> </a:t>
            </a:r>
            <a:r>
              <a:rPr lang="es-AR" sz="3600" dirty="0" err="1"/>
              <a:t>description</a:t>
            </a:r>
            <a:r>
              <a:rPr lang="es-AR" sz="3600" dirty="0"/>
              <a:t>() {</a:t>
            </a:r>
          </a:p>
          <a:p>
            <a:r>
              <a:rPr lang="en-US" sz="3600" dirty="0"/>
              <a:t>return "Book instances can store information on books";</a:t>
            </a:r>
          </a:p>
          <a:p>
            <a:r>
              <a:rPr lang="es-AR" sz="3600" dirty="0"/>
              <a:t>}</a:t>
            </a:r>
            <a:endParaRPr lang="es-AR" sz="6000" dirty="0"/>
          </a:p>
        </p:txBody>
      </p:sp>
    </p:spTree>
    <p:extLst>
      <p:ext uri="{BB962C8B-B14F-4D97-AF65-F5344CB8AC3E}">
        <p14:creationId xmlns:p14="http://schemas.microsoft.com/office/powerpoint/2010/main" val="35923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70559" y="0"/>
            <a:ext cx="11203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/>
              </a:rPr>
              <a:t>Herencia</a:t>
            </a:r>
            <a:endParaRPr lang="es-A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70559" y="646331"/>
            <a:ext cx="110206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s-AR" sz="3600" dirty="0" smtClean="0">
                <a:latin typeface="Bookman-Light~3b"/>
              </a:rPr>
              <a:t>superclase</a:t>
            </a:r>
            <a:endParaRPr lang="es-AR" sz="3600" dirty="0" smtClean="0">
              <a:latin typeface="Bookman-Light~3b"/>
            </a:endParaRPr>
          </a:p>
          <a:p>
            <a:endParaRPr lang="es-AR" sz="3600" dirty="0" smtClean="0">
              <a:latin typeface="Bookman-Light~3b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70559" y="2706078"/>
            <a:ext cx="1120357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4400" b="1" dirty="0" err="1"/>
              <a:t>class</a:t>
            </a:r>
            <a:r>
              <a:rPr lang="es-AR" sz="4400" b="1" dirty="0"/>
              <a:t> </a:t>
            </a:r>
            <a:r>
              <a:rPr lang="es-AR" sz="4400" dirty="0" err="1"/>
              <a:t>NombreClase</a:t>
            </a:r>
            <a:r>
              <a:rPr lang="es-AR" sz="4400" dirty="0"/>
              <a:t> </a:t>
            </a:r>
            <a:r>
              <a:rPr lang="es-AR" sz="4400" b="1" dirty="0" err="1"/>
              <a:t>extends</a:t>
            </a:r>
            <a:r>
              <a:rPr lang="es-AR" sz="4400" b="1" dirty="0"/>
              <a:t> </a:t>
            </a:r>
            <a:r>
              <a:rPr lang="es-AR" sz="4400" dirty="0" err="1" smtClean="0"/>
              <a:t>NombreSuperclase</a:t>
            </a:r>
            <a:endParaRPr lang="es-AR" sz="4400" dirty="0" smtClean="0"/>
          </a:p>
          <a:p>
            <a:endParaRPr lang="es-AR" sz="4400" dirty="0"/>
          </a:p>
          <a:p>
            <a:r>
              <a:rPr lang="es-AR" sz="4400" b="1" dirty="0" err="1" smtClean="0"/>
              <a:t>class</a:t>
            </a:r>
            <a:r>
              <a:rPr lang="es-AR" sz="4400" dirty="0" smtClean="0"/>
              <a:t> </a:t>
            </a:r>
            <a:r>
              <a:rPr lang="es-AR" sz="4400" dirty="0" err="1"/>
              <a:t>C</a:t>
            </a:r>
            <a:r>
              <a:rPr lang="es-AR" sz="4400" dirty="0" err="1" smtClean="0"/>
              <a:t>uit</a:t>
            </a:r>
            <a:r>
              <a:rPr lang="es-AR" sz="4400" dirty="0" smtClean="0"/>
              <a:t> </a:t>
            </a:r>
            <a:r>
              <a:rPr lang="es-AR" sz="4400" b="1" dirty="0" err="1" smtClean="0"/>
              <a:t>extends</a:t>
            </a:r>
            <a:r>
              <a:rPr lang="es-AR" sz="4400" b="1" dirty="0" smtClean="0"/>
              <a:t> </a:t>
            </a:r>
            <a:r>
              <a:rPr lang="es-AR" sz="4400" dirty="0" err="1" smtClean="0"/>
              <a:t>Dni</a:t>
            </a:r>
            <a:endParaRPr lang="es-AR" sz="13800" dirty="0"/>
          </a:p>
        </p:txBody>
      </p:sp>
    </p:spTree>
    <p:extLst>
      <p:ext uri="{BB962C8B-B14F-4D97-AF65-F5344CB8AC3E}">
        <p14:creationId xmlns:p14="http://schemas.microsoft.com/office/powerpoint/2010/main" val="331981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419" dirty="0" smtClean="0">
                <a:hlinkClick r:id="rId2"/>
              </a:rPr>
              <a:t>Paradigma </a:t>
            </a:r>
            <a:r>
              <a:rPr lang="es-419" dirty="0">
                <a:hlinkClick r:id="rId2"/>
              </a:rPr>
              <a:t>Estructurado</a:t>
            </a:r>
            <a:r>
              <a:rPr lang="es-419" dirty="0"/>
              <a:t/>
            </a:r>
            <a:br>
              <a:rPr lang="es-419" dirty="0"/>
            </a:br>
            <a:r>
              <a:rPr lang="es-419" dirty="0"/>
              <a:t>Secuencia ordenada de instrucciones que manipulan un espacio de memoria.</a:t>
            </a:r>
          </a:p>
          <a:p>
            <a:r>
              <a:rPr lang="es-419" dirty="0">
                <a:hlinkClick r:id="rId3"/>
              </a:rPr>
              <a:t>Paradigma de Objetos</a:t>
            </a:r>
            <a:r>
              <a:rPr lang="es-419" dirty="0"/>
              <a:t/>
            </a:r>
            <a:br>
              <a:rPr lang="es-419" dirty="0"/>
            </a:br>
            <a:r>
              <a:rPr lang="es-419" dirty="0"/>
              <a:t>Conjunto de objetos que se conocen entre sí a través de referencias y se envían mensajes en un ambiente.</a:t>
            </a:r>
          </a:p>
          <a:p>
            <a:r>
              <a:rPr lang="es-419" dirty="0">
                <a:hlinkClick r:id="rId4"/>
              </a:rPr>
              <a:t>Paradigma Lógico</a:t>
            </a:r>
            <a:r>
              <a:rPr lang="es-419" dirty="0"/>
              <a:t/>
            </a:r>
            <a:br>
              <a:rPr lang="es-419" dirty="0"/>
            </a:br>
            <a:r>
              <a:rPr lang="es-419" dirty="0"/>
              <a:t>Conjunto de predicados definidos a través de cláusulas (hechos y reglas) que describen propiedades y relaciones de un conjunto de individuos, sobre los cuales podemos realizar consultas.</a:t>
            </a:r>
          </a:p>
          <a:p>
            <a:r>
              <a:rPr lang="es-419" dirty="0">
                <a:hlinkClick r:id="rId5"/>
              </a:rPr>
              <a:t>Paradigma Funcional</a:t>
            </a:r>
            <a:r>
              <a:rPr lang="es-419" dirty="0"/>
              <a:t/>
            </a:r>
            <a:br>
              <a:rPr lang="es-419" dirty="0"/>
            </a:br>
            <a:r>
              <a:rPr lang="es-419" dirty="0"/>
              <a:t>Conjunto de funciones (relaciones que cumplen las propiedades de unicidad y existencia), que pueden ser evaluadas para obtener un resultado.</a:t>
            </a:r>
          </a:p>
        </p:txBody>
      </p:sp>
    </p:spTree>
    <p:extLst>
      <p:ext uri="{BB962C8B-B14F-4D97-AF65-F5344CB8AC3E}">
        <p14:creationId xmlns:p14="http://schemas.microsoft.com/office/powerpoint/2010/main" val="256068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70559" y="0"/>
            <a:ext cx="11203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/>
              </a:rPr>
              <a:t>Herencia</a:t>
            </a:r>
            <a:endParaRPr lang="es-A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70559" y="646331"/>
            <a:ext cx="110206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s-AR" sz="3600" dirty="0" smtClean="0">
                <a:latin typeface="Bookman-Light~3b"/>
              </a:rPr>
              <a:t>superclase</a:t>
            </a:r>
            <a:endParaRPr lang="es-AR" sz="3600" dirty="0" smtClean="0">
              <a:latin typeface="Bookman-Light~3b"/>
            </a:endParaRPr>
          </a:p>
          <a:p>
            <a:endParaRPr lang="es-AR" sz="3600" dirty="0" smtClean="0">
              <a:latin typeface="Bookman-Light~3b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22069" y="2828836"/>
            <a:ext cx="116520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dirty="0" err="1">
                <a:latin typeface="Courier"/>
              </a:rPr>
              <a:t>class</a:t>
            </a:r>
            <a:r>
              <a:rPr lang="es-AR" sz="3600" dirty="0">
                <a:latin typeface="Courier"/>
              </a:rPr>
              <a:t> </a:t>
            </a:r>
            <a:r>
              <a:rPr lang="es-AR" sz="3600" dirty="0" err="1">
                <a:latin typeface="Courier"/>
              </a:rPr>
              <a:t>ScientificBook</a:t>
            </a:r>
            <a:r>
              <a:rPr lang="es-AR" sz="3600" dirty="0">
                <a:latin typeface="Courier"/>
              </a:rPr>
              <a:t> </a:t>
            </a:r>
            <a:r>
              <a:rPr lang="es-AR" sz="3600" dirty="0" err="1">
                <a:latin typeface="Courier"/>
              </a:rPr>
              <a:t>extends</a:t>
            </a:r>
            <a:r>
              <a:rPr lang="es-AR" sz="3600" dirty="0">
                <a:latin typeface="Courier"/>
              </a:rPr>
              <a:t> Book {</a:t>
            </a:r>
          </a:p>
          <a:p>
            <a:r>
              <a:rPr lang="es-AR" sz="3600" dirty="0" err="1">
                <a:latin typeface="Courier"/>
              </a:rPr>
              <a:t>String</a:t>
            </a:r>
            <a:r>
              <a:rPr lang="es-AR" sz="3600" dirty="0">
                <a:latin typeface="Courier"/>
              </a:rPr>
              <a:t> </a:t>
            </a:r>
            <a:r>
              <a:rPr lang="es-AR" sz="3600" dirty="0" err="1">
                <a:latin typeface="Courier"/>
              </a:rPr>
              <a:t>area</a:t>
            </a:r>
            <a:r>
              <a:rPr lang="es-AR" sz="3600" dirty="0">
                <a:latin typeface="Courier"/>
              </a:rPr>
              <a:t>;</a:t>
            </a:r>
          </a:p>
          <a:p>
            <a:r>
              <a:rPr lang="es-AR" sz="3600" dirty="0" err="1">
                <a:latin typeface="Courier"/>
              </a:rPr>
              <a:t>boolean</a:t>
            </a:r>
            <a:r>
              <a:rPr lang="es-AR" sz="3600" dirty="0">
                <a:latin typeface="Courier"/>
              </a:rPr>
              <a:t> </a:t>
            </a:r>
            <a:r>
              <a:rPr lang="es-AR" sz="3600" dirty="0" err="1">
                <a:latin typeface="Courier"/>
              </a:rPr>
              <a:t>proceeding</a:t>
            </a:r>
            <a:r>
              <a:rPr lang="es-AR" sz="3600" dirty="0">
                <a:latin typeface="Courier"/>
              </a:rPr>
              <a:t> = false;</a:t>
            </a:r>
          </a:p>
          <a:p>
            <a:r>
              <a:rPr lang="es-AR" sz="3600" dirty="0">
                <a:latin typeface="Courier"/>
              </a:rPr>
              <a:t>}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89198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70559" y="0"/>
            <a:ext cx="11203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/>
              </a:rPr>
              <a:t>Herencia</a:t>
            </a:r>
            <a:endParaRPr lang="es-A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70559" y="646331"/>
            <a:ext cx="110206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s-AR" sz="3600" dirty="0" err="1" smtClean="0">
                <a:latin typeface="Bookman-Light~3b"/>
              </a:rPr>
              <a:t>Contructores</a:t>
            </a:r>
            <a:endParaRPr lang="es-AR" sz="3600" dirty="0" smtClean="0">
              <a:latin typeface="Bookman-Light~3b"/>
            </a:endParaRPr>
          </a:p>
          <a:p>
            <a:endParaRPr lang="es-AR" sz="3600" dirty="0" smtClean="0">
              <a:latin typeface="Bookman-Light~3b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48045" y="2105187"/>
            <a:ext cx="1186978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4000" dirty="0" err="1"/>
              <a:t>ScientificBook</a:t>
            </a:r>
            <a:r>
              <a:rPr lang="es-AR" sz="4000" dirty="0"/>
              <a:t>(</a:t>
            </a:r>
            <a:r>
              <a:rPr lang="es-AR" sz="4000" dirty="0" err="1"/>
              <a:t>String</a:t>
            </a:r>
            <a:r>
              <a:rPr lang="es-AR" sz="4000" dirty="0"/>
              <a:t> </a:t>
            </a:r>
            <a:r>
              <a:rPr lang="es-AR" sz="4000" dirty="0" err="1"/>
              <a:t>tit,String</a:t>
            </a:r>
            <a:r>
              <a:rPr lang="es-AR" sz="4000" dirty="0"/>
              <a:t> </a:t>
            </a:r>
            <a:r>
              <a:rPr lang="es-AR" sz="4000" dirty="0" err="1"/>
              <a:t>aut,int</a:t>
            </a:r>
            <a:r>
              <a:rPr lang="es-AR" sz="4000" dirty="0"/>
              <a:t> </a:t>
            </a:r>
            <a:r>
              <a:rPr lang="es-AR" sz="4000" dirty="0" err="1"/>
              <a:t>num,String</a:t>
            </a:r>
            <a:r>
              <a:rPr lang="es-AR" sz="4000" dirty="0"/>
              <a:t> </a:t>
            </a:r>
            <a:r>
              <a:rPr lang="es-AR" sz="4000" dirty="0" err="1"/>
              <a:t>isbn</a:t>
            </a:r>
            <a:r>
              <a:rPr lang="es-AR" sz="4000" dirty="0"/>
              <a:t>,</a:t>
            </a:r>
          </a:p>
          <a:p>
            <a:r>
              <a:rPr lang="es-AR" sz="4000" dirty="0" err="1"/>
              <a:t>String</a:t>
            </a:r>
            <a:r>
              <a:rPr lang="es-AR" sz="4000" dirty="0"/>
              <a:t> a) {</a:t>
            </a:r>
          </a:p>
          <a:p>
            <a:r>
              <a:rPr lang="es-AR" sz="4000" dirty="0" err="1"/>
              <a:t>super</a:t>
            </a:r>
            <a:r>
              <a:rPr lang="es-AR" sz="4000" dirty="0"/>
              <a:t>(</a:t>
            </a:r>
            <a:r>
              <a:rPr lang="es-AR" sz="4000" dirty="0" err="1"/>
              <a:t>tit,aut,num,isbn</a:t>
            </a:r>
            <a:r>
              <a:rPr lang="es-AR" sz="4000" dirty="0"/>
              <a:t>);</a:t>
            </a:r>
          </a:p>
          <a:p>
            <a:r>
              <a:rPr lang="es-AR" sz="4000" dirty="0" err="1"/>
              <a:t>area</a:t>
            </a:r>
            <a:r>
              <a:rPr lang="es-AR" sz="4000" dirty="0"/>
              <a:t> = a;</a:t>
            </a:r>
          </a:p>
          <a:p>
            <a:r>
              <a:rPr lang="es-AR" sz="4000" dirty="0"/>
              <a:t>}</a:t>
            </a:r>
            <a:endParaRPr lang="es-AR" sz="41300" dirty="0"/>
          </a:p>
        </p:txBody>
      </p:sp>
    </p:spTree>
    <p:extLst>
      <p:ext uri="{BB962C8B-B14F-4D97-AF65-F5344CB8AC3E}">
        <p14:creationId xmlns:p14="http://schemas.microsoft.com/office/powerpoint/2010/main" val="45949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70559" y="0"/>
            <a:ext cx="11203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/>
              </a:rPr>
              <a:t>Modificadores de clase</a:t>
            </a:r>
            <a:endParaRPr lang="es-A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70559" y="646331"/>
            <a:ext cx="1120357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b="1" dirty="0" err="1">
                <a:solidFill>
                  <a:srgbClr val="0000FF"/>
                </a:solidFill>
                <a:latin typeface="Courier"/>
              </a:rPr>
              <a:t>abstract</a:t>
            </a:r>
            <a:r>
              <a:rPr lang="es-AR" sz="3200" b="1" dirty="0">
                <a:solidFill>
                  <a:srgbClr val="0000FF"/>
                </a:solidFill>
                <a:latin typeface="Courier"/>
              </a:rPr>
              <a:t> </a:t>
            </a:r>
            <a:r>
              <a:rPr lang="es-AR" sz="3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s-AR" sz="3200" dirty="0">
                <a:solidFill>
                  <a:srgbClr val="0000FF"/>
                </a:solidFill>
                <a:latin typeface="Courier New" panose="02070309020205020404" pitchFamily="49" charset="0"/>
              </a:rPr>
              <a:t> Animal {</a:t>
            </a:r>
          </a:p>
          <a:p>
            <a:r>
              <a:rPr lang="es-AR" sz="3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s-AR" sz="3200" dirty="0">
                <a:solidFill>
                  <a:srgbClr val="0000FF"/>
                </a:solidFill>
                <a:latin typeface="Courier New" panose="02070309020205020404" pitchFamily="49" charset="0"/>
              </a:rPr>
              <a:t> nombre;</a:t>
            </a:r>
          </a:p>
          <a:p>
            <a:r>
              <a:rPr lang="es-AR" sz="3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s-AR" sz="3200" dirty="0">
                <a:solidFill>
                  <a:srgbClr val="0000FF"/>
                </a:solidFill>
                <a:latin typeface="Courier New" panose="02070309020205020404" pitchFamily="49" charset="0"/>
              </a:rPr>
              <a:t> patas;</a:t>
            </a:r>
          </a:p>
          <a:p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</a:rPr>
              <a:t>public Animal(String n, </a:t>
            </a:r>
            <a:r>
              <a:rPr lang="en-US" sz="3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</a:rPr>
              <a:t> p) {</a:t>
            </a:r>
          </a:p>
          <a:p>
            <a:r>
              <a:rPr lang="es-AR" sz="3200" dirty="0">
                <a:solidFill>
                  <a:srgbClr val="0000FF"/>
                </a:solidFill>
                <a:latin typeface="Courier New" panose="02070309020205020404" pitchFamily="49" charset="0"/>
              </a:rPr>
              <a:t>nombre=n;</a:t>
            </a:r>
          </a:p>
          <a:p>
            <a:r>
              <a:rPr lang="es-AR" sz="3200" dirty="0">
                <a:solidFill>
                  <a:srgbClr val="0000FF"/>
                </a:solidFill>
                <a:latin typeface="Courier New" panose="02070309020205020404" pitchFamily="49" charset="0"/>
              </a:rPr>
              <a:t>patas=p;</a:t>
            </a:r>
          </a:p>
          <a:p>
            <a:r>
              <a:rPr lang="es-AR" sz="3200" dirty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s-AR" sz="3200" b="1" dirty="0" err="1">
                <a:solidFill>
                  <a:srgbClr val="0000FF"/>
                </a:solidFill>
                <a:latin typeface="Courier"/>
              </a:rPr>
              <a:t>abstract</a:t>
            </a:r>
            <a:r>
              <a:rPr lang="es-AR" sz="3200" b="1" dirty="0">
                <a:solidFill>
                  <a:srgbClr val="0000FF"/>
                </a:solidFill>
                <a:latin typeface="Courier"/>
              </a:rPr>
              <a:t> </a:t>
            </a:r>
            <a:r>
              <a:rPr lang="es-AR" sz="3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s-AR" sz="3200" dirty="0">
                <a:solidFill>
                  <a:srgbClr val="0000FF"/>
                </a:solidFill>
                <a:latin typeface="Courier New" panose="02070309020205020404" pitchFamily="49" charset="0"/>
              </a:rPr>
              <a:t> habla();</a:t>
            </a:r>
          </a:p>
          <a:p>
            <a:r>
              <a:rPr lang="es-419" sz="3200" dirty="0">
                <a:solidFill>
                  <a:srgbClr val="0000FF"/>
                </a:solidFill>
                <a:latin typeface="Courier New" panose="02070309020205020404" pitchFamily="49" charset="0"/>
              </a:rPr>
              <a:t>// método abstracto que debe ser redefinido por las subclases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193803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70559" y="0"/>
            <a:ext cx="11203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/>
              </a:rPr>
              <a:t>Interface</a:t>
            </a:r>
            <a:endParaRPr lang="es-A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48045" y="2105187"/>
            <a:ext cx="118697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3200" b="1" dirty="0" err="1" smtClean="0"/>
              <a:t>class</a:t>
            </a:r>
            <a:r>
              <a:rPr lang="es-AR" sz="3200" b="1" dirty="0" smtClean="0"/>
              <a:t> </a:t>
            </a:r>
            <a:r>
              <a:rPr lang="es-AR" sz="3200" dirty="0" err="1" smtClean="0"/>
              <a:t>NombreClase</a:t>
            </a:r>
            <a:r>
              <a:rPr lang="es-AR" sz="3200" dirty="0" smtClean="0"/>
              <a:t> </a:t>
            </a:r>
            <a:r>
              <a:rPr lang="es-AR" sz="3200" b="1" dirty="0" err="1" smtClean="0"/>
              <a:t>implements</a:t>
            </a:r>
            <a:r>
              <a:rPr lang="es-AR" sz="3200" b="1" dirty="0" smtClean="0"/>
              <a:t> </a:t>
            </a:r>
            <a:r>
              <a:rPr lang="es-AR" sz="3200" dirty="0" smtClean="0"/>
              <a:t>Interface1</a:t>
            </a:r>
            <a:r>
              <a:rPr lang="es-AR" sz="3200" b="1" dirty="0" smtClean="0"/>
              <a:t>, </a:t>
            </a:r>
            <a:r>
              <a:rPr lang="es-AR" sz="3200" dirty="0" smtClean="0"/>
              <a:t>Interface2</a:t>
            </a:r>
            <a:r>
              <a:rPr lang="es-AR" sz="3200" b="1" dirty="0" smtClean="0"/>
              <a:t>, … , </a:t>
            </a:r>
            <a:r>
              <a:rPr lang="es-AR" sz="3200" dirty="0" err="1" smtClean="0"/>
              <a:t>InterfaceN</a:t>
            </a:r>
            <a:endParaRPr lang="es-AR" sz="85700" dirty="0"/>
          </a:p>
        </p:txBody>
      </p:sp>
      <p:sp>
        <p:nvSpPr>
          <p:cNvPr id="5" name="Rectángulo 4"/>
          <p:cNvSpPr/>
          <p:nvPr/>
        </p:nvSpPr>
        <p:spPr>
          <a:xfrm>
            <a:off x="1005840" y="4318095"/>
            <a:ext cx="9353006" cy="1077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419" sz="3200" b="1" dirty="0">
                <a:latin typeface="ComicSansMS-Bold"/>
              </a:rPr>
              <a:t>Una interface es un conjunto de constantes y métodos abstractos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126101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70559" y="0"/>
            <a:ext cx="11203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/>
              </a:rPr>
              <a:t>Modificadores de clase</a:t>
            </a:r>
            <a:endParaRPr lang="es-A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70559" y="825027"/>
            <a:ext cx="118697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3600" dirty="0" err="1" smtClean="0"/>
              <a:t>public</a:t>
            </a:r>
            <a:endParaRPr lang="es-AR" sz="3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3600" dirty="0" err="1" smtClean="0"/>
              <a:t>abstract</a:t>
            </a:r>
            <a:endParaRPr lang="es-AR" sz="3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3600" dirty="0" smtClean="0"/>
              <a:t>final</a:t>
            </a:r>
            <a:endParaRPr lang="es-AR" sz="3600" dirty="0"/>
          </a:p>
        </p:txBody>
      </p:sp>
      <p:sp>
        <p:nvSpPr>
          <p:cNvPr id="4" name="Rectángulo 3"/>
          <p:cNvSpPr/>
          <p:nvPr/>
        </p:nvSpPr>
        <p:spPr>
          <a:xfrm>
            <a:off x="304799" y="2849769"/>
            <a:ext cx="115693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200" dirty="0">
                <a:latin typeface="Tahoma" panose="020B0604030504040204" pitchFamily="34" charset="0"/>
              </a:rPr>
              <a:t>modificador </a:t>
            </a:r>
            <a:r>
              <a:rPr lang="es-419" sz="3200" b="1" dirty="0" err="1">
                <a:latin typeface="Tahoma-Bold"/>
              </a:rPr>
              <a:t>class</a:t>
            </a:r>
            <a:r>
              <a:rPr lang="es-419" sz="3200" b="1" dirty="0">
                <a:latin typeface="Tahoma-Bold"/>
              </a:rPr>
              <a:t> </a:t>
            </a:r>
            <a:r>
              <a:rPr lang="es-419" sz="3200" dirty="0" err="1">
                <a:latin typeface="Tahoma" panose="020B0604030504040204" pitchFamily="34" charset="0"/>
              </a:rPr>
              <a:t>NombreClase</a:t>
            </a:r>
            <a:r>
              <a:rPr lang="es-419" sz="3200" dirty="0">
                <a:latin typeface="Tahoma" panose="020B0604030504040204" pitchFamily="34" charset="0"/>
              </a:rPr>
              <a:t> </a:t>
            </a:r>
            <a:r>
              <a:rPr lang="es-419" sz="3200" dirty="0" smtClean="0">
                <a:latin typeface="Symbol" panose="05050102010706020507" pitchFamily="18" charset="2"/>
              </a:rPr>
              <a:t>[ </a:t>
            </a:r>
            <a:r>
              <a:rPr lang="es-419" sz="3200" b="1" dirty="0" err="1">
                <a:latin typeface="Tahoma-Bold"/>
              </a:rPr>
              <a:t>extends</a:t>
            </a:r>
            <a:r>
              <a:rPr lang="es-419" sz="3200" b="1" dirty="0">
                <a:latin typeface="Tahoma-Bold"/>
              </a:rPr>
              <a:t> </a:t>
            </a:r>
            <a:r>
              <a:rPr lang="es-419" sz="3200" dirty="0" err="1">
                <a:latin typeface="Tahoma" panose="020B0604030504040204" pitchFamily="34" charset="0"/>
              </a:rPr>
              <a:t>NombreSuperclase</a:t>
            </a:r>
            <a:r>
              <a:rPr lang="es-419" sz="3200" dirty="0" smtClean="0">
                <a:latin typeface="Symbol" panose="05050102010706020507" pitchFamily="18" charset="2"/>
              </a:rPr>
              <a:t>]</a:t>
            </a:r>
            <a:endParaRPr lang="es-419" sz="3200" dirty="0">
              <a:latin typeface="Symbol" panose="05050102010706020507" pitchFamily="18" charset="2"/>
            </a:endParaRPr>
          </a:p>
          <a:p>
            <a:r>
              <a:rPr lang="es-AR" sz="3200" dirty="0" smtClean="0">
                <a:latin typeface="Symbol" panose="05050102010706020507" pitchFamily="18" charset="2"/>
              </a:rPr>
              <a:t>[</a:t>
            </a:r>
            <a:r>
              <a:rPr lang="es-AR" sz="3200" b="1" dirty="0" err="1">
                <a:latin typeface="Tahoma-Bold"/>
              </a:rPr>
              <a:t>implements</a:t>
            </a:r>
            <a:r>
              <a:rPr lang="es-AR" sz="3200" b="1" dirty="0">
                <a:latin typeface="Tahoma-Bold"/>
              </a:rPr>
              <a:t> </a:t>
            </a:r>
            <a:r>
              <a:rPr lang="es-AR" sz="3200" dirty="0" err="1">
                <a:latin typeface="Tahoma" panose="020B0604030504040204" pitchFamily="34" charset="0"/>
              </a:rPr>
              <a:t>listaDeInterfaces</a:t>
            </a:r>
            <a:r>
              <a:rPr lang="es-AR" sz="3200" dirty="0" smtClean="0">
                <a:latin typeface="Symbol" panose="05050102010706020507" pitchFamily="18" charset="2"/>
              </a:rPr>
              <a:t>]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344022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 err="1" smtClean="0"/>
              <a:t>Filosofia</a:t>
            </a:r>
            <a:endParaRPr lang="es-419" dirty="0" smtClean="0"/>
          </a:p>
          <a:p>
            <a:r>
              <a:rPr lang="es-419" dirty="0" smtClean="0"/>
              <a:t>Forma de pensar</a:t>
            </a:r>
          </a:p>
          <a:p>
            <a:r>
              <a:rPr lang="es-419" dirty="0" smtClean="0"/>
              <a:t>Enfrentar la complejidad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50096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 smtClean="0"/>
              <a:t>Estructural</a:t>
            </a:r>
          </a:p>
          <a:p>
            <a:pPr lvl="1"/>
            <a:r>
              <a:rPr lang="es-419" dirty="0" smtClean="0"/>
              <a:t>Descomponer en </a:t>
            </a:r>
            <a:r>
              <a:rPr lang="es-419" dirty="0" err="1" smtClean="0"/>
              <a:t>subproblemas</a:t>
            </a:r>
            <a:endParaRPr lang="es-419" dirty="0"/>
          </a:p>
          <a:p>
            <a:pPr lvl="1"/>
            <a:r>
              <a:rPr lang="es-419" dirty="0" smtClean="0"/>
              <a:t>Funciones o procedimientos</a:t>
            </a:r>
          </a:p>
          <a:p>
            <a:r>
              <a:rPr lang="es-419" dirty="0" smtClean="0"/>
              <a:t>OOP</a:t>
            </a:r>
          </a:p>
          <a:p>
            <a:pPr lvl="1"/>
            <a:r>
              <a:rPr lang="es-419" dirty="0" smtClean="0"/>
              <a:t>Objeto</a:t>
            </a:r>
          </a:p>
          <a:p>
            <a:pPr lvl="1"/>
            <a:r>
              <a:rPr lang="es-419" dirty="0" smtClean="0"/>
              <a:t>Representar todos los elementos del problema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05150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POO</a:t>
            </a:r>
            <a:endParaRPr lang="es-AR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0195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898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419" dirty="0" smtClean="0"/>
              <a:t>Entidades u objetos</a:t>
            </a:r>
          </a:p>
          <a:p>
            <a:r>
              <a:rPr lang="es-419" dirty="0" smtClean="0"/>
              <a:t>Propiedades: atributos que definen al objeto</a:t>
            </a:r>
          </a:p>
          <a:p>
            <a:r>
              <a:rPr lang="es-419" dirty="0" smtClean="0"/>
              <a:t>Métodos: describen comportamiento</a:t>
            </a:r>
          </a:p>
          <a:p>
            <a:r>
              <a:rPr lang="es-419" dirty="0" smtClean="0"/>
              <a:t>interrelaciones: por medio de </a:t>
            </a:r>
            <a:r>
              <a:rPr lang="es-419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mensajes=acción</a:t>
            </a:r>
            <a:endParaRPr lang="es-419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541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31159" t="37411" r="35610" b="29553"/>
          <a:stretch/>
        </p:blipFill>
        <p:spPr>
          <a:xfrm>
            <a:off x="1567543" y="1347210"/>
            <a:ext cx="8434158" cy="471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3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688195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419" dirty="0" smtClean="0"/>
              <a:t>Objeto que modele una bicicleta</a:t>
            </a:r>
          </a:p>
          <a:p>
            <a:r>
              <a:rPr lang="es-419" dirty="0" smtClean="0"/>
              <a:t>Por ejemplo, un objeto que modelase una bicicleta en el mundo real tendría variables</a:t>
            </a:r>
          </a:p>
          <a:p>
            <a:r>
              <a:rPr lang="es-419" dirty="0" smtClean="0"/>
              <a:t>su velocidad es de 20 km/h, </a:t>
            </a:r>
          </a:p>
          <a:p>
            <a:r>
              <a:rPr lang="es-419" dirty="0" smtClean="0"/>
              <a:t>su cadencia de </a:t>
            </a:r>
            <a:r>
              <a:rPr lang="es-419" dirty="0"/>
              <a:t>pedaleo 90 r.p.m</a:t>
            </a:r>
            <a:r>
              <a:rPr lang="es-419" dirty="0" smtClean="0"/>
              <a:t>.</a:t>
            </a:r>
          </a:p>
          <a:p>
            <a:pPr marL="0" indent="0">
              <a:buNone/>
            </a:pPr>
            <a:endParaRPr lang="es-419" dirty="0" smtClean="0"/>
          </a:p>
          <a:p>
            <a:r>
              <a:rPr lang="es-419" dirty="0" smtClean="0"/>
              <a:t>podría </a:t>
            </a:r>
            <a:r>
              <a:rPr lang="es-419" dirty="0"/>
              <a:t>tener </a:t>
            </a:r>
            <a:r>
              <a:rPr lang="es-419" dirty="0" smtClean="0"/>
              <a:t>métodos</a:t>
            </a:r>
          </a:p>
          <a:p>
            <a:r>
              <a:rPr lang="es-419" dirty="0" smtClean="0"/>
              <a:t>para frenar</a:t>
            </a:r>
          </a:p>
          <a:p>
            <a:r>
              <a:rPr lang="es-419" dirty="0" smtClean="0"/>
              <a:t>cambiar la </a:t>
            </a:r>
            <a:r>
              <a:rPr lang="es-419" dirty="0"/>
              <a:t>cadencia de </a:t>
            </a:r>
            <a:r>
              <a:rPr lang="es-419" dirty="0" smtClean="0"/>
              <a:t>pedaleo</a:t>
            </a:r>
          </a:p>
          <a:p>
            <a:r>
              <a:rPr lang="es-419" dirty="0" smtClean="0"/>
              <a:t>cambiar de marcha</a:t>
            </a:r>
          </a:p>
        </p:txBody>
      </p:sp>
      <p:sp>
        <p:nvSpPr>
          <p:cNvPr id="4" name="Cerrar llave 3"/>
          <p:cNvSpPr/>
          <p:nvPr/>
        </p:nvSpPr>
        <p:spPr>
          <a:xfrm>
            <a:off x="6949439" y="1815737"/>
            <a:ext cx="1632857" cy="2024743"/>
          </a:xfrm>
          <a:prstGeom prst="rightBrac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" name="Cerrar llave 4"/>
          <p:cNvSpPr/>
          <p:nvPr/>
        </p:nvSpPr>
        <p:spPr>
          <a:xfrm>
            <a:off x="6949439" y="4152220"/>
            <a:ext cx="1632857" cy="2024743"/>
          </a:xfrm>
          <a:prstGeom prst="rightBrac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/>
          <p:cNvSpPr/>
          <p:nvPr/>
        </p:nvSpPr>
        <p:spPr>
          <a:xfrm>
            <a:off x="8401440" y="1950945"/>
            <a:ext cx="369710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Variables de</a:t>
            </a:r>
          </a:p>
          <a:p>
            <a:pPr algn="ctr"/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instancia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401440" y="4287428"/>
            <a:ext cx="363567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Métodos de</a:t>
            </a:r>
          </a:p>
          <a:p>
            <a:pPr algn="ctr"/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instancia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984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</TotalTime>
  <Words>633</Words>
  <Application>Microsoft Office PowerPoint</Application>
  <PresentationFormat>Panorámica</PresentationFormat>
  <Paragraphs>172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5" baseType="lpstr">
      <vt:lpstr>Arial</vt:lpstr>
      <vt:lpstr>Bookman-Light~3b</vt:lpstr>
      <vt:lpstr>Calibri</vt:lpstr>
      <vt:lpstr>Calibri Light</vt:lpstr>
      <vt:lpstr>ComicSansMS-Bold</vt:lpstr>
      <vt:lpstr>Courier</vt:lpstr>
      <vt:lpstr>Courier New</vt:lpstr>
      <vt:lpstr>Symbol</vt:lpstr>
      <vt:lpstr>Tahoma</vt:lpstr>
      <vt:lpstr>Tahoma-Bold</vt:lpstr>
      <vt:lpstr>Tema de Office</vt:lpstr>
      <vt:lpstr>Paradigma orientado a objetos</vt:lpstr>
      <vt:lpstr>POO</vt:lpstr>
      <vt:lpstr>POO</vt:lpstr>
      <vt:lpstr>POO</vt:lpstr>
      <vt:lpstr>POO</vt:lpstr>
      <vt:lpstr>POO</vt:lpstr>
      <vt:lpstr>POO</vt:lpstr>
      <vt:lpstr>POO</vt:lpstr>
      <vt:lpstr>POO</vt:lpstr>
      <vt:lpstr>POO</vt:lpstr>
      <vt:lpstr>POO</vt:lpstr>
      <vt:lpstr>POO</vt:lpstr>
      <vt:lpstr>POO</vt:lpstr>
      <vt:lpstr>POO</vt:lpstr>
      <vt:lpstr>POO</vt:lpstr>
      <vt:lpstr>POO</vt:lpstr>
      <vt:lpstr>POO</vt:lpstr>
      <vt:lpstr>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Paradigma orientado a objetos</dc:title>
  <dc:creator>fernando ariel figueredo</dc:creator>
  <cp:lastModifiedBy>fernando ariel figueredo</cp:lastModifiedBy>
  <cp:revision>33</cp:revision>
  <dcterms:created xsi:type="dcterms:W3CDTF">2019-04-14T21:12:27Z</dcterms:created>
  <dcterms:modified xsi:type="dcterms:W3CDTF">2019-04-22T18:28:28Z</dcterms:modified>
</cp:coreProperties>
</file>