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notesMasterIdLst>
    <p:notesMasterId r:id="rId131"/>
  </p:notesMasterIdLst>
  <p:sldIdLst>
    <p:sldId id="256" r:id="rId2"/>
    <p:sldId id="384" r:id="rId3"/>
    <p:sldId id="385" r:id="rId4"/>
    <p:sldId id="258" r:id="rId5"/>
    <p:sldId id="386" r:id="rId6"/>
    <p:sldId id="297" r:id="rId7"/>
    <p:sldId id="260" r:id="rId8"/>
    <p:sldId id="259" r:id="rId9"/>
    <p:sldId id="292" r:id="rId10"/>
    <p:sldId id="300" r:id="rId11"/>
    <p:sldId id="302" r:id="rId12"/>
    <p:sldId id="303" r:id="rId13"/>
    <p:sldId id="304" r:id="rId14"/>
    <p:sldId id="305" r:id="rId15"/>
    <p:sldId id="306" r:id="rId16"/>
    <p:sldId id="273" r:id="rId17"/>
    <p:sldId id="261" r:id="rId18"/>
    <p:sldId id="262" r:id="rId19"/>
    <p:sldId id="436" r:id="rId20"/>
    <p:sldId id="437" r:id="rId21"/>
    <p:sldId id="438" r:id="rId22"/>
    <p:sldId id="439" r:id="rId23"/>
    <p:sldId id="441" r:id="rId24"/>
    <p:sldId id="442" r:id="rId25"/>
    <p:sldId id="265" r:id="rId26"/>
    <p:sldId id="389" r:id="rId27"/>
    <p:sldId id="388" r:id="rId28"/>
    <p:sldId id="267" r:id="rId29"/>
    <p:sldId id="390" r:id="rId30"/>
    <p:sldId id="391" r:id="rId31"/>
    <p:sldId id="392" r:id="rId32"/>
    <p:sldId id="269" r:id="rId33"/>
    <p:sldId id="400" r:id="rId34"/>
    <p:sldId id="407" r:id="rId35"/>
    <p:sldId id="406" r:id="rId36"/>
    <p:sldId id="409" r:id="rId37"/>
    <p:sldId id="410" r:id="rId38"/>
    <p:sldId id="411" r:id="rId39"/>
    <p:sldId id="413" r:id="rId40"/>
    <p:sldId id="414" r:id="rId41"/>
    <p:sldId id="424" r:id="rId42"/>
    <p:sldId id="416" r:id="rId43"/>
    <p:sldId id="426" r:id="rId44"/>
    <p:sldId id="417" r:id="rId45"/>
    <p:sldId id="418" r:id="rId46"/>
    <p:sldId id="427" r:id="rId47"/>
    <p:sldId id="428" r:id="rId48"/>
    <p:sldId id="429" r:id="rId49"/>
    <p:sldId id="419" r:id="rId50"/>
    <p:sldId id="430" r:id="rId51"/>
    <p:sldId id="420" r:id="rId52"/>
    <p:sldId id="421" r:id="rId53"/>
    <p:sldId id="431" r:id="rId54"/>
    <p:sldId id="432" r:id="rId55"/>
    <p:sldId id="422" r:id="rId56"/>
    <p:sldId id="433" r:id="rId57"/>
    <p:sldId id="434" r:id="rId58"/>
    <p:sldId id="435" r:id="rId59"/>
    <p:sldId id="423" r:id="rId60"/>
    <p:sldId id="393" r:id="rId61"/>
    <p:sldId id="377" r:id="rId62"/>
    <p:sldId id="270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50" r:id="rId71"/>
    <p:sldId id="451" r:id="rId72"/>
    <p:sldId id="452" r:id="rId73"/>
    <p:sldId id="453" r:id="rId74"/>
    <p:sldId id="454" r:id="rId75"/>
    <p:sldId id="455" r:id="rId76"/>
    <p:sldId id="456" r:id="rId77"/>
    <p:sldId id="457" r:id="rId78"/>
    <p:sldId id="458" r:id="rId79"/>
    <p:sldId id="381" r:id="rId80"/>
    <p:sldId id="468" r:id="rId81"/>
    <p:sldId id="382" r:id="rId82"/>
    <p:sldId id="459" r:id="rId83"/>
    <p:sldId id="461" r:id="rId84"/>
    <p:sldId id="462" r:id="rId85"/>
    <p:sldId id="469" r:id="rId86"/>
    <p:sldId id="473" r:id="rId87"/>
    <p:sldId id="476" r:id="rId88"/>
    <p:sldId id="479" r:id="rId89"/>
    <p:sldId id="480" r:id="rId90"/>
    <p:sldId id="481" r:id="rId91"/>
    <p:sldId id="482" r:id="rId92"/>
    <p:sldId id="472" r:id="rId93"/>
    <p:sldId id="483" r:id="rId94"/>
    <p:sldId id="484" r:id="rId95"/>
    <p:sldId id="485" r:id="rId96"/>
    <p:sldId id="466" r:id="rId97"/>
    <p:sldId id="471" r:id="rId98"/>
    <p:sldId id="492" r:id="rId99"/>
    <p:sldId id="499" r:id="rId100"/>
    <p:sldId id="500" r:id="rId101"/>
    <p:sldId id="501" r:id="rId102"/>
    <p:sldId id="504" r:id="rId103"/>
    <p:sldId id="502" r:id="rId104"/>
    <p:sldId id="503" r:id="rId105"/>
    <p:sldId id="505" r:id="rId106"/>
    <p:sldId id="508" r:id="rId107"/>
    <p:sldId id="506" r:id="rId108"/>
    <p:sldId id="507" r:id="rId109"/>
    <p:sldId id="509" r:id="rId110"/>
    <p:sldId id="510" r:id="rId111"/>
    <p:sldId id="511" r:id="rId112"/>
    <p:sldId id="512" r:id="rId113"/>
    <p:sldId id="514" r:id="rId114"/>
    <p:sldId id="513" r:id="rId115"/>
    <p:sldId id="486" r:id="rId116"/>
    <p:sldId id="515" r:id="rId117"/>
    <p:sldId id="518" r:id="rId118"/>
    <p:sldId id="487" r:id="rId119"/>
    <p:sldId id="383" r:id="rId120"/>
    <p:sldId id="268" r:id="rId121"/>
    <p:sldId id="283" r:id="rId122"/>
    <p:sldId id="284" r:id="rId123"/>
    <p:sldId id="516" r:id="rId124"/>
    <p:sldId id="375" r:id="rId125"/>
    <p:sldId id="378" r:id="rId126"/>
    <p:sldId id="489" r:id="rId127"/>
    <p:sldId id="490" r:id="rId128"/>
    <p:sldId id="491" r:id="rId129"/>
    <p:sldId id="517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78D11-C6AA-3F4B-A240-50F58E5D65A6}">
          <p14:sldIdLst>
            <p14:sldId id="256"/>
          </p14:sldIdLst>
        </p14:section>
        <p14:section name="Background" id="{70C0E401-C2C8-FE4E-B096-924F6FCD276C}">
          <p14:sldIdLst>
            <p14:sldId id="384"/>
            <p14:sldId id="385"/>
            <p14:sldId id="258"/>
            <p14:sldId id="386"/>
          </p14:sldIdLst>
        </p14:section>
        <p14:section name="Other Tools" id="{606185D1-A731-A24C-8772-F2D9654052C8}">
          <p14:sldIdLst>
            <p14:sldId id="297"/>
            <p14:sldId id="260"/>
            <p14:sldId id="259"/>
            <p14:sldId id="292"/>
            <p14:sldId id="300"/>
            <p14:sldId id="302"/>
            <p14:sldId id="303"/>
            <p14:sldId id="304"/>
            <p14:sldId id="305"/>
            <p14:sldId id="306"/>
          </p14:sldIdLst>
        </p14:section>
        <p14:section name="RAIDER Original" id="{E657CEBE-EBA8-8945-B25D-BABD8ACD6EF9}">
          <p14:sldIdLst>
            <p14:sldId id="273"/>
            <p14:sldId id="261"/>
          </p14:sldIdLst>
        </p14:section>
        <p14:section name="RAIDER original run" id="{202859F2-F606-EB46-B1AA-8DA6A56F7AC0}">
          <p14:sldIdLst>
            <p14:sldId id="262"/>
            <p14:sldId id="436"/>
            <p14:sldId id="437"/>
            <p14:sldId id="438"/>
            <p14:sldId id="439"/>
            <p14:sldId id="441"/>
            <p14:sldId id="442"/>
          </p14:sldIdLst>
        </p14:section>
        <p14:section name="Spaced Seeds Background" id="{260ABA61-6655-7046-9868-8360ABAD935C}">
          <p14:sldIdLst>
            <p14:sldId id="265"/>
            <p14:sldId id="389"/>
            <p14:sldId id="388"/>
            <p14:sldId id="267"/>
            <p14:sldId id="390"/>
            <p14:sldId id="391"/>
            <p14:sldId id="392"/>
            <p14:sldId id="269"/>
            <p14:sldId id="400"/>
            <p14:sldId id="407"/>
            <p14:sldId id="406"/>
            <p14:sldId id="409"/>
            <p14:sldId id="410"/>
            <p14:sldId id="411"/>
            <p14:sldId id="413"/>
            <p14:sldId id="414"/>
            <p14:sldId id="424"/>
            <p14:sldId id="416"/>
            <p14:sldId id="426"/>
            <p14:sldId id="417"/>
            <p14:sldId id="418"/>
            <p14:sldId id="427"/>
            <p14:sldId id="428"/>
            <p14:sldId id="429"/>
            <p14:sldId id="419"/>
            <p14:sldId id="430"/>
            <p14:sldId id="420"/>
            <p14:sldId id="421"/>
            <p14:sldId id="431"/>
            <p14:sldId id="432"/>
            <p14:sldId id="422"/>
            <p14:sldId id="433"/>
            <p14:sldId id="434"/>
            <p14:sldId id="435"/>
            <p14:sldId id="423"/>
            <p14:sldId id="393"/>
            <p14:sldId id="377"/>
          </p14:sldIdLst>
        </p14:section>
        <p14:section name="RAIDER run with seeds" id="{78380765-DC37-A94E-B7F0-B37F3BA35089}">
          <p14:sldIdLst>
            <p14:sldId id="270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Modifications" id="{EBBE55D8-DCFE-E94B-AFA8-A8972DF0F7E4}">
          <p14:sldIdLst>
            <p14:sldId id="381"/>
            <p14:sldId id="468"/>
            <p14:sldId id="382"/>
            <p14:sldId id="459"/>
            <p14:sldId id="461"/>
            <p14:sldId id="462"/>
            <p14:sldId id="469"/>
            <p14:sldId id="473"/>
            <p14:sldId id="476"/>
            <p14:sldId id="479"/>
            <p14:sldId id="480"/>
            <p14:sldId id="481"/>
            <p14:sldId id="482"/>
            <p14:sldId id="472"/>
            <p14:sldId id="483"/>
            <p14:sldId id="484"/>
            <p14:sldId id="485"/>
            <p14:sldId id="466"/>
            <p14:sldId id="471"/>
            <p14:sldId id="492"/>
            <p14:sldId id="499"/>
            <p14:sldId id="500"/>
            <p14:sldId id="501"/>
            <p14:sldId id="504"/>
            <p14:sldId id="502"/>
            <p14:sldId id="503"/>
            <p14:sldId id="505"/>
            <p14:sldId id="508"/>
            <p14:sldId id="506"/>
            <p14:sldId id="507"/>
            <p14:sldId id="509"/>
            <p14:sldId id="510"/>
            <p14:sldId id="511"/>
            <p14:sldId id="512"/>
            <p14:sldId id="514"/>
            <p14:sldId id="513"/>
            <p14:sldId id="486"/>
            <p14:sldId id="515"/>
            <p14:sldId id="518"/>
            <p14:sldId id="487"/>
          </p14:sldIdLst>
        </p14:section>
        <p14:section name="Seed Characteristics" id="{45689337-2255-E14C-B5BF-D1BFDE402BC5}">
          <p14:sldIdLst>
            <p14:sldId id="383"/>
            <p14:sldId id="268"/>
            <p14:sldId id="283"/>
            <p14:sldId id="284"/>
            <p14:sldId id="516"/>
          </p14:sldIdLst>
        </p14:section>
        <p14:section name="Results" id="{0FADF1AF-37BE-004D-912E-91535B4A417C}">
          <p14:sldIdLst>
            <p14:sldId id="375"/>
            <p14:sldId id="378"/>
            <p14:sldId id="489"/>
            <p14:sldId id="490"/>
            <p14:sldId id="491"/>
            <p14:sldId id="5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370"/>
    <a:srgbClr val="B1625C"/>
    <a:srgbClr val="DBDADC"/>
    <a:srgbClr val="303030"/>
    <a:srgbClr val="1C1C1C"/>
    <a:srgbClr val="4C130D"/>
    <a:srgbClr val="9933FF"/>
    <a:srgbClr val="6633CC"/>
    <a:srgbClr val="00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1297" autoAdjust="0"/>
  </p:normalViewPr>
  <p:slideViewPr>
    <p:cSldViewPr snapToGrid="0" snapToObjects="1">
      <p:cViewPr>
        <p:scale>
          <a:sx n="95" d="100"/>
          <a:sy n="95" d="100"/>
        </p:scale>
        <p:origin x="-1616" y="-424"/>
      </p:cViewPr>
      <p:guideLst>
        <p:guide orient="horz" pos="118"/>
        <p:guide/>
      </p:guideLst>
    </p:cSldViewPr>
  </p:slideViewPr>
  <p:outlineViewPr>
    <p:cViewPr>
      <p:scale>
        <a:sx n="33" d="100"/>
        <a:sy n="33" d="100"/>
      </p:scale>
      <p:origin x="0" y="70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printerSettings" Target="printerSettings/printerSettings1.bin"/><Relationship Id="rId133" Type="http://schemas.openxmlformats.org/officeDocument/2006/relationships/presProps" Target="presProps.xml"/><Relationship Id="rId134" Type="http://schemas.openxmlformats.org/officeDocument/2006/relationships/viewProps" Target="viewProps.xml"/><Relationship Id="rId135" Type="http://schemas.openxmlformats.org/officeDocument/2006/relationships/theme" Target="theme/theme1.xml"/><Relationship Id="rId1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ln w="9525" cmpd="sng">
                <a:noFill/>
              </a:ln>
              <a:solidFill>
                <a:schemeClr val="accent4"/>
              </a:solidFill>
            </a:rPr>
            <a:t>(WRT spaced seed </a:t>
          </a:r>
          <a:r>
            <a:rPr lang="en-US" i="1" dirty="0" smtClean="0">
              <a:ln w="9525" cmpd="sng">
                <a:noFill/>
              </a:ln>
              <a:solidFill>
                <a:schemeClr val="accent4"/>
              </a:solidFill>
            </a:rPr>
            <a:t>s</a:t>
          </a:r>
          <a:r>
            <a:rPr lang="en-US" i="0" dirty="0" smtClean="0">
              <a:ln w="9525" cmpd="sng">
                <a:noFill/>
              </a:ln>
              <a:solidFill>
                <a:schemeClr val="accent4"/>
              </a:solidFill>
            </a:rPr>
            <a:t>)</a:t>
          </a:r>
          <a:endParaRPr lang="en-US" dirty="0">
            <a:ln w="9525" cmpd="sng">
              <a:noFill/>
            </a:ln>
            <a:solidFill>
              <a:schemeClr val="accent4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i="0" dirty="0" smtClean="0">
              <a:solidFill>
                <a:srgbClr val="EB8F00"/>
              </a:solidFill>
            </a:rPr>
            <a:t>Search </a:t>
          </a:r>
          <a:r>
            <a:rPr lang="en-US" b="1" i="0" dirty="0" smtClean="0"/>
            <a:t>for repeated l-</a:t>
          </a:r>
          <a:r>
            <a:rPr lang="en-US" b="1" i="0" dirty="0" err="1" smtClean="0"/>
            <a:t>mers</a:t>
          </a:r>
          <a:r>
            <a:rPr lang="en-US" b="1" i="0" dirty="0" smtClean="0"/>
            <a:t> through </a:t>
          </a:r>
          <a:r>
            <a:rPr lang="en-US" b="1" i="0" dirty="0" smtClean="0">
              <a:solidFill>
                <a:srgbClr val="EB8F00"/>
              </a:solidFill>
            </a:rPr>
            <a:t>hashing</a:t>
          </a: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i="0" dirty="0" smtClean="0">
              <a:solidFill>
                <a:srgbClr val="EB8F00"/>
              </a:solidFill>
            </a:rPr>
            <a:t>Merge </a:t>
          </a:r>
          <a:r>
            <a:rPr lang="en-US" b="1" i="0" dirty="0" smtClean="0"/>
            <a:t>overlapping l-</a:t>
          </a:r>
          <a:r>
            <a:rPr lang="en-US" b="1" i="0" dirty="0" err="1" smtClean="0"/>
            <a:t>mers</a:t>
          </a:r>
          <a:r>
            <a:rPr lang="en-US" b="1" i="0" dirty="0" smtClean="0"/>
            <a:t> together as encountered</a:t>
          </a:r>
          <a:endParaRPr lang="en-US" b="1" i="0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>
              <a:solidFill>
                <a:schemeClr val="accent4"/>
              </a:solidFill>
            </a:rPr>
            <a:t>Break apart </a:t>
          </a:r>
          <a:r>
            <a:rPr lang="en-US" b="1" dirty="0" smtClean="0"/>
            <a:t>merged strings when elementary repeat definition violated</a:t>
          </a:r>
          <a:endParaRPr lang="en-US" b="1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55FF4E-7CE2-C24A-B4A7-F37561A9F6CC}" type="presOf" srcId="{1F61C664-3B7A-824D-AB48-1BCB0919C48F}" destId="{65D7B998-B765-EF4C-B756-93AAD0FC5B60}" srcOrd="0" destOrd="0" presId="urn:microsoft.com/office/officeart/2005/8/layout/hProcess9"/>
    <dgm:cxn modelId="{F8994C2A-9274-C947-A1B3-CA869A5D2AD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32046BB9-9C0E-1B4D-8BE1-44C5F8F700EB}" type="presOf" srcId="{1324B868-3F0C-FC49-98B5-080D554D4A84}" destId="{88CBABAD-981F-2E4F-BD8C-AB4FB6AB8947}" srcOrd="0" destOrd="0" presId="urn:microsoft.com/office/officeart/2005/8/layout/hProcess9"/>
    <dgm:cxn modelId="{A6F26956-B3A5-7C4B-A64E-D1464E4BB07B}" type="presOf" srcId="{EE94E670-EC61-F74A-B749-8A1F690C7697}" destId="{4516450C-47B1-5C4D-8DC4-B81D7B9B533D}" srcOrd="0" destOrd="0" presId="urn:microsoft.com/office/officeart/2005/8/layout/hProcess9"/>
    <dgm:cxn modelId="{A3C909F9-F206-3E4F-8B4F-34146188F7FE}" type="presParOf" srcId="{65D7B998-B765-EF4C-B756-93AAD0FC5B60}" destId="{576B6128-EA6F-C04F-9DF1-2277389C6FAC}" srcOrd="0" destOrd="0" presId="urn:microsoft.com/office/officeart/2005/8/layout/hProcess9"/>
    <dgm:cxn modelId="{C5A7F896-C5DD-B94A-ADCE-22428FE63C18}" type="presParOf" srcId="{65D7B998-B765-EF4C-B756-93AAD0FC5B60}" destId="{350ACCB0-2616-D642-A9ED-0633548EA70D}" srcOrd="1" destOrd="0" presId="urn:microsoft.com/office/officeart/2005/8/layout/hProcess9"/>
    <dgm:cxn modelId="{03D32A4B-9F69-394F-B4F1-14034BC1518C}" type="presParOf" srcId="{350ACCB0-2616-D642-A9ED-0633548EA70D}" destId="{88CBABAD-981F-2E4F-BD8C-AB4FB6AB8947}" srcOrd="0" destOrd="0" presId="urn:microsoft.com/office/officeart/2005/8/layout/hProcess9"/>
    <dgm:cxn modelId="{4CCDA4D3-056C-AB46-B643-2CE40E4A3445}" type="presParOf" srcId="{350ACCB0-2616-D642-A9ED-0633548EA70D}" destId="{2EF22FAA-E2A9-5C44-A64E-76BA4D3950F6}" srcOrd="1" destOrd="0" presId="urn:microsoft.com/office/officeart/2005/8/layout/hProcess9"/>
    <dgm:cxn modelId="{8C3AA313-F075-9C43-AF61-28F50D25AEF6}" type="presParOf" srcId="{350ACCB0-2616-D642-A9ED-0633548EA70D}" destId="{E361D679-8A40-2D4F-90FF-881611B06987}" srcOrd="2" destOrd="0" presId="urn:microsoft.com/office/officeart/2005/8/layout/hProcess9"/>
    <dgm:cxn modelId="{F5AC0F80-5707-384C-BD55-65B445CE0AE8}" type="presParOf" srcId="{350ACCB0-2616-D642-A9ED-0633548EA70D}" destId="{432DAE4B-57C7-F845-BA3C-D9A2E50F8DE8}" srcOrd="3" destOrd="0" presId="urn:microsoft.com/office/officeart/2005/8/layout/hProcess9"/>
    <dgm:cxn modelId="{625CB5F7-9466-4E49-B56F-9DE22785EE81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ln w="9525" cmpd="sng">
                <a:noFill/>
              </a:ln>
              <a:solidFill>
                <a:schemeClr val="accent4"/>
              </a:solidFill>
            </a:rPr>
            <a:t>(WRT spaced seed </a:t>
          </a:r>
          <a:r>
            <a:rPr lang="en-US" sz="2200" i="1" kern="1200" dirty="0" smtClean="0">
              <a:ln w="9525" cmpd="sng">
                <a:noFill/>
              </a:ln>
              <a:solidFill>
                <a:schemeClr val="accent4"/>
              </a:solidFill>
            </a:rPr>
            <a:t>s</a:t>
          </a:r>
          <a:r>
            <a:rPr lang="en-US" sz="2200" i="0" kern="1200" dirty="0" smtClean="0">
              <a:ln w="9525" cmpd="sng">
                <a:noFill/>
              </a:ln>
              <a:solidFill>
                <a:schemeClr val="accent4"/>
              </a:solidFill>
            </a:rPr>
            <a:t>)</a:t>
          </a:r>
          <a:endParaRPr lang="en-US" sz="2200" kern="1200" dirty="0">
            <a:ln w="9525" cmpd="sng">
              <a:noFill/>
            </a:ln>
            <a:solidFill>
              <a:schemeClr val="accent4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rgbClr val="EB8F00"/>
              </a:solidFill>
            </a:rPr>
            <a:t>Search </a:t>
          </a:r>
          <a:r>
            <a:rPr lang="en-US" sz="2200" b="1" i="0" kern="1200" dirty="0" smtClean="0"/>
            <a:t>for repeated l-</a:t>
          </a:r>
          <a:r>
            <a:rPr lang="en-US" sz="2200" b="1" i="0" kern="1200" dirty="0" err="1" smtClean="0"/>
            <a:t>mers</a:t>
          </a:r>
          <a:r>
            <a:rPr lang="en-US" sz="2200" b="1" i="0" kern="1200" dirty="0" smtClean="0"/>
            <a:t> through </a:t>
          </a:r>
          <a:r>
            <a:rPr lang="en-US" sz="2200" b="1" i="0" kern="1200" dirty="0" smtClean="0">
              <a:solidFill>
                <a:srgbClr val="EB8F00"/>
              </a:solidFill>
            </a:rPr>
            <a:t>hashing</a:t>
          </a: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rgbClr val="EB8F00"/>
              </a:solidFill>
            </a:rPr>
            <a:t>Merge </a:t>
          </a:r>
          <a:r>
            <a:rPr lang="en-US" sz="2200" b="1" i="0" kern="1200" dirty="0" smtClean="0"/>
            <a:t>overlapping l-</a:t>
          </a:r>
          <a:r>
            <a:rPr lang="en-US" sz="2200" b="1" i="0" kern="1200" dirty="0" err="1" smtClean="0"/>
            <a:t>mers</a:t>
          </a:r>
          <a:r>
            <a:rPr lang="en-US" sz="2200" b="1" i="0" kern="1200" dirty="0" smtClean="0"/>
            <a:t> together as encountered</a:t>
          </a:r>
          <a:endParaRPr lang="en-US" sz="2200" b="1" i="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accent4"/>
              </a:solidFill>
            </a:rPr>
            <a:t>Break apart </a:t>
          </a:r>
          <a:r>
            <a:rPr lang="en-US" sz="2200" b="1" kern="1200" dirty="0" smtClean="0"/>
            <a:t>merged strings when elementary repeat definition violated</a:t>
          </a:r>
          <a:endParaRPr lang="en-US" sz="2200" b="1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Hello my name is Carly Schaeffer. I am a masters student at Miami University. I am going to present my research into the problem of how to efficiently identify elementary repeats in a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Tool we're proposing named raider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why we're looking for them</a:t>
            </a:r>
          </a:p>
          <a:p>
            <a:r>
              <a:rPr lang="en-US" dirty="0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11:32) -----</a:t>
            </a:r>
          </a:p>
          <a:p>
            <a:r>
              <a:rPr lang="en-US" dirty="0"/>
              <a:t>Example using exact matching</a:t>
            </a:r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example for EXACT matches</a:t>
            </a:r>
          </a:p>
          <a:p>
            <a:r>
              <a:rPr lang="en-US" dirty="0"/>
              <a:t>----- Meeting Notes (05/13/15 13:54) -----</a:t>
            </a:r>
          </a:p>
          <a:p>
            <a:r>
              <a:rPr lang="en-US" dirty="0"/>
              <a:t>All sequences of length at least 5 that occur at least 3 times</a:t>
            </a:r>
          </a:p>
          <a:p>
            <a:r>
              <a:rPr lang="en-US" dirty="0"/>
              <a:t>----- Meeting Notes (05/14/15 14:45) -----</a:t>
            </a:r>
          </a:p>
          <a:p>
            <a:r>
              <a:rPr lang="en-US" dirty="0"/>
              <a:t>Notice because we are doing a single scan across we are doing effectively a linear scan so pretty fast --- mention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makes it look not linear ... make sure happen togeter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Smoother reason why we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730000"/>
                </a:solidFill>
                <a:cs typeface="Consolas"/>
              </a:rPr>
              <a:t>We can use the chain to describe the matching structure between the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rgbClr val="730000"/>
                </a:solidFill>
                <a:cs typeface="Consolas"/>
              </a:rPr>
              <a:t>We can use the chain to describe the matching structure between the sequences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why we're looking for them</a:t>
            </a:r>
          </a:p>
          <a:p>
            <a:r>
              <a:rPr lang="en-US" dirty="0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rgbClr val="730000"/>
                </a:solidFill>
                <a:cs typeface="Consolas"/>
              </a:rPr>
              <a:t>We can use the chain to describe the matching structure between the sequences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13:54) -----</a:t>
            </a:r>
          </a:p>
          <a:p>
            <a:r>
              <a:rPr lang="en-US" dirty="0" smtClean="0"/>
              <a:t>Not allowing for variation in the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(05/14/15 14:45) -----</a:t>
            </a:r>
          </a:p>
          <a:p>
            <a:r>
              <a:rPr lang="en-US" dirty="0" smtClean="0"/>
              <a:t>deBruijn graphs -- used effectively for sequence assembly</a:t>
            </a:r>
          </a:p>
          <a:p>
            <a:r>
              <a:rPr lang="en-US" dirty="0" smtClean="0"/>
              <a:t>in the third approach use a variation of deBruijn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4375" y="5208044"/>
            <a:ext cx="1981200" cy="1828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Carly Schaeffer</a:t>
            </a:r>
          </a:p>
          <a:p>
            <a:endParaRPr lang="en-US" sz="1600" dirty="0" smtClean="0"/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62986" y="138113"/>
            <a:ext cx="7620885" cy="65770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578921"/>
            <a:ext cx="8993187" cy="180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3037" y="2565401"/>
            <a:ext cx="6324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Improving Sensitivity to Approximate Repetitive DNA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8221" y="5634182"/>
            <a:ext cx="7619999" cy="1080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7637" y="138114"/>
            <a:ext cx="314181" cy="671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84584" y="4578922"/>
            <a:ext cx="1259416" cy="87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45" y="5280032"/>
            <a:ext cx="898489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575176"/>
            <a:ext cx="7783871" cy="87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MASTERS PROJECT DEFENSE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CARLY SCHAEFFER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18050"/>
            <a:ext cx="636338" cy="16764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0479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80479" y="266832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48774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0479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80479" y="266832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48774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26178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8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0479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80479" y="266832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48774" y="2668326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69910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0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14242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14242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82537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25251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474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41498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41498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9793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26766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41498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41498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9793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82331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29642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4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41498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41498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9793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78852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9891" y="4562226"/>
            <a:ext cx="220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– x == y+2 – x+6 ?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47470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8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41498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41498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9793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5734974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84862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021567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29642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203957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2459" y="5965807"/>
            <a:ext cx="1348997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8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5734974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83081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021567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70715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203957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2459" y="5965807"/>
            <a:ext cx="1348997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5734974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46317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021567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59468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203957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2459" y="5965807"/>
            <a:ext cx="1348997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2330" y="2130558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02848" y="2117190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2440" y="2527915"/>
            <a:ext cx="0" cy="231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58306" y="2527915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42785"/>
              </p:ext>
            </p:extLst>
          </p:nvPr>
        </p:nvGraphicFramePr>
        <p:xfrm>
          <a:off x="7067469" y="4686876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5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2288" y="4718050"/>
            <a:ext cx="636338" cy="16764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63272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5734974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61586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021567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36493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203957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2459" y="5965807"/>
            <a:ext cx="1348997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2330" y="2130558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02848" y="2117190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2440" y="2527915"/>
            <a:ext cx="0" cy="231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58306" y="2527915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76468"/>
              </p:ext>
            </p:extLst>
          </p:nvPr>
        </p:nvGraphicFramePr>
        <p:xfrm>
          <a:off x="7067469" y="4686876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317913" y="5209162"/>
            <a:ext cx="274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+2 – x+6 == y+3 – x+3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2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6369599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79133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021567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338"/>
              </p:ext>
            </p:extLst>
          </p:nvPr>
        </p:nvGraphicFramePr>
        <p:xfrm>
          <a:off x="6289891" y="4018537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203957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2459" y="6600432"/>
            <a:ext cx="2143081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2330" y="2130558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02848" y="2117190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2440" y="2527915"/>
            <a:ext cx="0" cy="231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58306" y="2527915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98345"/>
              </p:ext>
            </p:extLst>
          </p:nvPr>
        </p:nvGraphicFramePr>
        <p:xfrm>
          <a:off x="7067469" y="4686876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6088067" y="4841701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585540" y="4659311"/>
            <a:ext cx="641684" cy="22993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0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7734" y="3796365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fams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2102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476079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09153"/>
              </p:ext>
            </p:extLst>
          </p:nvPr>
        </p:nvGraphicFramePr>
        <p:xfrm>
          <a:off x="6289891" y="4473049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658469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21207"/>
              </p:ext>
            </p:extLst>
          </p:nvPr>
        </p:nvGraphicFramePr>
        <p:xfrm>
          <a:off x="7067469" y="5007708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4505246" y="3621610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89871"/>
              </p:ext>
            </p:extLst>
          </p:nvPr>
        </p:nvGraphicFramePr>
        <p:xfrm>
          <a:off x="5293983" y="3421083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3997372" y="3439823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94319"/>
              </p:ext>
            </p:extLst>
          </p:nvPr>
        </p:nvGraphicFramePr>
        <p:xfrm>
          <a:off x="2994118" y="4683715"/>
          <a:ext cx="268330" cy="18288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268330"/>
              </a:tblGrid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endCxn id="5" idx="0"/>
          </p:cNvCxnSpPr>
          <p:nvPr/>
        </p:nvCxnSpPr>
        <p:spPr>
          <a:xfrm>
            <a:off x="3128283" y="4258030"/>
            <a:ext cx="0" cy="425685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913" y="5484068"/>
            <a:ext cx="274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+2 – x+6 == y+3 – x+3 ?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17913" y="5795886"/>
            <a:ext cx="220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– x == y+3 – x+3 ?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28283" y="4931558"/>
            <a:ext cx="8690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28283" y="5224724"/>
            <a:ext cx="1663173" cy="17326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34" y="3796365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fams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51950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476079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2768"/>
              </p:ext>
            </p:extLst>
          </p:nvPr>
        </p:nvGraphicFramePr>
        <p:xfrm>
          <a:off x="6289891" y="4473049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658469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2330" y="2130558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02848" y="2117190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2440" y="2527915"/>
            <a:ext cx="0" cy="231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58306" y="2527915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31914"/>
              </p:ext>
            </p:extLst>
          </p:nvPr>
        </p:nvGraphicFramePr>
        <p:xfrm>
          <a:off x="7067469" y="5007708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4505246" y="3621610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825"/>
              </p:ext>
            </p:extLst>
          </p:nvPr>
        </p:nvGraphicFramePr>
        <p:xfrm>
          <a:off x="5293983" y="3421083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3997372" y="3439823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79740"/>
              </p:ext>
            </p:extLst>
          </p:nvPr>
        </p:nvGraphicFramePr>
        <p:xfrm>
          <a:off x="2994118" y="4683715"/>
          <a:ext cx="268330" cy="18288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268330"/>
              </a:tblGrid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endCxn id="5" idx="0"/>
          </p:cNvCxnSpPr>
          <p:nvPr/>
        </p:nvCxnSpPr>
        <p:spPr>
          <a:xfrm>
            <a:off x="3128283" y="4258030"/>
            <a:ext cx="0" cy="425685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913" y="5484068"/>
            <a:ext cx="274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+2 – x+6 == y+3 – x+3 ?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17913" y="5795886"/>
            <a:ext cx="220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– x == y+3 – x+3 ?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28283" y="4931558"/>
            <a:ext cx="8690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28283" y="5224724"/>
            <a:ext cx="1663173" cy="17326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33266" y="2148121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43784" y="2108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2"/>
          </p:cNvCxnSpPr>
          <p:nvPr/>
        </p:nvCxnSpPr>
        <p:spPr>
          <a:xfrm flipH="1">
            <a:off x="1283376" y="2517453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299242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81609" y="2121385"/>
            <a:ext cx="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x+6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387559" y="212138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y+2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632239" y="2530821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740400" y="2518742"/>
            <a:ext cx="5680" cy="20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0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1" grpId="1"/>
      <p:bldP spid="54" grpId="0"/>
      <p:bldP spid="54" grpId="1"/>
      <p:bldP spid="40" grpId="0"/>
      <p:bldP spid="52" grpId="0"/>
      <p:bldP spid="58" grpId="0"/>
      <p:bldP spid="58" grpId="1"/>
      <p:bldP spid="5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5421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</a:t>
            </a:r>
            <a:r>
              <a:rPr lang="en-US" sz="2000" dirty="0"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421" y="26816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16" y="268169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34" y="3796365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fams</a:t>
            </a:r>
            <a:endParaRPr lang="en-US" sz="2400" dirty="0"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05246" y="3617392"/>
            <a:ext cx="788737" cy="0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30007"/>
              </p:ext>
            </p:extLst>
          </p:nvPr>
        </p:nvGraphicFramePr>
        <p:xfrm>
          <a:off x="5293983" y="3416865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sz="20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49" y="549743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*AC: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456" y="4476079"/>
            <a:ext cx="641684" cy="22993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73219"/>
              </p:ext>
            </p:extLst>
          </p:nvPr>
        </p:nvGraphicFramePr>
        <p:xfrm>
          <a:off x="6289891" y="4473049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TGCT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x+6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5293983" y="4658469"/>
            <a:ext cx="995908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4435"/>
              </p:ext>
            </p:extLst>
          </p:nvPr>
        </p:nvGraphicFramePr>
        <p:xfrm>
          <a:off x="5283293" y="3894672"/>
          <a:ext cx="2013195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857679"/>
                <a:gridCol w="630217"/>
                <a:gridCol w="525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GATG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x+3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y+3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4505246" y="3621610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04891"/>
              </p:ext>
            </p:extLst>
          </p:nvPr>
        </p:nvGraphicFramePr>
        <p:xfrm>
          <a:off x="5293983" y="3421083"/>
          <a:ext cx="1724438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734660"/>
                <a:gridCol w="539824"/>
                <a:gridCol w="44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TAGA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x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y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27789"/>
              </p:ext>
            </p:extLst>
          </p:nvPr>
        </p:nvGraphicFramePr>
        <p:xfrm>
          <a:off x="2994118" y="4683715"/>
          <a:ext cx="268330" cy="18288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268330"/>
              </a:tblGrid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endCxn id="5" idx="0"/>
          </p:cNvCxnSpPr>
          <p:nvPr/>
        </p:nvCxnSpPr>
        <p:spPr>
          <a:xfrm>
            <a:off x="3128283" y="4258030"/>
            <a:ext cx="0" cy="425685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05246" y="4080092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97372" y="3439823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28283" y="4931558"/>
            <a:ext cx="8690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128283" y="5224724"/>
            <a:ext cx="1663173" cy="17326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3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we see 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that has occurred &gt; 2 times, we know it has already been assigned to a family</a:t>
            </a:r>
            <a:endParaRPr lang="en-US" sz="2800" dirty="0"/>
          </a:p>
          <a:p>
            <a:r>
              <a:rPr lang="en-US" sz="2800" dirty="0" smtClean="0"/>
              <a:t>Determine whether most recent occurrence violates elementary repeat definition</a:t>
            </a:r>
          </a:p>
          <a:p>
            <a:r>
              <a:rPr lang="en-US" sz="2800" dirty="0" smtClean="0"/>
              <a:t>If definition violated, split family accordingly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Break </a:t>
            </a:r>
            <a:r>
              <a:rPr lang="en-US" dirty="0" err="1" smtClean="0"/>
              <a:t>Lmers</a:t>
            </a:r>
            <a:r>
              <a:rPr lang="en-US" dirty="0" smtClean="0"/>
              <a:t> Apart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eeded to redefine the “Family” object used in RAIDER</a:t>
            </a:r>
          </a:p>
          <a:p>
            <a:r>
              <a:rPr lang="en-US" sz="2800" dirty="0" smtClean="0"/>
              <a:t>Repeat Length</a:t>
            </a:r>
          </a:p>
          <a:p>
            <a:pPr lvl="1"/>
            <a:r>
              <a:rPr lang="en-US" sz="2600" dirty="0" smtClean="0"/>
              <a:t>Original : number of </a:t>
            </a:r>
            <a:r>
              <a:rPr lang="en-US" sz="2600" dirty="0" err="1" smtClean="0"/>
              <a:t>lmers</a:t>
            </a:r>
            <a:r>
              <a:rPr lang="en-US" sz="2600" dirty="0" smtClean="0"/>
              <a:t> in family + L</a:t>
            </a:r>
          </a:p>
          <a:p>
            <a:pPr lvl="1"/>
            <a:r>
              <a:rPr lang="en-US" sz="2600" dirty="0" smtClean="0"/>
              <a:t>Modified : include an “offset” amount</a:t>
            </a:r>
            <a:endParaRPr lang="en-US" sz="26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Break </a:t>
            </a:r>
            <a:r>
              <a:rPr lang="en-US" dirty="0" err="1" smtClean="0"/>
              <a:t>Lmers</a:t>
            </a:r>
            <a:r>
              <a:rPr lang="en-US" dirty="0" smtClean="0"/>
              <a:t> Apart</a:t>
            </a:r>
            <a:br>
              <a:rPr lang="en-US" dirty="0" smtClean="0"/>
            </a:br>
            <a:r>
              <a:rPr lang="en-US" dirty="0" smtClean="0"/>
              <a:t>-- What is a family??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0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5276" y="2363788"/>
            <a:ext cx="3261048" cy="3323987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	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		 GG*GG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5276" y="5884195"/>
            <a:ext cx="3261048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AA*AA*GG*GG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: Offsets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3141579"/>
            <a:ext cx="2597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Original:</a:t>
            </a:r>
          </a:p>
          <a:p>
            <a:r>
              <a:rPr lang="en-US" sz="2800" dirty="0" smtClean="0"/>
              <a:t>3 + 5 = 8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347238" y="3021262"/>
            <a:ext cx="2597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Modified:</a:t>
            </a:r>
          </a:p>
          <a:p>
            <a:r>
              <a:rPr lang="en-US" sz="2800" dirty="0" smtClean="0"/>
              <a:t>3 + 5 + 3 =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2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to mak</a:t>
            </a:r>
            <a:r>
              <a:rPr lang="en-US" sz="2800" dirty="0" smtClean="0"/>
              <a:t>e sure that </a:t>
            </a:r>
            <a:r>
              <a:rPr lang="en-US" sz="2800" dirty="0" err="1" smtClean="0"/>
              <a:t>lmer</a:t>
            </a:r>
            <a:r>
              <a:rPr lang="en-US" sz="2800" dirty="0" smtClean="0"/>
              <a:t> does not occur independently of other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chain</a:t>
            </a:r>
            <a:endParaRPr lang="en-US" sz="2800" dirty="0" smtClean="0"/>
          </a:p>
          <a:p>
            <a:r>
              <a:rPr lang="en-US" sz="2800" dirty="0" smtClean="0"/>
              <a:t>Need to make sure that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not out of order compared to when it was previously seen in the fami</a:t>
            </a:r>
            <a:r>
              <a:rPr lang="en-US" sz="2800" dirty="0" smtClean="0"/>
              <a:t>ly’s </a:t>
            </a:r>
            <a:r>
              <a:rPr lang="en-US" sz="2800" dirty="0" err="1" smtClean="0"/>
              <a:t>lmer</a:t>
            </a:r>
            <a:r>
              <a:rPr lang="en-US" sz="2800" dirty="0" smtClean="0"/>
              <a:t> chain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Break </a:t>
            </a:r>
            <a:r>
              <a:rPr lang="en-US" dirty="0" err="1" smtClean="0"/>
              <a:t>Lmers</a:t>
            </a:r>
            <a:r>
              <a:rPr lang="en-US" dirty="0" smtClean="0"/>
              <a:t> Apart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</a:t>
            </a:r>
            <a:r>
              <a:rPr lang="en-US" dirty="0" smtClean="0"/>
              <a:t>Remain in family </a:t>
            </a:r>
            <a:r>
              <a:rPr lang="en-US" dirty="0" smtClean="0"/>
              <a:t>F? </a:t>
            </a:r>
            <a:r>
              <a:rPr lang="en-US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69549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seeds are “good” seeds?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3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18608"/>
            <a:ext cx="636338" cy="16764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18050"/>
            <a:ext cx="636338" cy="12405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Investigated, but not able to say with confidence at this time</a:t>
            </a:r>
          </a:p>
          <a:p>
            <a:r>
              <a:rPr lang="en-US" sz="2800" dirty="0" smtClean="0"/>
              <a:t>Tradeoff between sensitivity and specificity</a:t>
            </a:r>
          </a:p>
          <a:p>
            <a:r>
              <a:rPr lang="en-US" sz="2800" dirty="0" smtClean="0"/>
              <a:t>Timing considerations</a:t>
            </a:r>
          </a:p>
          <a:p>
            <a:r>
              <a:rPr lang="en-US" sz="2800" dirty="0" smtClean="0"/>
              <a:t>Future work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Seed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0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8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35" y="1618688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03468"/>
              </p:ext>
            </p:extLst>
          </p:nvPr>
        </p:nvGraphicFramePr>
        <p:xfrm>
          <a:off x="273050" y="2011947"/>
          <a:ext cx="8563476" cy="371246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93161"/>
                <a:gridCol w="750553"/>
                <a:gridCol w="1844842"/>
                <a:gridCol w="1831474"/>
                <a:gridCol w="2043446"/>
              </a:tblGrid>
              <a:tr h="412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1^{32}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0.17996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347663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0.87299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347663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0.96836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V2</a:t>
                      </a:r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0.26758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0.85271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0.96966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11101001011001101001011001100111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0.16195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0.86743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0.96667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0.36097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0.81760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0.96879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101101001100110100101100110011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0.14523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0.88621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0.38792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0.80163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0.96695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11101001011001100111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0.99983</a:t>
                      </a:r>
                    </a:p>
                  </a:txBody>
                  <a:tcPr marL="12700" marR="12700" marT="12700" marB="0"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0.96552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0.39866</a:t>
                      </a:r>
                    </a:p>
                  </a:txBody>
                  <a:tcPr marL="12700" marR="12700" marT="12700" marB="0"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0.80134</a:t>
                      </a:r>
                    </a:p>
                  </a:txBody>
                  <a:tcPr marL="12700" marR="12700" marT="12700" marB="0"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V1 </a:t>
            </a:r>
            <a:r>
              <a:rPr lang="en-US" dirty="0" err="1" smtClean="0"/>
              <a:t>vs</a:t>
            </a:r>
            <a:r>
              <a:rPr lang="en-US" dirty="0" smtClean="0"/>
              <a:t> RAIDER v2:</a:t>
            </a:r>
            <a:br>
              <a:rPr lang="en-US" dirty="0" smtClean="0"/>
            </a:br>
            <a:r>
              <a:rPr lang="en-US" dirty="0" smtClean="0"/>
              <a:t>Results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67" y="1632056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54600"/>
              </p:ext>
            </p:extLst>
          </p:nvPr>
        </p:nvGraphicFramePr>
        <p:xfrm>
          <a:off x="273050" y="2011947"/>
          <a:ext cx="8596313" cy="371246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83252"/>
                <a:gridCol w="678249"/>
                <a:gridCol w="2740607"/>
                <a:gridCol w="3094205"/>
              </a:tblGrid>
              <a:tr h="412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 (s)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(Gb)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1^{32}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681038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anchor="b"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1.81602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V2</a:t>
                      </a:r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0.03647</a:t>
                      </a: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11101001011001101001011001100111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1.63626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1.61051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101101001100110100101100110011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1.52029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11101001011001100111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10817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0.462230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C8"/>
                    </a:solidFill>
                  </a:tcPr>
                </a:tc>
              </a:tr>
              <a:tr h="41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10827</a:t>
                      </a:r>
                    </a:p>
                  </a:txBody>
                  <a:tcPr anchor="b"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0.340849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V1 </a:t>
            </a:r>
            <a:r>
              <a:rPr lang="en-US" dirty="0" err="1" smtClean="0"/>
              <a:t>vs</a:t>
            </a:r>
            <a:r>
              <a:rPr lang="en-US" dirty="0" smtClean="0"/>
              <a:t> RAIDER v2:</a:t>
            </a:r>
            <a:br>
              <a:rPr lang="en-US" dirty="0" smtClean="0"/>
            </a:br>
            <a:r>
              <a:rPr lang="en-US" dirty="0" smtClean="0"/>
              <a:t>Resource Consumption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67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9592"/>
              </p:ext>
            </p:extLst>
          </p:nvPr>
        </p:nvGraphicFramePr>
        <p:xfrm>
          <a:off x="157663" y="719138"/>
          <a:ext cx="8795670" cy="599236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64628"/>
                <a:gridCol w="937592"/>
                <a:gridCol w="937592"/>
                <a:gridCol w="1720240"/>
                <a:gridCol w="1817809"/>
                <a:gridCol w="1817809"/>
              </a:tblGrid>
              <a:tr h="309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Chromosome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C.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Elegans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ChrI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347663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0.55870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280988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0.85224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0.26758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0.85271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347663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0.96966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0.36097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0.81760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0.96879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0.38792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0.80163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0.96695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0.39866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0.80134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Human Chr22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0.64366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0.68037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0.81640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0.43036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0.70854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0.48825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0.55079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0.96693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0.48251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0.76807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0.96649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0.50579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0.47305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0.95898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Human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Chr21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0.61247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0.91116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0.97238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0.28011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0.80611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0.97031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0.38945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0.74188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0.96929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0.40327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0.75541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0.96725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0.41050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0.73091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0.96714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321"/>
            <a:ext cx="8381260" cy="1054394"/>
          </a:xfrm>
        </p:spPr>
        <p:txBody>
          <a:bodyPr/>
          <a:lstStyle/>
          <a:p>
            <a:r>
              <a:rPr lang="en-US" dirty="0" smtClean="0"/>
              <a:t>RAIDER v2 vs. Repeat Scout: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67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85587"/>
              </p:ext>
            </p:extLst>
          </p:nvPr>
        </p:nvGraphicFramePr>
        <p:xfrm>
          <a:off x="157831" y="719138"/>
          <a:ext cx="8810629" cy="599236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80064"/>
                <a:gridCol w="935789"/>
                <a:gridCol w="935790"/>
                <a:gridCol w="2486526"/>
                <a:gridCol w="2872460"/>
              </a:tblGrid>
              <a:tr h="309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Chromosome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 (s)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(Gb)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C.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Elegans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ChrI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NA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454025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454025" algn="l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0.42562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1.61051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10827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Human Chr22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NA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tabLst>
                          <a:tab pos="454025" algn="l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57605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0.70512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7228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3.08364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18031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3.83587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18037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3.76703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32437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2.22808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107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Human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Chr21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REPSCT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NA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61217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B8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RAIDER2</a:t>
                      </a:r>
                    </a:p>
                  </a:txBody>
                  <a:tcPr>
                    <a:lnL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3650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3.85417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10846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2.16236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10856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3.81869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32440</a:t>
                      </a:r>
                    </a:p>
                  </a:txBody>
                  <a:tcPr anchor="b"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2.08905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R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8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1837"/>
            <a:ext cx="8381260" cy="1054394"/>
          </a:xfrm>
        </p:spPr>
        <p:txBody>
          <a:bodyPr/>
          <a:lstStyle/>
          <a:p>
            <a:r>
              <a:rPr lang="en-US" dirty="0" smtClean="0"/>
              <a:t>RAIDER v2 vs. Repeat Scout: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7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to those who contributed to this work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Dr. John </a:t>
            </a:r>
            <a:r>
              <a:rPr lang="en-US" sz="3200" dirty="0" err="1" smtClean="0">
                <a:solidFill>
                  <a:srgbClr val="000000"/>
                </a:solidFill>
              </a:rPr>
              <a:t>Karro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rgbClr val="000000"/>
                </a:solidFill>
              </a:rPr>
              <a:t>Xiaolin</a:t>
            </a:r>
            <a:r>
              <a:rPr lang="en-US" sz="3200" dirty="0" smtClean="0">
                <a:solidFill>
                  <a:srgbClr val="000000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49478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3651" y="4720696"/>
            <a:ext cx="636338" cy="16764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0696"/>
            <a:ext cx="636338" cy="12405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68342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8143" y="5188857"/>
            <a:ext cx="7125941" cy="1407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18050"/>
            <a:ext cx="636338" cy="16764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18050"/>
            <a:ext cx="636338" cy="12639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18050"/>
            <a:ext cx="636338" cy="12405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Given length threshold </a:t>
            </a:r>
            <a:r>
              <a:rPr lang="en-US" sz="3000" i="1" dirty="0" smtClean="0"/>
              <a:t>l </a:t>
            </a:r>
            <a:r>
              <a:rPr lang="en-US" sz="3000" dirty="0" smtClean="0"/>
              <a:t>and frequency threshold </a:t>
            </a:r>
            <a:r>
              <a:rPr lang="en-US" sz="3000" i="1" dirty="0" smtClean="0"/>
              <a:t>f</a:t>
            </a:r>
            <a:r>
              <a:rPr lang="en-US" sz="3000" dirty="0" smtClean="0"/>
              <a:t>, an elementary repeat is a subsequence </a:t>
            </a:r>
            <a:r>
              <a:rPr lang="en-US" sz="3000" i="1" dirty="0" smtClean="0"/>
              <a:t>A </a:t>
            </a:r>
            <a:r>
              <a:rPr lang="en-US" sz="3000" dirty="0" smtClean="0"/>
              <a:t>such that: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of </a:t>
            </a:r>
            <a:r>
              <a:rPr lang="en-US" sz="2800" dirty="0" smtClean="0">
                <a:solidFill>
                  <a:schemeClr val="accent1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dirty="0" smtClean="0">
                <a:solidFill>
                  <a:schemeClr val="accent1"/>
                </a:solidFill>
              </a:rPr>
              <a:t>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of </a:t>
            </a:r>
            <a:r>
              <a:rPr lang="en-US" sz="2800" dirty="0" smtClean="0">
                <a:solidFill>
                  <a:schemeClr val="accent1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dirty="0" smtClean="0">
                <a:solidFill>
                  <a:schemeClr val="accent1"/>
                </a:solidFill>
              </a:rPr>
              <a:t>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contains no subsequence B such that:</a:t>
            </a:r>
          </a:p>
          <a:p>
            <a:pPr marL="1062990" lvl="2" indent="-514350"/>
            <a:r>
              <a:rPr lang="en-US" sz="2600" dirty="0" smtClean="0"/>
              <a:t>B is of length at least l, and</a:t>
            </a:r>
          </a:p>
          <a:p>
            <a:pPr marL="1062990" lvl="2" indent="-514350"/>
            <a:r>
              <a:rPr lang="en-US" sz="2600" dirty="0" smtClean="0"/>
              <a:t>B appears </a:t>
            </a:r>
            <a:r>
              <a:rPr lang="en-US" sz="2600" dirty="0" smtClean="0">
                <a:solidFill>
                  <a:schemeClr val="accent1"/>
                </a:solidFill>
              </a:rPr>
              <a:t>independently</a:t>
            </a:r>
            <a:r>
              <a:rPr lang="en-US" sz="2600" dirty="0" smtClean="0"/>
              <a:t> of A (i.e. has higher frequency)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</a:t>
            </a:r>
            <a:r>
              <a:rPr lang="en-US" sz="2800" dirty="0" smtClean="0">
                <a:solidFill>
                  <a:schemeClr val="accent1"/>
                </a:solidFill>
              </a:rPr>
              <a:t>maximal </a:t>
            </a:r>
            <a:r>
              <a:rPr lang="en-US" sz="2800" dirty="0" smtClean="0"/>
              <a:t>i.e. is not contained within a larger elementary repeat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TTCAG: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0" y="40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1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827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9" grpId="0" animBg="1"/>
      <p:bldP spid="21" grpId="0" animBg="1"/>
      <p:bldP spid="21" grpId="1" animBg="1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TCAGA: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13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488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223104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6" y="1423093"/>
            <a:ext cx="22909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7" y="1936600"/>
            <a:ext cx="22524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465" y="1936600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417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964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32199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9684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7420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105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4211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6000" y="2909142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66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Pattern describing required matching between two strings</a:t>
            </a:r>
          </a:p>
          <a:p>
            <a:r>
              <a:rPr lang="en-US" sz="2800" dirty="0"/>
              <a:t>Allows for some base mismatches in </a:t>
            </a:r>
            <a:r>
              <a:rPr lang="en-US" sz="2800" dirty="0" err="1"/>
              <a:t>lmers</a:t>
            </a:r>
            <a:r>
              <a:rPr lang="en-US" sz="2800" dirty="0"/>
              <a:t> that are considered a match</a:t>
            </a:r>
          </a:p>
          <a:p>
            <a:r>
              <a:rPr lang="en-US" sz="2800" dirty="0"/>
              <a:t>Used successfully by </a:t>
            </a:r>
            <a:r>
              <a:rPr lang="en-US" sz="2800" dirty="0" err="1"/>
              <a:t>PatternHunter</a:t>
            </a:r>
            <a:r>
              <a:rPr lang="en-US" sz="2800" dirty="0"/>
              <a:t> in </a:t>
            </a:r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6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 π over alphabet </a:t>
            </a:r>
            <a:r>
              <a:rPr lang="en-US" dirty="0" err="1"/>
              <a:t>Σ</a:t>
            </a:r>
            <a:r>
              <a:rPr lang="en-US" dirty="0"/>
              <a:t>={1,0}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/>
              <a:t>Ordered list of matching positions M</a:t>
            </a:r>
            <a:r>
              <a:rPr lang="en-US" baseline="-25000" dirty="0"/>
              <a:t>π</a:t>
            </a:r>
            <a:r>
              <a:rPr lang="en-US" dirty="0"/>
              <a:t>={i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i</a:t>
            </a:r>
            <a:r>
              <a:rPr lang="en-US" baseline="-25000" dirty="0" err="1"/>
              <a:t>w</a:t>
            </a:r>
            <a:r>
              <a:rPr lang="en-US" dirty="0"/>
              <a:t>} </a:t>
            </a:r>
            <a:endParaRPr lang="en-US" dirty="0" smtClean="0"/>
          </a:p>
          <a:p>
            <a:pPr lvl="1"/>
            <a:r>
              <a:rPr lang="en-US" dirty="0"/>
              <a:t>|M</a:t>
            </a:r>
            <a:r>
              <a:rPr lang="en-US" baseline="-25000" dirty="0"/>
              <a:t>π</a:t>
            </a:r>
            <a:r>
              <a:rPr lang="en-US" dirty="0"/>
              <a:t>|= weight of seed (w</a:t>
            </a:r>
            <a:r>
              <a:rPr lang="en-US" baseline="-25000" dirty="0"/>
              <a:t>π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|π| = length/span of </a:t>
            </a:r>
            <a:r>
              <a:rPr lang="en-US" dirty="0" smtClean="0"/>
              <a:t>seed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7924408"/>
              </p:ext>
            </p:extLst>
          </p:nvPr>
        </p:nvGraphicFramePr>
        <p:xfrm>
          <a:off x="4839367" y="2304790"/>
          <a:ext cx="3753853" cy="351422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753853"/>
              </a:tblGrid>
              <a:tr h="87971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Example: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π = 1010101</a:t>
                      </a:r>
                      <a:endParaRPr lang="en-US" sz="2800" b="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569342">
                <a:tc>
                  <a:txBody>
                    <a:bodyPr/>
                    <a:lstStyle/>
                    <a:p>
                      <a:pPr lvl="1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π </a:t>
                      </a:r>
                      <a:r>
                        <a:rPr lang="en-US" sz="2800" dirty="0" smtClean="0"/>
                        <a:t>= {0,2,4,6}</a:t>
                      </a:r>
                    </a:p>
                    <a:p>
                      <a:pPr lvl="1"/>
                      <a:endParaRPr lang="en-US" sz="2800" dirty="0" smtClean="0"/>
                    </a:p>
                    <a:p>
                      <a:pPr lvl="1"/>
                      <a:r>
                        <a:rPr lang="en-US" sz="2800" dirty="0" smtClean="0"/>
                        <a:t>W</a:t>
                      </a:r>
                      <a:r>
                        <a:rPr lang="en-US" sz="2800" baseline="-25000" dirty="0" smtClean="0"/>
                        <a:t>π </a:t>
                      </a:r>
                      <a:r>
                        <a:rPr lang="en-US" sz="2800" dirty="0" smtClean="0"/>
                        <a:t>= |M</a:t>
                      </a:r>
                      <a:r>
                        <a:rPr lang="en-US" sz="2800" baseline="-25000" dirty="0" smtClean="0"/>
                        <a:t>π</a:t>
                      </a:r>
                      <a:r>
                        <a:rPr lang="en-US" sz="2800" dirty="0" smtClean="0"/>
                        <a:t>| = 4</a:t>
                      </a:r>
                    </a:p>
                    <a:p>
                      <a:pPr lvl="1"/>
                      <a:endParaRPr lang="en-US" sz="2800" dirty="0" smtClean="0"/>
                    </a:p>
                    <a:p>
                      <a:pPr lvl="1"/>
                      <a:r>
                        <a:rPr lang="en-US" sz="2800" dirty="0" smtClean="0"/>
                        <a:t>|π| = 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2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l-</a:t>
            </a:r>
            <a:r>
              <a:rPr lang="en-US" sz="3200" dirty="0" err="1" smtClean="0"/>
              <a:t>mers</a:t>
            </a:r>
            <a:r>
              <a:rPr lang="en-US" sz="3200" dirty="0" smtClean="0"/>
              <a:t> q and t 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dirty="0"/>
              <a:t>π of length l if </a:t>
            </a:r>
            <a:r>
              <a:rPr lang="en-US" sz="3200" dirty="0" smtClean="0"/>
              <a:t>q</a:t>
            </a:r>
            <a:r>
              <a:rPr lang="en-US" sz="3200" baseline="-25000" dirty="0" smtClean="0"/>
              <a:t>i</a:t>
            </a:r>
            <a:r>
              <a:rPr lang="en-US" sz="3200" dirty="0"/>
              <a:t>=</a:t>
            </a:r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 smtClean="0"/>
              <a:t>for each 1 position </a:t>
            </a:r>
            <a:r>
              <a:rPr lang="en-US" sz="3200" dirty="0" err="1" smtClean="0"/>
              <a:t>i</a:t>
            </a:r>
            <a:r>
              <a:rPr lang="en-US" sz="3200" dirty="0" smtClean="0"/>
              <a:t> in M</a:t>
            </a:r>
            <a:r>
              <a:rPr lang="en-US" sz="3200" baseline="-25000" dirty="0"/>
              <a:t>π</a:t>
            </a:r>
            <a:endParaRPr lang="en-US" sz="3200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</a:t>
            </a:r>
            <a:r>
              <a:rPr lang="en-US" dirty="0" err="1" smtClean="0"/>
              <a:t>mer</a:t>
            </a:r>
            <a:r>
              <a:rPr lang="en-US" dirty="0" smtClean="0"/>
              <a:t> Matching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944982"/>
              </p:ext>
            </p:extLst>
          </p:nvPr>
        </p:nvGraphicFramePr>
        <p:xfrm>
          <a:off x="438151" y="3389306"/>
          <a:ext cx="8288338" cy="3125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288338"/>
              </a:tblGrid>
              <a:tr h="91145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Example:</a:t>
                      </a:r>
                      <a:r>
                        <a:rPr lang="en-US" sz="2800" b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1" baseline="0" dirty="0" smtClean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sz="2800" b="0" i="0" dirty="0" smtClean="0">
                          <a:latin typeface="Consolas"/>
                          <a:cs typeface="Consolas"/>
                        </a:rPr>
                        <a:t>q = ATTAGCT, t = ATTCGAT, </a:t>
                      </a:r>
                      <a:r>
                        <a:rPr lang="en-US" sz="2800" dirty="0" smtClean="0"/>
                        <a:t>π = 10101</a:t>
                      </a:r>
                      <a:r>
                        <a:rPr lang="en-US" sz="2800" b="0" i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0" i="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1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70313" y="4471136"/>
            <a:ext cx="4377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A G C T</a:t>
            </a:r>
            <a:endParaRPr lang="en-US" sz="4000" dirty="0"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C G A T</a:t>
            </a:r>
            <a:endParaRPr lang="en-US" sz="4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l-</a:t>
            </a:r>
            <a:r>
              <a:rPr lang="en-US" sz="3200" dirty="0" err="1" smtClean="0"/>
              <a:t>mers</a:t>
            </a:r>
            <a:r>
              <a:rPr lang="en-US" sz="3200" dirty="0" smtClean="0"/>
              <a:t> q and t 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dirty="0"/>
              <a:t>π of length l if </a:t>
            </a:r>
            <a:r>
              <a:rPr lang="en-US" sz="3200" dirty="0" smtClean="0"/>
              <a:t>q</a:t>
            </a:r>
            <a:r>
              <a:rPr lang="en-US" sz="3200" baseline="-25000" dirty="0" smtClean="0"/>
              <a:t>i</a:t>
            </a:r>
            <a:r>
              <a:rPr lang="en-US" sz="3200" dirty="0"/>
              <a:t>=</a:t>
            </a:r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 smtClean="0"/>
              <a:t>for each 1 position </a:t>
            </a:r>
            <a:r>
              <a:rPr lang="en-US" sz="3200" dirty="0" err="1" smtClean="0"/>
              <a:t>i</a:t>
            </a:r>
            <a:r>
              <a:rPr lang="en-US" sz="3200" dirty="0" smtClean="0"/>
              <a:t> in M</a:t>
            </a:r>
            <a:r>
              <a:rPr lang="en-US" sz="3200" baseline="-25000" dirty="0"/>
              <a:t>π</a:t>
            </a:r>
            <a:endParaRPr lang="en-US" sz="3200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</a:t>
            </a:r>
            <a:r>
              <a:rPr lang="en-US" dirty="0" err="1" smtClean="0"/>
              <a:t>mer</a:t>
            </a:r>
            <a:r>
              <a:rPr lang="en-US" dirty="0" smtClean="0"/>
              <a:t> Matching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515825"/>
              </p:ext>
            </p:extLst>
          </p:nvPr>
        </p:nvGraphicFramePr>
        <p:xfrm>
          <a:off x="438151" y="3389306"/>
          <a:ext cx="8288338" cy="3125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288338"/>
              </a:tblGrid>
              <a:tr h="91145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Example:</a:t>
                      </a:r>
                      <a:r>
                        <a:rPr lang="en-US" sz="2800" b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1" baseline="0" dirty="0" smtClean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sz="2800" b="0" i="0" dirty="0" smtClean="0">
                          <a:latin typeface="Consolas"/>
                          <a:cs typeface="Consolas"/>
                        </a:rPr>
                        <a:t>q = ATTAGCT, t = ATTCGAT, </a:t>
                      </a:r>
                      <a:r>
                        <a:rPr lang="en-US" sz="2800" dirty="0" smtClean="0"/>
                        <a:t>π = 10101</a:t>
                      </a:r>
                      <a:r>
                        <a:rPr lang="en-US" sz="2800" b="0" i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0" i="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1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70313" y="4471136"/>
            <a:ext cx="4377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A G C T</a:t>
            </a:r>
            <a:endParaRPr lang="en-US" sz="4000" dirty="0"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C G A T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684" y="5772536"/>
            <a:ext cx="4582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 smtClean="0">
                <a:latin typeface="Consolas"/>
                <a:cs typeface="Consolas"/>
              </a:rPr>
              <a:t>1 0 1 0 1 0 1</a:t>
            </a:r>
            <a:endParaRPr lang="en-US" sz="4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915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7423" y="1772544"/>
            <a:ext cx="3910263" cy="47779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9824" y="1938313"/>
            <a:ext cx="3610810" cy="446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-3452" r="-3452"/>
          <a:stretch>
            <a:fillRect/>
          </a:stretch>
        </p:blipFill>
        <p:spPr>
          <a:xfrm>
            <a:off x="239294" y="1982699"/>
            <a:ext cx="4038600" cy="44074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Contains hereditary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Composed of a chain of nucleotides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dirty="0"/>
              <a:t>Representing DNA</a:t>
            </a:r>
          </a:p>
          <a:p>
            <a:pPr lvl="1"/>
            <a:r>
              <a:rPr lang="en-US" dirty="0"/>
              <a:t>Finite string </a:t>
            </a:r>
            <a:r>
              <a:rPr lang="en-US" i="1" dirty="0"/>
              <a:t>s=s</a:t>
            </a:r>
            <a:r>
              <a:rPr lang="en-US" i="1" baseline="-25000" dirty="0"/>
              <a:t>0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 over the alphabet </a:t>
            </a:r>
            <a:r>
              <a:rPr lang="en-US" dirty="0" err="1"/>
              <a:t>Σ</a:t>
            </a:r>
            <a:r>
              <a:rPr lang="en-US" dirty="0"/>
              <a:t>={A, C, G, T} </a:t>
            </a:r>
          </a:p>
          <a:p>
            <a:r>
              <a:rPr lang="en-US" dirty="0"/>
              <a:t>Genome = set of all DNA sequences associated with organism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5038" y="2912684"/>
            <a:ext cx="4197222" cy="797052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/>
              <a:t>Adenine (A)</a:t>
            </a:r>
          </a:p>
          <a:p>
            <a:pPr lvl="1"/>
            <a:r>
              <a:rPr lang="en-US" sz="2000" dirty="0" smtClean="0"/>
              <a:t>Cytosine (C)</a:t>
            </a:r>
          </a:p>
          <a:p>
            <a:pPr lvl="1"/>
            <a:r>
              <a:rPr lang="en-US" sz="2000" dirty="0" smtClean="0"/>
              <a:t>Guanine (G)</a:t>
            </a:r>
          </a:p>
          <a:p>
            <a:pPr lvl="1"/>
            <a:r>
              <a:rPr lang="en-US" sz="2000" dirty="0" smtClean="0"/>
              <a:t>Thymine (T)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7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l-</a:t>
            </a:r>
            <a:r>
              <a:rPr lang="en-US" sz="3200" dirty="0" err="1" smtClean="0"/>
              <a:t>mers</a:t>
            </a:r>
            <a:r>
              <a:rPr lang="en-US" sz="3200" dirty="0" smtClean="0"/>
              <a:t> q and t 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dirty="0"/>
              <a:t>π of length l if </a:t>
            </a:r>
            <a:r>
              <a:rPr lang="en-US" sz="3200" dirty="0" smtClean="0"/>
              <a:t>q</a:t>
            </a:r>
            <a:r>
              <a:rPr lang="en-US" sz="3200" baseline="-25000" dirty="0" smtClean="0"/>
              <a:t>i</a:t>
            </a:r>
            <a:r>
              <a:rPr lang="en-US" sz="3200" dirty="0"/>
              <a:t>=</a:t>
            </a:r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 smtClean="0"/>
              <a:t>for each 1 position </a:t>
            </a:r>
            <a:r>
              <a:rPr lang="en-US" sz="3200" dirty="0" err="1" smtClean="0"/>
              <a:t>i</a:t>
            </a:r>
            <a:r>
              <a:rPr lang="en-US" sz="3200" dirty="0" smtClean="0"/>
              <a:t> in M</a:t>
            </a:r>
            <a:r>
              <a:rPr lang="en-US" sz="3200" baseline="-25000" dirty="0"/>
              <a:t>π</a:t>
            </a:r>
            <a:endParaRPr lang="en-US" sz="3200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</a:t>
            </a:r>
            <a:r>
              <a:rPr lang="en-US" dirty="0" err="1" smtClean="0"/>
              <a:t>mer</a:t>
            </a:r>
            <a:r>
              <a:rPr lang="en-US" dirty="0" smtClean="0"/>
              <a:t> Matching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77986"/>
              </p:ext>
            </p:extLst>
          </p:nvPr>
        </p:nvGraphicFramePr>
        <p:xfrm>
          <a:off x="438151" y="3389306"/>
          <a:ext cx="8288338" cy="3125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288338"/>
              </a:tblGrid>
              <a:tr h="91145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Example:</a:t>
                      </a:r>
                      <a:r>
                        <a:rPr lang="en-US" sz="2800" b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1" baseline="0" dirty="0" smtClean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sz="2800" b="0" i="0" dirty="0" smtClean="0">
                          <a:latin typeface="Consolas"/>
                          <a:cs typeface="Consolas"/>
                        </a:rPr>
                        <a:t>q = ATTAGCT, t = ATTCGAT, </a:t>
                      </a:r>
                      <a:r>
                        <a:rPr lang="en-US" sz="2800" dirty="0" smtClean="0"/>
                        <a:t>π = 10101</a:t>
                      </a:r>
                      <a:r>
                        <a:rPr lang="en-US" sz="2800" b="0" i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0" i="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1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70313" y="4471136"/>
            <a:ext cx="4377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A G C T</a:t>
            </a:r>
            <a:endParaRPr lang="en-US" sz="4000" dirty="0"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A T T C G A T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684" y="5772536"/>
            <a:ext cx="4582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355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l-</a:t>
            </a:r>
            <a:r>
              <a:rPr lang="en-US" sz="3200" dirty="0" err="1" smtClean="0"/>
              <a:t>mers</a:t>
            </a:r>
            <a:r>
              <a:rPr lang="en-US" sz="3200" dirty="0" smtClean="0"/>
              <a:t> q and t 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dirty="0"/>
              <a:t>π of length l if </a:t>
            </a:r>
            <a:r>
              <a:rPr lang="en-US" sz="3200" dirty="0" smtClean="0"/>
              <a:t>q</a:t>
            </a:r>
            <a:r>
              <a:rPr lang="en-US" sz="3200" baseline="-25000" dirty="0" smtClean="0"/>
              <a:t>i</a:t>
            </a:r>
            <a:r>
              <a:rPr lang="en-US" sz="3200" dirty="0"/>
              <a:t>=</a:t>
            </a:r>
            <a:r>
              <a:rPr lang="en-US" sz="3200" dirty="0" err="1"/>
              <a:t>t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 smtClean="0"/>
              <a:t>for each 1 position </a:t>
            </a:r>
            <a:r>
              <a:rPr lang="en-US" sz="3200" dirty="0" err="1" smtClean="0"/>
              <a:t>i</a:t>
            </a:r>
            <a:r>
              <a:rPr lang="en-US" sz="3200" dirty="0" smtClean="0"/>
              <a:t> in M</a:t>
            </a:r>
            <a:r>
              <a:rPr lang="en-US" sz="3200" baseline="-25000" dirty="0"/>
              <a:t>π</a:t>
            </a:r>
            <a:endParaRPr lang="en-US" sz="3200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</a:t>
            </a:r>
            <a:r>
              <a:rPr lang="en-US" dirty="0" err="1" smtClean="0"/>
              <a:t>mer</a:t>
            </a:r>
            <a:r>
              <a:rPr lang="en-US" dirty="0" smtClean="0"/>
              <a:t> Matching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038444"/>
              </p:ext>
            </p:extLst>
          </p:nvPr>
        </p:nvGraphicFramePr>
        <p:xfrm>
          <a:off x="438151" y="3389306"/>
          <a:ext cx="8288338" cy="3125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288338"/>
              </a:tblGrid>
              <a:tr h="911457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Example:</a:t>
                      </a:r>
                      <a:r>
                        <a:rPr lang="en-US" sz="2800" b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1" baseline="0" dirty="0" smtClean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sz="2800" b="0" i="0" dirty="0" smtClean="0">
                          <a:latin typeface="Consolas"/>
                          <a:cs typeface="Consolas"/>
                        </a:rPr>
                        <a:t>q = ATTAGCT, t = ATTCGAT, </a:t>
                      </a:r>
                      <a:r>
                        <a:rPr lang="en-US" sz="2800" dirty="0" smtClean="0"/>
                        <a:t>π = 10101</a:t>
                      </a:r>
                      <a:r>
                        <a:rPr lang="en-US" sz="2800" b="0" i="0" baseline="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b="0" i="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1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70313" y="4471136"/>
            <a:ext cx="4377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latin typeface="Consolas"/>
                <a:cs typeface="Consolas"/>
              </a:rPr>
              <a:t> T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T</a:t>
            </a:r>
            <a:r>
              <a:rPr lang="en-US" sz="4000" dirty="0" smtClean="0">
                <a:latin typeface="Consolas"/>
                <a:cs typeface="Consolas"/>
              </a:rPr>
              <a:t> A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</a:t>
            </a:r>
            <a:r>
              <a:rPr lang="en-US" sz="4000" dirty="0" smtClean="0">
                <a:latin typeface="Consolas"/>
                <a:cs typeface="Consolas"/>
              </a:rPr>
              <a:t> C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T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latin typeface="Consolas"/>
                <a:cs typeface="Consolas"/>
              </a:rPr>
              <a:t> T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T</a:t>
            </a:r>
            <a:r>
              <a:rPr lang="en-US" sz="4000" dirty="0" smtClean="0">
                <a:latin typeface="Consolas"/>
                <a:cs typeface="Consolas"/>
              </a:rPr>
              <a:t> C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</a:t>
            </a:r>
            <a:r>
              <a:rPr lang="en-US" sz="4000" dirty="0" smtClean="0">
                <a:latin typeface="Consolas"/>
                <a:cs typeface="Consolas"/>
              </a:rPr>
              <a:t> A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T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684" y="5772536"/>
            <a:ext cx="4582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r>
              <a:rPr lang="en-US" sz="4000" dirty="0" smtClean="0">
                <a:latin typeface="Consolas"/>
                <a:cs typeface="Consolas"/>
              </a:rPr>
              <a:t> 0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436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dirty="0" smtClean="0"/>
              <a:t>Use concept of l-</a:t>
            </a:r>
            <a:r>
              <a:rPr lang="en-US" sz="2800" dirty="0" err="1" smtClean="0"/>
              <a:t>mer</a:t>
            </a:r>
            <a:r>
              <a:rPr lang="en-US" sz="2800" dirty="0" smtClean="0"/>
              <a:t> matching WRT a seed to define concept of sequences length &gt; l matching WRT a seed</a:t>
            </a:r>
          </a:p>
          <a:p>
            <a:pPr marL="457200" indent="-457200"/>
            <a:r>
              <a:rPr lang="en-US" sz="2800" dirty="0" smtClean="0"/>
              <a:t>Consider a sequence A. Another sequence </a:t>
            </a:r>
            <a:r>
              <a:rPr lang="en-US" sz="2800" dirty="0"/>
              <a:t>A’ is considered an </a:t>
            </a:r>
            <a:r>
              <a:rPr lang="en-US" sz="2800" dirty="0">
                <a:solidFill>
                  <a:schemeClr val="accent1"/>
                </a:solidFill>
              </a:rPr>
              <a:t>approximate recurrence</a:t>
            </a:r>
            <a:r>
              <a:rPr lang="en-US" sz="2800" dirty="0"/>
              <a:t> of </a:t>
            </a:r>
            <a:r>
              <a:rPr lang="en-US" sz="2800" dirty="0" smtClean="0"/>
              <a:t>A if:</a:t>
            </a:r>
          </a:p>
          <a:p>
            <a:pPr marL="731520" lvl="1" indent="-457200"/>
            <a:r>
              <a:rPr lang="en-US" sz="2400" dirty="0" smtClean="0"/>
              <a:t>A and A’ are of the same length</a:t>
            </a:r>
            <a:endParaRPr lang="en-US" sz="2400" dirty="0"/>
          </a:p>
          <a:p>
            <a:pPr marL="731520" lvl="1" indent="-457200"/>
            <a:r>
              <a:rPr lang="en-US" sz="2400" dirty="0" smtClean="0"/>
              <a:t>A and A’ can be represented as chains of corresponding l-</a:t>
            </a:r>
            <a:r>
              <a:rPr lang="en-US" sz="2400" dirty="0" err="1" smtClean="0"/>
              <a:t>mers</a:t>
            </a:r>
            <a:r>
              <a:rPr lang="en-US" sz="2400" dirty="0" smtClean="0"/>
              <a:t> that match WRT s</a:t>
            </a:r>
          </a:p>
          <a:p>
            <a:pPr marL="731520" lvl="1" indent="-457200"/>
            <a:r>
              <a:rPr lang="en-US" sz="2400" dirty="0" smtClean="0"/>
              <a:t>The chains give us insight into the </a:t>
            </a:r>
            <a:r>
              <a:rPr lang="en-US" sz="2400" dirty="0" smtClean="0">
                <a:solidFill>
                  <a:schemeClr val="accent1"/>
                </a:solidFill>
              </a:rPr>
              <a:t>matching structure</a:t>
            </a:r>
          </a:p>
          <a:p>
            <a:pPr marL="731520" lvl="1" indent="-457200"/>
            <a:r>
              <a:rPr lang="en-US" sz="2400" dirty="0" smtClean="0"/>
              <a:t>Note: there can be gaps of length up to l-1 between l-</a:t>
            </a:r>
            <a:r>
              <a:rPr lang="en-US" sz="2400" dirty="0" err="1" smtClean="0"/>
              <a:t>mers</a:t>
            </a:r>
            <a:r>
              <a:rPr lang="en-US" sz="2400" dirty="0" smtClean="0"/>
              <a:t> in a chain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matching 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156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A*AA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A*AA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674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AA*AT</a:t>
            </a:r>
          </a:p>
        </p:txBody>
      </p:sp>
    </p:spTree>
    <p:extLst>
      <p:ext uri="{BB962C8B-B14F-4D97-AF65-F5344CB8AC3E}">
        <p14:creationId xmlns:p14="http://schemas.microsoft.com/office/powerpoint/2010/main" val="333386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AA*TG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AA*TG</a:t>
            </a:r>
          </a:p>
        </p:txBody>
      </p:sp>
    </p:spTree>
    <p:extLst>
      <p:ext uri="{BB962C8B-B14F-4D97-AF65-F5344CB8AC3E}">
        <p14:creationId xmlns:p14="http://schemas.microsoft.com/office/powerpoint/2010/main" val="417348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031325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AA*GG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031325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AA*GG</a:t>
            </a:r>
          </a:p>
        </p:txBody>
      </p:sp>
    </p:spTree>
    <p:extLst>
      <p:ext uri="{BB962C8B-B14F-4D97-AF65-F5344CB8AC3E}">
        <p14:creationId xmlns:p14="http://schemas.microsoft.com/office/powerpoint/2010/main" val="349815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AT*GG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AT*GG</a:t>
            </a:r>
          </a:p>
        </p:txBody>
      </p:sp>
    </p:spTree>
    <p:extLst>
      <p:ext uri="{BB962C8B-B14F-4D97-AF65-F5344CB8AC3E}">
        <p14:creationId xmlns:p14="http://schemas.microsoft.com/office/powerpoint/2010/main" val="100560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rgbClr val="73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73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AT*GG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TG*GG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AT*GG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TG*GG</a:t>
            </a:r>
          </a:p>
        </p:txBody>
      </p:sp>
    </p:spTree>
    <p:extLst>
      <p:ext uri="{BB962C8B-B14F-4D97-AF65-F5344CB8AC3E}">
        <p14:creationId xmlns:p14="http://schemas.microsoft.com/office/powerpoint/2010/main" val="260642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12" name="Picture 11" descr="human genome pie chart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23" y="2285999"/>
            <a:ext cx="3872637" cy="3684905"/>
          </a:xfrm>
          <a:prstGeom prst="rect">
            <a:avLst/>
          </a:prstGeom>
          <a:ln w="127000" cap="sq">
            <a:solidFill>
              <a:schemeClr val="tx2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Exact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5276" y="2363788"/>
            <a:ext cx="3261048" cy="3323987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AA*AT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AA*TG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AT*GG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	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		 GG*GG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5276" y="5884195"/>
            <a:ext cx="3261048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AAAAATGGGGG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024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326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AATGG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G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GG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AATGG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T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GG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40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549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A*AA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A*AA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211447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AC*AT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13401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</a:t>
            </a:r>
            <a:r>
              <a:rPr lang="en-US" sz="4000" dirty="0" smtClean="0">
                <a:solidFill>
                  <a:schemeClr val="accent4"/>
                </a:solidFill>
                <a:latin typeface="Consolas"/>
                <a:cs typeface="Consolas"/>
              </a:rPr>
              <a:t>C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*AT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*AT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1840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169551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405703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CA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*TG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AA*TG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59194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A*TG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A*TG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13124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4615572" y="2327988"/>
            <a:ext cx="6553201" cy="22020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01598" y="229940"/>
            <a:ext cx="6553201" cy="6398129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1C1C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11473" y="2462464"/>
            <a:ext cx="1965157" cy="2971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Originally identical repeats that have undergone mutations over time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1473" y="754354"/>
            <a:ext cx="1965157" cy="16733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Approximate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Repeats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134" y="1229440"/>
            <a:ext cx="639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ACGTGATA----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ACGTGATA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--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ACGTGATA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125686" y="1831475"/>
            <a:ext cx="497157" cy="8575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79134" y="2736502"/>
            <a:ext cx="639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ACGTGATA----AG</a:t>
            </a:r>
            <a:r>
              <a:rPr lang="en-US" sz="2400" dirty="0" smtClean="0">
                <a:solidFill>
                  <a:srgbClr val="E94A00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TGATA----</a:t>
            </a:r>
            <a:r>
              <a:rPr lang="en-US" sz="2400" dirty="0">
                <a:solidFill>
                  <a:srgbClr val="730000"/>
                </a:solidFill>
                <a:latin typeface="Courier"/>
                <a:cs typeface="Courier"/>
              </a:rPr>
              <a:t>ACGTGATA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134" y="4272607"/>
            <a:ext cx="639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ACG</a:t>
            </a:r>
            <a:r>
              <a:rPr lang="en-US" sz="24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GATA----AG</a:t>
            </a:r>
            <a:r>
              <a:rPr lang="en-US" sz="2400" dirty="0" smtClean="0">
                <a:solidFill>
                  <a:srgbClr val="E94A00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T</a:t>
            </a:r>
            <a:r>
              <a:rPr lang="en-US" sz="2400" dirty="0" smtClean="0">
                <a:solidFill>
                  <a:srgbClr val="E94A00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ATA-</a:t>
            </a:r>
            <a:r>
              <a:rPr lang="en-US" sz="2400" dirty="0">
                <a:solidFill>
                  <a:srgbClr val="730000"/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rgbClr val="730000"/>
                </a:solidFill>
                <a:latin typeface="Courier"/>
                <a:cs typeface="Courier"/>
              </a:rPr>
              <a:t>--</a:t>
            </a:r>
            <a:r>
              <a:rPr lang="en-US" sz="2400" dirty="0">
                <a:solidFill>
                  <a:srgbClr val="730000"/>
                </a:solidFill>
                <a:latin typeface="Courier"/>
                <a:cs typeface="Courier"/>
              </a:rPr>
              <a:t>ACGTGATA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3125686" y="3320717"/>
            <a:ext cx="497157" cy="8575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3090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10" grpId="0"/>
      <p:bldP spid="11" grpId="0" animBg="1"/>
      <p:bldP spid="12" grpId="0"/>
      <p:bldP spid="14" grpId="0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1600438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93440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031325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AA*GG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031325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AA*GG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428489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AT*GG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AT*GT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13188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AT*G</a:t>
            </a:r>
            <a:r>
              <a:rPr lang="en-US" sz="4000" dirty="0" smtClean="0">
                <a:solidFill>
                  <a:schemeClr val="accent4"/>
                </a:solidFill>
                <a:latin typeface="Consolas"/>
                <a:cs typeface="Consolas"/>
              </a:rPr>
              <a:t>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AT*G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19584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</a:t>
            </a:r>
            <a:endParaRPr lang="en-US" sz="4000" dirty="0" smtClean="0">
              <a:solidFill>
                <a:schemeClr val="accent4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462213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</a:t>
            </a:r>
            <a:endParaRPr lang="en-US" sz="4000" dirty="0" smtClean="0">
              <a:solidFill>
                <a:srgbClr val="EB8F00"/>
              </a:solidFill>
              <a:latin typeface="Consolas"/>
              <a:cs typeface="Consola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108699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</a:t>
            </a:r>
            <a:r>
              <a:rPr lang="en-US" sz="4000" dirty="0" smtClean="0">
                <a:solidFill>
                  <a:schemeClr val="accent1"/>
                </a:solidFill>
                <a:latin typeface="Consolas"/>
                <a:cs typeface="Consolas"/>
              </a:rPr>
              <a:t>G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TG*TG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234847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G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TG*</a:t>
            </a:r>
            <a:r>
              <a:rPr lang="en-US" sz="4000" dirty="0" smtClean="0">
                <a:solidFill>
                  <a:srgbClr val="EB8F00"/>
                </a:solidFill>
                <a:latin typeface="Consolas"/>
                <a:cs typeface="Consolas"/>
              </a:rPr>
              <a:t>T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210466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2893100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38195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865" y="3066588"/>
            <a:ext cx="3261048" cy="3323987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  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GG*GG</a:t>
            </a: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6651" y="3066588"/>
            <a:ext cx="3262812" cy="3323987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AB7370"/>
                </a:solidFill>
                <a:latin typeface="Consolas"/>
                <a:cs typeface="Consolas"/>
              </a:rPr>
              <a:t> 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AB737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   GG*GG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AACAATGGGGG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860" y="233858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rgbClr val="730000"/>
                </a:solidFill>
                <a:latin typeface="Consolas"/>
                <a:cs typeface="Consolas"/>
              </a:rPr>
              <a:t>AAAAATGGTGG</a:t>
            </a:r>
          </a:p>
        </p:txBody>
      </p:sp>
    </p:spTree>
    <p:extLst>
      <p:ext uri="{BB962C8B-B14F-4D97-AF65-F5344CB8AC3E}">
        <p14:creationId xmlns:p14="http://schemas.microsoft.com/office/powerpoint/2010/main" val="268836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939" y="1604212"/>
            <a:ext cx="8850311" cy="5145648"/>
          </a:xfrm>
          <a:prstGeom prst="rect">
            <a:avLst/>
          </a:prstGeom>
          <a:solidFill>
            <a:srgbClr val="CCCCCC"/>
          </a:solidFill>
          <a:ln w="381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939" y="1604212"/>
            <a:ext cx="885031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-182880" algn="ctr"/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=5, s = 11011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5276" y="2363788"/>
            <a:ext cx="3261048" cy="3323987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AA*AA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   AA*GG</a:t>
            </a:r>
          </a:p>
          <a:p>
            <a:pPr indent="-182880">
              <a:lnSpc>
                <a:spcPct val="70000"/>
              </a:lnSpc>
            </a:pPr>
            <a:endParaRPr lang="en-US" sz="4000" dirty="0" smtClean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  <a:p>
            <a:pPr indent="-182880">
              <a:lnSpc>
                <a:spcPct val="70000"/>
              </a:lnSpc>
            </a:pPr>
            <a:r>
              <a:rPr lang="en-US" sz="4000" dirty="0">
                <a:solidFill>
                  <a:srgbClr val="990000"/>
                </a:solidFill>
                <a:latin typeface="Consolas"/>
                <a:cs typeface="Consolas"/>
              </a:rPr>
              <a:t>	</a:t>
            </a:r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		 GG*GG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5276" y="5884195"/>
            <a:ext cx="3261048" cy="707886"/>
          </a:xfrm>
          <a:prstGeom prst="rect">
            <a:avLst/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/>
            <a:r>
              <a:rPr lang="en-US" sz="4000" dirty="0" smtClean="0">
                <a:solidFill>
                  <a:srgbClr val="990000"/>
                </a:solidFill>
                <a:latin typeface="Consolas"/>
                <a:cs typeface="Consolas"/>
              </a:rPr>
              <a:t>AA*AA*GG*GG</a:t>
            </a:r>
            <a:endParaRPr lang="en-US" sz="4000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InExact</a:t>
            </a:r>
            <a:r>
              <a:rPr lang="en-US" dirty="0" smtClean="0"/>
              <a:t> Sequence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subsequence A is of frequency </a:t>
            </a:r>
            <a:r>
              <a:rPr lang="en-US" sz="2800" dirty="0" err="1"/>
              <a:t>f</a:t>
            </a:r>
            <a:r>
              <a:rPr lang="en-US" sz="2800" baseline="-25000" dirty="0" err="1"/>
              <a:t>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0000"/>
                </a:solidFill>
              </a:rPr>
              <a:t>WRT spaced seed s </a:t>
            </a:r>
            <a:r>
              <a:rPr lang="en-US" sz="2800" dirty="0"/>
              <a:t>if there are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approximate recurrences of A in the </a:t>
            </a:r>
            <a:r>
              <a:rPr lang="en-US" sz="2800" dirty="0" smtClean="0"/>
              <a:t>genome (including itself)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</a:t>
            </a:r>
            <a:br>
              <a:rPr lang="en-US" dirty="0" smtClean="0"/>
            </a:br>
            <a:r>
              <a:rPr lang="en-US" dirty="0" smtClean="0"/>
              <a:t>W.R.T. A spaced 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Given length threshold </a:t>
            </a:r>
            <a:r>
              <a:rPr lang="en-US" sz="3000" i="1" dirty="0" smtClean="0"/>
              <a:t>l, </a:t>
            </a:r>
            <a:r>
              <a:rPr lang="en-US" sz="3000" dirty="0" smtClean="0"/>
              <a:t>frequency threshold </a:t>
            </a:r>
            <a:r>
              <a:rPr lang="en-US" sz="3000" i="1" dirty="0" smtClean="0"/>
              <a:t>f</a:t>
            </a:r>
            <a:r>
              <a:rPr lang="en-US" sz="3000" dirty="0" smtClean="0"/>
              <a:t>, and a spaced seed </a:t>
            </a:r>
            <a:r>
              <a:rPr lang="en-US" sz="3000" i="1" dirty="0" smtClean="0"/>
              <a:t>s</a:t>
            </a:r>
            <a:r>
              <a:rPr lang="en-US" sz="3000" dirty="0" smtClean="0"/>
              <a:t> of length </a:t>
            </a:r>
            <a:r>
              <a:rPr lang="en-US" sz="3000" i="1" dirty="0" smtClean="0"/>
              <a:t>l </a:t>
            </a:r>
            <a:r>
              <a:rPr lang="en-US" sz="3000" dirty="0" smtClean="0"/>
              <a:t>an elementary repeat is a subsequence </a:t>
            </a:r>
            <a:r>
              <a:rPr lang="en-US" sz="3000" i="1" dirty="0" smtClean="0"/>
              <a:t>A </a:t>
            </a:r>
            <a:r>
              <a:rPr lang="en-US" sz="3000" dirty="0" smtClean="0"/>
              <a:t>such that: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of length at least 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of frequency at least f </a:t>
            </a:r>
            <a:r>
              <a:rPr lang="en-US" sz="2800" dirty="0" smtClean="0">
                <a:solidFill>
                  <a:schemeClr val="accent1"/>
                </a:solidFill>
              </a:rPr>
              <a:t>WRT spaced seed 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contains no subsequence B such that:</a:t>
            </a:r>
          </a:p>
          <a:p>
            <a:pPr marL="1062990" lvl="2" indent="-514350"/>
            <a:r>
              <a:rPr lang="en-US" sz="2600" dirty="0" smtClean="0"/>
              <a:t>B is of length at least l, and</a:t>
            </a:r>
          </a:p>
          <a:p>
            <a:pPr marL="1062990" lvl="2" indent="-514350"/>
            <a:r>
              <a:rPr lang="en-US" sz="2600" dirty="0" smtClean="0"/>
              <a:t>B appears independently of A (i.e. has higher frequency </a:t>
            </a:r>
            <a:r>
              <a:rPr lang="en-US" sz="2600" dirty="0" smtClean="0">
                <a:solidFill>
                  <a:srgbClr val="990000"/>
                </a:solidFill>
              </a:rPr>
              <a:t>WRT spaced seed s</a:t>
            </a:r>
            <a:r>
              <a:rPr lang="en-US" sz="2600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A is maximal i.e. is not contained within a larger elementary repeat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3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7117656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 = 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57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2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17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20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43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8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03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87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17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7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622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45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44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9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05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8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030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05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9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892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645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749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233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062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5140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5893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58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130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/>
      <p:bldP spid="20" grpId="0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63046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999" y="1442208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96531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5047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399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9809" y="143527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7341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5857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84209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9250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45" name="Oval 44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413579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763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517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0368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03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844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2598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449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284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13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92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1455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59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3594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5098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2630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1146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9498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86150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3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198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055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696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3200" dirty="0">
                <a:solidFill>
                  <a:schemeClr val="accent1"/>
                </a:solidFill>
              </a:rPr>
              <a:t>Not given: any information about what repeats look </a:t>
            </a:r>
            <a:r>
              <a:rPr lang="en-US" sz="3200" dirty="0" smtClean="0">
                <a:solidFill>
                  <a:schemeClr val="accent1"/>
                </a:solidFill>
              </a:rPr>
              <a:t>like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>
            <a:endCxn id="2" idx="3"/>
          </p:cNvCxnSpPr>
          <p:nvPr/>
        </p:nvCxnSpPr>
        <p:spPr>
          <a:xfrm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2282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9814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833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6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4850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2382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89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9250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0720" y="1440349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8252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6768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5120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66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7734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80815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79479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258" y="1920528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790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2306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0658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826" y="141361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6358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4874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226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696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222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744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9096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685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4793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735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5373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602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498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1014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9366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7743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6259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4611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249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11014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9366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146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2662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1014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20291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8807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27159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55204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13720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62072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35452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396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2320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34662" y="3570885"/>
            <a:ext cx="2668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</p:txBody>
      </p:sp>
    </p:spTree>
    <p:extLst>
      <p:ext uri="{BB962C8B-B14F-4D97-AF65-F5344CB8AC3E}">
        <p14:creationId xmlns:p14="http://schemas.microsoft.com/office/powerpoint/2010/main" val="42350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038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1791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7643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2478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91193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9872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724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0559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85590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9312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5163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9999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00835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0836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6688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1523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5590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312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5163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9999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8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477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0328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5163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53383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6091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943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6778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88296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9582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15434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0269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68544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47607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93459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8294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34662" y="3570885"/>
            <a:ext cx="266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1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489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724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3094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929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5705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3237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175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010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0102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47634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0615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450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55347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62879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139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6974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4010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4763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0615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5450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91750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9282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779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0615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07895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5427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7394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229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42808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0340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0885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5720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23056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3058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8910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745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34662" y="3570885"/>
            <a:ext cx="2668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07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92671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02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5871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707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3481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8101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39529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8788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7878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7541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33926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8227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83123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065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49171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9752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67878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7541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3392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27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9526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705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5574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3392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35671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4320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01719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5007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70584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7811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36632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8498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5083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35836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688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6523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64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69759" y="1436856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50568" y="1429921"/>
            <a:ext cx="22561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0211" y="1912193"/>
            <a:ext cx="224940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47672" y="2898394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27920" y="2404535"/>
            <a:ext cx="225706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+   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CTTCAG*A*A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96614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44966" y="1912193"/>
            <a:ext cx="224770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44965" y="2404535"/>
            <a:ext cx="2247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12759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51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fully utilize spaced seeds in RAIDER </a:t>
            </a:r>
            <a:r>
              <a:rPr lang="en-US" dirty="0" err="1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7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884014"/>
            <a:ext cx="6777789" cy="35827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4329515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32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 RAIDER (without seeds) hashes each distinct </a:t>
            </a:r>
            <a:r>
              <a:rPr lang="en-US" sz="2800" dirty="0" err="1" smtClean="0"/>
              <a:t>lmer</a:t>
            </a:r>
            <a:r>
              <a:rPr lang="en-US" sz="2800" dirty="0" smtClean="0"/>
              <a:t> to the locations it was seen</a:t>
            </a:r>
          </a:p>
          <a:p>
            <a:r>
              <a:rPr lang="en-US" sz="2800" dirty="0" smtClean="0"/>
              <a:t>Original RAIDER (with seeds) hashes each distinct </a:t>
            </a:r>
            <a:r>
              <a:rPr lang="en-US" sz="2800" dirty="0" smtClean="0">
                <a:solidFill>
                  <a:schemeClr val="accent1"/>
                </a:solidFill>
              </a:rPr>
              <a:t>seeded </a:t>
            </a:r>
            <a:r>
              <a:rPr lang="en-US" sz="2800" dirty="0" err="1" smtClean="0">
                <a:solidFill>
                  <a:schemeClr val="accent1"/>
                </a:solidFill>
              </a:rPr>
              <a:t>lmer</a:t>
            </a:r>
            <a:r>
              <a:rPr lang="en-US" sz="2800" dirty="0" smtClean="0"/>
              <a:t> to locations it was seen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5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 RAIDER (without seeds) hashes each distinct </a:t>
            </a:r>
            <a:r>
              <a:rPr lang="en-US" sz="2800" dirty="0" err="1" smtClean="0"/>
              <a:t>lmer</a:t>
            </a:r>
            <a:r>
              <a:rPr lang="en-US" sz="2800" dirty="0" smtClean="0"/>
              <a:t> to the locations it was seen</a:t>
            </a:r>
          </a:p>
          <a:p>
            <a:r>
              <a:rPr lang="en-US" sz="2800" dirty="0" smtClean="0"/>
              <a:t>Original RAIDER (with seeds) hashes each distinct </a:t>
            </a:r>
            <a:r>
              <a:rPr lang="en-US" sz="2800" dirty="0" smtClean="0">
                <a:solidFill>
                  <a:schemeClr val="accent1"/>
                </a:solidFill>
              </a:rPr>
              <a:t>seeded </a:t>
            </a:r>
            <a:r>
              <a:rPr lang="en-US" sz="2800" dirty="0" err="1" smtClean="0">
                <a:solidFill>
                  <a:schemeClr val="accent1"/>
                </a:solidFill>
              </a:rPr>
              <a:t>lmer</a:t>
            </a:r>
            <a:r>
              <a:rPr lang="en-US" sz="2800" dirty="0" smtClean="0"/>
              <a:t> to locations it was seen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Hashing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9886" y="4452449"/>
            <a:ext cx="108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mer</a:t>
            </a:r>
            <a:r>
              <a:rPr lang="en-US" sz="2400" dirty="0" smtClean="0"/>
              <a:t> 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29884" y="5199308"/>
            <a:ext cx="108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eed 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62324" y="5105732"/>
            <a:ext cx="1831474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0101" y="4361359"/>
            <a:ext cx="3382210" cy="1630947"/>
          </a:xfrm>
          <a:prstGeom prst="rect">
            <a:avLst/>
          </a:prstGeom>
          <a:solidFill>
            <a:schemeClr val="accent6">
              <a:alpha val="85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9884" y="4861885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29884" y="5608744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6529" y="4333231"/>
            <a:ext cx="132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eeded </a:t>
            </a:r>
          </a:p>
          <a:p>
            <a:r>
              <a:rPr lang="en-US" sz="2400" dirty="0" err="1" smtClean="0"/>
              <a:t>lmer</a:t>
            </a:r>
            <a:r>
              <a:rPr lang="en-US" sz="2400" dirty="0" smtClean="0"/>
              <a:t> x’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75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 RAIDER (without seeds) hashes each distinct </a:t>
            </a:r>
            <a:r>
              <a:rPr lang="en-US" sz="2800" dirty="0" err="1" smtClean="0"/>
              <a:t>lmer</a:t>
            </a:r>
            <a:r>
              <a:rPr lang="en-US" sz="2800" dirty="0" smtClean="0"/>
              <a:t> to the locations it was seen</a:t>
            </a:r>
          </a:p>
          <a:p>
            <a:r>
              <a:rPr lang="en-US" sz="2800" dirty="0" smtClean="0"/>
              <a:t>Original RAIDER (with seeds) hashes each distinct </a:t>
            </a:r>
            <a:r>
              <a:rPr lang="en-US" sz="2800" dirty="0" smtClean="0">
                <a:solidFill>
                  <a:schemeClr val="accent1"/>
                </a:solidFill>
              </a:rPr>
              <a:t>seeded </a:t>
            </a:r>
            <a:r>
              <a:rPr lang="en-US" sz="2800" dirty="0" err="1" smtClean="0">
                <a:solidFill>
                  <a:schemeClr val="accent1"/>
                </a:solidFill>
              </a:rPr>
              <a:t>lmer</a:t>
            </a:r>
            <a:r>
              <a:rPr lang="en-US" sz="2800" dirty="0" smtClean="0"/>
              <a:t> to locations it was seen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Hashing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62324" y="5105732"/>
            <a:ext cx="1831474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0101" y="4361359"/>
            <a:ext cx="3382210" cy="1630947"/>
          </a:xfrm>
          <a:prstGeom prst="rect">
            <a:avLst/>
          </a:prstGeom>
          <a:solidFill>
            <a:schemeClr val="accent6">
              <a:alpha val="85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9884" y="4861885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29884" y="5608744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9886" y="4412345"/>
            <a:ext cx="135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AGTCC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884" y="5159204"/>
            <a:ext cx="135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10101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102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 RAIDER (without seeds) hashes each distinct </a:t>
            </a:r>
            <a:r>
              <a:rPr lang="en-US" sz="2800" dirty="0" err="1" smtClean="0"/>
              <a:t>lmer</a:t>
            </a:r>
            <a:r>
              <a:rPr lang="en-US" sz="2800" dirty="0" smtClean="0"/>
              <a:t> to the locations it was seen</a:t>
            </a:r>
          </a:p>
          <a:p>
            <a:r>
              <a:rPr lang="en-US" sz="2800" dirty="0" smtClean="0"/>
              <a:t>Original RAIDER (with seeds) hashes each distinct </a:t>
            </a:r>
            <a:r>
              <a:rPr lang="en-US" sz="2800" dirty="0" smtClean="0">
                <a:solidFill>
                  <a:schemeClr val="accent1"/>
                </a:solidFill>
              </a:rPr>
              <a:t>seeded </a:t>
            </a:r>
            <a:r>
              <a:rPr lang="en-US" sz="2800" dirty="0" err="1" smtClean="0">
                <a:solidFill>
                  <a:schemeClr val="accent1"/>
                </a:solidFill>
              </a:rPr>
              <a:t>lmer</a:t>
            </a:r>
            <a:r>
              <a:rPr lang="en-US" sz="2800" dirty="0" smtClean="0"/>
              <a:t> to locations it was seen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Hashing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9886" y="4412345"/>
            <a:ext cx="135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AGTCC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9884" y="5159204"/>
            <a:ext cx="135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10101</a:t>
            </a:r>
            <a:endParaRPr lang="en-US" sz="2800" dirty="0">
              <a:latin typeface="Consolas"/>
              <a:cs typeface="Consola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62324" y="5105732"/>
            <a:ext cx="1831474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0101" y="4361359"/>
            <a:ext cx="3382210" cy="1630947"/>
          </a:xfrm>
          <a:prstGeom prst="rect">
            <a:avLst/>
          </a:prstGeom>
          <a:solidFill>
            <a:schemeClr val="accent6">
              <a:alpha val="85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9884" y="4861885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29884" y="5608744"/>
            <a:ext cx="1350217" cy="0"/>
          </a:xfrm>
          <a:prstGeom prst="straightConnector1">
            <a:avLst/>
          </a:prstGeom>
          <a:ln w="34925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392" y="4644420"/>
            <a:ext cx="135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ATC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18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has occurred twice, it is considered a potential elementary repeat</a:t>
            </a:r>
          </a:p>
          <a:p>
            <a:pPr lvl="1"/>
            <a:r>
              <a:rPr lang="en-US" sz="2600" dirty="0" smtClean="0"/>
              <a:t>Needs to be assigned to a family</a:t>
            </a:r>
          </a:p>
          <a:p>
            <a:r>
              <a:rPr lang="en-US" sz="2800" dirty="0" smtClean="0"/>
              <a:t>When reach 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that has occurred second time, determine whether it is part of already existing family or is the start of a new family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Merge </a:t>
            </a:r>
            <a:r>
              <a:rPr lang="en-US" dirty="0" err="1" smtClean="0"/>
              <a:t>lmers</a:t>
            </a:r>
            <a:r>
              <a:rPr lang="en-US" dirty="0" smtClean="0"/>
              <a:t> together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9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Compare </a:t>
            </a:r>
            <a:r>
              <a:rPr lang="en-US" sz="2800" dirty="0" smtClean="0"/>
              <a:t>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</p:spTree>
    <p:extLst>
      <p:ext uri="{BB962C8B-B14F-4D97-AF65-F5344CB8AC3E}">
        <p14:creationId xmlns:p14="http://schemas.microsoft.com/office/powerpoint/2010/main" val="17805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assigned a family after it has occurred exactly twice</a:t>
            </a:r>
          </a:p>
          <a:p>
            <a:r>
              <a:rPr lang="en-US" sz="2800" dirty="0" smtClean="0"/>
              <a:t>Compare 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52788"/>
              </p:ext>
            </p:extLst>
          </p:nvPr>
        </p:nvGraphicFramePr>
        <p:xfrm>
          <a:off x="5815262" y="4197684"/>
          <a:ext cx="1537371" cy="370840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7368" y="4398211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684" y="4197684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41909"/>
              </p:ext>
            </p:extLst>
          </p:nvPr>
        </p:nvGraphicFramePr>
        <p:xfrm>
          <a:off x="2326105" y="4197684"/>
          <a:ext cx="1537371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6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assigned a family after it has occurred exactly twice</a:t>
            </a:r>
          </a:p>
          <a:p>
            <a:r>
              <a:rPr lang="en-US" sz="2800" dirty="0" smtClean="0"/>
              <a:t>Compare 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01428"/>
              </p:ext>
            </p:extLst>
          </p:nvPr>
        </p:nvGraphicFramePr>
        <p:xfrm>
          <a:off x="5815262" y="4197684"/>
          <a:ext cx="1537371" cy="370840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7368" y="4398211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684" y="4197684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79809"/>
              </p:ext>
            </p:extLst>
          </p:nvPr>
        </p:nvGraphicFramePr>
        <p:xfrm>
          <a:off x="2326105" y="4197684"/>
          <a:ext cx="1537371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753900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26105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rgbClr val="990000"/>
                </a:solidFill>
              </a:rPr>
              <a:t>a</a:t>
            </a:r>
            <a:r>
              <a:rPr lang="en-US" baseline="-25000" dirty="0">
                <a:solidFill>
                  <a:srgbClr val="990000"/>
                </a:solidFill>
              </a:rPr>
              <a:t>1</a:t>
            </a:r>
            <a:endParaRPr lang="en-US" dirty="0">
              <a:solidFill>
                <a:srgbClr val="99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4407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6612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rgbClr val="990000"/>
                </a:solidFill>
              </a:rPr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2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assigned a family after it has occurred exactly twice</a:t>
            </a:r>
          </a:p>
          <a:p>
            <a:r>
              <a:rPr lang="en-US" sz="2800" dirty="0" smtClean="0"/>
              <a:t>Compare 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07747"/>
              </p:ext>
            </p:extLst>
          </p:nvPr>
        </p:nvGraphicFramePr>
        <p:xfrm>
          <a:off x="5815262" y="4197684"/>
          <a:ext cx="1537371" cy="370840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7368" y="4398211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684" y="4197684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72692"/>
              </p:ext>
            </p:extLst>
          </p:nvPr>
        </p:nvGraphicFramePr>
        <p:xfrm>
          <a:off x="2326105" y="4197684"/>
          <a:ext cx="1537371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753900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26105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4407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6612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4414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8059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44921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8566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66254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assigned a family after it has occurred exactly twice</a:t>
            </a:r>
          </a:p>
          <a:p>
            <a:r>
              <a:rPr lang="en-US" sz="2800" dirty="0" smtClean="0"/>
              <a:t>Compare 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41311"/>
              </p:ext>
            </p:extLst>
          </p:nvPr>
        </p:nvGraphicFramePr>
        <p:xfrm>
          <a:off x="5815262" y="4197684"/>
          <a:ext cx="1537371" cy="370840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7368" y="4398211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684" y="4197684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47376"/>
              </p:ext>
            </p:extLst>
          </p:nvPr>
        </p:nvGraphicFramePr>
        <p:xfrm>
          <a:off x="2326105" y="4197684"/>
          <a:ext cx="1537371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753900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26105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4407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6612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4414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8059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44921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8566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056038" y="4907645"/>
            <a:ext cx="309613" cy="2548364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845161" y="3935483"/>
            <a:ext cx="309613" cy="2548364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 err="1" smtClean="0"/>
              <a:t>lmer</a:t>
            </a:r>
            <a:r>
              <a:rPr lang="en-US" sz="2800" dirty="0" smtClean="0"/>
              <a:t> is assigned a family after it has occurred exactly twice</a:t>
            </a:r>
          </a:p>
          <a:p>
            <a:r>
              <a:rPr lang="en-US" sz="2800" dirty="0" smtClean="0"/>
              <a:t>Compare distance between X’s first and second locations to distance between the first and second locations of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F </a:t>
            </a:r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-- Can </a:t>
            </a:r>
            <a:r>
              <a:rPr lang="en-US" dirty="0" err="1"/>
              <a:t>lmer</a:t>
            </a:r>
            <a:r>
              <a:rPr lang="en-US" dirty="0"/>
              <a:t> X be added to family F --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74938"/>
              </p:ext>
            </p:extLst>
          </p:nvPr>
        </p:nvGraphicFramePr>
        <p:xfrm>
          <a:off x="5815262" y="4197684"/>
          <a:ext cx="1537371" cy="370840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7368" y="4398211"/>
            <a:ext cx="78873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684" y="4197684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69225"/>
              </p:ext>
            </p:extLst>
          </p:nvPr>
        </p:nvGraphicFramePr>
        <p:xfrm>
          <a:off x="2326105" y="4197684"/>
          <a:ext cx="1537371" cy="370840"/>
        </p:xfrm>
        <a:graphic>
          <a:graphicData uri="http://schemas.openxmlformats.org/drawingml/2006/table">
            <a:tbl>
              <a:tblPr firstCol="1">
                <a:tableStyleId>{6E25E649-3F16-4E02-A733-19D2CDBF48F0}</a:tableStyleId>
              </a:tblPr>
              <a:tblGrid>
                <a:gridCol w="512457"/>
                <a:gridCol w="512457"/>
                <a:gridCol w="5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753900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26105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4407" y="5552882"/>
            <a:ext cx="1016000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6612" y="5364471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4414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8059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44921" y="5886203"/>
            <a:ext cx="101600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8566" y="5697792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056038" y="4907645"/>
            <a:ext cx="309613" cy="2548364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845161" y="3935483"/>
            <a:ext cx="309613" cy="2548364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0841" y="5054858"/>
            <a:ext cx="209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– a</a:t>
            </a:r>
            <a:r>
              <a:rPr lang="en-US" baseline="-25000" dirty="0" smtClean="0"/>
              <a:t>1</a:t>
            </a:r>
            <a:r>
              <a:rPr lang="en-US" dirty="0" smtClean="0"/>
              <a:t> == x</a:t>
            </a:r>
            <a:r>
              <a:rPr lang="en-US" baseline="-25000" dirty="0" smtClean="0"/>
              <a:t>2</a:t>
            </a:r>
            <a:r>
              <a:rPr lang="en-US" dirty="0" smtClean="0"/>
              <a:t> – x</a:t>
            </a:r>
            <a:r>
              <a:rPr lang="en-US" baseline="-25000" dirty="0" smtClean="0"/>
              <a:t>1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Requires that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 occur concurrently</a:t>
            </a:r>
          </a:p>
          <a:p>
            <a:r>
              <a:rPr lang="en-US" sz="2800" dirty="0" err="1" smtClean="0"/>
              <a:t>Lmer</a:t>
            </a:r>
            <a:r>
              <a:rPr lang="en-US" sz="2800" dirty="0"/>
              <a:t> </a:t>
            </a:r>
            <a:r>
              <a:rPr lang="en-US" sz="2800" dirty="0" smtClean="0"/>
              <a:t>X must immediately follow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Modified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gaps between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</a:t>
            </a:r>
          </a:p>
          <a:p>
            <a:r>
              <a:rPr lang="en-US" sz="2800" dirty="0" err="1" smtClean="0"/>
              <a:t>Lmer</a:t>
            </a:r>
            <a:r>
              <a:rPr lang="en-US" sz="2800" dirty="0" smtClean="0"/>
              <a:t> X must be within L of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Can </a:t>
            </a:r>
            <a:r>
              <a:rPr lang="en-US" dirty="0" err="1" smtClean="0"/>
              <a:t>lmer</a:t>
            </a:r>
            <a:r>
              <a:rPr lang="en-US" dirty="0" smtClean="0"/>
              <a:t> X be added to family F --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5025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64886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5098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6847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07364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Left Brace 27"/>
          <p:cNvSpPr>
            <a:spLocks noChangeAspect="1"/>
          </p:cNvSpPr>
          <p:nvPr/>
        </p:nvSpPr>
        <p:spPr>
          <a:xfrm rot="5400000">
            <a:off x="1902694" y="4856609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1330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2982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93291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75248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Left Brace 36"/>
          <p:cNvSpPr>
            <a:spLocks noChangeAspect="1"/>
          </p:cNvSpPr>
          <p:nvPr/>
        </p:nvSpPr>
        <p:spPr>
          <a:xfrm rot="16200000">
            <a:off x="2069159" y="5520936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1497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1709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33458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03975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/>
          <p:cNvSpPr>
            <a:spLocks noChangeAspect="1"/>
          </p:cNvSpPr>
          <p:nvPr/>
        </p:nvSpPr>
        <p:spPr>
          <a:xfrm rot="5400000">
            <a:off x="6199305" y="4846977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7941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89593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289902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71859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7" name="Left Brace 46"/>
          <p:cNvSpPr>
            <a:spLocks noChangeAspect="1"/>
          </p:cNvSpPr>
          <p:nvPr/>
        </p:nvSpPr>
        <p:spPr>
          <a:xfrm rot="16200000">
            <a:off x="6365770" y="5511304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7" grpId="0" animBg="1"/>
      <p:bldP spid="18" grpId="0" animBg="1"/>
      <p:bldP spid="20" grpId="0"/>
      <p:bldP spid="22" grpId="0"/>
      <p:bldP spid="28" grpId="0" animBg="1"/>
      <p:bldP spid="34" grpId="0"/>
      <p:bldP spid="36" grpId="0"/>
      <p:bldP spid="37" grpId="0" animBg="1"/>
      <p:bldP spid="39" grpId="0"/>
      <p:bldP spid="41" grpId="0"/>
      <p:bldP spid="42" grpId="0" animBg="1"/>
      <p:bldP spid="44" grpId="0"/>
      <p:bldP spid="46" grpId="0"/>
      <p:bldP spid="4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Requires that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 occur concurrently</a:t>
            </a:r>
          </a:p>
          <a:p>
            <a:r>
              <a:rPr lang="en-US" sz="2800" dirty="0" err="1" smtClean="0"/>
              <a:t>Lmer</a:t>
            </a:r>
            <a:r>
              <a:rPr lang="en-US" sz="2800" dirty="0"/>
              <a:t> </a:t>
            </a:r>
            <a:r>
              <a:rPr lang="en-US" sz="2800" dirty="0" smtClean="0"/>
              <a:t>X must immediately follow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Modified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gaps between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</a:t>
            </a:r>
          </a:p>
          <a:p>
            <a:r>
              <a:rPr lang="en-US" sz="2800" dirty="0" err="1" smtClean="0"/>
              <a:t>Lmer</a:t>
            </a:r>
            <a:r>
              <a:rPr lang="en-US" sz="2800" dirty="0" smtClean="0"/>
              <a:t> X must be within L of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Can </a:t>
            </a:r>
            <a:r>
              <a:rPr lang="en-US" dirty="0" err="1" smtClean="0"/>
              <a:t>lmer</a:t>
            </a:r>
            <a:r>
              <a:rPr lang="en-US" dirty="0" smtClean="0"/>
              <a:t> X be added to family F --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5025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64886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5098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6847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07364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Left Brace 27"/>
          <p:cNvSpPr>
            <a:spLocks noChangeAspect="1"/>
          </p:cNvSpPr>
          <p:nvPr/>
        </p:nvSpPr>
        <p:spPr>
          <a:xfrm rot="5400000">
            <a:off x="1902694" y="4856609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1330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2982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93291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75248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Left Brace 36"/>
          <p:cNvSpPr>
            <a:spLocks noChangeAspect="1"/>
          </p:cNvSpPr>
          <p:nvPr/>
        </p:nvSpPr>
        <p:spPr>
          <a:xfrm rot="16200000">
            <a:off x="2069159" y="5520936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1497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1709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33458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03975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/>
          <p:cNvSpPr>
            <a:spLocks noChangeAspect="1"/>
          </p:cNvSpPr>
          <p:nvPr/>
        </p:nvSpPr>
        <p:spPr>
          <a:xfrm rot="5400000">
            <a:off x="6199305" y="4846977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84781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6433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56742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38699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7" name="Left Brace 46"/>
          <p:cNvSpPr>
            <a:spLocks noChangeAspect="1"/>
          </p:cNvSpPr>
          <p:nvPr/>
        </p:nvSpPr>
        <p:spPr>
          <a:xfrm rot="16200000">
            <a:off x="6432610" y="5511304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Requires that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 occur concurrently</a:t>
            </a:r>
          </a:p>
          <a:p>
            <a:r>
              <a:rPr lang="en-US" sz="2800" dirty="0" err="1" smtClean="0"/>
              <a:t>Lmer</a:t>
            </a:r>
            <a:r>
              <a:rPr lang="en-US" sz="2800" dirty="0"/>
              <a:t> </a:t>
            </a:r>
            <a:r>
              <a:rPr lang="en-US" sz="2800" dirty="0" smtClean="0"/>
              <a:t>X must immediately follow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Modified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gaps between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</a:t>
            </a:r>
          </a:p>
          <a:p>
            <a:r>
              <a:rPr lang="en-US" sz="2800" dirty="0" err="1" smtClean="0"/>
              <a:t>Lmer</a:t>
            </a:r>
            <a:r>
              <a:rPr lang="en-US" sz="2800" dirty="0" smtClean="0"/>
              <a:t> X must be within L of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Can </a:t>
            </a:r>
            <a:r>
              <a:rPr lang="en-US" dirty="0" err="1" smtClean="0"/>
              <a:t>lmer</a:t>
            </a:r>
            <a:r>
              <a:rPr lang="en-US" dirty="0" smtClean="0"/>
              <a:t> X be added to family F --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5025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64886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5098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6847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07364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Left Brace 27"/>
          <p:cNvSpPr>
            <a:spLocks noChangeAspect="1"/>
          </p:cNvSpPr>
          <p:nvPr/>
        </p:nvSpPr>
        <p:spPr>
          <a:xfrm rot="5400000">
            <a:off x="1902694" y="4856609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1330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2982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93291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75248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Left Brace 36"/>
          <p:cNvSpPr>
            <a:spLocks noChangeAspect="1"/>
          </p:cNvSpPr>
          <p:nvPr/>
        </p:nvSpPr>
        <p:spPr>
          <a:xfrm rot="16200000">
            <a:off x="2069159" y="5520936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1497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1709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33458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03975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/>
          <p:cNvSpPr>
            <a:spLocks noChangeAspect="1"/>
          </p:cNvSpPr>
          <p:nvPr/>
        </p:nvSpPr>
        <p:spPr>
          <a:xfrm rot="5400000">
            <a:off x="6199305" y="4846977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851621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23273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423582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05539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7" name="Left Brace 46"/>
          <p:cNvSpPr>
            <a:spLocks noChangeAspect="1"/>
          </p:cNvSpPr>
          <p:nvPr/>
        </p:nvSpPr>
        <p:spPr>
          <a:xfrm rot="16200000">
            <a:off x="6499450" y="5511304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Requires that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 occur concurrently</a:t>
            </a:r>
          </a:p>
          <a:p>
            <a:r>
              <a:rPr lang="en-US" sz="2800" dirty="0" err="1" smtClean="0"/>
              <a:t>Lmer</a:t>
            </a:r>
            <a:r>
              <a:rPr lang="en-US" sz="2800" dirty="0"/>
              <a:t> </a:t>
            </a:r>
            <a:r>
              <a:rPr lang="en-US" sz="2800" dirty="0" smtClean="0"/>
              <a:t>X must immediately follow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Modified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gaps between </a:t>
            </a:r>
            <a:r>
              <a:rPr lang="en-US" sz="2800" dirty="0" err="1" smtClean="0"/>
              <a:t>lmers</a:t>
            </a:r>
            <a:r>
              <a:rPr lang="en-US" sz="2800" dirty="0" smtClean="0"/>
              <a:t> in a family</a:t>
            </a:r>
          </a:p>
          <a:p>
            <a:r>
              <a:rPr lang="en-US" sz="2800" dirty="0" err="1" smtClean="0"/>
              <a:t>Lmer</a:t>
            </a:r>
            <a:r>
              <a:rPr lang="en-US" sz="2800" dirty="0" smtClean="0"/>
              <a:t> X must be within L of last </a:t>
            </a:r>
            <a:r>
              <a:rPr lang="en-US" sz="2800" dirty="0" err="1" smtClean="0"/>
              <a:t>lmer</a:t>
            </a:r>
            <a:r>
              <a:rPr lang="en-US" sz="2800" dirty="0" smtClean="0"/>
              <a:t> added to F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Can </a:t>
            </a:r>
            <a:r>
              <a:rPr lang="en-US" dirty="0" err="1" smtClean="0"/>
              <a:t>lmer</a:t>
            </a:r>
            <a:r>
              <a:rPr lang="en-US" dirty="0" smtClean="0"/>
              <a:t> X be added to family F --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5025" y="5374105"/>
            <a:ext cx="4040188" cy="117642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64886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5098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6847" y="5837178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07364" y="5599040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Left Brace 27"/>
          <p:cNvSpPr>
            <a:spLocks noChangeAspect="1"/>
          </p:cNvSpPr>
          <p:nvPr/>
        </p:nvSpPr>
        <p:spPr>
          <a:xfrm rot="5400000">
            <a:off x="1902694" y="4856609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1330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2982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93291" y="6040918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75248" y="5802780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Left Brace 36"/>
          <p:cNvSpPr>
            <a:spLocks noChangeAspect="1"/>
          </p:cNvSpPr>
          <p:nvPr/>
        </p:nvSpPr>
        <p:spPr>
          <a:xfrm rot="16200000">
            <a:off x="2069159" y="5520936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1497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1709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33458" y="5827546"/>
            <a:ext cx="740664" cy="0"/>
          </a:xfrm>
          <a:prstGeom prst="straightConnector1">
            <a:avLst/>
          </a:prstGeom>
          <a:ln w="38100" cmpd="sng">
            <a:solidFill>
              <a:srgbClr val="990000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03975" y="5589408"/>
            <a:ext cx="3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/>
          <p:cNvSpPr>
            <a:spLocks noChangeAspect="1"/>
          </p:cNvSpPr>
          <p:nvPr/>
        </p:nvSpPr>
        <p:spPr>
          <a:xfrm rot="5400000">
            <a:off x="6199305" y="4846977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52661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24313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824622" y="6031286"/>
            <a:ext cx="740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406579" y="5793148"/>
            <a:ext cx="37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dirty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7" name="Left Brace 46"/>
          <p:cNvSpPr>
            <a:spLocks noChangeAspect="1"/>
          </p:cNvSpPr>
          <p:nvPr/>
        </p:nvSpPr>
        <p:spPr>
          <a:xfrm rot="16200000">
            <a:off x="6900490" y="5511304"/>
            <a:ext cx="248634" cy="1524250"/>
          </a:xfrm>
          <a:prstGeom prst="leftBrace">
            <a:avLst>
              <a:gd name="adj1" fmla="val 55707"/>
              <a:gd name="adj2" fmla="val 50000"/>
            </a:avLst>
          </a:prstGeom>
          <a:ln w="19050" cmpd="sng">
            <a:solidFill>
              <a:srgbClr val="EB8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Keep one family pointer in memory</a:t>
            </a:r>
          </a:p>
          <a:p>
            <a:r>
              <a:rPr lang="en-US" sz="2800" dirty="0" smtClean="0"/>
              <a:t>Most recent family seen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Modified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Keep an array of family pointers in memory</a:t>
            </a:r>
          </a:p>
          <a:p>
            <a:r>
              <a:rPr lang="en-US" sz="2800" dirty="0" smtClean="0"/>
              <a:t>L most recent families seen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0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use array</a:t>
            </a:r>
            <a:r>
              <a:rPr lang="en-US" sz="2800" dirty="0"/>
              <a:t> </a:t>
            </a:r>
            <a:r>
              <a:rPr lang="en-US" sz="2800" dirty="0" smtClean="0"/>
              <a:t>of family pointers?</a:t>
            </a:r>
          </a:p>
          <a:p>
            <a:r>
              <a:rPr lang="en-US" sz="2800" dirty="0" smtClean="0"/>
              <a:t>Consider what happens when only one pointer…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6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0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Merge </a:t>
            </a:r>
            <a:r>
              <a:rPr lang="en-US" dirty="0" err="1"/>
              <a:t>Lmers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-- Eligible families to add to --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" y="1605320"/>
            <a:ext cx="9013825" cy="52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37" y="1605320"/>
            <a:ext cx="846732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</a:t>
            </a:r>
            <a:r>
              <a:rPr lang="en-US" sz="3200" dirty="0" smtClean="0">
                <a:latin typeface="Consolas"/>
                <a:cs typeface="Consolas"/>
              </a:rPr>
              <a:t>:		s = 11011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chemeClr val="accent4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----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TATGA</a:t>
            </a:r>
            <a:r>
              <a:rPr lang="en-US" sz="3200" dirty="0" smtClean="0">
                <a:solidFill>
                  <a:srgbClr val="EB8F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TGACTA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669" y="3439823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TA*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1459" y="267823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8991" y="2678234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9754" y="267823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16" y="367998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AT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85443" y="267823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2975" y="2678234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738" y="267823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6059" y="26747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3591" y="2674793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4354" y="2674793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55404" y="267823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2936" y="2678234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23699" y="267823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2107" y="26747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9639" y="2674793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30402" y="2674793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9459" y="26747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6991" y="2674793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67754" y="2674793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36811" y="26747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4343" y="2674793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05106" y="2674793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325" y="391212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T: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5175" y="4138916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*T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527" y="43919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AT*GA: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66" y="465931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T*AC: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5761" y="493155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TG*CT: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865" y="5224724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GA</a:t>
            </a:r>
            <a:r>
              <a:rPr lang="en-US" sz="2000" dirty="0" smtClean="0">
                <a:latin typeface="Consolas"/>
                <a:cs typeface="Consolas"/>
              </a:rPr>
              <a:t>*TA: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4164" y="267823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81696" y="2678234"/>
            <a:ext cx="45851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2459" y="2678234"/>
            <a:ext cx="474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759" y="3556872"/>
            <a:ext cx="877978" cy="461665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fam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7372" y="3435605"/>
            <a:ext cx="641684" cy="22993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42459" y="3787705"/>
            <a:ext cx="474705" cy="0"/>
          </a:xfrm>
          <a:prstGeom prst="straightConnector1">
            <a:avLst/>
          </a:prstGeom>
          <a:ln w="28575" cmpd="sng">
            <a:solidFill>
              <a:srgbClr val="E94A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6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build="p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build="p"/>
      <p:bldP spid="33" grpId="0" build="p"/>
      <p:bldP spid="34" grpId="0" build="p"/>
      <p:bldP spid="35" grpId="0" build="p"/>
      <p:bldP spid="36" grpId="0" build="p"/>
      <p:bldP spid="38" grpId="0" build="p"/>
      <p:bldP spid="39" grpId="0" animBg="1"/>
      <p:bldP spid="40" grpId="0" animBg="1"/>
      <p:bldP spid="4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8821</TotalTime>
  <Words>6330</Words>
  <Application>Microsoft Macintosh PowerPoint</Application>
  <PresentationFormat>On-screen Show (4:3)</PresentationFormat>
  <Paragraphs>1786</Paragraphs>
  <Slides>129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Grid</vt:lpstr>
      <vt:lpstr>PowerPoint Presentation</vt:lpstr>
      <vt:lpstr>Background</vt:lpstr>
      <vt:lpstr>DNA</vt:lpstr>
      <vt:lpstr>Genomic Repeats</vt:lpstr>
      <vt:lpstr>Approximate Repeats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Spaced Seeds</vt:lpstr>
      <vt:lpstr>Spaced Seed Structure</vt:lpstr>
      <vt:lpstr>L-mer Matching W.R.T. A Spaced Seed</vt:lpstr>
      <vt:lpstr>L-mer Matching W.R.T. A Spaced Seed</vt:lpstr>
      <vt:lpstr>L-mer Matching W.R.T. A Spaced Seed</vt:lpstr>
      <vt:lpstr>L-mer Matching W.R.T. A Spaced Seed</vt:lpstr>
      <vt:lpstr>Sequence matching  W.R.T. a Spaced Seed</vt:lpstr>
      <vt:lpstr>Example 1: Exact Sequence Match</vt:lpstr>
      <vt:lpstr>Example 1: Exact Sequence Match</vt:lpstr>
      <vt:lpstr>Example 1: Exact Sequence Match</vt:lpstr>
      <vt:lpstr>Example 1: Exact Sequence Match</vt:lpstr>
      <vt:lpstr>Example 1: Exact Sequence Match</vt:lpstr>
      <vt:lpstr>Example 1: Exact Sequence Match</vt:lpstr>
      <vt:lpstr>Example 1: Exact Sequence Match</vt:lpstr>
      <vt:lpstr>Example 1: 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Example 2: InExact Sequence Match</vt:lpstr>
      <vt:lpstr>Frequency 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Modifications to fully utilize spaced seeds in RAIDER ALGOrithm</vt:lpstr>
      <vt:lpstr>The Raider Approach</vt:lpstr>
      <vt:lpstr>1. Hashing</vt:lpstr>
      <vt:lpstr>1. Hashing</vt:lpstr>
      <vt:lpstr>1. Hashing</vt:lpstr>
      <vt:lpstr>1. Hashing</vt:lpstr>
      <vt:lpstr>2. Merge lmers together 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Can lmer X be added to family F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2. Merge Lmers together -- Eligible families to add to --</vt:lpstr>
      <vt:lpstr>3. Break Lmers Apart </vt:lpstr>
      <vt:lpstr>3. Break Lmers Apart -- What is a family?? --</vt:lpstr>
      <vt:lpstr>ExamplE: Offsets</vt:lpstr>
      <vt:lpstr>3. Break Lmers Apart -- Can lmer X Remain in family F? --</vt:lpstr>
      <vt:lpstr>What seeds are “good” seeds?</vt:lpstr>
      <vt:lpstr>Choice of Spaced Seed Matters</vt:lpstr>
      <vt:lpstr>Choice of Spaced Seed Matters</vt:lpstr>
      <vt:lpstr>Choice of Spaced Seed Matters</vt:lpstr>
      <vt:lpstr>Optimal Seed Characteristics</vt:lpstr>
      <vt:lpstr>Results</vt:lpstr>
      <vt:lpstr>RAIDER V1 vs RAIDER v2: Results Comparison</vt:lpstr>
      <vt:lpstr>RAIDER V1 vs RAIDER v2: Resource Consumption Comparison</vt:lpstr>
      <vt:lpstr>RAIDER v2 vs. Repeat Scout: </vt:lpstr>
      <vt:lpstr>RAIDER v2 vs. Repeat Scout: </vt:lpstr>
      <vt:lpstr>Thank you to those who contributed to this work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135</cp:revision>
  <dcterms:created xsi:type="dcterms:W3CDTF">2015-05-11T20:35:58Z</dcterms:created>
  <dcterms:modified xsi:type="dcterms:W3CDTF">2015-07-09T19:26:04Z</dcterms:modified>
</cp:coreProperties>
</file>