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397700" cy="43195875"/>
  <p:notesSz cx="6858000" cy="9144000"/>
  <p:defaultTextStyle>
    <a:defPPr>
      <a:defRPr lang="en-US"/>
    </a:defPPr>
    <a:lvl1pPr marL="0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813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626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9438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9251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9064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8877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8690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8502" algn="l" defTabSz="4319626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8000"/>
    <a:srgbClr val="A50001"/>
    <a:srgbClr val="930001"/>
    <a:srgbClr val="7E0000"/>
    <a:srgbClr val="B75959"/>
    <a:srgbClr val="CA9495"/>
    <a:srgbClr val="DB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923" autoAdjust="0"/>
    <p:restoredTop sz="96479" autoAdjust="0"/>
  </p:normalViewPr>
  <p:slideViewPr>
    <p:cSldViewPr>
      <p:cViewPr>
        <p:scale>
          <a:sx n="25" d="100"/>
          <a:sy n="25" d="100"/>
        </p:scale>
        <p:origin x="-7104" y="-1512"/>
      </p:cViewPr>
      <p:guideLst>
        <p:guide orient="horz" pos="13605"/>
        <p:guide pos="102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828" y="13418722"/>
            <a:ext cx="27538045" cy="92591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655" y="24477662"/>
            <a:ext cx="22678390" cy="110389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9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9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9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8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21592" y="10898959"/>
            <a:ext cx="25828166" cy="2321378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7092" y="10898959"/>
            <a:ext cx="76944538" cy="2321378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195" y="27757352"/>
            <a:ext cx="27538045" cy="8579181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195" y="18308258"/>
            <a:ext cx="27538045" cy="9449095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5981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626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943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925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906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88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86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850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7093" y="63483944"/>
            <a:ext cx="51386352" cy="17955285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63406" y="63483944"/>
            <a:ext cx="51386352" cy="179552850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5" y="1729838"/>
            <a:ext cx="29157930" cy="71993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5" y="9669080"/>
            <a:ext cx="14314611" cy="4029612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813" indent="0">
              <a:buNone/>
              <a:defRPr sz="9400" b="1"/>
            </a:lvl2pPr>
            <a:lvl3pPr marL="4319626" indent="0">
              <a:buNone/>
              <a:defRPr sz="8500" b="1"/>
            </a:lvl3pPr>
            <a:lvl4pPr marL="6479438" indent="0">
              <a:buNone/>
              <a:defRPr sz="7600" b="1"/>
            </a:lvl4pPr>
            <a:lvl5pPr marL="8639251" indent="0">
              <a:buNone/>
              <a:defRPr sz="7600" b="1"/>
            </a:lvl5pPr>
            <a:lvl6pPr marL="10799064" indent="0">
              <a:buNone/>
              <a:defRPr sz="7600" b="1"/>
            </a:lvl6pPr>
            <a:lvl7pPr marL="12958877" indent="0">
              <a:buNone/>
              <a:defRPr sz="7600" b="1"/>
            </a:lvl7pPr>
            <a:lvl8pPr marL="15118690" indent="0">
              <a:buNone/>
              <a:defRPr sz="7600" b="1"/>
            </a:lvl8pPr>
            <a:lvl9pPr marL="17278502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885" y="13698692"/>
            <a:ext cx="14314611" cy="2488762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7584" y="9669080"/>
            <a:ext cx="14320233" cy="4029612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813" indent="0">
              <a:buNone/>
              <a:defRPr sz="9400" b="1"/>
            </a:lvl2pPr>
            <a:lvl3pPr marL="4319626" indent="0">
              <a:buNone/>
              <a:defRPr sz="8500" b="1"/>
            </a:lvl3pPr>
            <a:lvl4pPr marL="6479438" indent="0">
              <a:buNone/>
              <a:defRPr sz="7600" b="1"/>
            </a:lvl4pPr>
            <a:lvl5pPr marL="8639251" indent="0">
              <a:buNone/>
              <a:defRPr sz="7600" b="1"/>
            </a:lvl5pPr>
            <a:lvl6pPr marL="10799064" indent="0">
              <a:buNone/>
              <a:defRPr sz="7600" b="1"/>
            </a:lvl6pPr>
            <a:lvl7pPr marL="12958877" indent="0">
              <a:buNone/>
              <a:defRPr sz="7600" b="1"/>
            </a:lvl7pPr>
            <a:lvl8pPr marL="15118690" indent="0">
              <a:buNone/>
              <a:defRPr sz="7600" b="1"/>
            </a:lvl8pPr>
            <a:lvl9pPr marL="17278502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7584" y="13698692"/>
            <a:ext cx="14320233" cy="2488762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87" y="1719836"/>
            <a:ext cx="10658620" cy="7319301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601" y="1719839"/>
            <a:ext cx="18111214" cy="36866483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9887" y="9039140"/>
            <a:ext cx="10658620" cy="29547182"/>
          </a:xfrm>
        </p:spPr>
        <p:txBody>
          <a:bodyPr/>
          <a:lstStyle>
            <a:lvl1pPr marL="0" indent="0">
              <a:buNone/>
              <a:defRPr sz="6600"/>
            </a:lvl1pPr>
            <a:lvl2pPr marL="2159813" indent="0">
              <a:buNone/>
              <a:defRPr sz="5700"/>
            </a:lvl2pPr>
            <a:lvl3pPr marL="4319626" indent="0">
              <a:buNone/>
              <a:defRPr sz="4700"/>
            </a:lvl3pPr>
            <a:lvl4pPr marL="6479438" indent="0">
              <a:buNone/>
              <a:defRPr sz="4300"/>
            </a:lvl4pPr>
            <a:lvl5pPr marL="8639251" indent="0">
              <a:buNone/>
              <a:defRPr sz="4300"/>
            </a:lvl5pPr>
            <a:lvl6pPr marL="10799064" indent="0">
              <a:buNone/>
              <a:defRPr sz="4300"/>
            </a:lvl6pPr>
            <a:lvl7pPr marL="12958877" indent="0">
              <a:buNone/>
              <a:defRPr sz="4300"/>
            </a:lvl7pPr>
            <a:lvl8pPr marL="15118690" indent="0">
              <a:buNone/>
              <a:defRPr sz="4300"/>
            </a:lvl8pPr>
            <a:lvl9pPr marL="1727850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176" y="30237113"/>
            <a:ext cx="19438620" cy="3569662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176" y="3859631"/>
            <a:ext cx="19438620" cy="25917525"/>
          </a:xfrm>
        </p:spPr>
        <p:txBody>
          <a:bodyPr/>
          <a:lstStyle>
            <a:lvl1pPr marL="0" indent="0">
              <a:buNone/>
              <a:defRPr sz="15100"/>
            </a:lvl1pPr>
            <a:lvl2pPr marL="2159813" indent="0">
              <a:buNone/>
              <a:defRPr sz="13200"/>
            </a:lvl2pPr>
            <a:lvl3pPr marL="4319626" indent="0">
              <a:buNone/>
              <a:defRPr sz="11300"/>
            </a:lvl3pPr>
            <a:lvl4pPr marL="6479438" indent="0">
              <a:buNone/>
              <a:defRPr sz="9400"/>
            </a:lvl4pPr>
            <a:lvl5pPr marL="8639251" indent="0">
              <a:buNone/>
              <a:defRPr sz="9400"/>
            </a:lvl5pPr>
            <a:lvl6pPr marL="10799064" indent="0">
              <a:buNone/>
              <a:defRPr sz="9400"/>
            </a:lvl6pPr>
            <a:lvl7pPr marL="12958877" indent="0">
              <a:buNone/>
              <a:defRPr sz="9400"/>
            </a:lvl7pPr>
            <a:lvl8pPr marL="15118690" indent="0">
              <a:buNone/>
              <a:defRPr sz="9400"/>
            </a:lvl8pPr>
            <a:lvl9pPr marL="17278502" indent="0">
              <a:buNone/>
              <a:defRPr sz="9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176" y="33806775"/>
            <a:ext cx="19438620" cy="5069513"/>
          </a:xfrm>
        </p:spPr>
        <p:txBody>
          <a:bodyPr/>
          <a:lstStyle>
            <a:lvl1pPr marL="0" indent="0">
              <a:buNone/>
              <a:defRPr sz="6600"/>
            </a:lvl1pPr>
            <a:lvl2pPr marL="2159813" indent="0">
              <a:buNone/>
              <a:defRPr sz="5700"/>
            </a:lvl2pPr>
            <a:lvl3pPr marL="4319626" indent="0">
              <a:buNone/>
              <a:defRPr sz="4700"/>
            </a:lvl3pPr>
            <a:lvl4pPr marL="6479438" indent="0">
              <a:buNone/>
              <a:defRPr sz="4300"/>
            </a:lvl4pPr>
            <a:lvl5pPr marL="8639251" indent="0">
              <a:buNone/>
              <a:defRPr sz="4300"/>
            </a:lvl5pPr>
            <a:lvl6pPr marL="10799064" indent="0">
              <a:buNone/>
              <a:defRPr sz="4300"/>
            </a:lvl6pPr>
            <a:lvl7pPr marL="12958877" indent="0">
              <a:buNone/>
              <a:defRPr sz="4300"/>
            </a:lvl7pPr>
            <a:lvl8pPr marL="15118690" indent="0">
              <a:buNone/>
              <a:defRPr sz="4300"/>
            </a:lvl8pPr>
            <a:lvl9pPr marL="17278502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11EF-7CA4-4D38-A8AB-4993930350F5}" type="datetimeFigureOut">
              <a:rPr lang="en-US" smtClean="0"/>
              <a:pPr/>
              <a:t>7/5/15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885" y="1729838"/>
            <a:ext cx="29157930" cy="7199313"/>
          </a:xfrm>
          <a:prstGeom prst="rect">
            <a:avLst/>
          </a:prstGeom>
        </p:spPr>
        <p:txBody>
          <a:bodyPr vert="horz" lIns="431963" tIns="215981" rIns="431963" bIns="2159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885" y="10079041"/>
            <a:ext cx="29157930" cy="28507281"/>
          </a:xfrm>
          <a:prstGeom prst="rect">
            <a:avLst/>
          </a:prstGeom>
        </p:spPr>
        <p:txBody>
          <a:bodyPr vert="horz" lIns="431963" tIns="215981" rIns="431963" bIns="2159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9885" y="40036180"/>
            <a:ext cx="7559463" cy="229978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11EF-7CA4-4D38-A8AB-4993930350F5}" type="datetimeFigureOut">
              <a:rPr lang="en-US" smtClean="0"/>
              <a:pPr/>
              <a:t>7/5/15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69214" y="40036180"/>
            <a:ext cx="10259272" cy="229978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18352" y="40036180"/>
            <a:ext cx="7559463" cy="2299780"/>
          </a:xfrm>
          <a:prstGeom prst="rect">
            <a:avLst/>
          </a:prstGeom>
        </p:spPr>
        <p:txBody>
          <a:bodyPr vert="horz" lIns="431963" tIns="215981" rIns="431963" bIns="215981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5825-C459-45D2-B1A5-9D3627430C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626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0" indent="-1619860" algn="l" defTabSz="4319626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696" indent="-1349883" algn="l" defTabSz="4319626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2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5" indent="-1079906" algn="l" defTabSz="4319626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58" indent="-1079906" algn="l" defTabSz="4319626" rtl="0" eaLnBrk="1" latinLnBrk="0" hangingPunct="1">
        <a:spcBef>
          <a:spcPct val="20000"/>
        </a:spcBef>
        <a:buFont typeface="Arial" pitchFamily="34" charset="0"/>
        <a:buChar char="»"/>
        <a:defRPr sz="94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0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3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596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09" indent="-1079906" algn="l" defTabSz="4319626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3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26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38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1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4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77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0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2" algn="l" defTabSz="4319626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4050" y="795337"/>
            <a:ext cx="30905450" cy="416385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0179050" y="185737"/>
            <a:ext cx="20802600" cy="5483225"/>
            <a:chOff x="9874250" y="377824"/>
            <a:chExt cx="20802600" cy="5483225"/>
          </a:xfrm>
        </p:grpSpPr>
        <p:sp>
          <p:nvSpPr>
            <p:cNvPr id="1026" name="Text Box 2"/>
            <p:cNvSpPr txBox="1">
              <a:spLocks noChangeArrowheads="1"/>
            </p:cNvSpPr>
            <p:nvPr/>
          </p:nvSpPr>
          <p:spPr bwMode="auto">
            <a:xfrm>
              <a:off x="11550650" y="377824"/>
              <a:ext cx="18745200" cy="4495800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0" spc="3000" dirty="0">
                  <a:solidFill>
                    <a:schemeClr val="accent1"/>
                  </a:solidFill>
                  <a:latin typeface="+mj-lt"/>
                  <a:cs typeface="Arial" pitchFamily="34" charset="0"/>
                </a:rPr>
                <a:t>RAIDER</a:t>
              </a:r>
            </a:p>
          </p:txBody>
        </p:sp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9874250" y="5026024"/>
              <a:ext cx="20802600" cy="835025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200" dirty="0">
                  <a:solidFill>
                    <a:srgbClr val="000000"/>
                  </a:solidFill>
                  <a:cs typeface="Arial" pitchFamily="34" charset="0"/>
                </a:rPr>
                <a:t>Rapid </a:t>
              </a:r>
              <a:r>
                <a:rPr lang="en-US" sz="4200" dirty="0" err="1">
                  <a:solidFill>
                    <a:srgbClr val="000000"/>
                  </a:solidFill>
                  <a:cs typeface="Arial" pitchFamily="34" charset="0"/>
                </a:rPr>
                <a:t>Ab</a:t>
              </a:r>
              <a:r>
                <a:rPr lang="en-US" sz="4200" dirty="0">
                  <a:solidFill>
                    <a:srgbClr val="000000"/>
                  </a:solidFill>
                  <a:cs typeface="Arial" pitchFamily="34" charset="0"/>
                </a:rPr>
                <a:t> Initio Detection of Elementary Repeats</a:t>
              </a:r>
              <a:endParaRPr lang="en-US" sz="1800" dirty="0">
                <a:cs typeface="Arial" pitchFamily="34" charset="0"/>
              </a:endParaRPr>
            </a:p>
          </p:txBody>
        </p:sp>
      </p:grp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35050" y="4071937"/>
            <a:ext cx="11101387" cy="14478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Charlotte Schaeffer</a:t>
            </a:r>
            <a:r>
              <a:rPr lang="en-US" sz="2800" baseline="30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, Nathan Figueroa</a:t>
            </a:r>
            <a:r>
              <a:rPr lang="en-US" sz="2800" baseline="30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Xiaolin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Liu</a:t>
            </a:r>
            <a:r>
              <a:rPr lang="en-US" sz="2800" baseline="30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1,2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and John E. Karro</a:t>
            </a:r>
            <a:r>
              <a:rPr lang="en-US" sz="2800" baseline="30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1,2,3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Departments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of 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Computer Science, 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Microbiology, and 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3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Statistics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Miami University, Oxford Ohio, USA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44281"/>
              </p:ext>
            </p:extLst>
          </p:nvPr>
        </p:nvGraphicFramePr>
        <p:xfrm>
          <a:off x="7054850" y="6738937"/>
          <a:ext cx="12801600" cy="3276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801600"/>
              </a:tblGrid>
              <a:tr h="919833"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 smtClean="0"/>
                        <a:t>De Novo Repeat </a:t>
                      </a:r>
                      <a:r>
                        <a:rPr lang="en-US" sz="5400" b="0" dirty="0" smtClean="0"/>
                        <a:t>Identification</a:t>
                      </a:r>
                      <a:endParaRPr lang="en-US" sz="5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356767">
                <a:tc>
                  <a:txBody>
                    <a:bodyPr/>
                    <a:lstStyle/>
                    <a:p>
                      <a:pPr marL="457200">
                        <a:buFont typeface="Arial" pitchFamily="34" charset="0"/>
                        <a:buChar char="•"/>
                      </a:pPr>
                      <a:r>
                        <a:rPr lang="en-US" sz="3200" dirty="0" smtClean="0"/>
                        <a:t> Repeats</a:t>
                      </a:r>
                      <a:r>
                        <a:rPr lang="en-US" sz="3200" baseline="0" dirty="0" smtClean="0"/>
                        <a:t> make up a significant portion of eukaryotic genomes</a:t>
                      </a:r>
                    </a:p>
                    <a:p>
                      <a:pPr marL="457200">
                        <a:buFont typeface="Arial" pitchFamily="34" charset="0"/>
                        <a:buChar char="•"/>
                      </a:pP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RepeatMasker</a:t>
                      </a:r>
                      <a:r>
                        <a:rPr lang="en-US" sz="3200" baseline="0" dirty="0" smtClean="0"/>
                        <a:t> is a library based tool for identifying repeats</a:t>
                      </a:r>
                      <a:endParaRPr lang="en-US" sz="3200" dirty="0" smtClean="0"/>
                    </a:p>
                    <a:p>
                      <a:pPr marL="457200">
                        <a:buFont typeface="Arial" pitchFamily="34" charset="0"/>
                        <a:buChar char="•"/>
                      </a:pPr>
                      <a:r>
                        <a:rPr lang="en-US" sz="3200" dirty="0" smtClean="0"/>
                        <a:t> De novo</a:t>
                      </a:r>
                      <a:r>
                        <a:rPr lang="en-US" sz="3200" baseline="0" dirty="0" smtClean="0"/>
                        <a:t> – identify </a:t>
                      </a:r>
                      <a:r>
                        <a:rPr lang="en-US" sz="3200" baseline="0" dirty="0" smtClean="0"/>
                        <a:t>repeats </a:t>
                      </a:r>
                      <a:r>
                        <a:rPr lang="en-US" sz="3200" baseline="0" dirty="0" smtClean="0"/>
                        <a:t>without </a:t>
                      </a:r>
                      <a:r>
                        <a:rPr lang="en-US" sz="3200" baseline="0" dirty="0" smtClean="0"/>
                        <a:t>the use of known </a:t>
                      </a:r>
                      <a:r>
                        <a:rPr lang="en-US" sz="3200" baseline="0" dirty="0" smtClean="0"/>
                        <a:t>repeats</a:t>
                      </a:r>
                    </a:p>
                    <a:p>
                      <a:pPr marL="457200">
                        <a:buFont typeface="Arial" pitchFamily="34" charset="0"/>
                        <a:buChar char="•"/>
                      </a:pPr>
                      <a:r>
                        <a:rPr lang="en-US" sz="3200" baseline="0" dirty="0" smtClean="0"/>
                        <a:t> Many approaches have scalability/generalizability issues</a:t>
                      </a:r>
                      <a:endParaRPr lang="en-US" sz="3200" b="0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439130"/>
              </p:ext>
            </p:extLst>
          </p:nvPr>
        </p:nvGraphicFramePr>
        <p:xfrm>
          <a:off x="1035051" y="36990337"/>
          <a:ext cx="14401801" cy="37338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086599"/>
                <a:gridCol w="1676400"/>
                <a:gridCol w="2819400"/>
                <a:gridCol w="281940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3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3000" b="0" u="none" strike="noStrike" dirty="0">
                          <a:latin typeface="+mj-lt"/>
                        </a:rPr>
                        <a:t>C. </a:t>
                      </a:r>
                      <a:r>
                        <a:rPr lang="fr-FR" sz="3000" b="0" u="none" strike="noStrike" dirty="0" err="1">
                          <a:latin typeface="+mj-lt"/>
                        </a:rPr>
                        <a:t>Elegans</a:t>
                      </a:r>
                      <a:r>
                        <a:rPr lang="fr-FR" sz="3000" b="0" u="none" strike="noStrike" dirty="0">
                          <a:latin typeface="+mj-lt"/>
                        </a:rPr>
                        <a:t> </a:t>
                      </a:r>
                      <a:r>
                        <a:rPr lang="fr-FR" sz="3000" b="0" u="none" strike="noStrike" dirty="0" err="1">
                          <a:latin typeface="+mj-lt"/>
                        </a:rPr>
                        <a:t>ChrI</a:t>
                      </a:r>
                      <a:r>
                        <a:rPr lang="fr-FR" sz="3000" b="0" u="none" strike="noStrike" dirty="0">
                          <a:latin typeface="+mj-lt"/>
                        </a:rPr>
                        <a:t> </a:t>
                      </a:r>
                      <a:r>
                        <a:rPr lang="fr-FR" sz="3000" b="0" u="none" strike="noStrike" dirty="0" smtClean="0">
                          <a:latin typeface="+mj-lt"/>
                        </a:rPr>
                        <a:t>- </a:t>
                      </a:r>
                      <a:r>
                        <a:rPr lang="fr-FR" sz="3000" b="0" u="none" strike="noStrike" dirty="0">
                          <a:latin typeface="+mj-lt"/>
                        </a:rPr>
                        <a:t>15,072,423 </a:t>
                      </a:r>
                      <a:r>
                        <a:rPr lang="fr-FR" sz="3000" b="0" u="none" strike="noStrike" dirty="0" err="1">
                          <a:latin typeface="+mj-lt"/>
                        </a:rPr>
                        <a:t>bp</a:t>
                      </a:r>
                      <a:endParaRPr lang="fr-FR" sz="30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>
                          <a:latin typeface="+mn-lt"/>
                        </a:rPr>
                        <a:t>Seed / Method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>
                          <a:latin typeface="+mn-lt"/>
                        </a:rPr>
                        <a:t>Time (s)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 smtClean="0">
                          <a:latin typeface="+mn-lt"/>
                        </a:rPr>
                        <a:t>True Positives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 smtClean="0">
                          <a:latin typeface="+mn-lt"/>
                        </a:rPr>
                        <a:t>True Negatives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111111111111111111111111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3632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0.27573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0.84774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r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11111011111110011111111011111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3650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0.35049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0.82401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11101101101001100111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14426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0.39361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0.78065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r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11110100101001101111</a:t>
                      </a:r>
                      <a:endParaRPr lang="en-US" sz="3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14403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0.41674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0.78163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r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11110010101001100111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18049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0.42555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0.77728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/>
                        <a:t>RepeatScout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28853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0.55450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/>
                        <a:t>0.85224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89" name="Picture 8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47050" y="7805737"/>
            <a:ext cx="9829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1" name="Straight Arrow Connector 90"/>
          <p:cNvCxnSpPr/>
          <p:nvPr/>
        </p:nvCxnSpPr>
        <p:spPr>
          <a:xfrm flipH="1">
            <a:off x="23056850" y="8643937"/>
            <a:ext cx="2819400" cy="10668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25647650" y="8720137"/>
            <a:ext cx="762000" cy="107632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7628850" y="8720137"/>
            <a:ext cx="76200" cy="10668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419327" y="8034337"/>
            <a:ext cx="3843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08DA9"/>
                </a:solidFill>
              </a:rPr>
              <a:t>Elementary repeat</a:t>
            </a:r>
            <a:endParaRPr lang="en-US" sz="3200" b="1" dirty="0">
              <a:solidFill>
                <a:srgbClr val="808DA9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342850" y="10767119"/>
            <a:ext cx="38178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/>
                </a:solidFill>
              </a:rPr>
              <a:t>Maximal </a:t>
            </a:r>
          </a:p>
          <a:p>
            <a:pPr algn="ctr"/>
            <a:r>
              <a:rPr lang="en-US" sz="3200" b="1" dirty="0" smtClean="0">
                <a:solidFill>
                  <a:schemeClr val="accent4"/>
                </a:solidFill>
              </a:rPr>
              <a:t>elementary </a:t>
            </a:r>
            <a:r>
              <a:rPr lang="en-US" sz="3200" b="1" dirty="0" smtClean="0">
                <a:solidFill>
                  <a:schemeClr val="accent4"/>
                </a:solidFill>
              </a:rPr>
              <a:t>repeat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107" name="Right Brace 106"/>
          <p:cNvSpPr/>
          <p:nvPr/>
        </p:nvSpPr>
        <p:spPr>
          <a:xfrm rot="5400000">
            <a:off x="24314150" y="9139237"/>
            <a:ext cx="381000" cy="2590800"/>
          </a:xfrm>
          <a:prstGeom prst="rightBrace">
            <a:avLst>
              <a:gd name="adj1" fmla="val 5261"/>
              <a:gd name="adj2" fmla="val 507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 flipH="1" flipV="1">
            <a:off x="25342850" y="10548937"/>
            <a:ext cx="685800" cy="6096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8467050" y="10548938"/>
            <a:ext cx="609600" cy="60959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38788"/>
              </p:ext>
            </p:extLst>
          </p:nvPr>
        </p:nvGraphicFramePr>
        <p:xfrm>
          <a:off x="1035050" y="33637537"/>
          <a:ext cx="30099000" cy="26517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99000"/>
              </a:tblGrid>
              <a:tr h="824056"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 smtClean="0"/>
                        <a:t>Results</a:t>
                      </a:r>
                      <a:endParaRPr lang="en-US" sz="5400" b="0" dirty="0"/>
                    </a:p>
                  </a:txBody>
                  <a:tcPr/>
                </a:tc>
              </a:tr>
              <a:tr h="14478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We used well-annotated genomes and searched for </a:t>
                      </a:r>
                      <a:r>
                        <a:rPr lang="en-US" sz="3600" baseline="0" dirty="0" smtClean="0"/>
                        <a:t>repeats, comparing results with those in </a:t>
                      </a:r>
                      <a:r>
                        <a:rPr lang="en-US" sz="3600" baseline="0" dirty="0" err="1" smtClean="0"/>
                        <a:t>RepBase</a:t>
                      </a:r>
                      <a:r>
                        <a:rPr lang="en-US" sz="3600" baseline="0" dirty="0" smtClean="0"/>
                        <a:t> to determine bases that were correctly or incorrectly identified as repeats.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err="1" smtClean="0"/>
                        <a:t>RepeatScout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smtClean="0"/>
                        <a:t>is run with parameters set to default. Runtimes include time taken by RepeatMasker</a:t>
                      </a:r>
                      <a:r>
                        <a:rPr lang="en-US" sz="3600" baseline="30000" dirty="0" smtClean="0"/>
                        <a:t>7</a:t>
                      </a:r>
                      <a:r>
                        <a:rPr lang="en-US" sz="3600" baseline="0" dirty="0" smtClean="0"/>
                        <a:t> to find </a:t>
                      </a:r>
                      <a:r>
                        <a:rPr lang="en-US" sz="3600" baseline="0" dirty="0" err="1" smtClean="0"/>
                        <a:t>RepeatScout</a:t>
                      </a:r>
                      <a:r>
                        <a:rPr lang="en-US" sz="3600" baseline="0" dirty="0" smtClean="0"/>
                        <a:t> seed locations.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882650" y="41943337"/>
          <a:ext cx="20421600" cy="381000"/>
        </p:xfrm>
        <a:graphic>
          <a:graphicData uri="http://schemas.openxmlformats.org/drawingml/2006/table">
            <a:tbl>
              <a:tblPr/>
              <a:tblGrid>
                <a:gridCol w="11353800"/>
                <a:gridCol w="9067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30000" dirty="0" smtClean="0">
                          <a:solidFill>
                            <a:srgbClr val="222222"/>
                          </a:solidFill>
                          <a:latin typeface="Arial"/>
                        </a:rPr>
                        <a:t>4</a:t>
                      </a:r>
                      <a:r>
                        <a:rPr lang="en-US" sz="1000" b="0" i="0" u="none" strike="noStrike" dirty="0" smtClean="0">
                          <a:solidFill>
                            <a:srgbClr val="222222"/>
                          </a:solidFill>
                          <a:latin typeface="Arial"/>
                        </a:rPr>
                        <a:t>Zheng</a:t>
                      </a:r>
                      <a:r>
                        <a:rPr lang="en-US" sz="10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, </a:t>
                      </a:r>
                      <a:r>
                        <a:rPr lang="en-US" sz="1000" b="0" i="0" u="none" strike="noStrike" dirty="0" err="1">
                          <a:solidFill>
                            <a:srgbClr val="222222"/>
                          </a:solidFill>
                          <a:latin typeface="Arial"/>
                        </a:rPr>
                        <a:t>Jie</a:t>
                      </a:r>
                      <a:r>
                        <a:rPr lang="en-US" sz="10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, and Stefano </a:t>
                      </a:r>
                      <a:r>
                        <a:rPr lang="en-US" sz="1000" b="0" i="0" u="none" strike="noStrike" dirty="0" err="1">
                          <a:solidFill>
                            <a:srgbClr val="222222"/>
                          </a:solidFill>
                          <a:latin typeface="Arial"/>
                        </a:rPr>
                        <a:t>Lonardi</a:t>
                      </a:r>
                      <a:r>
                        <a:rPr lang="en-US" sz="10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. "Discovery of repetitive patterns in DNA with accurate boundaries." </a:t>
                      </a:r>
                      <a:r>
                        <a:rPr lang="en-US" sz="1000" b="0" i="1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Bioinformatics and Bioengineering, 2005. BIBE 2005. Fifth IEEE Symposium on</a:t>
                      </a:r>
                      <a:r>
                        <a:rPr lang="en-US" sz="1000" b="0" i="0" u="none" strike="noStrike" dirty="0">
                          <a:solidFill>
                            <a:srgbClr val="222222"/>
                          </a:solidFill>
                          <a:latin typeface="Arial"/>
                        </a:rPr>
                        <a:t>. IEEE, 2005.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Alkes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L., Neil C. Jones, and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Pevzner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"De novo identification of repeat families in large genomes." 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Bioinformatics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21.suppl 1 (2005): i351-i358.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T. M. L. Bin Ma, “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PatternHunter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: faster and more sensitive homology search,” 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Bioinformatics,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2001.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Smit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AFA,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Hubley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, R &amp; Green, P. 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RepeatMasker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Open-3.0. 1996-2010 &lt;http://www.repeatmasker.org&gt;.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36" name="Picture 12" descr="C:\Users\Nathan\Desktop\imgr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4125" y="1147762"/>
            <a:ext cx="2895600" cy="2895600"/>
          </a:xfrm>
          <a:prstGeom prst="rect">
            <a:avLst/>
          </a:prstGeom>
          <a:noFill/>
        </p:spPr>
      </p:pic>
      <p:pic>
        <p:nvPicPr>
          <p:cNvPr id="49" name="Picture 184" descr="Mulogo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6253"/>
          <a:stretch>
            <a:fillRect/>
          </a:stretch>
        </p:blipFill>
        <p:spPr bwMode="auto">
          <a:xfrm>
            <a:off x="4130675" y="2776537"/>
            <a:ext cx="61722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85" descr="Mulogo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87850" y="1862137"/>
            <a:ext cx="3429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human genome pie chart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8872537"/>
            <a:ext cx="5445583" cy="5181600"/>
          </a:xfrm>
          <a:prstGeom prst="rect">
            <a:avLst/>
          </a:prstGeom>
          <a:ln w="127000" cap="sq">
            <a:solidFill>
              <a:schemeClr val="accent5"/>
            </a:solidFill>
            <a:miter lim="800000"/>
          </a:ln>
          <a:effectLst/>
        </p:spPr>
      </p:pic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575873"/>
              </p:ext>
            </p:extLst>
          </p:nvPr>
        </p:nvGraphicFramePr>
        <p:xfrm>
          <a:off x="12388850" y="10796888"/>
          <a:ext cx="12192000" cy="32572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0"/>
              </a:tblGrid>
              <a:tr h="857551"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 smtClean="0"/>
                        <a:t>Elementary Repeat</a:t>
                      </a:r>
                      <a:r>
                        <a:rPr lang="en-US" sz="5400" b="0" baseline="30000" dirty="0" smtClean="0"/>
                        <a:t>4</a:t>
                      </a:r>
                      <a:endParaRPr lang="en-US" sz="5400" b="0" dirty="0">
                        <a:latin typeface="+mj-lt"/>
                      </a:endParaRPr>
                    </a:p>
                  </a:txBody>
                  <a:tcPr/>
                </a:tc>
              </a:tr>
              <a:tr h="234284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3200" baseline="0" dirty="0" smtClean="0"/>
                        <a:t>An elementary repeat is a subsequence that: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3200" baseline="0" dirty="0" smtClean="0"/>
                        <a:t>  - meets minimum length and frequency requirements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3200" baseline="0" dirty="0" smtClean="0"/>
                        <a:t>  - does not contain an elementary repeat of higher frequency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3200" baseline="0" dirty="0" smtClean="0"/>
                        <a:t>  - is maximal (not contained within a longer repeat)</a:t>
                      </a:r>
                      <a:endParaRPr lang="en-US" sz="32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5" name="Process 1084"/>
          <p:cNvSpPr/>
          <p:nvPr/>
        </p:nvSpPr>
        <p:spPr>
          <a:xfrm>
            <a:off x="1035050" y="16797337"/>
            <a:ext cx="11277600" cy="2438400"/>
          </a:xfrm>
          <a:prstGeom prst="flowChartProcess">
            <a:avLst/>
          </a:prstGeom>
          <a:solidFill>
            <a:srgbClr val="CA9495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693650" y="16568737"/>
            <a:ext cx="12801600" cy="838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urier"/>
                <a:cs typeface="Courier"/>
              </a:rPr>
              <a:t>CTTCAGAATA…CTTCAGAATA…CTTCAGTACA</a:t>
            </a:r>
            <a:endParaRPr lang="en-US" sz="4800" dirty="0">
              <a:latin typeface="Courier"/>
              <a:cs typeface="Courier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2693650" y="17406937"/>
            <a:ext cx="12801600" cy="838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urier"/>
                <a:cs typeface="Courier"/>
              </a:rPr>
              <a:t>C</a:t>
            </a:r>
            <a:r>
              <a:rPr lang="en-US" sz="4800" dirty="0" smtClean="0">
                <a:solidFill>
                  <a:srgbClr val="000000"/>
                </a:solidFill>
                <a:latin typeface="Courier"/>
                <a:cs typeface="Courier"/>
              </a:rPr>
              <a:t>T</a:t>
            </a:r>
            <a:r>
              <a:rPr lang="en-US" sz="4800" dirty="0" smtClean="0">
                <a:latin typeface="Courier"/>
                <a:cs typeface="Courier"/>
              </a:rPr>
              <a:t>TCAGA</a:t>
            </a:r>
            <a:r>
              <a:rPr lang="en-US" sz="4800" dirty="0" smtClean="0">
                <a:solidFill>
                  <a:srgbClr val="DEDEE0"/>
                </a:solidFill>
                <a:latin typeface="Courier"/>
                <a:cs typeface="Courier"/>
              </a:rPr>
              <a:t>ATA…</a:t>
            </a:r>
            <a:r>
              <a:rPr lang="en-US" sz="4800" dirty="0" smtClean="0">
                <a:solidFill>
                  <a:schemeClr val="bg2"/>
                </a:solidFill>
                <a:latin typeface="Courier"/>
                <a:cs typeface="Courier"/>
              </a:rPr>
              <a:t>CTTCAGAATA…CTTCAGTACA</a:t>
            </a:r>
            <a:endParaRPr lang="en-US" sz="48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5284450" y="19293840"/>
            <a:ext cx="128016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AD0101"/>
                </a:solidFill>
                <a:latin typeface="Courier"/>
                <a:cs typeface="Courier"/>
              </a:rPr>
              <a:t>CTTCA</a:t>
            </a:r>
            <a:r>
              <a:rPr lang="en-US" sz="4800" dirty="0" smtClean="0">
                <a:latin typeface="Courier"/>
                <a:cs typeface="Courier"/>
              </a:rPr>
              <a:t>GAATA…</a:t>
            </a:r>
            <a:r>
              <a:rPr lang="en-US" sz="4800" dirty="0" smtClean="0">
                <a:solidFill>
                  <a:srgbClr val="AD0101"/>
                </a:solidFill>
                <a:latin typeface="Courier"/>
                <a:cs typeface="Courier"/>
              </a:rPr>
              <a:t>CTTCA</a:t>
            </a:r>
            <a:r>
              <a:rPr lang="en-US" sz="4800" dirty="0" smtClean="0">
                <a:solidFill>
                  <a:schemeClr val="bg2"/>
                </a:solidFill>
                <a:latin typeface="Courier"/>
                <a:cs typeface="Courier"/>
              </a:rPr>
              <a:t>GAATA…CTTCAGTACA</a:t>
            </a:r>
            <a:endParaRPr lang="en-US" sz="48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5360650" y="20208240"/>
            <a:ext cx="1524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CTTCA:</a:t>
            </a:r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  <a:p>
            <a:r>
              <a:rPr lang="en-US" sz="2400" dirty="0" smtClean="0">
                <a:latin typeface="Courier"/>
                <a:cs typeface="Courier"/>
              </a:rPr>
              <a:t>TTCAG:1</a:t>
            </a:r>
          </a:p>
          <a:p>
            <a:r>
              <a:rPr lang="en-US" sz="2400" dirty="0" smtClean="0">
                <a:latin typeface="Courier"/>
                <a:cs typeface="Courier"/>
              </a:rPr>
              <a:t>TCAGA:1</a:t>
            </a:r>
          </a:p>
          <a:p>
            <a:pPr algn="ctr"/>
            <a:r>
              <a:rPr lang="en-US" sz="2400" dirty="0" smtClean="0">
                <a:latin typeface="Courier"/>
                <a:cs typeface="Courier"/>
              </a:rPr>
              <a:t>…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17037050" y="20208240"/>
            <a:ext cx="1280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</a:t>
            </a:r>
            <a:r>
              <a:rPr lang="en-US" sz="4800" dirty="0" smtClean="0">
                <a:solidFill>
                  <a:srgbClr val="AD0101"/>
                </a:solidFill>
                <a:latin typeface="Courier"/>
                <a:cs typeface="Courier"/>
              </a:rPr>
              <a:t>TTCAG</a:t>
            </a:r>
            <a:r>
              <a:rPr lang="en-US" sz="4800" dirty="0" smtClean="0">
                <a:latin typeface="Courier"/>
                <a:cs typeface="Courier"/>
              </a:rPr>
              <a:t>AATA…</a:t>
            </a:r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</a:t>
            </a:r>
            <a:r>
              <a:rPr lang="en-US" sz="4800" dirty="0" smtClean="0">
                <a:solidFill>
                  <a:srgbClr val="AD0101"/>
                </a:solidFill>
                <a:latin typeface="Courier"/>
                <a:cs typeface="Courier"/>
              </a:rPr>
              <a:t>TTCAG</a:t>
            </a:r>
            <a:r>
              <a:rPr lang="en-US" sz="4800" dirty="0" smtClean="0">
                <a:solidFill>
                  <a:schemeClr val="bg2"/>
                </a:solidFill>
                <a:latin typeface="Courier"/>
                <a:cs typeface="Courier"/>
              </a:rPr>
              <a:t>AATA…CTTCAGTACA</a:t>
            </a:r>
            <a:endParaRPr lang="en-US" sz="48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7113250" y="21122640"/>
            <a:ext cx="16002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CTTCA:2</a:t>
            </a:r>
          </a:p>
          <a:p>
            <a:r>
              <a:rPr lang="en-US" sz="2400" dirty="0" smtClean="0">
                <a:latin typeface="Courier"/>
                <a:cs typeface="Courier"/>
              </a:rPr>
              <a:t>TTCAG:</a:t>
            </a:r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  <a:p>
            <a:r>
              <a:rPr lang="en-US" sz="2400" dirty="0" smtClean="0">
                <a:latin typeface="Courier"/>
                <a:cs typeface="Courier"/>
              </a:rPr>
              <a:t>TCAGA:1</a:t>
            </a:r>
          </a:p>
          <a:p>
            <a:pPr algn="ctr"/>
            <a:r>
              <a:rPr lang="en-US" sz="2400" dirty="0" smtClean="0">
                <a:latin typeface="Courier"/>
                <a:cs typeface="Courier"/>
              </a:rPr>
              <a:t>…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8865850" y="21247477"/>
            <a:ext cx="1280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CT</a:t>
            </a:r>
            <a:r>
              <a:rPr lang="en-US" sz="4800" dirty="0" smtClean="0">
                <a:solidFill>
                  <a:schemeClr val="accent1"/>
                </a:solidFill>
                <a:latin typeface="Courier"/>
                <a:cs typeface="Courier"/>
              </a:rPr>
              <a:t>TCAGA</a:t>
            </a:r>
            <a:r>
              <a:rPr lang="en-US" sz="4800" dirty="0" smtClean="0">
                <a:latin typeface="Courier"/>
                <a:cs typeface="Courier"/>
              </a:rPr>
              <a:t>ATA…</a:t>
            </a:r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CT</a:t>
            </a:r>
            <a:r>
              <a:rPr lang="en-US" sz="4800" dirty="0" smtClean="0">
                <a:solidFill>
                  <a:srgbClr val="AD0101"/>
                </a:solidFill>
                <a:latin typeface="Courier"/>
                <a:cs typeface="Courier"/>
              </a:rPr>
              <a:t>TCAGA</a:t>
            </a:r>
            <a:r>
              <a:rPr lang="en-US" sz="4800" dirty="0" smtClean="0">
                <a:solidFill>
                  <a:schemeClr val="bg2"/>
                </a:solidFill>
                <a:latin typeface="Courier"/>
                <a:cs typeface="Courier"/>
              </a:rPr>
              <a:t>ATA…CTTCAGTACA</a:t>
            </a:r>
            <a:endParaRPr lang="en-US" sz="48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8942050" y="22161877"/>
            <a:ext cx="1524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CTTCA:2</a:t>
            </a:r>
          </a:p>
          <a:p>
            <a:r>
              <a:rPr lang="en-US" sz="2400" dirty="0" smtClean="0">
                <a:latin typeface="Courier"/>
                <a:cs typeface="Courier"/>
              </a:rPr>
              <a:t>TTCAG:2</a:t>
            </a:r>
          </a:p>
          <a:p>
            <a:r>
              <a:rPr lang="en-US" sz="2400" dirty="0" smtClean="0">
                <a:latin typeface="Courier"/>
                <a:cs typeface="Courier"/>
              </a:rPr>
              <a:t>TCAGA: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2</a:t>
            </a:r>
          </a:p>
          <a:p>
            <a:pPr algn="ctr"/>
            <a:r>
              <a:rPr lang="en-US" sz="2400" dirty="0" smtClean="0">
                <a:latin typeface="Courier"/>
                <a:cs typeface="Courier"/>
              </a:rPr>
              <a:t>…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7189450" y="23807737"/>
            <a:ext cx="128016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CTTCAGAATA</a:t>
            </a:r>
            <a:r>
              <a:rPr lang="en-US" sz="4800" dirty="0" smtClean="0">
                <a:latin typeface="Courier"/>
                <a:cs typeface="Courier"/>
              </a:rPr>
              <a:t>…</a:t>
            </a:r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CT</a:t>
            </a:r>
            <a:r>
              <a:rPr lang="en-US" sz="4800" dirty="0" smtClean="0">
                <a:solidFill>
                  <a:srgbClr val="AD0101"/>
                </a:solidFill>
                <a:latin typeface="Courier"/>
                <a:cs typeface="Courier"/>
              </a:rPr>
              <a:t>TCAGA</a:t>
            </a:r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ATA</a:t>
            </a:r>
            <a:r>
              <a:rPr lang="en-US" sz="4800" dirty="0" smtClean="0">
                <a:solidFill>
                  <a:srgbClr val="000000"/>
                </a:solidFill>
                <a:latin typeface="Courier"/>
                <a:cs typeface="Courier"/>
              </a:rPr>
              <a:t>…</a:t>
            </a:r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CT</a:t>
            </a:r>
            <a:r>
              <a:rPr lang="en-US" sz="4800" dirty="0" smtClean="0">
                <a:solidFill>
                  <a:schemeClr val="accent1"/>
                </a:solidFill>
                <a:latin typeface="Courier"/>
                <a:cs typeface="Courier"/>
              </a:rPr>
              <a:t>TCAGT</a:t>
            </a:r>
            <a:r>
              <a:rPr lang="en-US" sz="4800" dirty="0" smtClean="0">
                <a:solidFill>
                  <a:schemeClr val="bg2"/>
                </a:solidFill>
                <a:latin typeface="Courier"/>
                <a:cs typeface="Courier"/>
              </a:rPr>
              <a:t>ACA</a:t>
            </a:r>
            <a:endParaRPr lang="en-US" sz="48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17189450" y="25262740"/>
            <a:ext cx="128016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CTTCAG</a:t>
            </a:r>
            <a:r>
              <a:rPr lang="en-US" sz="4800" dirty="0" smtClean="0">
                <a:latin typeface="Courier"/>
                <a:cs typeface="Courier"/>
              </a:rPr>
              <a:t>AATA…</a:t>
            </a:r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CTTCAG</a:t>
            </a:r>
            <a:r>
              <a:rPr lang="en-US" sz="4800" dirty="0" smtClean="0">
                <a:latin typeface="Courier"/>
                <a:cs typeface="Courier"/>
              </a:rPr>
              <a:t>AATA</a:t>
            </a:r>
            <a:r>
              <a:rPr lang="en-US" sz="4800" dirty="0" smtClean="0">
                <a:solidFill>
                  <a:srgbClr val="000000"/>
                </a:solidFill>
                <a:latin typeface="Courier"/>
                <a:cs typeface="Courier"/>
              </a:rPr>
              <a:t>…</a:t>
            </a:r>
            <a:r>
              <a:rPr lang="en-US" sz="4800" dirty="0" smtClean="0">
                <a:solidFill>
                  <a:srgbClr val="CA9495"/>
                </a:solidFill>
                <a:latin typeface="Courier"/>
                <a:cs typeface="Courier"/>
              </a:rPr>
              <a:t>CTTCAG</a:t>
            </a:r>
            <a:r>
              <a:rPr lang="en-US" sz="4800" dirty="0" smtClean="0">
                <a:solidFill>
                  <a:srgbClr val="000000"/>
                </a:solidFill>
                <a:latin typeface="Courier"/>
                <a:cs typeface="Courier"/>
              </a:rPr>
              <a:t>T</a:t>
            </a:r>
            <a:r>
              <a:rPr lang="en-US" sz="4800" dirty="0" smtClean="0">
                <a:solidFill>
                  <a:schemeClr val="bg2"/>
                </a:solidFill>
                <a:latin typeface="Courier"/>
                <a:cs typeface="Courier"/>
              </a:rPr>
              <a:t>ACA</a:t>
            </a:r>
            <a:endParaRPr lang="en-US" sz="4800" dirty="0">
              <a:solidFill>
                <a:schemeClr val="bg2"/>
              </a:solidFill>
              <a:latin typeface="Courier"/>
              <a:cs typeface="Courier"/>
            </a:endParaRPr>
          </a:p>
        </p:txBody>
      </p:sp>
      <p:graphicFrame>
        <p:nvGraphicFramePr>
          <p:cNvPr id="272" name="Table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5741"/>
              </p:ext>
            </p:extLst>
          </p:nvPr>
        </p:nvGraphicFramePr>
        <p:xfrm>
          <a:off x="1111250" y="15273337"/>
          <a:ext cx="30022800" cy="11429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022800"/>
              </a:tblGrid>
              <a:tr h="1142999"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 smtClean="0"/>
                        <a:t>RAIDER:</a:t>
                      </a:r>
                      <a:r>
                        <a:rPr lang="en-US" sz="5400" b="0" baseline="0" dirty="0" smtClean="0"/>
                        <a:t> a l</a:t>
                      </a:r>
                      <a:r>
                        <a:rPr lang="en-US" sz="5400" b="0" dirty="0" smtClean="0"/>
                        <a:t>inear search for repeated l-</a:t>
                      </a:r>
                      <a:r>
                        <a:rPr lang="en-US" sz="5400" b="0" dirty="0" err="1" smtClean="0"/>
                        <a:t>mers</a:t>
                      </a:r>
                      <a:endParaRPr lang="en-US" sz="5400" b="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6" name="Rectangle 1085"/>
          <p:cNvSpPr/>
          <p:nvPr/>
        </p:nvSpPr>
        <p:spPr>
          <a:xfrm>
            <a:off x="1035050" y="16797337"/>
            <a:ext cx="685800" cy="2743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/>
          <p:cNvSpPr txBox="1"/>
          <p:nvPr/>
        </p:nvSpPr>
        <p:spPr>
          <a:xfrm>
            <a:off x="1873250" y="17025937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Construct a hash table mapping each distinct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</a:t>
            </a:r>
            <a:r>
              <a:rPr lang="en-US" sz="3200" dirty="0" smtClean="0"/>
              <a:t> to the locations it was seen, similar to approach taken by RepeatScout</a:t>
            </a:r>
            <a:r>
              <a:rPr lang="en-US" sz="3200" baseline="30000" dirty="0" smtClean="0"/>
              <a:t>5</a:t>
            </a:r>
            <a:endParaRPr lang="en-US" sz="3200" dirty="0" smtClean="0"/>
          </a:p>
        </p:txBody>
      </p:sp>
      <p:sp>
        <p:nvSpPr>
          <p:cNvPr id="280" name="Rectangle 279"/>
          <p:cNvSpPr/>
          <p:nvPr/>
        </p:nvSpPr>
        <p:spPr>
          <a:xfrm>
            <a:off x="1720850" y="18778537"/>
            <a:ext cx="10591800" cy="762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rgbClr val="FFFFFF"/>
                </a:solidFill>
              </a:rPr>
              <a:t>Search for repeated </a:t>
            </a:r>
            <a:r>
              <a:rPr lang="en-US" sz="4000" i="1" dirty="0" smtClean="0">
                <a:solidFill>
                  <a:srgbClr val="FFFFFF"/>
                </a:solidFill>
              </a:rPr>
              <a:t>l</a:t>
            </a:r>
            <a:r>
              <a:rPr lang="en-US" sz="4000" dirty="0" smtClean="0">
                <a:solidFill>
                  <a:srgbClr val="FFFFFF"/>
                </a:solidFill>
              </a:rPr>
              <a:t>-</a:t>
            </a:r>
            <a:r>
              <a:rPr lang="en-US" sz="4000" dirty="0" err="1" smtClean="0">
                <a:solidFill>
                  <a:srgbClr val="FFFFFF"/>
                </a:solidFill>
              </a:rPr>
              <a:t>mers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81" name="Process 280"/>
          <p:cNvSpPr/>
          <p:nvPr/>
        </p:nvSpPr>
        <p:spPr>
          <a:xfrm>
            <a:off x="1035050" y="20073937"/>
            <a:ext cx="14173200" cy="3124200"/>
          </a:xfrm>
          <a:prstGeom prst="flowChartProcess">
            <a:avLst/>
          </a:prstGeom>
          <a:solidFill>
            <a:srgbClr val="CA9495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1035050" y="20073937"/>
            <a:ext cx="609600" cy="3581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/>
          <p:cNvSpPr txBox="1"/>
          <p:nvPr/>
        </p:nvSpPr>
        <p:spPr>
          <a:xfrm>
            <a:off x="1797050" y="20531137"/>
            <a:ext cx="12725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Check </a:t>
            </a:r>
            <a:r>
              <a:rPr lang="en-US" sz="3200" dirty="0"/>
              <a:t>to see if the </a:t>
            </a:r>
            <a:r>
              <a:rPr lang="en-US" sz="3200" i="1" dirty="0"/>
              <a:t>l</a:t>
            </a:r>
            <a:r>
              <a:rPr lang="en-US" sz="3200" dirty="0"/>
              <a:t>-</a:t>
            </a:r>
            <a:r>
              <a:rPr lang="en-US" sz="3200" dirty="0" err="1"/>
              <a:t>mer</a:t>
            </a:r>
            <a:r>
              <a:rPr lang="en-US" sz="3200" dirty="0"/>
              <a:t> can be merged into an existing </a:t>
            </a:r>
            <a:r>
              <a:rPr lang="en-US" sz="3200" dirty="0" smtClean="0"/>
              <a:t>family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C</a:t>
            </a:r>
            <a:r>
              <a:rPr lang="en-US" sz="3200" dirty="0" smtClean="0"/>
              <a:t>an </a:t>
            </a:r>
            <a:r>
              <a:rPr lang="en-US" sz="3200" dirty="0"/>
              <a:t>only be part </a:t>
            </a:r>
            <a:r>
              <a:rPr lang="en-US" sz="3200" dirty="0" smtClean="0"/>
              <a:t>of family if within </a:t>
            </a:r>
            <a:r>
              <a:rPr lang="en-US" sz="3200" i="1" dirty="0"/>
              <a:t>l</a:t>
            </a:r>
            <a:r>
              <a:rPr lang="en-US" sz="3200" dirty="0"/>
              <a:t> of the last </a:t>
            </a:r>
            <a:r>
              <a:rPr lang="en-US" sz="3200" dirty="0" err="1"/>
              <a:t>lmer</a:t>
            </a:r>
            <a:r>
              <a:rPr lang="en-US" sz="3200" dirty="0"/>
              <a:t> </a:t>
            </a:r>
            <a:r>
              <a:rPr lang="en-US" sz="3200" dirty="0" smtClean="0"/>
              <a:t>added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Only </a:t>
            </a:r>
            <a:r>
              <a:rPr lang="en-US" sz="3200" dirty="0"/>
              <a:t>need to look at </a:t>
            </a:r>
            <a:r>
              <a:rPr lang="en-US" sz="3200" dirty="0" smtClean="0"/>
              <a:t>the </a:t>
            </a:r>
            <a:r>
              <a:rPr lang="en-US" sz="3200" dirty="0"/>
              <a:t>last </a:t>
            </a:r>
            <a:r>
              <a:rPr lang="en-US" sz="3200" i="1" dirty="0"/>
              <a:t>l</a:t>
            </a:r>
            <a:r>
              <a:rPr lang="en-US" sz="3200" dirty="0"/>
              <a:t> families seen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If cannot merge, create new </a:t>
            </a:r>
            <a:r>
              <a:rPr lang="en-US" sz="3200" dirty="0" smtClean="0"/>
              <a:t>family with this </a:t>
            </a:r>
            <a:r>
              <a:rPr lang="en-US" sz="3200" i="1" dirty="0" smtClean="0"/>
              <a:t>l</a:t>
            </a:r>
            <a:r>
              <a:rPr lang="en-US" sz="3200" dirty="0" smtClean="0"/>
              <a:t>-</a:t>
            </a:r>
            <a:r>
              <a:rPr lang="en-US" sz="3200" dirty="0" err="1" smtClean="0"/>
              <a:t>mer</a:t>
            </a:r>
            <a:endParaRPr lang="en-US" sz="3200" dirty="0" smtClean="0"/>
          </a:p>
        </p:txBody>
      </p:sp>
      <p:sp>
        <p:nvSpPr>
          <p:cNvPr id="284" name="Rectangle 283"/>
          <p:cNvSpPr/>
          <p:nvPr/>
        </p:nvSpPr>
        <p:spPr>
          <a:xfrm>
            <a:off x="1720850" y="22893337"/>
            <a:ext cx="13487400" cy="762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4400" dirty="0">
                <a:solidFill>
                  <a:prstClr val="white"/>
                </a:solidFill>
              </a:rPr>
              <a:t>Merge overlapping </a:t>
            </a:r>
            <a:r>
              <a:rPr lang="en-US" sz="4400" i="1" dirty="0">
                <a:solidFill>
                  <a:prstClr val="white"/>
                </a:solidFill>
              </a:rPr>
              <a:t>l</a:t>
            </a:r>
            <a:r>
              <a:rPr lang="en-US" sz="4400" dirty="0">
                <a:solidFill>
                  <a:prstClr val="white"/>
                </a:solidFill>
              </a:rPr>
              <a:t>-</a:t>
            </a:r>
            <a:r>
              <a:rPr lang="en-US" sz="4400" dirty="0" err="1">
                <a:solidFill>
                  <a:prstClr val="white"/>
                </a:solidFill>
              </a:rPr>
              <a:t>mers</a:t>
            </a:r>
            <a:r>
              <a:rPr lang="en-US" sz="4400" dirty="0">
                <a:solidFill>
                  <a:prstClr val="white"/>
                </a:solidFill>
              </a:rPr>
              <a:t> together as encountered</a:t>
            </a:r>
            <a:endParaRPr lang="en-US" sz="4400" dirty="0">
              <a:solidFill>
                <a:prstClr val="white"/>
              </a:solidFill>
            </a:endParaRPr>
          </a:p>
        </p:txBody>
      </p:sp>
      <p:sp>
        <p:nvSpPr>
          <p:cNvPr id="285" name="Process 284"/>
          <p:cNvSpPr/>
          <p:nvPr/>
        </p:nvSpPr>
        <p:spPr>
          <a:xfrm>
            <a:off x="1035050" y="24341137"/>
            <a:ext cx="15621000" cy="1600200"/>
          </a:xfrm>
          <a:prstGeom prst="flowChartProcess">
            <a:avLst/>
          </a:prstGeom>
          <a:solidFill>
            <a:srgbClr val="CA9495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035050" y="24341137"/>
            <a:ext cx="685800" cy="1600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1720850" y="24569737"/>
            <a:ext cx="13639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Break merges apart whenever elementary repeat definition is violated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1720850" y="25179337"/>
            <a:ext cx="14935200" cy="762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4400" dirty="0" smtClean="0">
                <a:solidFill>
                  <a:prstClr val="white"/>
                </a:solidFill>
              </a:rPr>
              <a:t>Break merged </a:t>
            </a:r>
            <a:r>
              <a:rPr lang="en-US" sz="4400" i="1" dirty="0" smtClean="0">
                <a:solidFill>
                  <a:prstClr val="white"/>
                </a:solidFill>
              </a:rPr>
              <a:t>l</a:t>
            </a:r>
            <a:r>
              <a:rPr lang="en-US" sz="4400" dirty="0" smtClean="0">
                <a:solidFill>
                  <a:prstClr val="white"/>
                </a:solidFill>
              </a:rPr>
              <a:t>-</a:t>
            </a:r>
            <a:r>
              <a:rPr lang="en-US" sz="4400" dirty="0" err="1" smtClean="0">
                <a:solidFill>
                  <a:prstClr val="white"/>
                </a:solidFill>
              </a:rPr>
              <a:t>mers</a:t>
            </a:r>
            <a:r>
              <a:rPr lang="en-US" sz="4400" dirty="0" smtClean="0">
                <a:solidFill>
                  <a:prstClr val="white"/>
                </a:solidFill>
              </a:rPr>
              <a:t> apart as needed</a:t>
            </a:r>
            <a:endParaRPr lang="en-US" sz="4400" dirty="0">
              <a:solidFill>
                <a:prstClr val="white"/>
              </a:solidFill>
            </a:endParaRPr>
          </a:p>
        </p:txBody>
      </p:sp>
      <p:cxnSp>
        <p:nvCxnSpPr>
          <p:cNvPr id="296" name="Straight Arrow Connector 295"/>
          <p:cNvCxnSpPr/>
          <p:nvPr/>
        </p:nvCxnSpPr>
        <p:spPr>
          <a:xfrm>
            <a:off x="28924250" y="8720137"/>
            <a:ext cx="1143000" cy="9906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ight Brace 298"/>
          <p:cNvSpPr/>
          <p:nvPr/>
        </p:nvSpPr>
        <p:spPr>
          <a:xfrm rot="5400000">
            <a:off x="29267150" y="9139237"/>
            <a:ext cx="381000" cy="2590800"/>
          </a:xfrm>
          <a:prstGeom prst="rightBrace">
            <a:avLst>
              <a:gd name="adj1" fmla="val 5261"/>
              <a:gd name="adj2" fmla="val 507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Circular Arrow 290"/>
          <p:cNvSpPr/>
          <p:nvPr/>
        </p:nvSpPr>
        <p:spPr>
          <a:xfrm rot="5400000">
            <a:off x="28733750" y="23769637"/>
            <a:ext cx="1676400" cy="2209800"/>
          </a:xfrm>
          <a:prstGeom prst="circular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25190450" y="16568737"/>
            <a:ext cx="2362200" cy="584776"/>
          </a:xfrm>
          <a:prstGeom prst="rect">
            <a:avLst/>
          </a:prstGeom>
          <a:ln w="5715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i="1" dirty="0">
                <a:cs typeface="Courier"/>
              </a:rPr>
              <a:t>l</a:t>
            </a:r>
            <a:r>
              <a:rPr lang="en-US" sz="3200" dirty="0" smtClean="0">
                <a:cs typeface="Courier"/>
              </a:rPr>
              <a:t> = 5, </a:t>
            </a:r>
            <a:r>
              <a:rPr lang="en-US" sz="3200" i="1" dirty="0" smtClean="0">
                <a:cs typeface="Courier"/>
              </a:rPr>
              <a:t>f </a:t>
            </a:r>
            <a:r>
              <a:rPr lang="en-US" sz="3200" dirty="0" smtClean="0">
                <a:cs typeface="Courier"/>
              </a:rPr>
              <a:t>= 2</a:t>
            </a:r>
            <a:endParaRPr lang="en-US" sz="3200" dirty="0">
              <a:cs typeface="Courier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15360650" y="19464337"/>
            <a:ext cx="18288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8" name="Rectangle 347"/>
          <p:cNvSpPr/>
          <p:nvPr/>
        </p:nvSpPr>
        <p:spPr>
          <a:xfrm>
            <a:off x="19399250" y="19464337"/>
            <a:ext cx="18288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17113250" y="20378737"/>
            <a:ext cx="18288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17494250" y="20378737"/>
            <a:ext cx="18288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21151850" y="20378737"/>
            <a:ext cx="18288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21532850" y="20378737"/>
            <a:ext cx="18288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17265650" y="23960137"/>
            <a:ext cx="36576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18942050" y="21369337"/>
            <a:ext cx="22098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22980650" y="21369337"/>
            <a:ext cx="22098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19704050" y="21369337"/>
            <a:ext cx="18288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23742650" y="21369337"/>
            <a:ext cx="18288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21304250" y="23960137"/>
            <a:ext cx="36576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25342850" y="23960137"/>
            <a:ext cx="36576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26104850" y="23960137"/>
            <a:ext cx="1828800" cy="609600"/>
          </a:xfrm>
          <a:prstGeom prst="rect">
            <a:avLst/>
          </a:prstGeom>
          <a:solidFill>
            <a:srgbClr val="FF8000">
              <a:alpha val="25000"/>
            </a:srgb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22066250" y="23960137"/>
            <a:ext cx="1828800" cy="609600"/>
          </a:xfrm>
          <a:prstGeom prst="rect">
            <a:avLst/>
          </a:prstGeom>
          <a:solidFill>
            <a:srgbClr val="FF8000">
              <a:alpha val="25000"/>
            </a:srgb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17265650" y="25407937"/>
            <a:ext cx="22098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21304250" y="25407937"/>
            <a:ext cx="22098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25342850" y="25407937"/>
            <a:ext cx="2209800" cy="6096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263650" y="28151137"/>
            <a:ext cx="12268200" cy="449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1644650" y="27693937"/>
            <a:ext cx="4495800" cy="584776"/>
          </a:xfrm>
          <a:prstGeom prst="rect">
            <a:avLst/>
          </a:prstGeom>
          <a:ln w="5715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i="1" dirty="0">
                <a:cs typeface="Courier"/>
              </a:rPr>
              <a:t>l</a:t>
            </a:r>
            <a:r>
              <a:rPr lang="en-US" sz="3200" dirty="0" smtClean="0">
                <a:cs typeface="Courier"/>
              </a:rPr>
              <a:t> = 5, </a:t>
            </a:r>
            <a:r>
              <a:rPr lang="en-US" sz="3200" i="1" dirty="0" smtClean="0">
                <a:cs typeface="Courier"/>
              </a:rPr>
              <a:t>f </a:t>
            </a:r>
            <a:r>
              <a:rPr lang="en-US" sz="3200" dirty="0" smtClean="0">
                <a:cs typeface="Courier"/>
              </a:rPr>
              <a:t>= 2, </a:t>
            </a:r>
            <a:r>
              <a:rPr lang="en-US" sz="3200" i="1" dirty="0" smtClean="0">
                <a:cs typeface="Courier"/>
              </a:rPr>
              <a:t>s </a:t>
            </a:r>
            <a:r>
              <a:rPr lang="en-US" sz="3200" dirty="0" smtClean="0">
                <a:cs typeface="Courier"/>
              </a:rPr>
              <a:t>= 1*1*1</a:t>
            </a:r>
            <a:endParaRPr lang="en-US" sz="3200" dirty="0">
              <a:cs typeface="Courier"/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1568450" y="28455937"/>
            <a:ext cx="12801600" cy="83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urier"/>
                <a:cs typeface="Courier"/>
              </a:rPr>
              <a:t>CTTCAGAATA…CTTCAGAATA…CTTCAGTACA</a:t>
            </a:r>
            <a:endParaRPr lang="en-US" sz="4800" dirty="0">
              <a:latin typeface="Courier"/>
              <a:cs typeface="Courier"/>
            </a:endParaRPr>
          </a:p>
        </p:txBody>
      </p:sp>
      <p:sp>
        <p:nvSpPr>
          <p:cNvPr id="446" name="Rectangle 445"/>
          <p:cNvSpPr/>
          <p:nvPr/>
        </p:nvSpPr>
        <p:spPr>
          <a:xfrm>
            <a:off x="1644650" y="28684537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1644650" y="286845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8" name="Rectangle 447"/>
          <p:cNvSpPr/>
          <p:nvPr/>
        </p:nvSpPr>
        <p:spPr>
          <a:xfrm>
            <a:off x="2406650" y="286845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3092450" y="286845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5683250" y="28684537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5683250" y="286845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2" name="Rectangle 451"/>
          <p:cNvSpPr/>
          <p:nvPr/>
        </p:nvSpPr>
        <p:spPr>
          <a:xfrm>
            <a:off x="6445250" y="286845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7131050" y="286845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9721850" y="28684537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9721850" y="286845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10483850" y="286845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11169650" y="286845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1568450" y="29141737"/>
            <a:ext cx="12801600" cy="83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urier"/>
                <a:cs typeface="Courier"/>
              </a:rPr>
              <a:t>CTTCAGAATA…CTTCAGAATA…CTTCAGTACA</a:t>
            </a:r>
            <a:endParaRPr lang="en-US" sz="4800" dirty="0">
              <a:latin typeface="Courier"/>
              <a:cs typeface="Courier"/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2025650" y="29370337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2025650" y="293703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787650" y="293703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3473450" y="293703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6064250" y="29370337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6064250" y="293703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6826250" y="293703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7512050" y="293703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10102850" y="29370337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8" name="Rectangle 467"/>
          <p:cNvSpPr/>
          <p:nvPr/>
        </p:nvSpPr>
        <p:spPr>
          <a:xfrm>
            <a:off x="10102850" y="293703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10864850" y="293703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11550650" y="293703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1568450" y="29827537"/>
            <a:ext cx="12801600" cy="83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urier"/>
                <a:cs typeface="Courier"/>
              </a:rPr>
              <a:t>CTTCAGAATA…CTTCAGAATA…CTTCAGTACA</a:t>
            </a:r>
            <a:endParaRPr lang="en-US" sz="4800" dirty="0">
              <a:latin typeface="Courier"/>
              <a:cs typeface="Courier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2787650" y="30056137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3" name="Rectangle 472"/>
          <p:cNvSpPr/>
          <p:nvPr/>
        </p:nvSpPr>
        <p:spPr>
          <a:xfrm>
            <a:off x="2787650" y="300561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3549650" y="300561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4235450" y="300561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6750050" y="30056137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6750050" y="300561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8" name="Rectangle 477"/>
          <p:cNvSpPr/>
          <p:nvPr/>
        </p:nvSpPr>
        <p:spPr>
          <a:xfrm>
            <a:off x="7512050" y="300561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8197850" y="300561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10788650" y="30056137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10788650" y="300561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2" name="Rectangle 481"/>
          <p:cNvSpPr/>
          <p:nvPr/>
        </p:nvSpPr>
        <p:spPr>
          <a:xfrm>
            <a:off x="11550650" y="300561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12236450" y="300561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1568450" y="30513337"/>
            <a:ext cx="12801600" cy="83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urier"/>
                <a:cs typeface="Courier"/>
              </a:rPr>
              <a:t>CTTCAGAATA…CTTCAGAATA…CTTCAGTACA</a:t>
            </a:r>
            <a:endParaRPr lang="en-US" sz="4800" dirty="0">
              <a:latin typeface="Courier"/>
              <a:cs typeface="Courier"/>
            </a:endParaRPr>
          </a:p>
        </p:txBody>
      </p:sp>
      <p:sp>
        <p:nvSpPr>
          <p:cNvPr id="485" name="Rectangle 484"/>
          <p:cNvSpPr/>
          <p:nvPr/>
        </p:nvSpPr>
        <p:spPr>
          <a:xfrm>
            <a:off x="3473450" y="30741937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3473450" y="307419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4235450" y="307419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8" name="Rectangle 487"/>
          <p:cNvSpPr/>
          <p:nvPr/>
        </p:nvSpPr>
        <p:spPr>
          <a:xfrm>
            <a:off x="4921250" y="307419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7512050" y="30741937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0" name="Rectangle 489"/>
          <p:cNvSpPr/>
          <p:nvPr/>
        </p:nvSpPr>
        <p:spPr>
          <a:xfrm>
            <a:off x="7512050" y="307419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8274050" y="307419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8959850" y="307419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11550650" y="30741937"/>
            <a:ext cx="18288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4" name="Rectangle 493"/>
          <p:cNvSpPr/>
          <p:nvPr/>
        </p:nvSpPr>
        <p:spPr>
          <a:xfrm>
            <a:off x="11550650" y="307419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5" name="Rectangle 494"/>
          <p:cNvSpPr/>
          <p:nvPr/>
        </p:nvSpPr>
        <p:spPr>
          <a:xfrm>
            <a:off x="12312650" y="307419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6" name="Rectangle 495"/>
          <p:cNvSpPr/>
          <p:nvPr/>
        </p:nvSpPr>
        <p:spPr>
          <a:xfrm>
            <a:off x="12998450" y="30741937"/>
            <a:ext cx="3810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3175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1568450" y="31503937"/>
            <a:ext cx="12801600" cy="83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urier"/>
                <a:cs typeface="Courier"/>
              </a:rPr>
              <a:t>CTTCAGAATA…CTTCAGAATA…CTTCAGTACA</a:t>
            </a:r>
            <a:endParaRPr lang="en-US" sz="4800" dirty="0">
              <a:latin typeface="Courier"/>
              <a:cs typeface="Courier"/>
            </a:endParaRPr>
          </a:p>
        </p:txBody>
      </p:sp>
      <p:sp>
        <p:nvSpPr>
          <p:cNvPr id="498" name="Rectangle 497"/>
          <p:cNvSpPr/>
          <p:nvPr/>
        </p:nvSpPr>
        <p:spPr>
          <a:xfrm>
            <a:off x="1644650" y="31656337"/>
            <a:ext cx="36576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499" name="Rectangle 498"/>
          <p:cNvSpPr/>
          <p:nvPr/>
        </p:nvSpPr>
        <p:spPr>
          <a:xfrm>
            <a:off x="5683250" y="31656337"/>
            <a:ext cx="36576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sp>
        <p:nvSpPr>
          <p:cNvPr id="500" name="Rectangle 499"/>
          <p:cNvSpPr/>
          <p:nvPr/>
        </p:nvSpPr>
        <p:spPr>
          <a:xfrm>
            <a:off x="9721850" y="31656337"/>
            <a:ext cx="3657600" cy="5638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 cmpd="sng">
            <a:solidFill>
              <a:srgbClr val="AD010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3200" dirty="0" smtClean="0">
              <a:latin typeface="Consolas"/>
              <a:cs typeface="Consolas"/>
            </a:endParaRPr>
          </a:p>
        </p:txBody>
      </p:sp>
      <p:cxnSp>
        <p:nvCxnSpPr>
          <p:cNvPr id="501" name="Straight Connector 500"/>
          <p:cNvCxnSpPr/>
          <p:nvPr/>
        </p:nvCxnSpPr>
        <p:spPr>
          <a:xfrm>
            <a:off x="1644650" y="31503937"/>
            <a:ext cx="11734800" cy="0"/>
          </a:xfrm>
          <a:prstGeom prst="line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3" name="Table 5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338841"/>
              </p:ext>
            </p:extLst>
          </p:nvPr>
        </p:nvGraphicFramePr>
        <p:xfrm>
          <a:off x="14217650" y="27693937"/>
          <a:ext cx="16916400" cy="34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0"/>
              </a:tblGrid>
              <a:tr h="950280">
                <a:tc>
                  <a:txBody>
                    <a:bodyPr/>
                    <a:lstStyle/>
                    <a:p>
                      <a:pPr algn="ctr"/>
                      <a:r>
                        <a:rPr lang="en-US" sz="5400" b="0" dirty="0" smtClean="0"/>
                        <a:t>Augmentation: Spaced Seeds</a:t>
                      </a:r>
                      <a:endParaRPr lang="en-US" sz="5400" b="0" dirty="0">
                        <a:latin typeface="+mj-lt"/>
                      </a:endParaRPr>
                    </a:p>
                  </a:txBody>
                  <a:tcPr/>
                </a:tc>
              </a:tr>
              <a:tr h="2250120">
                <a:tc>
                  <a:txBody>
                    <a:bodyPr/>
                    <a:lstStyle/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3200" dirty="0" smtClean="0"/>
                        <a:t> Spaced seed-</a:t>
                      </a:r>
                      <a:r>
                        <a:rPr lang="en-US" sz="3200" baseline="0" dirty="0" smtClean="0"/>
                        <a:t> p</a:t>
                      </a:r>
                      <a:r>
                        <a:rPr lang="en-US" sz="3200" dirty="0" smtClean="0"/>
                        <a:t>attern describing required matching between two strings</a:t>
                      </a:r>
                    </a:p>
                    <a:p>
                      <a:pPr marL="0" marR="0" lvl="1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3200" baseline="0" dirty="0" smtClean="0"/>
                        <a:t>   - Used successfully by PatternHunter</a:t>
                      </a:r>
                      <a:r>
                        <a:rPr lang="en-US" sz="3200" baseline="30000" dirty="0" smtClean="0"/>
                        <a:t>6</a:t>
                      </a:r>
                      <a:r>
                        <a:rPr lang="en-US" sz="3200" baseline="0" dirty="0" smtClean="0"/>
                        <a:t> in </a:t>
                      </a:r>
                      <a:r>
                        <a:rPr lang="en-US" sz="3200" baseline="0" dirty="0" smtClean="0"/>
                        <a:t>BLAST</a:t>
                      </a:r>
                    </a:p>
                    <a:p>
                      <a:pPr marL="0" marR="0" lvl="1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3200" baseline="0" dirty="0" smtClean="0"/>
                        <a:t>   - String of 1’s and *’s, where *’s represent “wildcard” positions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200" i="1" baseline="0" dirty="0" smtClean="0"/>
                        <a:t> </a:t>
                      </a:r>
                      <a:r>
                        <a:rPr lang="en-US" sz="3200" i="1" dirty="0" smtClean="0"/>
                        <a:t>l</a:t>
                      </a:r>
                      <a:r>
                        <a:rPr lang="en-US" sz="3200" dirty="0" smtClean="0"/>
                        <a:t>-</a:t>
                      </a:r>
                      <a:r>
                        <a:rPr lang="en-US" sz="3200" dirty="0" err="1" smtClean="0"/>
                        <a:t>mers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i="1" dirty="0" smtClean="0"/>
                        <a:t>q </a:t>
                      </a:r>
                      <a:r>
                        <a:rPr lang="en-US" sz="3200" dirty="0" smtClean="0"/>
                        <a:t>and </a:t>
                      </a:r>
                      <a:r>
                        <a:rPr lang="en-US" sz="3200" i="1" dirty="0" smtClean="0"/>
                        <a:t>t </a:t>
                      </a:r>
                      <a:r>
                        <a:rPr lang="en-US" sz="3200" dirty="0" smtClean="0"/>
                        <a:t>match WRT seed </a:t>
                      </a:r>
                      <a:r>
                        <a:rPr lang="en-US" sz="3200" i="1" dirty="0" smtClean="0"/>
                        <a:t>s</a:t>
                      </a:r>
                      <a:r>
                        <a:rPr lang="en-US" sz="3200" dirty="0" smtClean="0"/>
                        <a:t> of length </a:t>
                      </a:r>
                      <a:r>
                        <a:rPr lang="en-US" sz="3200" i="1" dirty="0" smtClean="0"/>
                        <a:t>l </a:t>
                      </a:r>
                      <a:r>
                        <a:rPr lang="en-US" sz="3200" dirty="0" smtClean="0"/>
                        <a:t>if </a:t>
                      </a:r>
                      <a:r>
                        <a:rPr lang="en-US" sz="3200" i="1" dirty="0" smtClean="0"/>
                        <a:t>q</a:t>
                      </a:r>
                      <a:r>
                        <a:rPr lang="en-US" sz="3200" i="1" baseline="-25000" dirty="0" smtClean="0"/>
                        <a:t>i</a:t>
                      </a:r>
                      <a:r>
                        <a:rPr lang="en-US" sz="3200" i="1" dirty="0" smtClean="0"/>
                        <a:t>=</a:t>
                      </a:r>
                      <a:r>
                        <a:rPr lang="en-US" sz="3200" i="1" dirty="0" err="1" smtClean="0"/>
                        <a:t>t</a:t>
                      </a:r>
                      <a:r>
                        <a:rPr lang="en-US" sz="3200" i="1" baseline="-25000" dirty="0" err="1" smtClean="0"/>
                        <a:t>i</a:t>
                      </a:r>
                      <a:r>
                        <a:rPr lang="en-US" sz="3200" i="1" dirty="0" smtClean="0"/>
                        <a:t> </a:t>
                      </a:r>
                      <a:r>
                        <a:rPr lang="en-US" sz="3200" dirty="0" smtClean="0"/>
                        <a:t>for each 1 position </a:t>
                      </a:r>
                      <a:r>
                        <a:rPr lang="en-US" sz="3200" i="1" dirty="0" err="1" smtClean="0"/>
                        <a:t>i</a:t>
                      </a:r>
                      <a:r>
                        <a:rPr lang="en-US" sz="3200" i="1" dirty="0" smtClean="0"/>
                        <a:t> </a:t>
                      </a:r>
                      <a:r>
                        <a:rPr lang="en-US" sz="3200" dirty="0" smtClean="0"/>
                        <a:t>in </a:t>
                      </a:r>
                      <a:r>
                        <a:rPr lang="en-US" sz="3200" i="1" dirty="0" smtClean="0"/>
                        <a:t>s</a:t>
                      </a:r>
                    </a:p>
                    <a:p>
                      <a:pPr marL="0" marR="0" indent="0" algn="l" defTabSz="43196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3200" i="0" dirty="0" smtClean="0"/>
                        <a:t> Allows for some mismatched bases</a:t>
                      </a:r>
                      <a:r>
                        <a:rPr lang="en-US" sz="3200" i="0" baseline="0" dirty="0" smtClean="0"/>
                        <a:t> in elementary repeat instances</a:t>
                      </a:r>
                      <a:endParaRPr lang="en-US" sz="3200" i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4" name="Table 5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41124"/>
              </p:ext>
            </p:extLst>
          </p:nvPr>
        </p:nvGraphicFramePr>
        <p:xfrm>
          <a:off x="16122649" y="36990337"/>
          <a:ext cx="15011400" cy="37338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7467601"/>
                <a:gridCol w="2057400"/>
                <a:gridCol w="2590800"/>
                <a:gridCol w="28955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30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Human Chr22 - 49,691,432 </a:t>
                      </a:r>
                      <a:r>
                        <a:rPr lang="en-US" sz="30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bp</a:t>
                      </a:r>
                      <a:endParaRPr lang="en-US" sz="30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/>
                        <a:t>Seed / Method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/>
                        <a:t>Time (s)</a:t>
                      </a:r>
                      <a:endParaRPr lang="en-US" sz="3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 smtClean="0"/>
                        <a:t>True Positives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u="none" strike="noStrike" dirty="0" smtClean="0"/>
                        <a:t>True Negatives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r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111111111111111111111111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10849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0.42979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0.52446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r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11111011111110011111111011111</a:t>
                      </a:r>
                      <a:endParaRPr lang="en-US" sz="3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14409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0.45121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0.51482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11101101101001100111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18043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0.49493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0.39744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r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11110100101001101111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21637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0.49044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0.56207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r" defTabSz="431962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11110010101001100111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28833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0.49299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0.61368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latin typeface="+mn-lt"/>
                        </a:rPr>
                        <a:t>RepeatScout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39610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0.63881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 smtClean="0">
                          <a:latin typeface="+mn-lt"/>
                        </a:rPr>
                        <a:t>0.7118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806C77"/>
      </a:accent2>
      <a:accent3>
        <a:srgbClr val="4C4C4C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659</Words>
  <Application>Microsoft Macintosh PowerPoint</Application>
  <PresentationFormat>Custom</PresentationFormat>
  <Paragraphs>125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</dc:creator>
  <cp:lastModifiedBy>Charlotte Schaeffer</cp:lastModifiedBy>
  <cp:revision>57</cp:revision>
  <dcterms:created xsi:type="dcterms:W3CDTF">2013-04-02T18:20:36Z</dcterms:created>
  <dcterms:modified xsi:type="dcterms:W3CDTF">2015-07-06T05:26:55Z</dcterms:modified>
</cp:coreProperties>
</file>