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3"/>
  </p:handoutMasterIdLst>
  <p:sldIdLst>
    <p:sldId id="256" r:id="rId2"/>
    <p:sldId id="257" r:id="rId3"/>
    <p:sldId id="260" r:id="rId4"/>
    <p:sldId id="261" r:id="rId5"/>
    <p:sldId id="259" r:id="rId6"/>
    <p:sldId id="262" r:id="rId7"/>
    <p:sldId id="265" r:id="rId8"/>
    <p:sldId id="276" r:id="rId9"/>
    <p:sldId id="263" r:id="rId10"/>
    <p:sldId id="264" r:id="rId11"/>
    <p:sldId id="266" r:id="rId12"/>
    <p:sldId id="267" r:id="rId13"/>
    <p:sldId id="268" r:id="rId14"/>
    <p:sldId id="270" r:id="rId15"/>
    <p:sldId id="269" r:id="rId16"/>
    <p:sldId id="271" r:id="rId17"/>
    <p:sldId id="275" r:id="rId18"/>
    <p:sldId id="272" r:id="rId19"/>
    <p:sldId id="273" r:id="rId20"/>
    <p:sldId id="274" r:id="rId21"/>
    <p:sldId id="277" r:id="rId22"/>
    <p:sldId id="279" r:id="rId23"/>
    <p:sldId id="292" r:id="rId24"/>
    <p:sldId id="285" r:id="rId25"/>
    <p:sldId id="293" r:id="rId26"/>
    <p:sldId id="286" r:id="rId27"/>
    <p:sldId id="287" r:id="rId28"/>
    <p:sldId id="288" r:id="rId29"/>
    <p:sldId id="289" r:id="rId30"/>
    <p:sldId id="290" r:id="rId31"/>
    <p:sldId id="291" r:id="rId32"/>
    <p:sldId id="294" r:id="rId33"/>
    <p:sldId id="295" r:id="rId34"/>
    <p:sldId id="284" r:id="rId35"/>
    <p:sldId id="280" r:id="rId36"/>
    <p:sldId id="281" r:id="rId37"/>
    <p:sldId id="282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278" r:id="rId47"/>
    <p:sldId id="304" r:id="rId48"/>
    <p:sldId id="305" r:id="rId49"/>
    <p:sldId id="306" r:id="rId50"/>
    <p:sldId id="309" r:id="rId51"/>
    <p:sldId id="308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3832" y="-10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2C474-6842-9441-9CBE-E512F142E1D3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4D64C-D0EC-4144-8671-AA191EA4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71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ED91-A816-D442-9A6D-C2169CF79F64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3E93-97E8-CA48-8C96-64ADEFAE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4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ED91-A816-D442-9A6D-C2169CF79F64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3E93-97E8-CA48-8C96-64ADEFAE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3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ED91-A816-D442-9A6D-C2169CF79F64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3E93-97E8-CA48-8C96-64ADEFAE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5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ED91-A816-D442-9A6D-C2169CF79F64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3E93-97E8-CA48-8C96-64ADEFAE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5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ED91-A816-D442-9A6D-C2169CF79F64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3E93-97E8-CA48-8C96-64ADEFAE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7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ED91-A816-D442-9A6D-C2169CF79F64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3E93-97E8-CA48-8C96-64ADEFAE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ED91-A816-D442-9A6D-C2169CF79F64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3E93-97E8-CA48-8C96-64ADEFAE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4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ED91-A816-D442-9A6D-C2169CF79F64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3E93-97E8-CA48-8C96-64ADEFAE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3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ED91-A816-D442-9A6D-C2169CF79F64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3E93-97E8-CA48-8C96-64ADEFAE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ED91-A816-D442-9A6D-C2169CF79F64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3E93-97E8-CA48-8C96-64ADEFAE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5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ED91-A816-D442-9A6D-C2169CF79F64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3E93-97E8-CA48-8C96-64ADEFAE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6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4ED91-A816-D442-9A6D-C2169CF79F64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3E93-97E8-CA48-8C96-64ADEFAE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4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RAIDER: Rapid </a:t>
            </a:r>
            <a:r>
              <a:rPr lang="en-US" dirty="0" err="1" smtClean="0"/>
              <a:t>Ab</a:t>
            </a:r>
            <a:r>
              <a:rPr lang="en-US" dirty="0" smtClean="0"/>
              <a:t> Initio Detection of Elementary Repeats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Nathan Figueroa</a:t>
            </a:r>
          </a:p>
          <a:p>
            <a:r>
              <a:rPr lang="en-US" dirty="0" err="1" smtClean="0"/>
              <a:t>Xiaolin</a:t>
            </a:r>
            <a:r>
              <a:rPr lang="en-US" dirty="0" smtClean="0"/>
              <a:t> Liu</a:t>
            </a:r>
          </a:p>
          <a:p>
            <a:r>
              <a:rPr lang="en-US" dirty="0" err="1" smtClean="0"/>
              <a:t>JiaJun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John Karro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77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</a:t>
            </a:r>
            <a:r>
              <a:rPr lang="en-US" i="1" dirty="0" smtClean="0"/>
              <a:t>de novo</a:t>
            </a:r>
            <a:r>
              <a:rPr lang="en-US" dirty="0" smtClean="0"/>
              <a:t>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600" dirty="0" smtClean="0">
                <a:solidFill>
                  <a:srgbClr val="3366FF"/>
                </a:solidFill>
              </a:rPr>
              <a:t>Self-alignment: </a:t>
            </a:r>
          </a:p>
          <a:p>
            <a:pPr marL="514350" indent="-514350"/>
            <a:r>
              <a:rPr lang="en-US" sz="1800" dirty="0" smtClean="0"/>
              <a:t>Use sequence alignment algorithms to find high-scoring matches</a:t>
            </a:r>
          </a:p>
          <a:p>
            <a:pPr marL="514350" indent="-514350"/>
            <a:r>
              <a:rPr lang="en-US" sz="1800" dirty="0" smtClean="0"/>
              <a:t>Problem: does not scale well to the input size</a:t>
            </a:r>
          </a:p>
          <a:p>
            <a:pPr marL="514350" indent="-514350"/>
            <a:r>
              <a:rPr lang="en-US" sz="1800" dirty="0" smtClean="0"/>
              <a:t>Existing examples: RECON, PILER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4600" dirty="0" smtClean="0">
                <a:solidFill>
                  <a:srgbClr val="3366FF"/>
                </a:solidFill>
              </a:rPr>
              <a:t>String matching algorithms:</a:t>
            </a:r>
          </a:p>
          <a:p>
            <a:pPr marL="514350" indent="-514350"/>
            <a:r>
              <a:rPr lang="en-US" sz="1800" dirty="0" smtClean="0"/>
              <a:t>Use data structures for quickly finding exact matches (e.g. </a:t>
            </a:r>
            <a:r>
              <a:rPr lang="en-US" sz="1800" b="1" dirty="0" smtClean="0"/>
              <a:t>suffix arrays</a:t>
            </a:r>
            <a:r>
              <a:rPr lang="en-US" sz="1800" dirty="0" smtClean="0"/>
              <a:t>)</a:t>
            </a:r>
          </a:p>
          <a:p>
            <a:pPr marL="514350" indent="-514350"/>
            <a:r>
              <a:rPr lang="en-US" sz="1800" dirty="0" smtClean="0"/>
              <a:t>Problem: does not handle sequence variation</a:t>
            </a:r>
          </a:p>
          <a:p>
            <a:pPr marL="514350" indent="-514350"/>
            <a:r>
              <a:rPr lang="en-US" sz="1800" dirty="0" smtClean="0"/>
              <a:t>Examples: </a:t>
            </a:r>
            <a:r>
              <a:rPr lang="en-US" sz="1800" dirty="0" err="1" smtClean="0"/>
              <a:t>RepeatScout</a:t>
            </a:r>
            <a:r>
              <a:rPr lang="en-US" sz="1800" dirty="0" smtClean="0"/>
              <a:t>, </a:t>
            </a:r>
            <a:r>
              <a:rPr lang="en-US" sz="1800" dirty="0" err="1" smtClean="0"/>
              <a:t>REPuter</a:t>
            </a:r>
            <a:r>
              <a:rPr lang="en-US" sz="1800" dirty="0" smtClean="0"/>
              <a:t>, </a:t>
            </a:r>
            <a:r>
              <a:rPr lang="en-US" sz="1800" dirty="0" err="1" smtClean="0"/>
              <a:t>ReAS</a:t>
            </a:r>
            <a:endParaRPr lang="en-US" sz="1800" dirty="0"/>
          </a:p>
          <a:p>
            <a:pPr marL="0" indent="0">
              <a:buNone/>
            </a:pPr>
            <a:endParaRPr lang="en-US" sz="3500" i="1" dirty="0" smtClean="0"/>
          </a:p>
          <a:p>
            <a:pPr marL="0" indent="0">
              <a:buNone/>
            </a:pPr>
            <a:r>
              <a:rPr lang="en-US" sz="4600" i="1" dirty="0" err="1" smtClean="0">
                <a:solidFill>
                  <a:srgbClr val="3366FF"/>
                </a:solidFill>
              </a:rPr>
              <a:t>deBrujin</a:t>
            </a:r>
            <a:r>
              <a:rPr lang="en-US" sz="4600" dirty="0" smtClean="0">
                <a:solidFill>
                  <a:srgbClr val="3366FF"/>
                </a:solidFill>
              </a:rPr>
              <a:t> approach:</a:t>
            </a:r>
          </a:p>
          <a:p>
            <a:pPr marL="514350" indent="-514350"/>
            <a:r>
              <a:rPr lang="en-US" sz="3500" dirty="0" smtClean="0"/>
              <a:t>Uses a variation of </a:t>
            </a:r>
            <a:r>
              <a:rPr lang="en-US" sz="3500" i="1" dirty="0" err="1" smtClean="0"/>
              <a:t>deBrujin</a:t>
            </a:r>
            <a:r>
              <a:rPr lang="en-US" sz="3500" dirty="0" smtClean="0"/>
              <a:t> graphs to exploit underlying repeat mosaic structure</a:t>
            </a:r>
          </a:p>
          <a:p>
            <a:pPr marL="514350" indent="-514350"/>
            <a:r>
              <a:rPr lang="en-US" sz="3500" dirty="0" smtClean="0"/>
              <a:t>Problem: Computationally expensive</a:t>
            </a:r>
          </a:p>
          <a:p>
            <a:pPr marL="514350" indent="-514350"/>
            <a:r>
              <a:rPr lang="en-US" sz="3500" dirty="0" smtClean="0"/>
              <a:t>Examples: Repeat gluer</a:t>
            </a:r>
          </a:p>
        </p:txBody>
      </p:sp>
    </p:spTree>
    <p:extLst>
      <p:ext uri="{BB962C8B-B14F-4D97-AF65-F5344CB8AC3E}">
        <p14:creationId xmlns:p14="http://schemas.microsoft.com/office/powerpoint/2010/main" val="3187071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Zhang and </a:t>
            </a:r>
            <a:r>
              <a:rPr lang="en-US" dirty="0" err="1" smtClean="0"/>
              <a:t>Lonardi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 of </a:t>
            </a:r>
            <a:r>
              <a:rPr lang="en-US" i="1" dirty="0" smtClean="0"/>
              <a:t>elementary repeats</a:t>
            </a:r>
            <a:endParaRPr lang="en-US" dirty="0" smtClean="0"/>
          </a:p>
          <a:p>
            <a:r>
              <a:rPr lang="en-US" dirty="0" smtClean="0"/>
              <a:t>A sequence </a:t>
            </a:r>
            <a:r>
              <a:rPr lang="en-US" i="1" dirty="0" smtClean="0"/>
              <a:t>s </a:t>
            </a:r>
            <a:r>
              <a:rPr lang="en-US" dirty="0" smtClean="0"/>
              <a:t>of length ≥ </a:t>
            </a:r>
            <a:r>
              <a:rPr lang="en-US" i="1" dirty="0" smtClean="0"/>
              <a:t>l</a:t>
            </a:r>
            <a:r>
              <a:rPr lang="en-US" dirty="0" smtClean="0"/>
              <a:t> such that: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s</a:t>
            </a:r>
            <a:r>
              <a:rPr lang="en-US" dirty="0" smtClean="0"/>
              <a:t> appears at least </a:t>
            </a:r>
            <a:r>
              <a:rPr lang="en-US" i="1" dirty="0" smtClean="0"/>
              <a:t>f</a:t>
            </a:r>
            <a:r>
              <a:rPr lang="en-US" dirty="0" smtClean="0"/>
              <a:t> times</a:t>
            </a:r>
          </a:p>
          <a:p>
            <a:pPr lvl="1"/>
            <a:r>
              <a:rPr lang="en-US" dirty="0" smtClean="0"/>
              <a:t>No length </a:t>
            </a:r>
            <a:r>
              <a:rPr lang="en-US" i="1" dirty="0" smtClean="0"/>
              <a:t>l</a:t>
            </a:r>
            <a:r>
              <a:rPr lang="en-US" dirty="0" smtClean="0"/>
              <a:t> subsequence of </a:t>
            </a:r>
            <a:r>
              <a:rPr lang="en-US" i="1" dirty="0" smtClean="0"/>
              <a:t>s</a:t>
            </a:r>
            <a:r>
              <a:rPr lang="en-US" dirty="0" smtClean="0"/>
              <a:t> appears independent of </a:t>
            </a:r>
            <a:r>
              <a:rPr lang="en-US" i="1" dirty="0" smtClean="0"/>
              <a:t>s</a:t>
            </a:r>
            <a:endParaRPr lang="en-US" dirty="0" smtClean="0"/>
          </a:p>
          <a:p>
            <a:pPr lvl="1"/>
            <a:r>
              <a:rPr lang="en-US" i="1" dirty="0" smtClean="0"/>
              <a:t>s</a:t>
            </a:r>
            <a:r>
              <a:rPr lang="en-US" dirty="0" smtClean="0"/>
              <a:t> is maximal – not tied to a larger </a:t>
            </a:r>
            <a:r>
              <a:rPr lang="en-US" dirty="0" smtClean="0"/>
              <a:t>elementary repeat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5579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AGGCTGG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AAATCGGTGCCGTGTTCACCTTTA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GTATTGAGCACTTAGACAA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CTCTCAGGTGAT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ATTGCACTAACCCTAAT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AAATC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CTTCGTGGTAA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CACGGTGACTATGATGCACC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22" y="446217"/>
            <a:ext cx="35909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Example: L = 5, f = 4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967891"/>
            <a:ext cx="9155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Notice: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CTTCAGA is of length ≥ 5, and occurs ≥  4 times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CTTCAGA does not properly contain a substring of length</a:t>
            </a:r>
            <a:r>
              <a:rPr lang="en-US" sz="2400" dirty="0"/>
              <a:t> </a:t>
            </a:r>
            <a:r>
              <a:rPr lang="en-US" sz="2400" dirty="0" smtClean="0"/>
              <a:t>≥ 5 that occurs outsides of CTTCAGA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CTTCAGA is not properly contained in a string that occurs around </a:t>
            </a:r>
            <a:r>
              <a:rPr lang="en-US" sz="2400" i="1" dirty="0" smtClean="0"/>
              <a:t>every instance </a:t>
            </a:r>
            <a:r>
              <a:rPr lang="en-US" sz="2400" dirty="0" smtClean="0"/>
              <a:t>of CTTCAGA.</a:t>
            </a:r>
            <a:endParaRPr lang="en-US" sz="2400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3370972" y="2869304"/>
            <a:ext cx="254000" cy="1507064"/>
          </a:xfrm>
          <a:prstGeom prst="leftBrace">
            <a:avLst>
              <a:gd name="adj1" fmla="val 61666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18934" y="3595148"/>
            <a:ext cx="3483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25190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AGGCTGG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AAATCGGTGCCGTGTTCACCTTTA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GTATT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en-US" sz="3200" dirty="0" smtClean="0">
                <a:latin typeface="Consolas"/>
                <a:cs typeface="Consolas"/>
              </a:rPr>
              <a:t>AGCACTTAGACAA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CTCTCAGGTGAT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ATTGCACTAACCCTAAT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AAATC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CTTCGTGGTAA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CACGGTGACTATGATGCACC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22" y="446217"/>
            <a:ext cx="35909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Example: L = 5, f = 4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967891"/>
            <a:ext cx="9155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Notice: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CTTCAGA is of length ≥ 5, and occurs ≥  4 times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CTTCAGA does not properly contain a substring of length</a:t>
            </a:r>
            <a:r>
              <a:rPr lang="en-US" sz="2400" dirty="0"/>
              <a:t> </a:t>
            </a:r>
            <a:r>
              <a:rPr lang="en-US" sz="2400" dirty="0" smtClean="0"/>
              <a:t>≥ 5 that occurs outsides of CTTCAGA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CTTCAGA is not properly contained in a string that occurs around </a:t>
            </a:r>
            <a:r>
              <a:rPr lang="en-US" sz="2400" i="1" dirty="0" smtClean="0"/>
              <a:t>every instance </a:t>
            </a:r>
            <a:r>
              <a:rPr lang="en-US" sz="2400" dirty="0" smtClean="0"/>
              <a:t>of CTTCAGA.</a:t>
            </a:r>
            <a:endParaRPr lang="en-US" sz="2400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3370972" y="2869304"/>
            <a:ext cx="254000" cy="1507064"/>
          </a:xfrm>
          <a:prstGeom prst="leftBrace">
            <a:avLst>
              <a:gd name="adj1" fmla="val 61666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18934" y="3595148"/>
            <a:ext cx="3483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883162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AGGCTGG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AAATCGGTGCCGTGTTCACCTTTA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GTATT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latin typeface="Consolas"/>
                <a:cs typeface="Consolas"/>
              </a:rPr>
              <a:t>AGCACTTAGACAA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CTCTCAGGTGAT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ATTGCACTAACCCTAAT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AAATC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CTTCGTGGTAA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CACGGTGACTATGATGCACC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22" y="446217"/>
            <a:ext cx="35909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Example: L = 5, f = 4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967891"/>
            <a:ext cx="9155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Notice: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CTTCAGA is of length ≥ 5, and occurs ≥  4 times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CTTCAGA does not properly contain a substring of length</a:t>
            </a:r>
            <a:r>
              <a:rPr lang="en-US" sz="2400" dirty="0"/>
              <a:t> </a:t>
            </a:r>
            <a:r>
              <a:rPr lang="en-US" sz="2400" dirty="0" smtClean="0"/>
              <a:t>≥ 5 that occurs outsides of CTTCAGA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CTTCAGA is not properly contained in a string that occurs around </a:t>
            </a:r>
            <a:r>
              <a:rPr lang="en-US" sz="2400" i="1" dirty="0" smtClean="0"/>
              <a:t>every instance </a:t>
            </a:r>
            <a:r>
              <a:rPr lang="en-US" sz="2400" dirty="0" smtClean="0"/>
              <a:t>of CTTCAGA.</a:t>
            </a:r>
            <a:endParaRPr lang="en-US" sz="2400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3370972" y="2869304"/>
            <a:ext cx="254000" cy="1507064"/>
          </a:xfrm>
          <a:prstGeom prst="leftBrace">
            <a:avLst>
              <a:gd name="adj1" fmla="val 61666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18934" y="3595148"/>
            <a:ext cx="3483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106937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AGGCTGG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FF"/>
                </a:solidFill>
                <a:latin typeface="Consolas"/>
                <a:cs typeface="Consolas"/>
              </a:rPr>
              <a:t>TTCAG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lang="en-US" sz="3200" dirty="0" smtClean="0">
                <a:latin typeface="Consolas"/>
                <a:cs typeface="Consolas"/>
              </a:rPr>
              <a:t>AAATCGGTGCCGTGTTCACCTTTA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GTA</a:t>
            </a:r>
            <a:r>
              <a:rPr lang="en-US" sz="3200" dirty="0" smtClean="0">
                <a:solidFill>
                  <a:srgbClr val="0000FF"/>
                </a:solidFill>
                <a:latin typeface="Consolas"/>
                <a:cs typeface="Consolas"/>
              </a:rPr>
              <a:t>TT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FF"/>
                </a:solidFill>
                <a:latin typeface="Consolas"/>
                <a:cs typeface="Consolas"/>
              </a:rPr>
              <a:t>AG</a:t>
            </a:r>
            <a:r>
              <a:rPr lang="en-US" sz="3200" dirty="0" smtClean="0">
                <a:latin typeface="Consolas"/>
                <a:cs typeface="Consolas"/>
              </a:rPr>
              <a:t>CACTTAGACAA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FF"/>
                </a:solidFill>
                <a:latin typeface="Consolas"/>
                <a:cs typeface="Consolas"/>
              </a:rPr>
              <a:t>TTCAG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lang="en-US" sz="3200" dirty="0" smtClean="0">
                <a:latin typeface="Consolas"/>
                <a:cs typeface="Consolas"/>
              </a:rPr>
              <a:t>CTCTCAGGTGAT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FF"/>
                </a:solidFill>
                <a:latin typeface="Consolas"/>
                <a:cs typeface="Consolas"/>
              </a:rPr>
              <a:t>TTCAG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lang="en-US" sz="3200" dirty="0" smtClean="0">
                <a:latin typeface="Consolas"/>
                <a:cs typeface="Consolas"/>
              </a:rPr>
              <a:t>ATTGCACTAACCCTAAT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FF"/>
                </a:solidFill>
                <a:latin typeface="Consolas"/>
                <a:cs typeface="Consolas"/>
              </a:rPr>
              <a:t>TTCAG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lang="en-US" sz="3200" dirty="0" smtClean="0">
                <a:latin typeface="Consolas"/>
                <a:cs typeface="Consolas"/>
              </a:rPr>
              <a:t>AAATC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CTTCGTGGTAA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FF"/>
                </a:solidFill>
                <a:latin typeface="Consolas"/>
                <a:cs typeface="Consolas"/>
              </a:rPr>
              <a:t>TTCAG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lang="en-US" sz="3200" dirty="0" smtClean="0">
                <a:latin typeface="Consolas"/>
                <a:cs typeface="Consolas"/>
              </a:rPr>
              <a:t>CACGGTGACTATGATGCACC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22" y="446217"/>
            <a:ext cx="35909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Example: L = 5, f = 4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967891"/>
            <a:ext cx="9155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Notice: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CTTCAGA is of length ≥ 5, and occurs ≥  4 times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CTTCAGA does not properly contain a substring of length</a:t>
            </a:r>
            <a:r>
              <a:rPr lang="en-US" sz="2400" dirty="0"/>
              <a:t> </a:t>
            </a:r>
            <a:r>
              <a:rPr lang="en-US" sz="2400" dirty="0" smtClean="0"/>
              <a:t>≥ 5 that occurs outsides of CTTCAGA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CTTCAGA is not properly contained in a string that occurs around </a:t>
            </a:r>
            <a:r>
              <a:rPr lang="en-US" sz="2400" i="1" dirty="0" smtClean="0"/>
              <a:t>every instance </a:t>
            </a:r>
            <a:r>
              <a:rPr lang="en-US" sz="2400" dirty="0" smtClean="0"/>
              <a:t>of CTTCAGA.</a:t>
            </a:r>
            <a:endParaRPr lang="en-US" sz="24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71622" y="4819135"/>
            <a:ext cx="8306486" cy="535460"/>
          </a:xfrm>
          <a:prstGeom prst="line">
            <a:avLst/>
          </a:prstGeom>
          <a:ln w="762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3784" y="1847455"/>
            <a:ext cx="569784" cy="24632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3784" y="1835555"/>
            <a:ext cx="1324919" cy="665892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4" name="Left Brace 13"/>
          <p:cNvSpPr/>
          <p:nvPr/>
        </p:nvSpPr>
        <p:spPr>
          <a:xfrm rot="16200000">
            <a:off x="3370972" y="2869304"/>
            <a:ext cx="254000" cy="1507064"/>
          </a:xfrm>
          <a:prstGeom prst="leftBrace">
            <a:avLst>
              <a:gd name="adj1" fmla="val 61666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8934" y="3595148"/>
            <a:ext cx="3483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827959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AGGCTGG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AAATCGGTGCCGTGTTCACCTTTA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GTATTGAGCACTTAGACAA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CTCTCAGGTGAT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ATTGCACTAACCCTAAT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AAATC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CTTCGTGGTAA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CACGGTGACTATGATGCACC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22" y="446217"/>
            <a:ext cx="35909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Example: L = 5, f = 4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967891"/>
            <a:ext cx="9155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Notice: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CTTCAGA is of length ≥ 5, and occurs ≥  4 times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CTTCAGA does not properly contain a substring of length</a:t>
            </a:r>
            <a:r>
              <a:rPr lang="en-US" sz="2400" dirty="0"/>
              <a:t> </a:t>
            </a:r>
            <a:r>
              <a:rPr lang="en-US" sz="2400" dirty="0" smtClean="0"/>
              <a:t>≥ 5 that occurs outsides of CTTCAGA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CTTCAGA is not properly contained in a string that occurs around </a:t>
            </a:r>
            <a:r>
              <a:rPr lang="en-US" sz="2400" i="1" dirty="0" smtClean="0"/>
              <a:t>every instance </a:t>
            </a:r>
            <a:r>
              <a:rPr lang="en-US" sz="2400" dirty="0" smtClean="0"/>
              <a:t>of CTTCAGA.</a:t>
            </a:r>
            <a:endParaRPr lang="en-US" sz="2400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3370972" y="2869304"/>
            <a:ext cx="254000" cy="1507064"/>
          </a:xfrm>
          <a:prstGeom prst="leftBrace">
            <a:avLst>
              <a:gd name="adj1" fmla="val 61666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18934" y="3595148"/>
            <a:ext cx="3483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783727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AGGCTGG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AAATCGGTGCCGTGTTCACCTTTA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GTATTGAGCACTTAGACAA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latin typeface="Consolas"/>
                <a:cs typeface="Consolas"/>
              </a:rPr>
              <a:t>TCTCAGGTGAT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ATTGCACTAACCCTAAT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AAATC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CTTCGTGGTAA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latin typeface="Consolas"/>
                <a:cs typeface="Consolas"/>
              </a:rPr>
              <a:t>ACGGTGACTATGATGCACC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22" y="446217"/>
            <a:ext cx="35909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Example: L = 5, f = 4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967891"/>
            <a:ext cx="9155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Notice: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CTTCAGA is of length ≥ 5, and occurs ≥  4 times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CTTCAGA does not properly contain a substring of length</a:t>
            </a:r>
            <a:r>
              <a:rPr lang="en-US" sz="2400" dirty="0"/>
              <a:t> </a:t>
            </a:r>
            <a:r>
              <a:rPr lang="en-US" sz="2400" dirty="0" smtClean="0"/>
              <a:t>≥ 5 that occurs outsides of CTTCAGA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CTTCAGA is not properly contained in a string that occurs around </a:t>
            </a:r>
            <a:r>
              <a:rPr lang="en-US" sz="2400" i="1" dirty="0" smtClean="0"/>
              <a:t>every instance </a:t>
            </a:r>
            <a:r>
              <a:rPr lang="en-US" sz="2400" dirty="0" smtClean="0"/>
              <a:t>of CTTCAGA.</a:t>
            </a:r>
            <a:endParaRPr lang="en-US" sz="2400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3370972" y="2869304"/>
            <a:ext cx="254000" cy="1507064"/>
          </a:xfrm>
          <a:prstGeom prst="leftBrace">
            <a:avLst>
              <a:gd name="adj1" fmla="val 61666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18934" y="3595148"/>
            <a:ext cx="3483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110662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AGGCTGG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AAATCGGTGCCGTGTTCACCTTTA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GTATTGAGCACTTAGACAA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lang="en-US" sz="3200" dirty="0" smtClean="0">
                <a:latin typeface="Consolas"/>
                <a:cs typeface="Consolas"/>
              </a:rPr>
              <a:t>TCTCAGGTGAT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ATTGCACTAACCCTAAT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latin typeface="Consolas"/>
                <a:cs typeface="Consolas"/>
              </a:rPr>
              <a:t>AAATC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CTTCGTGGTAA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lang="en-US" sz="3200" dirty="0" smtClean="0">
                <a:latin typeface="Consolas"/>
                <a:cs typeface="Consolas"/>
              </a:rPr>
              <a:t>ACGGTGACTATGATGCACC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22" y="446217"/>
            <a:ext cx="35909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Example: L = 5, f = 4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967891"/>
            <a:ext cx="9155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Notice: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CTTCAGA is of length ≥ 5, and occurs ≥  4 times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CTTCAGA does not properly contain a substring of length</a:t>
            </a:r>
            <a:r>
              <a:rPr lang="en-US" sz="2400" dirty="0"/>
              <a:t> </a:t>
            </a:r>
            <a:r>
              <a:rPr lang="en-US" sz="2400" dirty="0" smtClean="0"/>
              <a:t>≥ 5 that occurs outsides of CTTCAGA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CTTCAGA is not properly contained in a string that occurs around </a:t>
            </a:r>
            <a:r>
              <a:rPr lang="en-US" sz="2400" i="1" dirty="0" smtClean="0"/>
              <a:t>every instance </a:t>
            </a:r>
            <a:r>
              <a:rPr lang="en-US" sz="2400" dirty="0" smtClean="0"/>
              <a:t>of CTTCAGA.</a:t>
            </a:r>
            <a:endParaRPr lang="en-US" sz="2400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3370972" y="2869304"/>
            <a:ext cx="254000" cy="1507064"/>
          </a:xfrm>
          <a:prstGeom prst="leftBrace">
            <a:avLst>
              <a:gd name="adj1" fmla="val 61666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18934" y="3595148"/>
            <a:ext cx="3483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65593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AGGCTGG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lang="en-US" sz="3200" dirty="0" smtClean="0">
                <a:latin typeface="Consolas"/>
                <a:cs typeface="Consolas"/>
              </a:rPr>
              <a:t>AATCGGTGCCGTGTTCACCTTTA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GTATTGAGCACTTAGACAA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lang="en-US" sz="3200" dirty="0" smtClean="0">
                <a:latin typeface="Consolas"/>
                <a:cs typeface="Consolas"/>
              </a:rPr>
              <a:t>TCTCAGGTGAT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lang="en-US" sz="3200" dirty="0" smtClean="0">
                <a:latin typeface="Consolas"/>
                <a:cs typeface="Consolas"/>
              </a:rPr>
              <a:t>TTGCACTAACCCTAAT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lang="en-US" sz="3200" dirty="0" smtClean="0">
                <a:latin typeface="Consolas"/>
                <a:cs typeface="Consolas"/>
              </a:rPr>
              <a:t>AATC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CTTCGTGGTAA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CTTCAGA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lang="en-US" sz="3200" dirty="0" smtClean="0">
                <a:latin typeface="Consolas"/>
                <a:cs typeface="Consolas"/>
              </a:rPr>
              <a:t>ACGGTGACTATGATGCACC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22" y="446217"/>
            <a:ext cx="35909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Example: L = 5, f = 4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967891"/>
            <a:ext cx="9155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Notice: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CTTCAGA is of length ≥ 5, and occurs ≥  4 times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CTTCAGA does not properly contain a substring of length</a:t>
            </a:r>
            <a:r>
              <a:rPr lang="en-US" sz="2400" dirty="0"/>
              <a:t> </a:t>
            </a:r>
            <a:r>
              <a:rPr lang="en-US" sz="2400" dirty="0" smtClean="0"/>
              <a:t>≥ 5 that occurs outsides of CTTCAGA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CTTCAGA is not properly contained in a string that occurs around </a:t>
            </a:r>
            <a:r>
              <a:rPr lang="en-US" sz="2400" i="1" dirty="0" smtClean="0"/>
              <a:t>every instance </a:t>
            </a:r>
            <a:r>
              <a:rPr lang="en-US" sz="2400" dirty="0" smtClean="0"/>
              <a:t>of CTTCAGA.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47135" y="5649783"/>
            <a:ext cx="8306486" cy="535460"/>
          </a:xfrm>
          <a:prstGeom prst="line">
            <a:avLst/>
          </a:prstGeom>
          <a:ln w="762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3370972" y="2869304"/>
            <a:ext cx="254000" cy="1507064"/>
          </a:xfrm>
          <a:prstGeom prst="leftBrace">
            <a:avLst>
              <a:gd name="adj1" fmla="val 61666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18934" y="3595148"/>
            <a:ext cx="3483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62284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 Repeats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DNA sequence repeated throughout a genome</a:t>
            </a:r>
          </a:p>
          <a:p>
            <a:r>
              <a:rPr lang="en-US" sz="2800" dirty="0" smtClean="0"/>
              <a:t>Example: Transposable </a:t>
            </a:r>
            <a:r>
              <a:rPr lang="en-US" sz="2800" dirty="0" smtClean="0"/>
              <a:t>elements, </a:t>
            </a:r>
            <a:r>
              <a:rPr lang="en-US" sz="2800" dirty="0" err="1" smtClean="0"/>
              <a:t>pseudogenes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Substantial </a:t>
            </a:r>
            <a:r>
              <a:rPr lang="en-US" sz="2800" dirty="0" smtClean="0"/>
              <a:t>portion of </a:t>
            </a:r>
            <a:r>
              <a:rPr lang="en-US" sz="2800" dirty="0" smtClean="0"/>
              <a:t>many eukaryotic </a:t>
            </a:r>
            <a:r>
              <a:rPr lang="en-US" sz="2800" dirty="0" smtClean="0"/>
              <a:t>genomes (&gt;45% of human genome)</a:t>
            </a:r>
          </a:p>
          <a:p>
            <a:r>
              <a:rPr lang="en-US" sz="2800" dirty="0" smtClean="0"/>
              <a:t>Source of genetic disorders</a:t>
            </a:r>
          </a:p>
          <a:p>
            <a:r>
              <a:rPr lang="en-US" sz="2800" dirty="0" smtClean="0"/>
              <a:t>Mechanisms of evolution</a:t>
            </a:r>
          </a:p>
          <a:p>
            <a:r>
              <a:rPr lang="en-US" sz="2800" dirty="0" smtClean="0"/>
              <a:t>Window into evolutionary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3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Repeat: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Zheng</a:t>
            </a:r>
            <a:r>
              <a:rPr lang="en-US" dirty="0" smtClean="0"/>
              <a:t> and </a:t>
            </a:r>
            <a:r>
              <a:rPr lang="en-US" dirty="0" err="1" smtClean="0"/>
              <a:t>Lonardi</a:t>
            </a:r>
            <a:r>
              <a:rPr lang="en-US" dirty="0" smtClean="0"/>
              <a:t>: Quadratic </a:t>
            </a:r>
            <a:r>
              <a:rPr lang="en-US" dirty="0" err="1" smtClean="0"/>
              <a:t>implemention</a:t>
            </a:r>
            <a:endParaRPr lang="en-US" dirty="0" smtClean="0"/>
          </a:p>
          <a:p>
            <a:r>
              <a:rPr lang="en-US" dirty="0" smtClean="0"/>
              <a:t>He / </a:t>
            </a:r>
            <a:r>
              <a:rPr lang="en-US" dirty="0" err="1" smtClean="0"/>
              <a:t>Huo</a:t>
            </a:r>
            <a:r>
              <a:rPr lang="en-US" dirty="0" smtClean="0"/>
              <a:t>, Wang, </a:t>
            </a:r>
            <a:r>
              <a:rPr lang="en-US" dirty="0" err="1" smtClean="0"/>
              <a:t>Stojkovic</a:t>
            </a:r>
            <a:r>
              <a:rPr lang="en-US" dirty="0" smtClean="0"/>
              <a:t>: Suffix-tree based implementation</a:t>
            </a:r>
          </a:p>
          <a:p>
            <a:pPr lvl="1"/>
            <a:r>
              <a:rPr lang="en-US" dirty="0" smtClean="0"/>
              <a:t>Linear implementation</a:t>
            </a:r>
          </a:p>
          <a:p>
            <a:pPr lvl="1"/>
            <a:r>
              <a:rPr lang="en-US" dirty="0" smtClean="0"/>
              <a:t>Requires exact matches</a:t>
            </a:r>
          </a:p>
          <a:p>
            <a:r>
              <a:rPr lang="en-US" b="1" dirty="0" smtClean="0"/>
              <a:t>Goal</a:t>
            </a:r>
            <a:r>
              <a:rPr lang="en-US" dirty="0" smtClean="0"/>
              <a:t>: </a:t>
            </a:r>
            <a:r>
              <a:rPr lang="en-US" dirty="0" smtClean="0"/>
              <a:t>Linear prediction method that </a:t>
            </a:r>
            <a:r>
              <a:rPr lang="en-US" dirty="0" smtClean="0"/>
              <a:t>can accommodate sequence variation without significant loss in sensitivity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3803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 a linear scan of the genomic sequence: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Search for repeated </a:t>
            </a:r>
            <a:r>
              <a:rPr lang="en-US" i="1" dirty="0" smtClean="0"/>
              <a:t>l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</a:t>
            </a:r>
          </a:p>
          <a:p>
            <a:pPr marL="914400" lvl="1" indent="-514350"/>
            <a:r>
              <a:rPr lang="en-US" dirty="0" smtClean="0"/>
              <a:t>Augmentation: Use a </a:t>
            </a:r>
            <a:r>
              <a:rPr lang="en-US" dirty="0" err="1" smtClean="0"/>
              <a:t>PatterHunter</a:t>
            </a:r>
            <a:r>
              <a:rPr lang="en-US" dirty="0" smtClean="0"/>
              <a:t> spaced-seed strategy to generalize match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overlapping </a:t>
            </a:r>
            <a:r>
              <a:rPr lang="en-US" i="1" dirty="0" smtClean="0"/>
              <a:t>l-</a:t>
            </a:r>
            <a:r>
              <a:rPr lang="en-US" dirty="0" err="1" smtClean="0"/>
              <a:t>mers</a:t>
            </a:r>
            <a:r>
              <a:rPr lang="en-US" dirty="0" smtClean="0"/>
              <a:t> together as encountered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Break merged strings apart when elementary repeat definitions are violated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11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AGGCTGGCTTCAGAA</a:t>
            </a:r>
            <a:r>
              <a:rPr lang="en-US" sz="3200" dirty="0">
                <a:latin typeface="Consolas"/>
                <a:cs typeface="Consolas"/>
              </a:rPr>
              <a:t>T</a:t>
            </a:r>
            <a:r>
              <a:rPr lang="en-US" sz="3200" dirty="0" smtClean="0">
                <a:latin typeface="Consolas"/>
                <a:cs typeface="Consolas"/>
              </a:rPr>
              <a:t>ATCGGTGCCGTGTTCACCTTTA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GTATTGAGCACTTAGACAAGAGCAGAAGCCTAGGTGAT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AGCTTCAGAATATCACTAACCCTAATCTTCAGAATATC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CTTCGTGGTAAGAGCAGAAGCCGTGACTATGATGCACC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919" y="4022811"/>
            <a:ext cx="7805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Lemma 1</a:t>
            </a:r>
            <a:r>
              <a:rPr lang="en-US" sz="3200" dirty="0" smtClean="0"/>
              <a:t>: An </a:t>
            </a:r>
            <a:r>
              <a:rPr lang="en-US" sz="3200" i="1" dirty="0" smtClean="0"/>
              <a:t>l-</a:t>
            </a:r>
            <a:r>
              <a:rPr lang="en-US" sz="3200" i="1" dirty="0" err="1" smtClean="0"/>
              <a:t>mer</a:t>
            </a:r>
            <a:r>
              <a:rPr lang="en-US" sz="3200" i="1" dirty="0" smtClean="0"/>
              <a:t> </a:t>
            </a:r>
            <a:r>
              <a:rPr lang="en-US" sz="3200" dirty="0" smtClean="0"/>
              <a:t>belongs to at most one elementary repeat family.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55045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CTTCAGAA</a:t>
            </a:r>
            <a:r>
              <a:rPr lang="en-US" sz="3200" b="1" u="sng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AT</a:t>
            </a:r>
            <a:r>
              <a:rPr lang="en-US" sz="3200" dirty="0" smtClean="0">
                <a:latin typeface="Consolas"/>
                <a:cs typeface="Consolas"/>
              </a:rPr>
              <a:t>CGGTGCCGTGTTCACCTTTA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GTATTGAGCACTTAGACAA</a:t>
            </a:r>
            <a:r>
              <a:rPr lang="en-US" sz="3200" b="1" u="sng" dirty="0" smtClean="0">
                <a:solidFill>
                  <a:srgbClr val="008000"/>
                </a:solidFill>
                <a:latin typeface="Consolas"/>
                <a:cs typeface="Consolas"/>
              </a:rPr>
              <a:t>GAGCAGAAGCC</a:t>
            </a:r>
            <a:r>
              <a:rPr lang="en-US" sz="3200" dirty="0" smtClean="0">
                <a:latin typeface="Consolas"/>
                <a:cs typeface="Consolas"/>
              </a:rPr>
              <a:t>TAGGTGAT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CTTCAGAATAT</a:t>
            </a:r>
            <a:r>
              <a:rPr lang="en-US" sz="3200" dirty="0" smtClean="0">
                <a:latin typeface="Consolas"/>
                <a:cs typeface="Consolas"/>
              </a:rPr>
              <a:t>CACTAACCCTAAT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CTTCAGAAT</a:t>
            </a:r>
            <a:r>
              <a:rPr lang="en-US" sz="3200" dirty="0" smtClean="0">
                <a:latin typeface="Consolas"/>
                <a:cs typeface="Consolas"/>
              </a:rPr>
              <a:t>ATC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CTTCGTGGTAA</a:t>
            </a:r>
            <a:r>
              <a:rPr lang="en-US" sz="3200" b="1" u="sng" dirty="0" smtClean="0">
                <a:solidFill>
                  <a:srgbClr val="008000"/>
                </a:solidFill>
                <a:latin typeface="Consolas"/>
                <a:cs typeface="Consolas"/>
              </a:rPr>
              <a:t>GAGCAGAAGCC</a:t>
            </a:r>
            <a:r>
              <a:rPr lang="en-US" sz="3200" dirty="0" smtClean="0">
                <a:latin typeface="Consolas"/>
                <a:cs typeface="Consolas"/>
              </a:rPr>
              <a:t>GTGACTATGATGCACC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919" y="4022811"/>
            <a:ext cx="7805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Lemma 1</a:t>
            </a:r>
            <a:r>
              <a:rPr lang="en-US" sz="3200" dirty="0" smtClean="0"/>
              <a:t>: An </a:t>
            </a:r>
            <a:r>
              <a:rPr lang="en-US" sz="3200" i="1" dirty="0" smtClean="0"/>
              <a:t>l-</a:t>
            </a:r>
            <a:r>
              <a:rPr lang="en-US" sz="3200" i="1" dirty="0" err="1" smtClean="0"/>
              <a:t>mer</a:t>
            </a:r>
            <a:r>
              <a:rPr lang="en-US" sz="3200" i="1" dirty="0" smtClean="0"/>
              <a:t> </a:t>
            </a:r>
            <a:r>
              <a:rPr lang="en-US" sz="3200" dirty="0" smtClean="0"/>
              <a:t>belongs to at most one elementary repeat family.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816790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CTT</a:t>
            </a:r>
            <a:r>
              <a:rPr lang="en-US" sz="3200" b="1" u="sng" dirty="0" smtClean="0">
                <a:solidFill>
                  <a:srgbClr val="FF0000"/>
                </a:solidFill>
                <a:latin typeface="Consolas"/>
                <a:cs typeface="Consolas"/>
              </a:rPr>
              <a:t>CAGAA</a:t>
            </a:r>
            <a:r>
              <a:rPr lang="en-US" sz="3200" b="1" u="sng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AT</a:t>
            </a:r>
            <a:r>
              <a:rPr lang="en-US" sz="3200" dirty="0" smtClean="0">
                <a:latin typeface="Consolas"/>
                <a:cs typeface="Consolas"/>
              </a:rPr>
              <a:t>CGGTGCCGTGTTCACCTTTA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GTATTGAGCACTTAGACAA</a:t>
            </a:r>
            <a:r>
              <a:rPr lang="en-US" sz="3200" b="1" u="sng" dirty="0" smtClean="0">
                <a:solidFill>
                  <a:srgbClr val="008000"/>
                </a:solidFill>
                <a:latin typeface="Consolas"/>
                <a:cs typeface="Consolas"/>
              </a:rPr>
              <a:t>GAG</a:t>
            </a:r>
            <a:r>
              <a:rPr lang="en-US" sz="3200" b="1" u="sng" dirty="0" smtClean="0">
                <a:solidFill>
                  <a:srgbClr val="FF0000"/>
                </a:solidFill>
                <a:latin typeface="Consolas"/>
                <a:cs typeface="Consolas"/>
              </a:rPr>
              <a:t>CAGAA</a:t>
            </a:r>
            <a:r>
              <a:rPr lang="en-US" sz="3200" b="1" u="sng" dirty="0" smtClean="0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3200" dirty="0" smtClean="0">
                <a:latin typeface="Consolas"/>
                <a:cs typeface="Consolas"/>
              </a:rPr>
              <a:t>TAGGTGAT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CTT</a:t>
            </a:r>
            <a:r>
              <a:rPr lang="en-US" sz="3200" b="1" u="sng" dirty="0" smtClean="0">
                <a:solidFill>
                  <a:srgbClr val="FF0000"/>
                </a:solidFill>
                <a:latin typeface="Consolas"/>
                <a:cs typeface="Consolas"/>
              </a:rPr>
              <a:t>CAGAA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TAT</a:t>
            </a:r>
            <a:r>
              <a:rPr lang="en-US" sz="3200" dirty="0" smtClean="0">
                <a:latin typeface="Consolas"/>
                <a:cs typeface="Consolas"/>
              </a:rPr>
              <a:t>CACTAACCCTAAT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CTTCAGAAT</a:t>
            </a:r>
            <a:r>
              <a:rPr lang="en-US" sz="3200" dirty="0" smtClean="0">
                <a:latin typeface="Consolas"/>
                <a:cs typeface="Consolas"/>
              </a:rPr>
              <a:t>ATC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CTTCGTGGTAA</a:t>
            </a:r>
            <a:r>
              <a:rPr lang="en-US" sz="3200" b="1" u="sng" dirty="0" smtClean="0">
                <a:solidFill>
                  <a:srgbClr val="008000"/>
                </a:solidFill>
                <a:latin typeface="Consolas"/>
                <a:cs typeface="Consolas"/>
              </a:rPr>
              <a:t>GAG</a:t>
            </a:r>
            <a:r>
              <a:rPr lang="en-US" sz="3200" b="1" u="sng" dirty="0" smtClean="0">
                <a:solidFill>
                  <a:srgbClr val="FF0000"/>
                </a:solidFill>
                <a:latin typeface="Consolas"/>
                <a:cs typeface="Consolas"/>
              </a:rPr>
              <a:t>CAGAA</a:t>
            </a:r>
            <a:r>
              <a:rPr lang="en-US" sz="3200" b="1" u="sng" dirty="0" smtClean="0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3200" dirty="0" smtClean="0">
                <a:latin typeface="Consolas"/>
                <a:cs typeface="Consolas"/>
              </a:rPr>
              <a:t>GTGACTATGATGCACC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919" y="4022811"/>
            <a:ext cx="7805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Lemma 1</a:t>
            </a:r>
            <a:r>
              <a:rPr lang="en-US" sz="3200" dirty="0" smtClean="0"/>
              <a:t>: An </a:t>
            </a:r>
            <a:r>
              <a:rPr lang="en-US" sz="3200" i="1" dirty="0" smtClean="0"/>
              <a:t>l-</a:t>
            </a:r>
            <a:r>
              <a:rPr lang="en-US" sz="3200" i="1" dirty="0" err="1" smtClean="0"/>
              <a:t>mer</a:t>
            </a:r>
            <a:r>
              <a:rPr lang="en-US" sz="3200" i="1" dirty="0" smtClean="0"/>
              <a:t> </a:t>
            </a:r>
            <a:r>
              <a:rPr lang="en-US" sz="3200" dirty="0" smtClean="0"/>
              <a:t>belongs to at most one elementary repeat family.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1677371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CTT</a:t>
            </a:r>
            <a:r>
              <a:rPr lang="en-US" sz="3200" b="1" u="sng" dirty="0" smtClean="0">
                <a:solidFill>
                  <a:srgbClr val="FF0000"/>
                </a:solidFill>
                <a:latin typeface="Consolas"/>
                <a:cs typeface="Consolas"/>
              </a:rPr>
              <a:t>CAGAA</a:t>
            </a:r>
            <a:r>
              <a:rPr lang="en-US" sz="3200" b="1" u="sng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AT</a:t>
            </a:r>
            <a:r>
              <a:rPr lang="en-US" sz="3200" dirty="0" smtClean="0">
                <a:latin typeface="Consolas"/>
                <a:cs typeface="Consolas"/>
              </a:rPr>
              <a:t>CGGTGCCGTGTTCACCTTTA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GTATTGAGCACTTAGACAA</a:t>
            </a:r>
            <a:r>
              <a:rPr lang="en-US" sz="3200" b="1" u="sng" dirty="0" smtClean="0">
                <a:solidFill>
                  <a:srgbClr val="008000"/>
                </a:solidFill>
                <a:latin typeface="Consolas"/>
                <a:cs typeface="Consolas"/>
              </a:rPr>
              <a:t>GAG</a:t>
            </a:r>
            <a:r>
              <a:rPr lang="en-US" sz="3200" b="1" u="sng" dirty="0" smtClean="0">
                <a:solidFill>
                  <a:srgbClr val="FF0000"/>
                </a:solidFill>
                <a:latin typeface="Consolas"/>
                <a:cs typeface="Consolas"/>
              </a:rPr>
              <a:t>CAGAA</a:t>
            </a:r>
            <a:r>
              <a:rPr lang="en-US" sz="3200" b="1" u="sng" dirty="0" smtClean="0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3200" dirty="0" smtClean="0">
                <a:latin typeface="Consolas"/>
                <a:cs typeface="Consolas"/>
              </a:rPr>
              <a:t>TAGGTGAT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CTT</a:t>
            </a:r>
            <a:r>
              <a:rPr lang="en-US" sz="3200" b="1" u="sng" dirty="0" smtClean="0">
                <a:solidFill>
                  <a:srgbClr val="FF0000"/>
                </a:solidFill>
                <a:latin typeface="Consolas"/>
                <a:cs typeface="Consolas"/>
              </a:rPr>
              <a:t>CAGAA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TAT</a:t>
            </a:r>
            <a:r>
              <a:rPr lang="en-US" sz="3200" dirty="0" smtClean="0">
                <a:latin typeface="Consolas"/>
                <a:cs typeface="Consolas"/>
              </a:rPr>
              <a:t>CACTAACCCTAAT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CTTCAGAAT</a:t>
            </a:r>
            <a:r>
              <a:rPr lang="en-US" sz="3200" dirty="0" smtClean="0">
                <a:latin typeface="Consolas"/>
                <a:cs typeface="Consolas"/>
              </a:rPr>
              <a:t>ATC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CTTCGTGGTAA</a:t>
            </a:r>
            <a:r>
              <a:rPr lang="en-US" sz="3200" b="1" u="sng" dirty="0" smtClean="0">
                <a:solidFill>
                  <a:srgbClr val="008000"/>
                </a:solidFill>
                <a:latin typeface="Consolas"/>
                <a:cs typeface="Consolas"/>
              </a:rPr>
              <a:t>GAG</a:t>
            </a:r>
            <a:r>
              <a:rPr lang="en-US" sz="3200" b="1" u="sng" dirty="0" smtClean="0">
                <a:solidFill>
                  <a:srgbClr val="FF0000"/>
                </a:solidFill>
                <a:latin typeface="Consolas"/>
                <a:cs typeface="Consolas"/>
              </a:rPr>
              <a:t>CAGAA</a:t>
            </a:r>
            <a:r>
              <a:rPr lang="en-US" sz="3200" b="1" u="sng" dirty="0" smtClean="0">
                <a:solidFill>
                  <a:srgbClr val="008000"/>
                </a:solidFill>
                <a:latin typeface="Consolas"/>
                <a:cs typeface="Consolas"/>
              </a:rPr>
              <a:t>GCC</a:t>
            </a:r>
            <a:r>
              <a:rPr lang="en-US" sz="3200" dirty="0" smtClean="0">
                <a:latin typeface="Consolas"/>
                <a:cs typeface="Consolas"/>
              </a:rPr>
              <a:t>GTGACTATGATGCACC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919" y="4022811"/>
            <a:ext cx="7805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Lemma 1</a:t>
            </a:r>
            <a:r>
              <a:rPr lang="en-US" sz="3200" dirty="0" smtClean="0"/>
              <a:t>: An </a:t>
            </a:r>
            <a:r>
              <a:rPr lang="en-US" sz="3200" i="1" dirty="0" smtClean="0"/>
              <a:t>l-</a:t>
            </a:r>
            <a:r>
              <a:rPr lang="en-US" sz="3200" i="1" dirty="0" err="1" smtClean="0"/>
              <a:t>mer</a:t>
            </a:r>
            <a:r>
              <a:rPr lang="en-US" sz="3200" i="1" dirty="0" smtClean="0"/>
              <a:t> </a:t>
            </a:r>
            <a:r>
              <a:rPr lang="en-US" sz="3200" dirty="0" smtClean="0"/>
              <a:t>belongs to at most one elementary repeat family.</a:t>
            </a:r>
            <a:endParaRPr lang="en-US" sz="32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4919" y="5430108"/>
            <a:ext cx="8893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Observation</a:t>
            </a:r>
            <a:r>
              <a:rPr lang="en-US" sz="3200" dirty="0" smtClean="0"/>
              <a:t>: Any </a:t>
            </a:r>
            <a:r>
              <a:rPr lang="en-US" sz="3200" i="1" dirty="0" smtClean="0"/>
              <a:t>l</a:t>
            </a:r>
            <a:r>
              <a:rPr lang="en-US" sz="3200" dirty="0" smtClean="0"/>
              <a:t>-</a:t>
            </a:r>
            <a:r>
              <a:rPr lang="en-US" sz="3200" dirty="0" err="1" smtClean="0"/>
              <a:t>mer</a:t>
            </a:r>
            <a:r>
              <a:rPr lang="en-US" sz="3200" dirty="0" smtClean="0"/>
              <a:t> that occurs ≥ </a:t>
            </a:r>
            <a:r>
              <a:rPr lang="en-US" sz="3200" i="1" dirty="0" smtClean="0"/>
              <a:t>f</a:t>
            </a:r>
            <a:r>
              <a:rPr lang="en-US" sz="3200" dirty="0" smtClean="0"/>
              <a:t> times is, or belongs to, an elementary repeat.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907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19" y="205947"/>
            <a:ext cx="7805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Lemma 1</a:t>
            </a:r>
            <a:r>
              <a:rPr lang="en-US" sz="3200" dirty="0" smtClean="0"/>
              <a:t>: An </a:t>
            </a:r>
            <a:r>
              <a:rPr lang="en-US" sz="3200" i="1" dirty="0" smtClean="0"/>
              <a:t>l-</a:t>
            </a:r>
            <a:r>
              <a:rPr lang="en-US" sz="3200" i="1" dirty="0" err="1" smtClean="0"/>
              <a:t>mer</a:t>
            </a:r>
            <a:r>
              <a:rPr lang="en-US" sz="3200" i="1" dirty="0" smtClean="0"/>
              <a:t> </a:t>
            </a:r>
            <a:r>
              <a:rPr lang="en-US" sz="3200" dirty="0" smtClean="0"/>
              <a:t>belongs to at most one elementary repeat family.</a:t>
            </a:r>
            <a:endParaRPr lang="en-US" sz="32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4919" y="1613244"/>
            <a:ext cx="8893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Observation</a:t>
            </a:r>
            <a:r>
              <a:rPr lang="en-US" sz="3200" dirty="0" smtClean="0"/>
              <a:t>: Any </a:t>
            </a:r>
            <a:r>
              <a:rPr lang="en-US" sz="3200" i="1" dirty="0" smtClean="0"/>
              <a:t>l</a:t>
            </a:r>
            <a:r>
              <a:rPr lang="en-US" sz="3200" dirty="0" smtClean="0"/>
              <a:t>-</a:t>
            </a:r>
            <a:r>
              <a:rPr lang="en-US" sz="3200" dirty="0" err="1" smtClean="0"/>
              <a:t>mer</a:t>
            </a:r>
            <a:r>
              <a:rPr lang="en-US" sz="3200" dirty="0" smtClean="0"/>
              <a:t> that occurs ≥ </a:t>
            </a:r>
            <a:r>
              <a:rPr lang="en-US" sz="3200" i="1" dirty="0" smtClean="0"/>
              <a:t>f</a:t>
            </a:r>
            <a:r>
              <a:rPr lang="en-US" sz="3200" dirty="0" smtClean="0"/>
              <a:t> times is, or belongs to, an elementary repeat.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1622" y="3501081"/>
            <a:ext cx="75456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RAIDER Strategy: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Find all </a:t>
            </a:r>
            <a:r>
              <a:rPr lang="en-US" sz="3200" i="1" dirty="0" smtClean="0"/>
              <a:t>l</a:t>
            </a:r>
            <a:r>
              <a:rPr lang="en-US" sz="3200" dirty="0" smtClean="0"/>
              <a:t>-</a:t>
            </a:r>
            <a:r>
              <a:rPr lang="en-US" sz="3200" dirty="0" err="1" smtClean="0"/>
              <a:t>mers</a:t>
            </a:r>
            <a:r>
              <a:rPr lang="en-US" sz="3200" dirty="0" smtClean="0"/>
              <a:t> occurring </a:t>
            </a:r>
            <a:r>
              <a:rPr lang="en-US" sz="3200" i="1" dirty="0" smtClean="0"/>
              <a:t>f</a:t>
            </a:r>
            <a:r>
              <a:rPr lang="en-US" sz="3200" dirty="0" smtClean="0"/>
              <a:t> or more times.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Expand </a:t>
            </a:r>
            <a:r>
              <a:rPr lang="en-US" sz="3200" i="1" dirty="0" smtClean="0"/>
              <a:t>l</a:t>
            </a:r>
            <a:r>
              <a:rPr lang="en-US" sz="3200" dirty="0" smtClean="0"/>
              <a:t>-</a:t>
            </a:r>
            <a:r>
              <a:rPr lang="en-US" sz="3200" dirty="0" err="1" smtClean="0"/>
              <a:t>mers</a:t>
            </a:r>
            <a:r>
              <a:rPr lang="en-US" sz="3200" dirty="0" smtClean="0"/>
              <a:t> out to achieve </a:t>
            </a:r>
            <a:r>
              <a:rPr lang="en-US" sz="3200" dirty="0" err="1" smtClean="0"/>
              <a:t>maximality</a:t>
            </a:r>
            <a:r>
              <a:rPr lang="en-US" sz="3200" dirty="0" smtClean="0"/>
              <a:t>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916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AGGCTGGCTT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CAGAA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TAG</a:t>
            </a:r>
            <a:r>
              <a:rPr lang="en-US" sz="3200" dirty="0">
                <a:latin typeface="Consolas"/>
                <a:cs typeface="Consolas"/>
              </a:rPr>
              <a:t>CGGTG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</a:t>
            </a:r>
            <a:r>
              <a:rPr lang="en-US" sz="3200" dirty="0">
                <a:latin typeface="Consolas"/>
                <a:cs typeface="Consolas"/>
              </a:rPr>
              <a:t>TTCACCTTTA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GTCTTCAGCACTTAGACAA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TT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CAGAA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</a:t>
            </a:r>
            <a:r>
              <a:rPr lang="en-US" sz="3200" dirty="0" smtClean="0">
                <a:latin typeface="Consolas"/>
                <a:cs typeface="Consolas"/>
              </a:rPr>
              <a:t>TAGGTGAT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CAGAA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TAT</a:t>
            </a:r>
            <a:r>
              <a:rPr lang="en-US" sz="3200" dirty="0" smtClean="0">
                <a:latin typeface="Consolas"/>
                <a:cs typeface="Consolas"/>
              </a:rPr>
              <a:t>CACTAACCCTAAT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CAGAA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latin typeface="Consolas"/>
                <a:cs typeface="Consolas"/>
              </a:rPr>
              <a:t>ATC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CTTCATGGTAA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CAGAA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TAA</a:t>
            </a:r>
            <a:r>
              <a:rPr lang="en-US" sz="3200" dirty="0" smtClean="0">
                <a:latin typeface="Consolas"/>
                <a:cs typeface="Consolas"/>
              </a:rPr>
              <a:t>GTGGACTTCATGCACC</a:t>
            </a:r>
            <a:endParaRPr lang="en-US"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5242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AGGCTGGCTT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CAGAAT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</a:t>
            </a:r>
            <a:r>
              <a:rPr lang="en-US" sz="3200" dirty="0">
                <a:latin typeface="Consolas"/>
                <a:cs typeface="Consolas"/>
              </a:rPr>
              <a:t>CGGTG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</a:t>
            </a:r>
            <a:r>
              <a:rPr lang="en-US" sz="3200" dirty="0">
                <a:latin typeface="Consolas"/>
                <a:cs typeface="Consolas"/>
              </a:rPr>
              <a:t>TTCACCTTTA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GTCTTCAGCACTTAGACAA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TT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CAGAAT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AT</a:t>
            </a:r>
            <a:r>
              <a:rPr lang="en-US" sz="3200" dirty="0" smtClean="0">
                <a:latin typeface="Consolas"/>
                <a:cs typeface="Consolas"/>
              </a:rPr>
              <a:t>TAGGTGAT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CAGAAT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AT</a:t>
            </a:r>
            <a:r>
              <a:rPr lang="en-US" sz="3200" dirty="0" smtClean="0">
                <a:latin typeface="Consolas"/>
                <a:cs typeface="Consolas"/>
              </a:rPr>
              <a:t>CACTAACCCTAAT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CAGAAT</a:t>
            </a:r>
            <a:r>
              <a:rPr lang="en-US" sz="3200" dirty="0" smtClean="0">
                <a:latin typeface="Consolas"/>
                <a:cs typeface="Consolas"/>
              </a:rPr>
              <a:t>ATC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CTTCATGGTAA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CAGAAT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AA</a:t>
            </a:r>
            <a:r>
              <a:rPr lang="en-US" sz="3200" dirty="0" smtClean="0">
                <a:latin typeface="Consolas"/>
                <a:cs typeface="Consolas"/>
              </a:rPr>
              <a:t>GTGGACTTCATGCACC</a:t>
            </a:r>
            <a:endParaRPr lang="en-US"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5647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AGGCTGGC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TTCAGAATA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</a:t>
            </a:r>
            <a:r>
              <a:rPr lang="en-US" sz="3200" dirty="0">
                <a:latin typeface="Consolas"/>
                <a:cs typeface="Consolas"/>
              </a:rPr>
              <a:t>CGGTG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</a:t>
            </a:r>
            <a:r>
              <a:rPr lang="en-US" sz="3200" dirty="0">
                <a:latin typeface="Consolas"/>
                <a:cs typeface="Consolas"/>
              </a:rPr>
              <a:t>TTCACCTTTA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GTCTTCAGCACTTAGACAA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TTCAGAATA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latin typeface="Consolas"/>
                <a:cs typeface="Consolas"/>
              </a:rPr>
              <a:t>TAGGTGAT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TTCAGAATA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latin typeface="Consolas"/>
                <a:cs typeface="Consolas"/>
              </a:rPr>
              <a:t>CACTAACCCTAAT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TTCAGAATA</a:t>
            </a:r>
            <a:r>
              <a:rPr lang="en-US" sz="3200" dirty="0" smtClean="0">
                <a:latin typeface="Consolas"/>
                <a:cs typeface="Consolas"/>
              </a:rPr>
              <a:t>TC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CTTCATGGTAA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TTCAGAATA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</a:t>
            </a:r>
            <a:r>
              <a:rPr lang="en-US" sz="3200" dirty="0" smtClean="0">
                <a:latin typeface="Consolas"/>
                <a:cs typeface="Consolas"/>
              </a:rPr>
              <a:t>GTGGACTTCATGCACC</a:t>
            </a:r>
            <a:endParaRPr lang="en-US"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8600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Transposable Element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Family</a:t>
            </a:r>
            <a:r>
              <a:rPr lang="en-US" dirty="0" smtClean="0"/>
              <a:t>:  a set of homologous repeats</a:t>
            </a:r>
          </a:p>
          <a:p>
            <a:r>
              <a:rPr lang="en-US" dirty="0" smtClean="0"/>
              <a:t>All copied from the same source, but:</a:t>
            </a:r>
          </a:p>
          <a:p>
            <a:pPr lvl="1"/>
            <a:r>
              <a:rPr lang="en-US" dirty="0" smtClean="0"/>
              <a:t>May be copied in fragments.</a:t>
            </a:r>
          </a:p>
          <a:p>
            <a:pPr lvl="1"/>
            <a:r>
              <a:rPr lang="en-US" dirty="0" smtClean="0"/>
              <a:t>Copy mechanism is susceptible to errors.</a:t>
            </a:r>
          </a:p>
          <a:p>
            <a:pPr lvl="1"/>
            <a:r>
              <a:rPr lang="en-US" dirty="0" smtClean="0"/>
              <a:t>Fragments are susceptible to subsequent changes in sequence (substitutions, etc…)</a:t>
            </a:r>
          </a:p>
          <a:p>
            <a:pPr lvl="1"/>
            <a:r>
              <a:rPr lang="en-US" dirty="0" smtClean="0"/>
              <a:t>Copied fragments can occasionally carry extra data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Consensus sequence</a:t>
            </a:r>
            <a:r>
              <a:rPr lang="en-US" dirty="0" smtClean="0"/>
              <a:t>: estimate of the full family ancestral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AGGCTGG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TTCAGAATA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  <a:cs typeface="Consolas"/>
              </a:rPr>
              <a:t>G</a:t>
            </a:r>
            <a:r>
              <a:rPr lang="en-US" sz="3200" dirty="0">
                <a:latin typeface="Consolas"/>
                <a:cs typeface="Consolas"/>
              </a:rPr>
              <a:t>CGGTG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</a:t>
            </a:r>
            <a:r>
              <a:rPr lang="en-US" sz="3200" dirty="0">
                <a:latin typeface="Consolas"/>
                <a:cs typeface="Consolas"/>
              </a:rPr>
              <a:t>TTCACCTTTA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</a:t>
            </a:r>
            <a:r>
              <a:rPr lang="en-US" sz="3200" dirty="0" smtClean="0">
                <a:latin typeface="Consolas"/>
                <a:cs typeface="Consolas"/>
              </a:rPr>
              <a:t>GCACTTAGAC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AA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TTCAGAATA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latin typeface="Consolas"/>
                <a:cs typeface="Consolas"/>
              </a:rPr>
              <a:t>TAGGTGAT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TTCAGAATA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latin typeface="Consolas"/>
                <a:cs typeface="Consolas"/>
              </a:rPr>
              <a:t>CACTAACCCTAA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TC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TTCAGAATA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latin typeface="Consolas"/>
                <a:cs typeface="Consolas"/>
              </a:rPr>
              <a:t>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CTTCATGG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TAAC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TTCAGAATA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lang="en-US" sz="3200" dirty="0" smtClean="0">
                <a:latin typeface="Consolas"/>
                <a:cs typeface="Consolas"/>
              </a:rPr>
              <a:t>GTGGACTTCATGCACC</a:t>
            </a:r>
            <a:endParaRPr lang="en-US"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4032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AGGCTGG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  <a:cs typeface="Consolas"/>
              </a:rPr>
              <a:t>C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TTCAGAATA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G</a:t>
            </a:r>
            <a:r>
              <a:rPr lang="en-US" sz="3200" dirty="0" smtClean="0">
                <a:latin typeface="Consolas"/>
                <a:cs typeface="Consolas"/>
              </a:rPr>
              <a:t>CGGTG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</a:t>
            </a:r>
            <a:r>
              <a:rPr lang="en-US" sz="3200" dirty="0" smtClean="0">
                <a:latin typeface="Consolas"/>
                <a:cs typeface="Consolas"/>
              </a:rPr>
              <a:t>TTCACCTTTA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</a:t>
            </a:r>
            <a:r>
              <a:rPr lang="en-US" sz="3200" dirty="0" smtClean="0">
                <a:latin typeface="Consolas"/>
                <a:cs typeface="Consolas"/>
              </a:rPr>
              <a:t>GCACTTAGACAA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  <a:cs typeface="Consolas"/>
              </a:rPr>
              <a:t>C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TTCAGAATA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latin typeface="Consolas"/>
                <a:cs typeface="Consolas"/>
              </a:rPr>
              <a:t>TAGGTGAT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  <a:cs typeface="Consolas"/>
              </a:rPr>
              <a:t>C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TTCAGAATA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latin typeface="Consolas"/>
                <a:cs typeface="Consolas"/>
              </a:rPr>
              <a:t>CACTAACCCTAAT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  <a:cs typeface="Consolas"/>
              </a:rPr>
              <a:t>C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TTCAGAATA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latin typeface="Consolas"/>
                <a:cs typeface="Consolas"/>
              </a:rPr>
              <a:t>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9839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</a:t>
            </a:r>
            <a:r>
              <a:rPr lang="en-US" sz="3200" dirty="0" smtClean="0">
                <a:latin typeface="Consolas"/>
                <a:cs typeface="Consolas"/>
              </a:rPr>
              <a:t>TGGTAA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  <a:cs typeface="Consolas"/>
              </a:rPr>
              <a:t>C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TTCAGAATA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lang="en-US" sz="3200" dirty="0" smtClean="0">
                <a:latin typeface="Consolas"/>
                <a:cs typeface="Consolas"/>
              </a:rPr>
              <a:t>GTGGACTTCATGCACC</a:t>
            </a:r>
            <a:endParaRPr lang="en-US"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9118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AGGCTGG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  <a:cs typeface="Consolas"/>
              </a:rPr>
              <a:t>C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TTCAGAATA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G</a:t>
            </a:r>
            <a:r>
              <a:rPr lang="en-US" sz="3200" dirty="0" smtClean="0">
                <a:latin typeface="Consolas"/>
                <a:cs typeface="Consolas"/>
              </a:rPr>
              <a:t>CGGTG</a:t>
            </a:r>
            <a:r>
              <a:rPr lang="en-US" sz="3200" b="1" dirty="0" smtClean="0">
                <a:solidFill>
                  <a:srgbClr val="008000"/>
                </a:solidFill>
                <a:latin typeface="Consolas"/>
                <a:cs typeface="Consolas"/>
              </a:rPr>
              <a:t>CTTCA</a:t>
            </a:r>
            <a:r>
              <a:rPr lang="en-US" sz="3200" dirty="0" smtClean="0">
                <a:latin typeface="Consolas"/>
                <a:cs typeface="Consolas"/>
              </a:rPr>
              <a:t>TTCACCTTTA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</a:t>
            </a:r>
            <a:r>
              <a:rPr lang="en-US" sz="3200" b="1" dirty="0" smtClean="0">
                <a:solidFill>
                  <a:srgbClr val="008000"/>
                </a:solidFill>
                <a:latin typeface="Consolas"/>
                <a:cs typeface="Consolas"/>
              </a:rPr>
              <a:t>CTTCA</a:t>
            </a:r>
            <a:r>
              <a:rPr lang="en-US" sz="3200" dirty="0" smtClean="0">
                <a:latin typeface="Consolas"/>
                <a:cs typeface="Consolas"/>
              </a:rPr>
              <a:t>GCACTTAGACAA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  <a:cs typeface="Consolas"/>
              </a:rPr>
              <a:t>C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TTCAGAATA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latin typeface="Consolas"/>
                <a:cs typeface="Consolas"/>
              </a:rPr>
              <a:t>TAGGTGAT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  <a:cs typeface="Consolas"/>
              </a:rPr>
              <a:t>C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TTCAGAATA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latin typeface="Consolas"/>
                <a:cs typeface="Consolas"/>
              </a:rPr>
              <a:t>CACTAACCCTAAT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  <a:cs typeface="Consolas"/>
              </a:rPr>
              <a:t>C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TTCAGAATA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latin typeface="Consolas"/>
                <a:cs typeface="Consolas"/>
              </a:rPr>
              <a:t>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Consolas"/>
                <a:cs typeface="Consolas"/>
              </a:rPr>
              <a:t>CTTCA</a:t>
            </a:r>
            <a:r>
              <a:rPr lang="en-US" sz="3200" dirty="0" smtClean="0">
                <a:latin typeface="Consolas"/>
                <a:cs typeface="Consolas"/>
              </a:rPr>
              <a:t>TGGTAA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  <a:cs typeface="Consolas"/>
              </a:rPr>
              <a:t>C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TTCAGAATA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lang="en-US" sz="3200" dirty="0" smtClean="0">
                <a:latin typeface="Consolas"/>
                <a:cs typeface="Consolas"/>
              </a:rPr>
              <a:t>GTGGA</a:t>
            </a:r>
            <a:r>
              <a:rPr lang="en-US" sz="3200" b="1" dirty="0" smtClean="0">
                <a:solidFill>
                  <a:srgbClr val="008000"/>
                </a:solidFill>
                <a:latin typeface="Consolas"/>
                <a:cs typeface="Consolas"/>
              </a:rPr>
              <a:t>CTTCA</a:t>
            </a:r>
            <a:r>
              <a:rPr lang="en-US" sz="3200" b="1" dirty="0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sz="3200" dirty="0" smtClean="0">
                <a:latin typeface="Consolas"/>
                <a:cs typeface="Consolas"/>
              </a:rPr>
              <a:t>GCACC</a:t>
            </a:r>
            <a:endParaRPr lang="en-US"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68464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19" y="205947"/>
            <a:ext cx="7805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Lemma 1</a:t>
            </a:r>
            <a:r>
              <a:rPr lang="en-US" sz="3200" dirty="0" smtClean="0"/>
              <a:t>: An </a:t>
            </a:r>
            <a:r>
              <a:rPr lang="en-US" sz="3200" i="1" dirty="0" smtClean="0"/>
              <a:t>l-</a:t>
            </a:r>
            <a:r>
              <a:rPr lang="en-US" sz="3200" i="1" dirty="0" err="1" smtClean="0"/>
              <a:t>mer</a:t>
            </a:r>
            <a:r>
              <a:rPr lang="en-US" sz="3200" i="1" dirty="0" smtClean="0"/>
              <a:t> </a:t>
            </a:r>
            <a:r>
              <a:rPr lang="en-US" sz="3200" dirty="0" smtClean="0"/>
              <a:t>belongs to at most one elementary repeat family.</a:t>
            </a:r>
            <a:endParaRPr lang="en-US" sz="32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4919" y="1613244"/>
            <a:ext cx="8893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Observation</a:t>
            </a:r>
            <a:r>
              <a:rPr lang="en-US" sz="3200" dirty="0" smtClean="0"/>
              <a:t>: Any </a:t>
            </a:r>
            <a:r>
              <a:rPr lang="en-US" sz="3200" i="1" dirty="0" smtClean="0"/>
              <a:t>l</a:t>
            </a:r>
            <a:r>
              <a:rPr lang="en-US" sz="3200" dirty="0" smtClean="0"/>
              <a:t>-</a:t>
            </a:r>
            <a:r>
              <a:rPr lang="en-US" sz="3200" dirty="0" err="1" smtClean="0"/>
              <a:t>mer</a:t>
            </a:r>
            <a:r>
              <a:rPr lang="en-US" sz="3200" dirty="0" smtClean="0"/>
              <a:t> that occurs ≥ </a:t>
            </a:r>
            <a:r>
              <a:rPr lang="en-US" sz="3200" i="1" dirty="0" smtClean="0"/>
              <a:t>f</a:t>
            </a:r>
            <a:r>
              <a:rPr lang="en-US" sz="3200" dirty="0" smtClean="0"/>
              <a:t> times is, or belongs to, an elementary repeat.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4919" y="2857614"/>
            <a:ext cx="7455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RAIDER Strategy: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Find all </a:t>
            </a:r>
            <a:r>
              <a:rPr lang="en-US" sz="3200" i="1" dirty="0" smtClean="0"/>
              <a:t>l</a:t>
            </a:r>
            <a:r>
              <a:rPr lang="en-US" sz="3200" dirty="0" smtClean="0"/>
              <a:t>-</a:t>
            </a:r>
            <a:r>
              <a:rPr lang="en-US" sz="3200" dirty="0" err="1" smtClean="0"/>
              <a:t>mers</a:t>
            </a:r>
            <a:r>
              <a:rPr lang="en-US" sz="3200" dirty="0" smtClean="0"/>
              <a:t> occurring </a:t>
            </a:r>
            <a:r>
              <a:rPr lang="en-US" sz="3200" i="1" dirty="0" smtClean="0"/>
              <a:t>f</a:t>
            </a:r>
            <a:r>
              <a:rPr lang="en-US" sz="3200" dirty="0" smtClean="0"/>
              <a:t> or more times.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Expand </a:t>
            </a:r>
            <a:r>
              <a:rPr lang="en-US" sz="3200" i="1" dirty="0" smtClean="0"/>
              <a:t>l</a:t>
            </a:r>
            <a:r>
              <a:rPr lang="en-US" sz="3200" dirty="0" smtClean="0"/>
              <a:t>-</a:t>
            </a:r>
            <a:r>
              <a:rPr lang="en-US" sz="3200" dirty="0" err="1" smtClean="0"/>
              <a:t>mers</a:t>
            </a:r>
            <a:r>
              <a:rPr lang="en-US" sz="3200" dirty="0" smtClean="0"/>
              <a:t> out to achieve </a:t>
            </a:r>
            <a:r>
              <a:rPr lang="en-US" sz="3200" dirty="0" err="1" smtClean="0"/>
              <a:t>maximality</a:t>
            </a:r>
            <a:endParaRPr lang="en-US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1667" y="4800600"/>
            <a:ext cx="83279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How do we expand the </a:t>
            </a:r>
            <a:r>
              <a:rPr lang="en-US" sz="3200" i="1" dirty="0" smtClean="0"/>
              <a:t>l</a:t>
            </a:r>
            <a:r>
              <a:rPr lang="en-US" sz="3200" dirty="0" smtClean="0"/>
              <a:t>-</a:t>
            </a:r>
            <a:r>
              <a:rPr lang="en-US" sz="3200" dirty="0" err="1" smtClean="0"/>
              <a:t>mers</a:t>
            </a:r>
            <a:r>
              <a:rPr lang="en-US" sz="3200" dirty="0" smtClean="0"/>
              <a:t> </a:t>
            </a:r>
            <a:r>
              <a:rPr lang="en-US" sz="3200" i="1" dirty="0" smtClean="0"/>
              <a:t>quickly</a:t>
            </a:r>
            <a:r>
              <a:rPr lang="en-US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How to we quickly identify expansion cutoffs?</a:t>
            </a:r>
          </a:p>
        </p:txBody>
      </p:sp>
    </p:spTree>
    <p:extLst>
      <p:ext uri="{BB962C8B-B14F-4D97-AF65-F5344CB8AC3E}">
        <p14:creationId xmlns:p14="http://schemas.microsoft.com/office/powerpoint/2010/main" val="69208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AGGCTGG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CTTCAGAA</a:t>
            </a:r>
            <a:r>
              <a:rPr lang="en-US" sz="3200" b="1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AT</a:t>
            </a:r>
            <a:r>
              <a:rPr lang="en-US" sz="3200" dirty="0" smtClean="0">
                <a:latin typeface="Consolas"/>
                <a:cs typeface="Consolas"/>
              </a:rPr>
              <a:t>CGGTGCCGTGTTCACCTTTA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GTATTGAGCACTTAGACAA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CTTCAGAATAT</a:t>
            </a:r>
            <a:r>
              <a:rPr lang="en-US" sz="3200" dirty="0">
                <a:latin typeface="Consolas"/>
                <a:cs typeface="Consolas"/>
              </a:rPr>
              <a:t>T</a:t>
            </a:r>
            <a:r>
              <a:rPr lang="en-US" sz="3200" dirty="0" smtClean="0">
                <a:latin typeface="Consolas"/>
                <a:cs typeface="Consolas"/>
              </a:rPr>
              <a:t>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9967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AGCTTCAGAATAGCACTAACCCTAAT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CTTCAGAAT</a:t>
            </a:r>
            <a:r>
              <a:rPr lang="en-US" sz="3200" dirty="0" smtClean="0">
                <a:latin typeface="Consolas"/>
                <a:cs typeface="Consolas"/>
              </a:rPr>
              <a:t>ATC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9839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CTTCGTGGTAA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CTTCAGAATAC</a:t>
            </a:r>
            <a:r>
              <a:rPr lang="en-US" sz="3200" dirty="0" smtClean="0">
                <a:latin typeface="Consolas"/>
                <a:cs typeface="Consolas"/>
              </a:rPr>
              <a:t>GTGACTATGATGCACC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919" y="4022811"/>
            <a:ext cx="7805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Lemma 2</a:t>
            </a:r>
            <a:r>
              <a:rPr lang="en-US" sz="3200" dirty="0" smtClean="0"/>
              <a:t>: </a:t>
            </a:r>
            <a:r>
              <a:rPr lang="en-US" sz="3200" dirty="0"/>
              <a:t>If a string </a:t>
            </a:r>
            <a:r>
              <a:rPr lang="en-US" sz="3200" i="1" dirty="0"/>
              <a:t>s</a:t>
            </a:r>
            <a:r>
              <a:rPr lang="en-US" sz="3200" dirty="0"/>
              <a:t> appears maximally in two or more locations, then </a:t>
            </a:r>
            <a:r>
              <a:rPr lang="en-US" sz="3200" i="1" dirty="0"/>
              <a:t>s</a:t>
            </a:r>
            <a:r>
              <a:rPr lang="en-US" sz="3200" dirty="0"/>
              <a:t> is not properly contained in any elementary repeat.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64634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</a:t>
            </a:r>
            <a:r>
              <a:rPr lang="en-US" sz="3200" u="sng" dirty="0" smtClean="0">
                <a:latin typeface="Consolas"/>
                <a:cs typeface="Consolas"/>
              </a:rPr>
              <a:t>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CTTCAGAA</a:t>
            </a:r>
            <a:r>
              <a:rPr lang="en-US" sz="3200" b="1" u="sng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AT</a:t>
            </a:r>
            <a:r>
              <a:rPr lang="en-US" sz="3200" u="sng" dirty="0" smtClean="0">
                <a:latin typeface="Consolas"/>
                <a:cs typeface="Consolas"/>
              </a:rPr>
              <a:t>C</a:t>
            </a:r>
            <a:r>
              <a:rPr lang="en-US" sz="3200" dirty="0" smtClean="0">
                <a:latin typeface="Consolas"/>
                <a:cs typeface="Consolas"/>
              </a:rPr>
              <a:t>GGTGCCGTGTTCACCTTTA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GTATTGAGCACTTAGACA</a:t>
            </a:r>
            <a:r>
              <a:rPr lang="en-US" sz="3200" u="sng" dirty="0" smtClean="0">
                <a:latin typeface="Consolas"/>
                <a:cs typeface="Consolas"/>
              </a:rPr>
              <a:t>A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CTTCAGAATAT</a:t>
            </a:r>
            <a:r>
              <a:rPr lang="en-US" sz="3200" u="sng" dirty="0">
                <a:latin typeface="Consolas"/>
                <a:cs typeface="Consolas"/>
              </a:rPr>
              <a:t>T</a:t>
            </a:r>
            <a:r>
              <a:rPr lang="en-US" sz="3200" dirty="0" smtClean="0">
                <a:latin typeface="Consolas"/>
                <a:cs typeface="Consolas"/>
              </a:rPr>
              <a:t>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9967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AGCTTCAGAATAGCACTAACCCTAAT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CTTCAGAAT</a:t>
            </a:r>
            <a:r>
              <a:rPr lang="en-US" sz="3200" dirty="0" smtClean="0">
                <a:latin typeface="Consolas"/>
                <a:cs typeface="Consolas"/>
              </a:rPr>
              <a:t>ATC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9839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CTTCGTGGTAA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CTTCAGAATAC</a:t>
            </a:r>
            <a:r>
              <a:rPr lang="en-US" sz="3200" dirty="0" smtClean="0">
                <a:latin typeface="Consolas"/>
                <a:cs typeface="Consolas"/>
              </a:rPr>
              <a:t>GTGACTATGATGCACC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19" y="4022811"/>
            <a:ext cx="7805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Lemma 2</a:t>
            </a:r>
            <a:r>
              <a:rPr lang="en-US" sz="3200" dirty="0" smtClean="0"/>
              <a:t>: </a:t>
            </a:r>
            <a:r>
              <a:rPr lang="en-US" sz="3200" dirty="0"/>
              <a:t>If a string </a:t>
            </a:r>
            <a:r>
              <a:rPr lang="en-US" sz="3200" i="1" dirty="0"/>
              <a:t>s</a:t>
            </a:r>
            <a:r>
              <a:rPr lang="en-US" sz="3200" dirty="0"/>
              <a:t> appears maximally in two or more locations, then </a:t>
            </a:r>
            <a:r>
              <a:rPr lang="en-US" sz="3200" i="1" dirty="0"/>
              <a:t>s</a:t>
            </a:r>
            <a:r>
              <a:rPr lang="en-US" sz="3200" dirty="0"/>
              <a:t> is not properly contained in any elementary repeat.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40614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</a:t>
            </a:r>
            <a:r>
              <a:rPr lang="en-US" sz="3200" u="sng" dirty="0" smtClean="0">
                <a:latin typeface="Consolas"/>
                <a:cs typeface="Consolas"/>
              </a:rPr>
              <a:t>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CTTCAGAA</a:t>
            </a:r>
            <a:r>
              <a:rPr lang="en-US" sz="3200" b="1" u="sng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AT</a:t>
            </a:r>
            <a:r>
              <a:rPr lang="en-US" sz="3200" u="sng" dirty="0" smtClean="0">
                <a:latin typeface="Consolas"/>
                <a:cs typeface="Consolas"/>
              </a:rPr>
              <a:t>C</a:t>
            </a:r>
            <a:r>
              <a:rPr lang="en-US" sz="3200" dirty="0" smtClean="0">
                <a:latin typeface="Consolas"/>
                <a:cs typeface="Consolas"/>
              </a:rPr>
              <a:t>GGTGCCGTGTTCACCTTTA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GTATTGAGCACTTAGACA</a:t>
            </a:r>
            <a:r>
              <a:rPr lang="en-US" sz="3200" u="sng" dirty="0" smtClean="0">
                <a:latin typeface="Consolas"/>
                <a:cs typeface="Consolas"/>
              </a:rPr>
              <a:t>A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CTTCAGAATAT</a:t>
            </a:r>
            <a:r>
              <a:rPr lang="en-US" sz="3200" u="sng" dirty="0">
                <a:latin typeface="Consolas"/>
                <a:cs typeface="Consolas"/>
              </a:rPr>
              <a:t>T</a:t>
            </a:r>
            <a:r>
              <a:rPr lang="en-US" sz="3200" dirty="0" smtClean="0">
                <a:latin typeface="Consolas"/>
                <a:cs typeface="Consolas"/>
              </a:rPr>
              <a:t>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9967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CTTCAGAATA</a:t>
            </a:r>
            <a:r>
              <a:rPr lang="en-US" sz="3200" u="sng" dirty="0" smtClean="0">
                <a:solidFill>
                  <a:srgbClr val="FF0000"/>
                </a:solidFill>
                <a:latin typeface="Consolas"/>
                <a:cs typeface="Consolas"/>
              </a:rPr>
              <a:t>G</a:t>
            </a:r>
            <a:r>
              <a:rPr lang="en-US" sz="3200" dirty="0" smtClean="0">
                <a:latin typeface="Consolas"/>
                <a:cs typeface="Consolas"/>
              </a:rPr>
              <a:t>CACTAACCCTAAT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CTTCAGAAT</a:t>
            </a:r>
            <a:r>
              <a:rPr lang="en-US" sz="3200" dirty="0" smtClean="0">
                <a:latin typeface="Consolas"/>
                <a:cs typeface="Consolas"/>
              </a:rPr>
              <a:t>ATC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9839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CTTCGTGGTAA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CTTCAGAATAC</a:t>
            </a:r>
            <a:r>
              <a:rPr lang="en-US" sz="3200" dirty="0" smtClean="0">
                <a:latin typeface="Consolas"/>
                <a:cs typeface="Consolas"/>
              </a:rPr>
              <a:t>GTGACTATGATGCACC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19" y="4022811"/>
            <a:ext cx="7805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Lemma 2</a:t>
            </a:r>
            <a:r>
              <a:rPr lang="en-US" sz="3200" dirty="0" smtClean="0"/>
              <a:t>: </a:t>
            </a:r>
            <a:r>
              <a:rPr lang="en-US" sz="3200" dirty="0" smtClean="0"/>
              <a:t>If a string </a:t>
            </a:r>
            <a:r>
              <a:rPr lang="en-US" sz="3200" i="1" dirty="0" smtClean="0"/>
              <a:t>s</a:t>
            </a:r>
            <a:r>
              <a:rPr lang="en-US" sz="3200" dirty="0" smtClean="0"/>
              <a:t> appears maximally in two or more locations,</a:t>
            </a:r>
            <a:r>
              <a:rPr lang="en-US" sz="3200" dirty="0"/>
              <a:t> </a:t>
            </a:r>
            <a:r>
              <a:rPr lang="en-US" sz="3200" dirty="0" smtClean="0"/>
              <a:t>then </a:t>
            </a:r>
            <a:r>
              <a:rPr lang="en-US" sz="3200" i="1" dirty="0" smtClean="0"/>
              <a:t>s</a:t>
            </a:r>
            <a:r>
              <a:rPr lang="en-US" sz="3200" dirty="0" smtClean="0"/>
              <a:t> is not properly contained in any elementary repeat.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188576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</a:t>
            </a:r>
            <a:r>
              <a:rPr lang="en-US" sz="3200" u="sng" dirty="0" smtClean="0">
                <a:latin typeface="Consolas"/>
                <a:cs typeface="Consolas"/>
              </a:rPr>
              <a:t>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CTTCAGAA</a:t>
            </a:r>
            <a:r>
              <a:rPr lang="en-US" sz="3200" b="1" u="sng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lang="en-US" sz="3200" u="sng" dirty="0" smtClean="0">
                <a:latin typeface="Consolas"/>
                <a:cs typeface="Consolas"/>
              </a:rPr>
              <a:t>TC</a:t>
            </a:r>
            <a:r>
              <a:rPr lang="en-US" sz="3200" dirty="0" smtClean="0">
                <a:latin typeface="Consolas"/>
                <a:cs typeface="Consolas"/>
              </a:rPr>
              <a:t>GGTGCCGTGTTCACCTTTA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GTATTGAGCACTTAGACA</a:t>
            </a:r>
            <a:r>
              <a:rPr lang="en-US" sz="3200" u="sng" dirty="0" smtClean="0">
                <a:latin typeface="Consolas"/>
                <a:cs typeface="Consolas"/>
              </a:rPr>
              <a:t>A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CTTCAGAATA</a:t>
            </a:r>
            <a:r>
              <a:rPr lang="en-US" sz="3200" u="sng" dirty="0" smtClean="0">
                <a:solidFill>
                  <a:srgbClr val="000000"/>
                </a:solidFill>
                <a:latin typeface="Consolas"/>
                <a:cs typeface="Consolas"/>
              </a:rPr>
              <a:t>T</a:t>
            </a:r>
            <a:r>
              <a:rPr lang="en-US" sz="3200" u="sng" dirty="0">
                <a:latin typeface="Consolas"/>
                <a:cs typeface="Consolas"/>
              </a:rPr>
              <a:t>T</a:t>
            </a:r>
            <a:r>
              <a:rPr lang="en-US" sz="3200" dirty="0" smtClean="0">
                <a:latin typeface="Consolas"/>
                <a:cs typeface="Consolas"/>
              </a:rPr>
              <a:t>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9967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CTTCAGAATA</a:t>
            </a:r>
            <a:r>
              <a:rPr lang="en-US" sz="3200" u="sng" dirty="0" smtClean="0">
                <a:latin typeface="Consolas"/>
                <a:cs typeface="Consolas"/>
              </a:rPr>
              <a:t>G</a:t>
            </a:r>
            <a:r>
              <a:rPr lang="en-US" sz="3200" dirty="0" smtClean="0">
                <a:latin typeface="Consolas"/>
                <a:cs typeface="Consolas"/>
              </a:rPr>
              <a:t>CACTAACCCTAAT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CTTCAGAAT</a:t>
            </a:r>
            <a:r>
              <a:rPr lang="en-US" sz="3200" dirty="0" smtClean="0">
                <a:latin typeface="Consolas"/>
                <a:cs typeface="Consolas"/>
              </a:rPr>
              <a:t>ATC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9839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CTTCGTGGTAA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CTTCAGAATAC</a:t>
            </a:r>
            <a:r>
              <a:rPr lang="en-US" sz="3200" dirty="0" smtClean="0">
                <a:latin typeface="Consolas"/>
                <a:cs typeface="Consolas"/>
              </a:rPr>
              <a:t>GTGACTATGATGCACC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19" y="4022811"/>
            <a:ext cx="7805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Lemma 2</a:t>
            </a:r>
            <a:r>
              <a:rPr lang="en-US" sz="3200" dirty="0" smtClean="0"/>
              <a:t>: </a:t>
            </a:r>
            <a:r>
              <a:rPr lang="en-US" sz="3200" dirty="0"/>
              <a:t>If a string </a:t>
            </a:r>
            <a:r>
              <a:rPr lang="en-US" sz="3200" i="1" dirty="0"/>
              <a:t>s</a:t>
            </a:r>
            <a:r>
              <a:rPr lang="en-US" sz="3200" dirty="0"/>
              <a:t> appears maximally in two or more locations, then </a:t>
            </a:r>
            <a:r>
              <a:rPr lang="en-US" sz="3200" i="1" dirty="0"/>
              <a:t>s</a:t>
            </a:r>
            <a:r>
              <a:rPr lang="en-US" sz="3200" dirty="0"/>
              <a:t> is not properly contained in any elementary repeat.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14049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GCTTCAGAATATC</a:t>
            </a:r>
            <a:r>
              <a:rPr lang="en-US" sz="3200" dirty="0" smtClean="0">
                <a:latin typeface="Consolas"/>
                <a:cs typeface="Consolas"/>
              </a:rPr>
              <a:t>AGTGCCGTGTTCACCTTTA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GTATTGAGCACTTAGACA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GCTTCAGAATATC</a:t>
            </a:r>
            <a:r>
              <a:rPr lang="en-US" sz="3200" dirty="0" smtClean="0">
                <a:latin typeface="Consolas"/>
                <a:cs typeface="Consolas"/>
              </a:rPr>
              <a:t>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GCTTCAGAATATC</a:t>
            </a:r>
            <a:r>
              <a:rPr lang="en-US" sz="3200" dirty="0" smtClean="0">
                <a:latin typeface="Consolas"/>
                <a:cs typeface="Consolas"/>
              </a:rPr>
              <a:t>ACTAACCCTAA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GCTTCAGAATATC</a:t>
            </a:r>
            <a:endParaRPr lang="en-US" sz="3200" b="1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CTTCGTGGTA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GCTTCAGAATATC</a:t>
            </a:r>
            <a:r>
              <a:rPr lang="en-US" sz="3200" dirty="0" smtClean="0">
                <a:latin typeface="Consolas"/>
                <a:cs typeface="Consolas"/>
              </a:rPr>
              <a:t>GTGCTATGATGCACC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19" y="4022811"/>
            <a:ext cx="7805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Lemma 3</a:t>
            </a:r>
            <a:r>
              <a:rPr lang="en-US" sz="3200" dirty="0" smtClean="0"/>
              <a:t>: If two </a:t>
            </a:r>
            <a:r>
              <a:rPr lang="en-US" sz="3200" i="1" dirty="0" smtClean="0"/>
              <a:t>l</a:t>
            </a:r>
            <a:r>
              <a:rPr lang="en-US" sz="3200" dirty="0" smtClean="0"/>
              <a:t>-</a:t>
            </a:r>
            <a:r>
              <a:rPr lang="en-US" sz="3200" dirty="0" err="1" smtClean="0"/>
              <a:t>mers</a:t>
            </a:r>
            <a:r>
              <a:rPr lang="en-US" sz="3200" dirty="0" smtClean="0"/>
              <a:t> occur in the same elementary repeat, then they occur the same number of times in the genome.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719308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CTTCA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AATAT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latin typeface="Consolas"/>
                <a:cs typeface="Consolas"/>
              </a:rPr>
              <a:t>AGTGCCGTGTTCACCTTTA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GTATTGAGCACTTAGACA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CTTCA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AATAT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latin typeface="Consolas"/>
                <a:cs typeface="Consolas"/>
              </a:rPr>
              <a:t>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CTTCA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AATAT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latin typeface="Consolas"/>
                <a:cs typeface="Consolas"/>
              </a:rPr>
              <a:t>ACTAACCCTAA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CTTCA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AATAT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endParaRPr lang="en-US" sz="3200" b="1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CTTCGTGGTA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CTTCA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AATAT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latin typeface="Consolas"/>
                <a:cs typeface="Consolas"/>
              </a:rPr>
              <a:t>GTGCTATGATGCACC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19" y="4022811"/>
            <a:ext cx="7805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Lemma 3</a:t>
            </a:r>
            <a:r>
              <a:rPr lang="en-US" sz="3200" dirty="0" smtClean="0"/>
              <a:t>: If two </a:t>
            </a:r>
            <a:r>
              <a:rPr lang="en-US" sz="3200" i="1" dirty="0" smtClean="0"/>
              <a:t>l</a:t>
            </a:r>
            <a:r>
              <a:rPr lang="en-US" sz="3200" dirty="0" smtClean="0"/>
              <a:t>-</a:t>
            </a:r>
            <a:r>
              <a:rPr lang="en-US" sz="3200" dirty="0" err="1" smtClean="0"/>
              <a:t>mers</a:t>
            </a:r>
            <a:r>
              <a:rPr lang="en-US" sz="3200" dirty="0" smtClean="0"/>
              <a:t> occur in the same elementary repeat, then they occur the same number of times in the genome.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53822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54087" y="754049"/>
            <a:ext cx="82864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…ACTTCAGAAG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AGCTGTGAGACCTTGGCCAAGTCACTTCCTCCTTCAG</a:t>
            </a:r>
            <a:r>
              <a:rPr lang="en-US" sz="2000" dirty="0" smtClean="0">
                <a:latin typeface="Consolas"/>
                <a:cs typeface="Consolas"/>
              </a:rPr>
              <a:t>GAACATTGC…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046" y="2396974"/>
            <a:ext cx="89620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nsolas"/>
                <a:cs typeface="Consolas"/>
              </a:rPr>
              <a:t>…TGTACGTGAC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AGCT</a:t>
            </a:r>
            <a:r>
              <a:rPr lang="en-US" sz="2000" b="1" dirty="0" smtClean="0">
                <a:solidFill>
                  <a:srgbClr val="660066"/>
                </a:solidFill>
                <a:latin typeface="Consolas"/>
                <a:cs typeface="Consolas"/>
              </a:rPr>
              <a:t>C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TGAGACCTTGGCCAAGTCAC</a:t>
            </a:r>
            <a:r>
              <a:rPr lang="en-US" sz="2000" b="1" dirty="0" smtClean="0">
                <a:solidFill>
                  <a:srgbClr val="660066"/>
                </a:solidFill>
                <a:latin typeface="Consolas"/>
                <a:cs typeface="Consolas"/>
              </a:rPr>
              <a:t>G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TCCTCCTTCAG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cs typeface="Consolas"/>
              </a:rPr>
              <a:t>TGGTCAGATCG…</a:t>
            </a:r>
            <a:endParaRPr lang="en-US" sz="14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031917" y="1154159"/>
            <a:ext cx="1469267" cy="11803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79674" y="763157"/>
            <a:ext cx="4004438" cy="40011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3535" y="754049"/>
            <a:ext cx="5287501" cy="40011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19016" y="3518249"/>
            <a:ext cx="4020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nsolas"/>
                <a:cs typeface="Consolas"/>
              </a:rPr>
              <a:t>…GTACGGT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GG</a:t>
            </a:r>
            <a:r>
              <a:rPr lang="en-US" sz="2000" b="1" dirty="0" smtClean="0">
                <a:solidFill>
                  <a:srgbClr val="660066"/>
                </a:solidFill>
                <a:latin typeface="Consolas"/>
                <a:cs typeface="Consolas"/>
              </a:rPr>
              <a:t>G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CAAGTCACTTCCT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cs typeface="Consolas"/>
              </a:rPr>
              <a:t>ATATCGA…</a:t>
            </a:r>
            <a:endParaRPr lang="en-US" sz="14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66207" y="1201492"/>
            <a:ext cx="1577783" cy="2396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127032" y="754049"/>
            <a:ext cx="2652758" cy="40011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 dirty="0" smtClean="0">
              <a:latin typeface="Consolas"/>
              <a:cs typeface="Consola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022354" y="1201492"/>
            <a:ext cx="522409" cy="3294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95831" y="763157"/>
            <a:ext cx="2423269" cy="40011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 dirty="0" smtClean="0">
              <a:latin typeface="Consolas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38525" y="4495629"/>
            <a:ext cx="42114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nsolas"/>
                <a:cs typeface="Consolas"/>
              </a:rPr>
              <a:t>…GCACGG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TCAGAAG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AGCTGTGA</a:t>
            </a:r>
            <a:r>
              <a:rPr lang="en-US" sz="2000" b="1" dirty="0" smtClean="0">
                <a:solidFill>
                  <a:srgbClr val="660066"/>
                </a:solidFill>
                <a:latin typeface="Consolas"/>
                <a:cs typeface="Consolas"/>
              </a:rPr>
              <a:t>T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AC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cs typeface="Consolas"/>
              </a:rPr>
              <a:t>CCAGGTA…</a:t>
            </a:r>
            <a:endParaRPr lang="en-US" sz="14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364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6" grpId="1" animBg="1"/>
      <p:bldP spid="20" grpId="0" animBg="1"/>
      <p:bldP spid="20" grpId="1" animBg="1"/>
      <p:bldP spid="23" grpId="0" animBg="1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AGGCTG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CTTCA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AATAT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latin typeface="Consolas"/>
                <a:cs typeface="Consolas"/>
              </a:rPr>
              <a:t>AGTGCCGTGTTCACCTTTA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GTATTGAGCACTTAGACA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CTTCA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AATAT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latin typeface="Consolas"/>
                <a:cs typeface="Consolas"/>
              </a:rPr>
              <a:t>AGGTGAT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CTTCA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AATAT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latin typeface="Consolas"/>
                <a:cs typeface="Consolas"/>
              </a:rPr>
              <a:t>ACTAACCCTAA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CTTCA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AATAT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endParaRPr lang="en-US" sz="3200" b="1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CTTCGTGGTA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CTTCA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lang="en-US" sz="3200" b="1" u="sng" dirty="0" smtClean="0">
                <a:solidFill>
                  <a:srgbClr val="0000FF"/>
                </a:solidFill>
                <a:latin typeface="Consolas"/>
                <a:cs typeface="Consolas"/>
              </a:rPr>
              <a:t>AATAT</a:t>
            </a:r>
            <a:r>
              <a:rPr lang="en-US" sz="3200" b="1" dirty="0" smtClean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lang="en-US" sz="3200" dirty="0" smtClean="0">
                <a:latin typeface="Consolas"/>
                <a:cs typeface="Consolas"/>
              </a:rPr>
              <a:t>GTGCTATGATGCACC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19" y="4022811"/>
            <a:ext cx="7805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Lemma 3</a:t>
            </a:r>
            <a:r>
              <a:rPr lang="en-US" sz="3200" dirty="0" smtClean="0"/>
              <a:t>: If two </a:t>
            </a:r>
            <a:r>
              <a:rPr lang="en-US" sz="3200" i="1" dirty="0" smtClean="0"/>
              <a:t>l</a:t>
            </a:r>
            <a:r>
              <a:rPr lang="en-US" sz="3200" dirty="0" smtClean="0"/>
              <a:t>-</a:t>
            </a:r>
            <a:r>
              <a:rPr lang="en-US" sz="3200" dirty="0" err="1" smtClean="0"/>
              <a:t>mers</a:t>
            </a:r>
            <a:r>
              <a:rPr lang="en-US" sz="3200" dirty="0" smtClean="0"/>
              <a:t> occur in the same elementary repeat, then they occur the same number of times in the genome.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81028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9839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22" y="446217"/>
            <a:ext cx="35909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Example: L = 5, f = 4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52289" y="380467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3" name="Rectangle 2"/>
          <p:cNvSpPr/>
          <p:nvPr/>
        </p:nvSpPr>
        <p:spPr>
          <a:xfrm>
            <a:off x="171622" y="1360100"/>
            <a:ext cx="7681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520967"/>
            <a:ext cx="1227667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9800" y="4969933"/>
            <a:ext cx="1308074" cy="68580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12267" y="-508000"/>
            <a:ext cx="2108200" cy="109220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7067" y="1443911"/>
            <a:ext cx="1134532" cy="27699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4137" y="1443905"/>
            <a:ext cx="1134532" cy="27699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816" y="4050215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GGCTG: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7339" y="1443899"/>
            <a:ext cx="1134532" cy="27699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3810" y="4295752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GCTGG: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93273" y="1435433"/>
            <a:ext cx="1134532" cy="27699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38200" y="4695862"/>
            <a:ext cx="169333" cy="274071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939800" y="4695862"/>
            <a:ext cx="127000" cy="177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39800" y="4937162"/>
            <a:ext cx="127000" cy="177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39800" y="5178462"/>
            <a:ext cx="127000" cy="177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5890" y="536159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CTTCA: 2</a:t>
            </a:r>
          </a:p>
        </p:txBody>
      </p:sp>
    </p:spTree>
    <p:extLst>
      <p:ext uri="{BB962C8B-B14F-4D97-AF65-F5344CB8AC3E}">
        <p14:creationId xmlns:p14="http://schemas.microsoft.com/office/powerpoint/2010/main" val="358144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1" grpId="1" animBg="1"/>
      <p:bldP spid="13" grpId="0" animBg="1"/>
      <p:bldP spid="13" grpId="1" animBg="1"/>
      <p:bldP spid="15" grpId="0"/>
      <p:bldP spid="16" grpId="0" animBg="1"/>
      <p:bldP spid="16" grpId="1" animBg="1"/>
      <p:bldP spid="17" grpId="0"/>
      <p:bldP spid="18" grpId="0" animBg="1"/>
      <p:bldP spid="20" grpId="0" animBg="1"/>
      <p:bldP spid="21" grpId="0" animBg="1"/>
      <p:bldP spid="22" grpId="0" animBg="1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9839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22" y="446217"/>
            <a:ext cx="35909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Example: L = 5, f = 4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71622" y="1360100"/>
            <a:ext cx="7681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520967"/>
            <a:ext cx="1227667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12267" y="-508000"/>
            <a:ext cx="2108200" cy="109220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30340" y="1433722"/>
            <a:ext cx="1134532" cy="276999"/>
          </a:xfrm>
          <a:prstGeom prst="rect">
            <a:avLst/>
          </a:prstGeom>
          <a:solidFill>
            <a:srgbClr val="FF0000">
              <a:alpha val="25000"/>
            </a:srgbClr>
          </a:solidFill>
          <a:ln w="57150" cmpd="sng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20339" y="1433722"/>
            <a:ext cx="1134532" cy="276999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93273" y="1430288"/>
            <a:ext cx="1134532" cy="276999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48940" y="1430288"/>
            <a:ext cx="1134532" cy="276999"/>
          </a:xfrm>
          <a:prstGeom prst="rect">
            <a:avLst/>
          </a:prstGeom>
          <a:solidFill>
            <a:srgbClr val="FF0000">
              <a:alpha val="25000"/>
            </a:srgbClr>
          </a:solidFill>
          <a:ln w="57150" cmpd="sng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81629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9839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22" y="446217"/>
            <a:ext cx="35909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Example: L = 5, f = 4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71622" y="1360100"/>
            <a:ext cx="7681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520967"/>
            <a:ext cx="1227667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12267" y="-508000"/>
            <a:ext cx="2108200" cy="109220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20338" y="1433722"/>
            <a:ext cx="1329261" cy="276999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93272" y="1430288"/>
            <a:ext cx="1337727" cy="276999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1340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94272" y="2042872"/>
            <a:ext cx="1557862" cy="276999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9839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22" y="446217"/>
            <a:ext cx="35909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Example: L = 5, f = 4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71622" y="1360100"/>
            <a:ext cx="7681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520967"/>
            <a:ext cx="1227667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12267" y="-508000"/>
            <a:ext cx="2108200" cy="109220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20338" y="1433722"/>
            <a:ext cx="1557862" cy="276999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93272" y="1430288"/>
            <a:ext cx="1549395" cy="276999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7600" y="2042872"/>
            <a:ext cx="1134534" cy="276999"/>
          </a:xfrm>
          <a:prstGeom prst="rect">
            <a:avLst/>
          </a:prstGeom>
          <a:solidFill>
            <a:srgbClr val="FF0000">
              <a:alpha val="25000"/>
            </a:srgbClr>
          </a:solidFill>
          <a:ln w="38100" cmpd="sng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08133" y="1430288"/>
            <a:ext cx="1134534" cy="276999"/>
          </a:xfrm>
          <a:prstGeom prst="rect">
            <a:avLst/>
          </a:prstGeom>
          <a:solidFill>
            <a:srgbClr val="FF0000">
              <a:alpha val="25000"/>
            </a:srgbClr>
          </a:solidFill>
          <a:ln w="38100" cmpd="sng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0964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AGGCTGACTTCAGAATAGCGGTGCTTCAGACACCTTTA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9839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22" y="446217"/>
            <a:ext cx="35909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Example: L = 5, f = 4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71622" y="1360100"/>
            <a:ext cx="7681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520967"/>
            <a:ext cx="1227667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12267" y="-508000"/>
            <a:ext cx="2108200" cy="109220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20338" y="1433722"/>
            <a:ext cx="1346195" cy="276999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93272" y="1430288"/>
            <a:ext cx="1354661" cy="276999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4271" y="2054086"/>
            <a:ext cx="1388529" cy="276999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87338" y="2040587"/>
            <a:ext cx="1388529" cy="276999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4271" y="2627194"/>
            <a:ext cx="1388529" cy="276999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53668" y="2627194"/>
            <a:ext cx="1388529" cy="276999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3238844"/>
            <a:ext cx="1388529" cy="276999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73798" y="3231192"/>
            <a:ext cx="1388529" cy="276999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82800" y="1421822"/>
            <a:ext cx="2048929" cy="276999"/>
          </a:xfrm>
          <a:prstGeom prst="rect">
            <a:avLst/>
          </a:prstGeom>
          <a:solidFill>
            <a:srgbClr val="008000">
              <a:alpha val="25000"/>
            </a:srgbClr>
          </a:solidFill>
          <a:ln w="38100" cmpd="sng"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22544" y="2040587"/>
            <a:ext cx="1825389" cy="276999"/>
          </a:xfrm>
          <a:prstGeom prst="rect">
            <a:avLst/>
          </a:prstGeom>
          <a:solidFill>
            <a:srgbClr val="008000">
              <a:alpha val="25000"/>
            </a:srgbClr>
          </a:solidFill>
          <a:ln w="38100" cmpd="sng"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17605" y="2627194"/>
            <a:ext cx="1879596" cy="276999"/>
          </a:xfrm>
          <a:prstGeom prst="rect">
            <a:avLst/>
          </a:prstGeom>
          <a:solidFill>
            <a:srgbClr val="008000">
              <a:alpha val="25000"/>
            </a:srgbClr>
          </a:solidFill>
          <a:ln w="38100" cmpd="sng"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07464" y="2626297"/>
            <a:ext cx="1806803" cy="276999"/>
          </a:xfrm>
          <a:prstGeom prst="rect">
            <a:avLst/>
          </a:prstGeom>
          <a:solidFill>
            <a:srgbClr val="008000">
              <a:alpha val="25000"/>
            </a:srgbClr>
          </a:solidFill>
          <a:ln w="38100" cmpd="sng"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44344" y="3238844"/>
            <a:ext cx="1845724" cy="276999"/>
          </a:xfrm>
          <a:prstGeom prst="rect">
            <a:avLst/>
          </a:prstGeom>
          <a:solidFill>
            <a:srgbClr val="008000">
              <a:alpha val="25000"/>
            </a:srgbClr>
          </a:solidFill>
          <a:ln w="38100" cmpd="sng">
            <a:solidFill>
              <a:srgbClr val="00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04071" y="3212547"/>
            <a:ext cx="1388529" cy="276999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71064" y="1433722"/>
            <a:ext cx="1185329" cy="276999"/>
          </a:xfrm>
          <a:prstGeom prst="rect">
            <a:avLst/>
          </a:prstGeom>
          <a:solidFill>
            <a:srgbClr val="FF6600">
              <a:alpha val="25000"/>
            </a:srgbClr>
          </a:solidFill>
          <a:ln w="12700" cmpd="sng">
            <a:solidFill>
              <a:srgbClr val="FF66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7338" y="2611940"/>
            <a:ext cx="1185329" cy="276999"/>
          </a:xfrm>
          <a:prstGeom prst="rect">
            <a:avLst/>
          </a:prstGeom>
          <a:solidFill>
            <a:srgbClr val="FF6600">
              <a:alpha val="25000"/>
            </a:srgbClr>
          </a:solidFill>
          <a:ln w="12700" cmpd="sng">
            <a:solidFill>
              <a:srgbClr val="FF66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52144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29" grpId="1" animBg="1"/>
      <p:bldP spid="30" grpId="0" animBg="1"/>
      <p:bldP spid="30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1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Original: Require two </a:t>
            </a:r>
            <a:r>
              <a:rPr lang="en-US" i="1" dirty="0" smtClean="0"/>
              <a:t>l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match exactly</a:t>
            </a:r>
          </a:p>
          <a:p>
            <a:pPr marL="0" indent="0">
              <a:buNone/>
            </a:pPr>
            <a:r>
              <a:rPr lang="en-US" dirty="0" smtClean="0"/>
              <a:t>Modification: Check match by a </a:t>
            </a:r>
            <a:r>
              <a:rPr lang="en-US" i="1" dirty="0" smtClean="0"/>
              <a:t>spaced seed template</a:t>
            </a:r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smtClean="0"/>
              <a:t>11010011</a:t>
            </a:r>
            <a:endParaRPr lang="en-US" dirty="0" smtClean="0"/>
          </a:p>
          <a:p>
            <a:pPr lvl="1"/>
            <a:r>
              <a:rPr lang="en-US" dirty="0" smtClean="0"/>
              <a:t>Two </a:t>
            </a:r>
            <a:r>
              <a:rPr lang="en-US" i="1" dirty="0" smtClean="0"/>
              <a:t>l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are the “same” if they match at all 1 positions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5033145"/>
            <a:ext cx="20024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AC</a:t>
            </a:r>
            <a:r>
              <a:rPr lang="en-US" sz="3200" b="1" dirty="0" smtClean="0">
                <a:latin typeface="Consolas"/>
                <a:cs typeface="Consolas"/>
              </a:rPr>
              <a:t>T</a:t>
            </a:r>
            <a:r>
              <a:rPr lang="en-US" sz="3200" dirty="0" smtClean="0">
                <a:latin typeface="Consolas"/>
                <a:cs typeface="Consolas"/>
              </a:rPr>
              <a:t>GT</a:t>
            </a:r>
            <a:r>
              <a:rPr lang="en-US" sz="3200" b="1" dirty="0" smtClean="0">
                <a:latin typeface="Consolas"/>
                <a:cs typeface="Consolas"/>
              </a:rPr>
              <a:t>G</a:t>
            </a:r>
            <a:r>
              <a:rPr lang="en-US" sz="3200" dirty="0" smtClean="0">
                <a:latin typeface="Consolas"/>
                <a:cs typeface="Consolas"/>
              </a:rPr>
              <a:t>CG</a:t>
            </a:r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0400" y="5427131"/>
            <a:ext cx="20024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AC</a:t>
            </a:r>
            <a:r>
              <a:rPr lang="en-US" sz="3200" b="1" dirty="0" smtClean="0">
                <a:latin typeface="Consolas"/>
                <a:cs typeface="Consolas"/>
              </a:rPr>
              <a:t>A</a:t>
            </a:r>
            <a:r>
              <a:rPr lang="en-US" sz="3200" dirty="0" smtClean="0">
                <a:latin typeface="Consolas"/>
                <a:cs typeface="Consolas"/>
              </a:rPr>
              <a:t>GT</a:t>
            </a:r>
            <a:r>
              <a:rPr lang="en-US" sz="3200" b="1" dirty="0" smtClean="0">
                <a:latin typeface="Consolas"/>
                <a:cs typeface="Consolas"/>
              </a:rPr>
              <a:t>T</a:t>
            </a:r>
            <a:r>
              <a:rPr lang="en-US" sz="3200" dirty="0" smtClean="0">
                <a:latin typeface="Consolas"/>
                <a:cs typeface="Consolas"/>
              </a:rPr>
              <a:t>CG</a:t>
            </a:r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8192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1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Check match by a </a:t>
            </a:r>
            <a:r>
              <a:rPr lang="en-US" i="1" dirty="0" smtClean="0"/>
              <a:t>spaced seed template</a:t>
            </a:r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smtClean="0"/>
              <a:t>11010011</a:t>
            </a:r>
            <a:endParaRPr lang="en-US" dirty="0" smtClean="0"/>
          </a:p>
          <a:p>
            <a:pPr lvl="1"/>
            <a:r>
              <a:rPr lang="en-US" dirty="0" smtClean="0"/>
              <a:t>Two </a:t>
            </a:r>
            <a:r>
              <a:rPr lang="en-US" i="1" dirty="0" smtClean="0"/>
              <a:t>l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r>
              <a:rPr lang="en-US" dirty="0" smtClean="0"/>
              <a:t> are the “same” if they match at all 1 positions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07266" y="4643683"/>
            <a:ext cx="20024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AC</a:t>
            </a:r>
            <a:r>
              <a:rPr lang="en-US" sz="3200" dirty="0" smtClean="0">
                <a:latin typeface="Consolas"/>
                <a:cs typeface="Consolas"/>
              </a:rPr>
              <a:t>T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G</a:t>
            </a:r>
            <a:r>
              <a:rPr lang="en-US" sz="3200" dirty="0" smtClean="0">
                <a:latin typeface="Consolas"/>
                <a:cs typeface="Consolas"/>
              </a:rPr>
              <a:t>TG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CG</a:t>
            </a:r>
            <a:endParaRPr lang="en-US" sz="32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7266" y="5037669"/>
            <a:ext cx="20024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AC</a:t>
            </a:r>
            <a:r>
              <a:rPr lang="en-US" sz="3200" dirty="0" smtClean="0">
                <a:latin typeface="Consolas"/>
                <a:cs typeface="Consolas"/>
              </a:rPr>
              <a:t>A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G</a:t>
            </a:r>
            <a:r>
              <a:rPr lang="en-US" sz="3200" dirty="0" smtClean="0">
                <a:latin typeface="Consolas"/>
                <a:cs typeface="Consolas"/>
              </a:rPr>
              <a:t>TT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CG</a:t>
            </a:r>
            <a:endParaRPr lang="en-US" sz="32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7266" y="4266625"/>
            <a:ext cx="19896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11</a:t>
            </a:r>
            <a:r>
              <a:rPr lang="en-US" sz="3200" dirty="0" smtClean="0">
                <a:latin typeface="Consolas"/>
                <a:cs typeface="Consolas"/>
              </a:rPr>
              <a:t>0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lang="en-US" sz="3200" dirty="0" smtClean="0">
                <a:latin typeface="Consolas"/>
                <a:cs typeface="Consolas"/>
              </a:rPr>
              <a:t>00</a:t>
            </a:r>
            <a:r>
              <a:rPr lang="en-US" sz="3200" dirty="0" smtClean="0">
                <a:solidFill>
                  <a:srgbClr val="FF0000"/>
                </a:solidFill>
                <a:latin typeface="Consolas"/>
                <a:cs typeface="Consolas"/>
              </a:rPr>
              <a:t>11</a:t>
            </a:r>
            <a:endParaRPr lang="en-US" sz="32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67197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622" y="1250779"/>
            <a:ext cx="87767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AGGCTGG</a:t>
            </a:r>
            <a:r>
              <a:rPr lang="en-US" sz="3200" u="sng" dirty="0" smtClean="0">
                <a:solidFill>
                  <a:srgbClr val="000000"/>
                </a:solidFill>
                <a:latin typeface="Consolas"/>
                <a:cs typeface="Consolas"/>
              </a:rPr>
              <a:t>CT</a:t>
            </a:r>
            <a:r>
              <a:rPr lang="en-US" sz="3200" b="1" u="sng" dirty="0" smtClean="0">
                <a:solidFill>
                  <a:srgbClr val="FF0000"/>
                </a:solidFill>
                <a:latin typeface="Consolas"/>
                <a:cs typeface="Consolas"/>
              </a:rPr>
              <a:t>G</a:t>
            </a:r>
            <a:r>
              <a:rPr lang="en-US" sz="3200" u="sng" dirty="0" smtClean="0">
                <a:solidFill>
                  <a:srgbClr val="000000"/>
                </a:solidFill>
                <a:latin typeface="Consolas"/>
                <a:cs typeface="Consolas"/>
              </a:rPr>
              <a:t>CAGA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ATAGCGGTG</a:t>
            </a:r>
            <a:r>
              <a:rPr lang="en-US" sz="3200" u="sng" dirty="0" smtClean="0">
                <a:solidFill>
                  <a:srgbClr val="000000"/>
                </a:solidFill>
                <a:latin typeface="Consolas"/>
                <a:cs typeface="Consolas"/>
              </a:rPr>
              <a:t>CTTCAGA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CACCTTTA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622" y="1847455"/>
            <a:ext cx="87583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GTCTTCAGTACTTAGACAACTTCAGAATATTAGGTGAT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33" y="2434062"/>
            <a:ext cx="877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AGCTTCAGAATATCACTAACCTTTATCTTCAGAATATC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622" y="3038060"/>
            <a:ext cx="89839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CTTCAGAGGTAACTTCAGAATAAGTGACTTCAGACACC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22" y="446217"/>
            <a:ext cx="59019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Example: L = 5, f = </a:t>
            </a:r>
            <a:r>
              <a:rPr lang="en-US" sz="3200" dirty="0" smtClean="0"/>
              <a:t>4, seed = 11011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52289" y="3804678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3" name="Rectangle 2"/>
          <p:cNvSpPr/>
          <p:nvPr/>
        </p:nvSpPr>
        <p:spPr>
          <a:xfrm>
            <a:off x="171622" y="1360100"/>
            <a:ext cx="7681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520967"/>
            <a:ext cx="1227667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9800" y="4969933"/>
            <a:ext cx="1308074" cy="68580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7067" y="1443911"/>
            <a:ext cx="1134532" cy="27699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4137" y="1443905"/>
            <a:ext cx="1134532" cy="27699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816" y="4050215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GGCTG: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7339" y="1443899"/>
            <a:ext cx="1134532" cy="27699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3810" y="4295752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GCTGG: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93273" y="1435433"/>
            <a:ext cx="1134532" cy="27699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38200" y="4695862"/>
            <a:ext cx="169333" cy="274071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939800" y="4695862"/>
            <a:ext cx="127000" cy="177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39800" y="4937162"/>
            <a:ext cx="127000" cy="177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39800" y="5178462"/>
            <a:ext cx="127000" cy="177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5890" y="536159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CT*CA: 2</a:t>
            </a:r>
          </a:p>
        </p:txBody>
      </p:sp>
    </p:spTree>
    <p:extLst>
      <p:ext uri="{BB962C8B-B14F-4D97-AF65-F5344CB8AC3E}">
        <p14:creationId xmlns:p14="http://schemas.microsoft.com/office/powerpoint/2010/main" val="359006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1" grpId="1" animBg="1"/>
      <p:bldP spid="13" grpId="0" animBg="1"/>
      <p:bldP spid="13" grpId="1" animBg="1"/>
      <p:bldP spid="15" grpId="0"/>
      <p:bldP spid="16" grpId="0" animBg="1"/>
      <p:bldP spid="16" grpId="1" animBg="1"/>
      <p:bldP spid="17" grpId="0"/>
      <p:bldP spid="18" grpId="0" animBg="1"/>
      <p:bldP spid="20" grpId="0" animBg="1"/>
      <p:bldP spid="21" grpId="0" animBg="1"/>
      <p:bldP spid="22" grpId="0" animBg="1"/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Consumption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1163670"/>
            <a:ext cx="7168952" cy="46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10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RepeatMasker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RepeatMasker</a:t>
            </a:r>
            <a:r>
              <a:rPr lang="en-US" b="1" dirty="0" smtClean="0"/>
              <a:t>:</a:t>
            </a:r>
            <a:r>
              <a:rPr lang="en-US" dirty="0" smtClean="0"/>
              <a:t> Most popular tool for identifying genomic repeats</a:t>
            </a:r>
          </a:p>
          <a:p>
            <a:r>
              <a:rPr lang="en-US" dirty="0" smtClean="0"/>
              <a:t>Library </a:t>
            </a:r>
            <a:r>
              <a:rPr lang="en-US" dirty="0" smtClean="0"/>
              <a:t>Based: must </a:t>
            </a:r>
            <a:r>
              <a:rPr lang="en-US" dirty="0" smtClean="0"/>
              <a:t>have a family consensus sequence to serve as the basis for the search</a:t>
            </a:r>
          </a:p>
          <a:p>
            <a:r>
              <a:rPr lang="en-US" dirty="0" smtClean="0"/>
              <a:t>Can then expand the list of known TEs</a:t>
            </a:r>
          </a:p>
          <a:p>
            <a:pPr marL="0" indent="0">
              <a:buNone/>
            </a:pPr>
            <a:r>
              <a:rPr lang="en-US" b="1" dirty="0" smtClean="0"/>
              <a:t>Problem:</a:t>
            </a:r>
            <a:r>
              <a:rPr lang="en-US" dirty="0" smtClean="0"/>
              <a:t> How do we get the initial consensus sequence?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5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Nathan Figueroa</a:t>
            </a:r>
          </a:p>
          <a:p>
            <a:r>
              <a:rPr lang="en-US" dirty="0" err="1" smtClean="0"/>
              <a:t>Xiaolin</a:t>
            </a:r>
            <a:r>
              <a:rPr lang="en-US" dirty="0" smtClean="0"/>
              <a:t> Lu</a:t>
            </a:r>
          </a:p>
          <a:p>
            <a:r>
              <a:rPr lang="en-US" dirty="0" err="1" smtClean="0"/>
              <a:t>JiaJun</a:t>
            </a:r>
            <a:r>
              <a:rPr lang="en-US" dirty="0" smtClean="0"/>
              <a:t> Wang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166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876300"/>
            <a:ext cx="49403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36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 novo </a:t>
            </a:r>
            <a:r>
              <a:rPr lang="en-US" dirty="0" smtClean="0"/>
              <a:t>Repeat Finding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Problem:</a:t>
            </a:r>
            <a:r>
              <a:rPr lang="en-US" dirty="0" smtClean="0"/>
              <a:t> Given an un-annotated (large) genomic sequence, find every subsequence of length </a:t>
            </a:r>
            <a:r>
              <a:rPr lang="en-US" i="1" dirty="0" smtClean="0"/>
              <a:t>l</a:t>
            </a:r>
            <a:r>
              <a:rPr lang="en-US" dirty="0" smtClean="0"/>
              <a:t> or greater that has at least </a:t>
            </a:r>
            <a:r>
              <a:rPr lang="en-US" i="1" dirty="0" smtClean="0"/>
              <a:t>f</a:t>
            </a:r>
            <a:r>
              <a:rPr lang="en-US" dirty="0" smtClean="0"/>
              <a:t> “high-scoring” matches.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8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</a:t>
            </a:r>
            <a:r>
              <a:rPr lang="en-US" i="1" dirty="0" smtClean="0"/>
              <a:t>de novo</a:t>
            </a:r>
            <a:r>
              <a:rPr lang="en-US" dirty="0" smtClean="0"/>
              <a:t>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dirty="0" smtClean="0">
                <a:solidFill>
                  <a:srgbClr val="3366FF"/>
                </a:solidFill>
              </a:rPr>
              <a:t>Self-alignment: </a:t>
            </a:r>
          </a:p>
          <a:p>
            <a:pPr marL="514350" indent="-514350"/>
            <a:r>
              <a:rPr lang="en-US" sz="1000" dirty="0" smtClean="0"/>
              <a:t>Use sequence alignment algorithms to find high-scoring matches</a:t>
            </a:r>
          </a:p>
          <a:p>
            <a:pPr marL="514350" indent="-514350"/>
            <a:r>
              <a:rPr lang="en-US" sz="1000" dirty="0" smtClean="0"/>
              <a:t>Problem: does not scale well to the input size</a:t>
            </a:r>
          </a:p>
          <a:p>
            <a:pPr marL="514350" indent="-514350"/>
            <a:r>
              <a:rPr lang="en-US" sz="1000" dirty="0" smtClean="0"/>
              <a:t>Existing examples: RECON, PILER</a:t>
            </a:r>
          </a:p>
          <a:p>
            <a:pPr marL="514350" indent="-514350"/>
            <a:endParaRPr lang="en-US" sz="1100" dirty="0" smtClean="0"/>
          </a:p>
          <a:p>
            <a:pPr marL="0" indent="0">
              <a:buNone/>
            </a:pPr>
            <a:r>
              <a:rPr lang="en-US" sz="2900" dirty="0" smtClean="0">
                <a:solidFill>
                  <a:srgbClr val="3366FF"/>
                </a:solidFill>
              </a:rPr>
              <a:t>String matching structures:</a:t>
            </a:r>
          </a:p>
          <a:p>
            <a:pPr marL="514350" indent="-514350"/>
            <a:r>
              <a:rPr lang="en-US" sz="1000" dirty="0" smtClean="0"/>
              <a:t>Use data structures for quickly finding exact matches (e.g. </a:t>
            </a:r>
            <a:r>
              <a:rPr lang="en-US" sz="1000" b="1" dirty="0" smtClean="0"/>
              <a:t>suffix arrays</a:t>
            </a:r>
            <a:r>
              <a:rPr lang="en-US" sz="1000" dirty="0" smtClean="0"/>
              <a:t>)</a:t>
            </a:r>
          </a:p>
          <a:p>
            <a:pPr marL="514350" indent="-514350"/>
            <a:r>
              <a:rPr lang="en-US" sz="1000" dirty="0" smtClean="0"/>
              <a:t>Problem: does not handle sequence variation</a:t>
            </a:r>
          </a:p>
          <a:p>
            <a:pPr marL="514350" indent="-514350"/>
            <a:r>
              <a:rPr lang="en-US" sz="1000" dirty="0" smtClean="0"/>
              <a:t>Examples: </a:t>
            </a:r>
            <a:r>
              <a:rPr lang="en-US" sz="1000" dirty="0" err="1" smtClean="0"/>
              <a:t>RepeatScout</a:t>
            </a:r>
            <a:r>
              <a:rPr lang="en-US" sz="1000" dirty="0" smtClean="0"/>
              <a:t>, </a:t>
            </a:r>
            <a:r>
              <a:rPr lang="en-US" sz="1000" dirty="0" err="1" smtClean="0"/>
              <a:t>REPuter</a:t>
            </a:r>
            <a:r>
              <a:rPr lang="en-US" sz="1000" dirty="0" smtClean="0"/>
              <a:t>, </a:t>
            </a:r>
            <a:r>
              <a:rPr lang="en-US" sz="1000" dirty="0" err="1" smtClean="0"/>
              <a:t>ReAS</a:t>
            </a:r>
            <a:endParaRPr lang="en-US" sz="1000" dirty="0" smtClean="0"/>
          </a:p>
          <a:p>
            <a:pPr marL="514350" indent="-514350"/>
            <a:endParaRPr lang="en-US" sz="1000" dirty="0"/>
          </a:p>
          <a:p>
            <a:pPr marL="0" indent="0">
              <a:buNone/>
            </a:pPr>
            <a:r>
              <a:rPr lang="en-US" sz="2900" i="1" dirty="0" err="1" smtClean="0">
                <a:solidFill>
                  <a:srgbClr val="3366FF"/>
                </a:solidFill>
              </a:rPr>
              <a:t>deBrujin</a:t>
            </a:r>
            <a:r>
              <a:rPr lang="en-US" sz="2900" dirty="0" smtClean="0">
                <a:solidFill>
                  <a:srgbClr val="3366FF"/>
                </a:solidFill>
              </a:rPr>
              <a:t> approach:</a:t>
            </a:r>
          </a:p>
          <a:p>
            <a:pPr marL="514350" indent="-514350"/>
            <a:r>
              <a:rPr lang="en-US" sz="1000" dirty="0" smtClean="0"/>
              <a:t>Uses a variation of </a:t>
            </a:r>
            <a:r>
              <a:rPr lang="en-US" sz="1000" i="1" dirty="0" err="1" smtClean="0"/>
              <a:t>deBrujin</a:t>
            </a:r>
            <a:r>
              <a:rPr lang="en-US" sz="1000" dirty="0" smtClean="0"/>
              <a:t> graphs to exploit underlying repeat mosaic structure</a:t>
            </a:r>
          </a:p>
          <a:p>
            <a:pPr marL="514350" indent="-514350"/>
            <a:r>
              <a:rPr lang="en-US" sz="1000" dirty="0" smtClean="0"/>
              <a:t>Problem: Computationally very expensive</a:t>
            </a:r>
          </a:p>
          <a:p>
            <a:pPr marL="514350" indent="-514350"/>
            <a:r>
              <a:rPr lang="en-US" sz="1000" dirty="0" smtClean="0"/>
              <a:t>Examples: Repeat gluer</a:t>
            </a:r>
          </a:p>
        </p:txBody>
      </p:sp>
    </p:spTree>
    <p:extLst>
      <p:ext uri="{BB962C8B-B14F-4D97-AF65-F5344CB8AC3E}">
        <p14:creationId xmlns:p14="http://schemas.microsoft.com/office/powerpoint/2010/main" val="131158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</a:t>
            </a:r>
            <a:r>
              <a:rPr lang="en-US" i="1" dirty="0" smtClean="0"/>
              <a:t>de novo</a:t>
            </a:r>
            <a:r>
              <a:rPr lang="en-US" dirty="0" smtClean="0"/>
              <a:t>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Self-alignment: </a:t>
            </a:r>
          </a:p>
          <a:p>
            <a:pPr marL="514350" indent="-514350"/>
            <a:r>
              <a:rPr lang="en-US" dirty="0" smtClean="0"/>
              <a:t>Use sequence alignment algorithms to find high-scoring matches</a:t>
            </a:r>
          </a:p>
          <a:p>
            <a:pPr marL="514350" indent="-514350"/>
            <a:r>
              <a:rPr lang="en-US" dirty="0" smtClean="0"/>
              <a:t>Problem: does not scale well to the input size</a:t>
            </a:r>
          </a:p>
          <a:p>
            <a:pPr marL="514350" indent="-514350"/>
            <a:r>
              <a:rPr lang="en-US" dirty="0" smtClean="0"/>
              <a:t>Existing examples: RECON, PILER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String matching algorithms:</a:t>
            </a:r>
          </a:p>
          <a:p>
            <a:pPr marL="514350" indent="-514350"/>
            <a:r>
              <a:rPr lang="en-US" sz="1100" dirty="0" smtClean="0"/>
              <a:t>Use data structures for quickly finding exact matches (e.g. </a:t>
            </a:r>
            <a:r>
              <a:rPr lang="en-US" sz="1100" b="1" dirty="0" smtClean="0"/>
              <a:t>suffix arrays</a:t>
            </a:r>
            <a:r>
              <a:rPr lang="en-US" sz="1100" dirty="0" smtClean="0"/>
              <a:t>)</a:t>
            </a:r>
          </a:p>
          <a:p>
            <a:pPr marL="514350" indent="-514350"/>
            <a:r>
              <a:rPr lang="en-US" sz="1100" dirty="0" smtClean="0"/>
              <a:t>Problem: does not handle sequence variation</a:t>
            </a:r>
          </a:p>
          <a:p>
            <a:pPr marL="514350" indent="-514350"/>
            <a:r>
              <a:rPr lang="en-US" sz="1100" dirty="0" smtClean="0"/>
              <a:t>Examples: </a:t>
            </a:r>
            <a:r>
              <a:rPr lang="en-US" sz="1100" dirty="0" err="1" smtClean="0"/>
              <a:t>RepeatScout</a:t>
            </a:r>
            <a:r>
              <a:rPr lang="en-US" sz="1100" dirty="0" smtClean="0"/>
              <a:t>, </a:t>
            </a:r>
            <a:r>
              <a:rPr lang="en-US" sz="1100" dirty="0" err="1" smtClean="0"/>
              <a:t>REPuter</a:t>
            </a:r>
            <a:r>
              <a:rPr lang="en-US" sz="1100" dirty="0" smtClean="0"/>
              <a:t>, </a:t>
            </a:r>
            <a:r>
              <a:rPr lang="en-US" sz="1100" dirty="0" err="1" smtClean="0"/>
              <a:t>ReAS</a:t>
            </a:r>
            <a:endParaRPr lang="en-US" sz="1100" dirty="0"/>
          </a:p>
          <a:p>
            <a:pPr marL="0" indent="0">
              <a:buNone/>
            </a:pPr>
            <a:endParaRPr lang="en-US" sz="1100" i="1" dirty="0" smtClean="0"/>
          </a:p>
          <a:p>
            <a:pPr marL="0" indent="0">
              <a:buNone/>
            </a:pPr>
            <a:r>
              <a:rPr lang="en-US" sz="3500" i="1" dirty="0" err="1" smtClean="0">
                <a:solidFill>
                  <a:srgbClr val="3366FF"/>
                </a:solidFill>
              </a:rPr>
              <a:t>deBrujin</a:t>
            </a:r>
            <a:r>
              <a:rPr lang="en-US" sz="3500" dirty="0" smtClean="0">
                <a:solidFill>
                  <a:srgbClr val="3366FF"/>
                </a:solidFill>
              </a:rPr>
              <a:t> approach:</a:t>
            </a:r>
          </a:p>
          <a:p>
            <a:pPr marL="514350" indent="-514350"/>
            <a:r>
              <a:rPr lang="en-US" sz="1100" dirty="0" smtClean="0"/>
              <a:t>Uses a variation of </a:t>
            </a:r>
            <a:r>
              <a:rPr lang="en-US" sz="1100" i="1" dirty="0" err="1" smtClean="0"/>
              <a:t>deBrujin</a:t>
            </a:r>
            <a:r>
              <a:rPr lang="en-US" sz="1100" dirty="0" smtClean="0"/>
              <a:t> graphs to exploit underlying repeat mosaic structure</a:t>
            </a:r>
          </a:p>
          <a:p>
            <a:pPr marL="514350" indent="-514350"/>
            <a:r>
              <a:rPr lang="en-US" sz="1100" dirty="0" smtClean="0"/>
              <a:t>Problem: Computationally very expensive</a:t>
            </a:r>
          </a:p>
          <a:p>
            <a:pPr marL="514350" indent="-514350"/>
            <a:r>
              <a:rPr lang="en-US" sz="1100" dirty="0" smtClean="0"/>
              <a:t>Examples: Repeat gluer</a:t>
            </a:r>
          </a:p>
        </p:txBody>
      </p:sp>
    </p:spTree>
    <p:extLst>
      <p:ext uri="{BB962C8B-B14F-4D97-AF65-F5344CB8AC3E}">
        <p14:creationId xmlns:p14="http://schemas.microsoft.com/office/powerpoint/2010/main" val="410117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</a:t>
            </a:r>
            <a:r>
              <a:rPr lang="en-US" i="1" dirty="0" smtClean="0"/>
              <a:t>de novo</a:t>
            </a:r>
            <a:r>
              <a:rPr lang="en-US" dirty="0" smtClean="0"/>
              <a:t>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600" dirty="0" smtClean="0">
                <a:solidFill>
                  <a:srgbClr val="3366FF"/>
                </a:solidFill>
              </a:rPr>
              <a:t>Self-alignment: </a:t>
            </a:r>
          </a:p>
          <a:p>
            <a:pPr marL="514350" indent="-514350"/>
            <a:r>
              <a:rPr lang="en-US" sz="1800" dirty="0" smtClean="0"/>
              <a:t>Use sequence alignment algorithms to find high-scoring matches</a:t>
            </a:r>
          </a:p>
          <a:p>
            <a:pPr marL="514350" indent="-514350"/>
            <a:r>
              <a:rPr lang="en-US" sz="1800" dirty="0" smtClean="0"/>
              <a:t>Problem: does not scale well to the input size</a:t>
            </a:r>
          </a:p>
          <a:p>
            <a:pPr marL="514350" indent="-514350"/>
            <a:r>
              <a:rPr lang="en-US" sz="1800" dirty="0" smtClean="0"/>
              <a:t>Existing examples: RECON, PILER</a:t>
            </a:r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r>
              <a:rPr lang="en-US" sz="4600" dirty="0" smtClean="0">
                <a:solidFill>
                  <a:srgbClr val="3366FF"/>
                </a:solidFill>
              </a:rPr>
              <a:t>String matching structures:</a:t>
            </a:r>
          </a:p>
          <a:p>
            <a:pPr marL="514350" indent="-514350"/>
            <a:r>
              <a:rPr lang="en-US" sz="3500" dirty="0" smtClean="0"/>
              <a:t>Use data structures for quickly finding exact matches (e.g. </a:t>
            </a:r>
            <a:r>
              <a:rPr lang="en-US" sz="3500" b="1" dirty="0" smtClean="0"/>
              <a:t>suffix arrays</a:t>
            </a:r>
            <a:r>
              <a:rPr lang="en-US" sz="3500" dirty="0" smtClean="0"/>
              <a:t>)</a:t>
            </a:r>
          </a:p>
          <a:p>
            <a:pPr marL="514350" indent="-514350"/>
            <a:r>
              <a:rPr lang="en-US" sz="3500" dirty="0" smtClean="0"/>
              <a:t>Problem: does not handle sequence variation</a:t>
            </a:r>
          </a:p>
          <a:p>
            <a:pPr marL="514350" indent="-514350"/>
            <a:r>
              <a:rPr lang="en-US" sz="3500" dirty="0" smtClean="0"/>
              <a:t>Examples: </a:t>
            </a:r>
            <a:r>
              <a:rPr lang="en-US" sz="3500" dirty="0" err="1" smtClean="0"/>
              <a:t>RepeatScout</a:t>
            </a:r>
            <a:r>
              <a:rPr lang="en-US" sz="3500" dirty="0" smtClean="0"/>
              <a:t>, </a:t>
            </a:r>
            <a:r>
              <a:rPr lang="en-US" sz="3500" dirty="0" err="1" smtClean="0"/>
              <a:t>REPuter</a:t>
            </a:r>
            <a:r>
              <a:rPr lang="en-US" sz="3500" dirty="0" smtClean="0"/>
              <a:t>, </a:t>
            </a:r>
            <a:r>
              <a:rPr lang="en-US" sz="3500" dirty="0" err="1" smtClean="0"/>
              <a:t>ReAS</a:t>
            </a:r>
            <a:endParaRPr lang="en-US" sz="3500" dirty="0"/>
          </a:p>
          <a:p>
            <a:pPr marL="0" indent="0">
              <a:buNone/>
            </a:pPr>
            <a:endParaRPr lang="en-US" sz="1600" i="1" dirty="0" smtClean="0"/>
          </a:p>
          <a:p>
            <a:pPr marL="0" indent="0">
              <a:buNone/>
            </a:pPr>
            <a:r>
              <a:rPr lang="en-US" sz="4600" i="1" dirty="0" err="1" smtClean="0">
                <a:solidFill>
                  <a:srgbClr val="3366FF"/>
                </a:solidFill>
              </a:rPr>
              <a:t>deBrujin</a:t>
            </a:r>
            <a:r>
              <a:rPr lang="en-US" sz="4600" dirty="0" smtClean="0">
                <a:solidFill>
                  <a:srgbClr val="3366FF"/>
                </a:solidFill>
              </a:rPr>
              <a:t> approach:</a:t>
            </a:r>
          </a:p>
          <a:p>
            <a:pPr marL="514350" indent="-514350"/>
            <a:r>
              <a:rPr lang="en-US" sz="1600" dirty="0" smtClean="0"/>
              <a:t>Uses a variation of </a:t>
            </a:r>
            <a:r>
              <a:rPr lang="en-US" sz="1600" i="1" dirty="0" err="1" smtClean="0"/>
              <a:t>deBrujin</a:t>
            </a:r>
            <a:r>
              <a:rPr lang="en-US" sz="1600" dirty="0" smtClean="0"/>
              <a:t> graphs to exploit underlying repeat mosaic structure</a:t>
            </a:r>
          </a:p>
          <a:p>
            <a:pPr marL="514350" indent="-514350"/>
            <a:r>
              <a:rPr lang="en-US" sz="1600" dirty="0" smtClean="0"/>
              <a:t>Problem: Computationally very expensive</a:t>
            </a:r>
          </a:p>
          <a:p>
            <a:pPr marL="514350" indent="-514350"/>
            <a:r>
              <a:rPr lang="en-US" sz="1600" dirty="0" smtClean="0"/>
              <a:t>Examples: Repeat gluer</a:t>
            </a:r>
          </a:p>
        </p:txBody>
      </p:sp>
    </p:spTree>
    <p:extLst>
      <p:ext uri="{BB962C8B-B14F-4D97-AF65-F5344CB8AC3E}">
        <p14:creationId xmlns:p14="http://schemas.microsoft.com/office/powerpoint/2010/main" val="1664264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2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16773</TotalTime>
  <Words>1859</Words>
  <Application>Microsoft Macintosh PowerPoint</Application>
  <PresentationFormat>On-screen Show (4:3)</PresentationFormat>
  <Paragraphs>339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RAIDER: Rapid Ab Initio Detection of Elementary Repeats</vt:lpstr>
      <vt:lpstr>Genomic Repeats</vt:lpstr>
      <vt:lpstr>Transposable Element Families</vt:lpstr>
      <vt:lpstr>PowerPoint Presentation</vt:lpstr>
      <vt:lpstr>RepeatMasker</vt:lpstr>
      <vt:lpstr>De novo Repeat Finding</vt:lpstr>
      <vt:lpstr>Approaches to de novo sequencing</vt:lpstr>
      <vt:lpstr>Approaches to de novo sequencing</vt:lpstr>
      <vt:lpstr>Approaches to de novo sequencing</vt:lpstr>
      <vt:lpstr>Approaches to de novo sequencing</vt:lpstr>
      <vt:lpstr>Zhang and Lonardi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Elementary Repeat: Identification</vt:lpstr>
      <vt:lpstr>RAIDER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Variation</vt:lpstr>
      <vt:lpstr>Sequence Variation</vt:lpstr>
      <vt:lpstr>PowerPoint Presentation</vt:lpstr>
      <vt:lpstr>Resource Consumption</vt:lpstr>
      <vt:lpstr>Acknowledgements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RAIDER: Rapid Ab Initio Detection of Elementary Repeats</dc:title>
  <dc:creator>Karro, John E. Dr.</dc:creator>
  <cp:lastModifiedBy>Karro, John E. Dr.</cp:lastModifiedBy>
  <cp:revision>66</cp:revision>
  <cp:lastPrinted>2013-10-24T17:59:39Z</cp:lastPrinted>
  <dcterms:created xsi:type="dcterms:W3CDTF">2013-10-10T18:20:07Z</dcterms:created>
  <dcterms:modified xsi:type="dcterms:W3CDTF">2013-10-24T19:47:22Z</dcterms:modified>
</cp:coreProperties>
</file>