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195875" cy="32397700"/>
  <p:notesSz cx="6858000" cy="9144000"/>
  <p:defaultTextStyle>
    <a:defPPr>
      <a:defRPr lang="en-US"/>
    </a:defPPr>
    <a:lvl1pPr marL="0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813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626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9438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9251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9064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8877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8690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8502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923" autoAdjust="0"/>
    <p:restoredTop sz="96479" autoAdjust="0"/>
  </p:normalViewPr>
  <p:slideViewPr>
    <p:cSldViewPr>
      <p:cViewPr>
        <p:scale>
          <a:sx n="33" d="100"/>
          <a:sy n="33" d="100"/>
        </p:scale>
        <p:origin x="-5104" y="-1544"/>
      </p:cViewPr>
      <p:guideLst>
        <p:guide orient="horz" pos="10204"/>
        <p:guide pos="136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3" y="10064288"/>
            <a:ext cx="36716494" cy="69445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381" y="18358696"/>
            <a:ext cx="30237113" cy="82794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9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9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9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8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959404" y="8174419"/>
            <a:ext cx="34436711" cy="1741076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49268" y="8174419"/>
            <a:ext cx="102590204" cy="1741076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78" y="20818525"/>
            <a:ext cx="36716494" cy="643454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178" y="13731532"/>
            <a:ext cx="36716494" cy="7086995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5981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626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943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925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906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88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86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850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49270" y="47614125"/>
            <a:ext cx="68513457" cy="13466793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82659" y="47614125"/>
            <a:ext cx="68513457" cy="13466793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794" y="1297413"/>
            <a:ext cx="38876288" cy="53996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797" y="7251988"/>
            <a:ext cx="19085680" cy="3022283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813" indent="0">
              <a:buNone/>
              <a:defRPr sz="9400" b="1"/>
            </a:lvl2pPr>
            <a:lvl3pPr marL="4319626" indent="0">
              <a:buNone/>
              <a:defRPr sz="8500" b="1"/>
            </a:lvl3pPr>
            <a:lvl4pPr marL="6479438" indent="0">
              <a:buNone/>
              <a:defRPr sz="7600" b="1"/>
            </a:lvl4pPr>
            <a:lvl5pPr marL="8639251" indent="0">
              <a:buNone/>
              <a:defRPr sz="7600" b="1"/>
            </a:lvl5pPr>
            <a:lvl6pPr marL="10799064" indent="0">
              <a:buNone/>
              <a:defRPr sz="7600" b="1"/>
            </a:lvl6pPr>
            <a:lvl7pPr marL="12958877" indent="0">
              <a:buNone/>
              <a:defRPr sz="7600" b="1"/>
            </a:lvl7pPr>
            <a:lvl8pPr marL="15118690" indent="0">
              <a:buNone/>
              <a:defRPr sz="7600" b="1"/>
            </a:lvl8pPr>
            <a:lvl9pPr marL="17278502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9797" y="10274271"/>
            <a:ext cx="19085680" cy="18666178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2908" y="7251988"/>
            <a:ext cx="19093176" cy="3022283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813" indent="0">
              <a:buNone/>
              <a:defRPr sz="9400" b="1"/>
            </a:lvl2pPr>
            <a:lvl3pPr marL="4319626" indent="0">
              <a:buNone/>
              <a:defRPr sz="8500" b="1"/>
            </a:lvl3pPr>
            <a:lvl4pPr marL="6479438" indent="0">
              <a:buNone/>
              <a:defRPr sz="7600" b="1"/>
            </a:lvl4pPr>
            <a:lvl5pPr marL="8639251" indent="0">
              <a:buNone/>
              <a:defRPr sz="7600" b="1"/>
            </a:lvl5pPr>
            <a:lvl6pPr marL="10799064" indent="0">
              <a:buNone/>
              <a:defRPr sz="7600" b="1"/>
            </a:lvl6pPr>
            <a:lvl7pPr marL="12958877" indent="0">
              <a:buNone/>
              <a:defRPr sz="7600" b="1"/>
            </a:lvl7pPr>
            <a:lvl8pPr marL="15118690" indent="0">
              <a:buNone/>
              <a:defRPr sz="7600" b="1"/>
            </a:lvl8pPr>
            <a:lvl9pPr marL="17278502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2908" y="10274271"/>
            <a:ext cx="19093176" cy="18666178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796" y="1289909"/>
            <a:ext cx="14211145" cy="5489610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8387" y="1289911"/>
            <a:ext cx="24147694" cy="27650540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9796" y="6779523"/>
            <a:ext cx="14211145" cy="22160929"/>
          </a:xfrm>
        </p:spPr>
        <p:txBody>
          <a:bodyPr/>
          <a:lstStyle>
            <a:lvl1pPr marL="0" indent="0">
              <a:buNone/>
              <a:defRPr sz="6600"/>
            </a:lvl1pPr>
            <a:lvl2pPr marL="2159813" indent="0">
              <a:buNone/>
              <a:defRPr sz="5700"/>
            </a:lvl2pPr>
            <a:lvl3pPr marL="4319626" indent="0">
              <a:buNone/>
              <a:defRPr sz="4700"/>
            </a:lvl3pPr>
            <a:lvl4pPr marL="6479438" indent="0">
              <a:buNone/>
              <a:defRPr sz="4300"/>
            </a:lvl4pPr>
            <a:lvl5pPr marL="8639251" indent="0">
              <a:buNone/>
              <a:defRPr sz="4300"/>
            </a:lvl5pPr>
            <a:lvl6pPr marL="10799064" indent="0">
              <a:buNone/>
              <a:defRPr sz="4300"/>
            </a:lvl6pPr>
            <a:lvl7pPr marL="12958877" indent="0">
              <a:buNone/>
              <a:defRPr sz="4300"/>
            </a:lvl7pPr>
            <a:lvl8pPr marL="15118690" indent="0">
              <a:buNone/>
              <a:defRPr sz="4300"/>
            </a:lvl8pPr>
            <a:lvl9pPr marL="1727850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694" y="22678390"/>
            <a:ext cx="25917525" cy="2677312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6694" y="2894795"/>
            <a:ext cx="25917525" cy="19438620"/>
          </a:xfrm>
        </p:spPr>
        <p:txBody>
          <a:bodyPr/>
          <a:lstStyle>
            <a:lvl1pPr marL="0" indent="0">
              <a:buNone/>
              <a:defRPr sz="15100"/>
            </a:lvl1pPr>
            <a:lvl2pPr marL="2159813" indent="0">
              <a:buNone/>
              <a:defRPr sz="13200"/>
            </a:lvl2pPr>
            <a:lvl3pPr marL="4319626" indent="0">
              <a:buNone/>
              <a:defRPr sz="11300"/>
            </a:lvl3pPr>
            <a:lvl4pPr marL="6479438" indent="0">
              <a:buNone/>
              <a:defRPr sz="9400"/>
            </a:lvl4pPr>
            <a:lvl5pPr marL="8639251" indent="0">
              <a:buNone/>
              <a:defRPr sz="9400"/>
            </a:lvl5pPr>
            <a:lvl6pPr marL="10799064" indent="0">
              <a:buNone/>
              <a:defRPr sz="9400"/>
            </a:lvl6pPr>
            <a:lvl7pPr marL="12958877" indent="0">
              <a:buNone/>
              <a:defRPr sz="9400"/>
            </a:lvl7pPr>
            <a:lvl8pPr marL="15118690" indent="0">
              <a:buNone/>
              <a:defRPr sz="9400"/>
            </a:lvl8pPr>
            <a:lvl9pPr marL="17278502" indent="0">
              <a:buNone/>
              <a:defRPr sz="9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6694" y="25355704"/>
            <a:ext cx="25917525" cy="3802228"/>
          </a:xfrm>
        </p:spPr>
        <p:txBody>
          <a:bodyPr/>
          <a:lstStyle>
            <a:lvl1pPr marL="0" indent="0">
              <a:buNone/>
              <a:defRPr sz="6600"/>
            </a:lvl1pPr>
            <a:lvl2pPr marL="2159813" indent="0">
              <a:buNone/>
              <a:defRPr sz="5700"/>
            </a:lvl2pPr>
            <a:lvl3pPr marL="4319626" indent="0">
              <a:buNone/>
              <a:defRPr sz="4700"/>
            </a:lvl3pPr>
            <a:lvl4pPr marL="6479438" indent="0">
              <a:buNone/>
              <a:defRPr sz="4300"/>
            </a:lvl4pPr>
            <a:lvl5pPr marL="8639251" indent="0">
              <a:buNone/>
              <a:defRPr sz="4300"/>
            </a:lvl5pPr>
            <a:lvl6pPr marL="10799064" indent="0">
              <a:buNone/>
              <a:defRPr sz="4300"/>
            </a:lvl6pPr>
            <a:lvl7pPr marL="12958877" indent="0">
              <a:buNone/>
              <a:defRPr sz="4300"/>
            </a:lvl7pPr>
            <a:lvl8pPr marL="15118690" indent="0">
              <a:buNone/>
              <a:defRPr sz="4300"/>
            </a:lvl8pPr>
            <a:lvl9pPr marL="1727850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794" y="1297413"/>
            <a:ext cx="38876288" cy="5399617"/>
          </a:xfrm>
          <a:prstGeom prst="rect">
            <a:avLst/>
          </a:prstGeom>
        </p:spPr>
        <p:txBody>
          <a:bodyPr vert="horz" lIns="431963" tIns="215981" rIns="431963" bIns="2159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794" y="7559466"/>
            <a:ext cx="38876288" cy="21380985"/>
          </a:xfrm>
          <a:prstGeom prst="rect">
            <a:avLst/>
          </a:prstGeom>
        </p:spPr>
        <p:txBody>
          <a:bodyPr vert="horz" lIns="431963" tIns="215981" rIns="431963" bIns="2159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9797" y="30027872"/>
            <a:ext cx="10079037" cy="1724877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711EF-7CA4-4D38-A8AB-4993930350F5}" type="datetimeFigureOut">
              <a:rPr lang="en-US" smtClean="0"/>
              <a:pPr/>
              <a:t>7/2/15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58591" y="30027872"/>
            <a:ext cx="13678694" cy="1724877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57048" y="30027872"/>
            <a:ext cx="10079037" cy="1724877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626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860" indent="-1619860" algn="l" defTabSz="4319626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696" indent="-1349883" algn="l" defTabSz="4319626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2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5" indent="-1079906" algn="l" defTabSz="4319626" rtl="0" eaLnBrk="1" latinLnBrk="0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58" indent="-1079906" algn="l" defTabSz="4319626" rtl="0" eaLnBrk="1" latinLnBrk="0" hangingPunct="1">
        <a:spcBef>
          <a:spcPct val="20000"/>
        </a:spcBef>
        <a:buFont typeface="Arial" pitchFamily="34" charset="0"/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0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3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596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09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3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26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38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1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4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77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0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2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2045" y="596517"/>
            <a:ext cx="41206257" cy="312296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13825537" y="82155"/>
            <a:ext cx="29032200" cy="5220095"/>
            <a:chOff x="10064605" y="301624"/>
            <a:chExt cx="21774683" cy="6959956"/>
          </a:xfrm>
        </p:grpSpPr>
        <p:sp>
          <p:nvSpPr>
            <p:cNvPr id="1026" name="Text Box 2"/>
            <p:cNvSpPr txBox="1">
              <a:spLocks noChangeArrowheads="1"/>
            </p:cNvSpPr>
            <p:nvPr/>
          </p:nvSpPr>
          <p:spPr bwMode="auto">
            <a:xfrm>
              <a:off x="10331450" y="301624"/>
              <a:ext cx="21282025" cy="4532313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5000" b="0" i="0" u="none" strike="noStrike" cap="none" spc="3000" normalizeH="0" dirty="0" smtClean="0">
                  <a:ln>
                    <a:noFill/>
                  </a:ln>
                  <a:solidFill>
                    <a:srgbClr val="C8333F"/>
                  </a:solidFill>
                  <a:effectLst/>
                  <a:latin typeface="+mj-lt"/>
                  <a:cs typeface="Arial" pitchFamily="34" charset="0"/>
                </a:rPr>
                <a:t>RAIDER2.0</a:t>
              </a:r>
              <a:endParaRPr kumimoji="0" lang="en-US" sz="35000" b="0" i="0" u="none" strike="noStrike" cap="none" spc="30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10064605" y="6448800"/>
              <a:ext cx="21774683" cy="812780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Rapid </a:t>
              </a:r>
              <a:r>
                <a:rPr kumimoji="0" lang="en-US" sz="4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Ab</a:t>
              </a:r>
              <a:r>
                <a:rPr kumimoji="0" lang="en-US" sz="4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 Initio Detection of Elementary Repeats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</p:grp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014537" y="4006850"/>
            <a:ext cx="14630400" cy="154308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Nathan Figueroa</a:t>
            </a:r>
            <a:r>
              <a:rPr kumimoji="0" lang="en-US" sz="3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Xiaolin</a:t>
            </a: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Liu</a:t>
            </a:r>
            <a:r>
              <a:rPr lang="en-US" sz="3000" baseline="30000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1,2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and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John E. Karro</a:t>
            </a:r>
            <a:r>
              <a:rPr kumimoji="0" lang="en-US" sz="3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1,2,3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endParaRPr lang="en-US" sz="3000" dirty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Departments of </a:t>
            </a:r>
            <a:r>
              <a:rPr kumimoji="0" lang="en-US" sz="3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Computer Science, </a:t>
            </a:r>
            <a:r>
              <a:rPr kumimoji="0" lang="en-US" sz="3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Microbiology, and </a:t>
            </a:r>
            <a:r>
              <a:rPr kumimoji="0" lang="en-US" sz="3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Statistics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Miami University, Oxford Ohio, USA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90585"/>
              </p:ext>
            </p:extLst>
          </p:nvPr>
        </p:nvGraphicFramePr>
        <p:xfrm>
          <a:off x="1862137" y="6216650"/>
          <a:ext cx="13563600" cy="3857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600"/>
              </a:tblGrid>
              <a:tr h="742968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Problem: De Novo Repeat Identification</a:t>
                      </a:r>
                      <a:endParaRPr lang="en-US" sz="4100" dirty="0"/>
                    </a:p>
                  </a:txBody>
                  <a:tcPr marL="121917" marR="121917" marT="34291" marB="34291"/>
                </a:tc>
              </a:tr>
              <a:tr h="3114751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700" dirty="0" smtClean="0"/>
                        <a:t> Want</a:t>
                      </a:r>
                      <a:r>
                        <a:rPr lang="en-US" sz="2700" baseline="0" dirty="0" smtClean="0"/>
                        <a:t> to identify repeats in a sequence </a:t>
                      </a:r>
                      <a:r>
                        <a:rPr lang="en-US" sz="2700" b="1" baseline="0" dirty="0" smtClean="0"/>
                        <a:t>without the use of known repeats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2700" baseline="0" dirty="0" smtClean="0"/>
                        <a:t> </a:t>
                      </a:r>
                      <a:r>
                        <a:rPr lang="en-US" sz="2700" baseline="0" dirty="0" smtClean="0">
                          <a:latin typeface="Times New Roman"/>
                          <a:cs typeface="Times New Roman"/>
                        </a:rPr>
                        <a:t>ℓ</a:t>
                      </a:r>
                      <a:r>
                        <a:rPr lang="en-US" sz="2700" baseline="0" dirty="0" smtClean="0">
                          <a:latin typeface="+mn-lt"/>
                          <a:cs typeface="+mn-cs"/>
                        </a:rPr>
                        <a:t> - the minimum length for a substring to be considered significant</a:t>
                      </a:r>
                      <a:endParaRPr lang="en-US" sz="2700" baseline="0" dirty="0" smtClean="0"/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700" baseline="0" dirty="0" smtClean="0"/>
                        <a:t> </a:t>
                      </a:r>
                      <a:r>
                        <a:rPr lang="en-US" sz="2700" i="1" baseline="0" dirty="0" smtClean="0"/>
                        <a:t>Elementary repeat</a:t>
                      </a:r>
                      <a:r>
                        <a:rPr lang="en-US" sz="2700" i="1" baseline="30000" dirty="0" smtClean="0"/>
                        <a:t>4</a:t>
                      </a:r>
                      <a:r>
                        <a:rPr lang="en-US" sz="2700" i="0" baseline="0" dirty="0" smtClean="0"/>
                        <a:t> – substring greater than </a:t>
                      </a:r>
                      <a:r>
                        <a:rPr lang="en-US" sz="2700" baseline="0" dirty="0" smtClean="0">
                          <a:latin typeface="Times New Roman"/>
                          <a:cs typeface="Times New Roman"/>
                        </a:rPr>
                        <a:t>ℓ</a:t>
                      </a:r>
                      <a:r>
                        <a:rPr lang="en-US" sz="2700" baseline="0" dirty="0" smtClean="0">
                          <a:latin typeface="+mn-lt"/>
                          <a:cs typeface="+mn-cs"/>
                        </a:rPr>
                        <a:t> and not exclusive to a longer repeat</a:t>
                      </a:r>
                      <a:endParaRPr lang="en-US" sz="2700" i="0" baseline="0" dirty="0" smtClean="0"/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700" i="0" baseline="0" dirty="0" smtClean="0"/>
                        <a:t> </a:t>
                      </a:r>
                      <a:r>
                        <a:rPr lang="en-US" sz="2700" i="1" baseline="0" dirty="0" smtClean="0"/>
                        <a:t>Maximal repeat</a:t>
                      </a:r>
                      <a:r>
                        <a:rPr lang="en-US" sz="2700" i="0" baseline="0" dirty="0" smtClean="0"/>
                        <a:t> - substring both greater than </a:t>
                      </a:r>
                      <a:r>
                        <a:rPr lang="en-US" sz="2700" baseline="0" dirty="0" smtClean="0">
                          <a:latin typeface="Times New Roman"/>
                          <a:cs typeface="Times New Roman"/>
                        </a:rPr>
                        <a:t>ℓ</a:t>
                      </a:r>
                      <a:r>
                        <a:rPr lang="en-US" sz="2700" baseline="0" dirty="0" smtClean="0">
                          <a:latin typeface="+mn-lt"/>
                          <a:cs typeface="+mn-cs"/>
                        </a:rPr>
                        <a:t> and maximal in length, occurring a significant number of times in the query sequence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700" baseline="0" dirty="0" smtClean="0">
                          <a:latin typeface="+mn-lt"/>
                          <a:cs typeface="+mn-cs"/>
                        </a:rPr>
                        <a:t> Difficult to identify efficiently due to </a:t>
                      </a:r>
                      <a:r>
                        <a:rPr lang="en-US" sz="2700" b="1" baseline="0" dirty="0" smtClean="0">
                          <a:latin typeface="+mn-lt"/>
                          <a:cs typeface="+mn-cs"/>
                        </a:rPr>
                        <a:t>large input size</a:t>
                      </a:r>
                      <a:r>
                        <a:rPr lang="en-US" sz="2700" b="0" baseline="0" dirty="0" smtClean="0">
                          <a:latin typeface="+mn-lt"/>
                          <a:cs typeface="+mn-cs"/>
                        </a:rPr>
                        <a:t> and </a:t>
                      </a:r>
                      <a:r>
                        <a:rPr lang="en-US" sz="2700" b="1" baseline="0" dirty="0" smtClean="0">
                          <a:latin typeface="+mn-lt"/>
                          <a:cs typeface="+mn-cs"/>
                        </a:rPr>
                        <a:t>repeat deterioration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700" b="0" baseline="0" dirty="0" smtClean="0">
                          <a:latin typeface="+mn-lt"/>
                          <a:cs typeface="+mn-cs"/>
                        </a:rPr>
                        <a:t> O(n</a:t>
                      </a:r>
                      <a:r>
                        <a:rPr lang="en-US" sz="2700" b="1" baseline="30000" dirty="0" smtClean="0">
                          <a:latin typeface="+mn-lt"/>
                          <a:cs typeface="+mn-cs"/>
                        </a:rPr>
                        <a:t>2</a:t>
                      </a:r>
                      <a:r>
                        <a:rPr lang="en-US" sz="2700" baseline="0" dirty="0" smtClean="0">
                          <a:latin typeface="+mn-lt"/>
                          <a:cs typeface="+mn-cs"/>
                        </a:rPr>
                        <a:t>) is too slow and exact-matching is too rigid</a:t>
                      </a:r>
                      <a:endParaRPr lang="en-US" sz="2700" b="1" baseline="0" dirty="0" smtClean="0"/>
                    </a:p>
                  </a:txBody>
                  <a:tcPr marL="121917" marR="121917" marT="34291" marB="34291"/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/>
        </p:nvGraphicFramePr>
        <p:xfrm>
          <a:off x="770448" y="25857439"/>
          <a:ext cx="40740600" cy="2530381"/>
        </p:xfrm>
        <a:graphic>
          <a:graphicData uri="http://schemas.openxmlformats.org/drawingml/2006/table">
            <a:tbl>
              <a:tblPr/>
              <a:tblGrid>
                <a:gridCol w="8908878"/>
                <a:gridCol w="3378367"/>
                <a:gridCol w="3716204"/>
                <a:gridCol w="2777768"/>
                <a:gridCol w="7132109"/>
                <a:gridCol w="2139632"/>
                <a:gridCol w="3716204"/>
                <a:gridCol w="2777768"/>
                <a:gridCol w="6193670"/>
              </a:tblGrid>
              <a:tr h="361483">
                <a:tc>
                  <a:txBody>
                    <a:bodyPr/>
                    <a:lstStyle/>
                    <a:p>
                      <a:pPr algn="ctr" fontAlgn="b"/>
                      <a:endParaRPr lang="en-US" sz="23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C. Elegans ChrI - SINE1_CE CELE45 LINE2B_CE LINE2G_CE - 15,072,423 bp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Human Chr22 - </a:t>
                      </a:r>
                      <a:r>
                        <a:rPr lang="en-US" sz="23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AluSx</a:t>
                      </a:r>
                      <a:r>
                        <a:rPr lang="en-US" sz="23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en-US" sz="23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MIRb</a:t>
                      </a:r>
                      <a:r>
                        <a:rPr lang="en-US" sz="23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L1MB5 L1MC1  - 49,691,432 </a:t>
                      </a:r>
                      <a:r>
                        <a:rPr lang="en-US" sz="23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bp</a:t>
                      </a:r>
                      <a:endParaRPr lang="en-US" sz="23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Seed / Method</a:t>
                      </a:r>
                    </a:p>
                  </a:txBody>
                  <a:tcPr marL="12700" marR="12700" marT="7144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(s)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 Positives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MSP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 Ancestor Coverage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Time (s)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 Positives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 MSP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 Ancestor Coverage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61483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111111111111111111111111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26.93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0.001245099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0.505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0.771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93.48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0.108815916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0.542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0.739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83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1111101111111001111111011111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28.87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0.000367438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0.595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0.782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111.52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0.098448046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0.724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0.752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83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11011011011011011011011011011011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29.88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0.19106363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0.431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0.53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132.01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0.18350619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0.71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0.696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83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110010010... 010 x 12  ...010010011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43.63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0.7804096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0.331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206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0.25300387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0.526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0.751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83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RepeatScout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1070.06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0.011351637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0.249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0.944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2436.48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0.19688854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0.459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0.806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770448" y="28422108"/>
          <a:ext cx="40842199" cy="2530381"/>
        </p:xfrm>
        <a:graphic>
          <a:graphicData uri="http://schemas.openxmlformats.org/drawingml/2006/table">
            <a:tbl>
              <a:tblPr/>
              <a:tblGrid>
                <a:gridCol w="8931095"/>
                <a:gridCol w="3386790"/>
                <a:gridCol w="3725471"/>
                <a:gridCol w="2784696"/>
                <a:gridCol w="7079313"/>
                <a:gridCol w="2215551"/>
                <a:gridCol w="3725471"/>
                <a:gridCol w="2784696"/>
                <a:gridCol w="6209116"/>
              </a:tblGrid>
              <a:tr h="361483">
                <a:tc>
                  <a:txBody>
                    <a:bodyPr/>
                    <a:lstStyle/>
                    <a:p>
                      <a:pPr algn="ctr" fontAlgn="b"/>
                      <a:endParaRPr lang="en-US" sz="2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7144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23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C. </a:t>
                      </a:r>
                      <a:r>
                        <a:rPr lang="fr-FR" sz="23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Elegans</a:t>
                      </a:r>
                      <a:r>
                        <a:rPr lang="fr-FR" sz="23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fr-FR" sz="23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ChrX</a:t>
                      </a:r>
                      <a:r>
                        <a:rPr lang="fr-FR" sz="23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- HAT1_CE PALTTTAAA2 CELE14B LINE2C_CE - 17,718,866 </a:t>
                      </a:r>
                      <a:r>
                        <a:rPr lang="fr-FR" sz="23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bp</a:t>
                      </a:r>
                      <a:endParaRPr lang="fr-FR" sz="23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Mouse Chr19 - B1F1 PB1 L1_Mm L1_Mus3 - 61,431,566 </a:t>
                      </a:r>
                      <a:r>
                        <a:rPr lang="en-US" sz="2300" b="1" i="0" u="none" strike="noStrike" dirty="0" err="1" smtClean="0">
                          <a:solidFill>
                            <a:srgbClr val="FFFFFF"/>
                          </a:solidFill>
                          <a:latin typeface="Calibri"/>
                        </a:rPr>
                        <a:t>bp</a:t>
                      </a:r>
                      <a:endParaRPr lang="en-US" sz="23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483">
                <a:tc>
                  <a:txBody>
                    <a:bodyPr/>
                    <a:lstStyle/>
                    <a:p>
                      <a:pPr algn="r" fontAlgn="b"/>
                      <a:endParaRPr lang="en-US" sz="23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7144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(s)</a:t>
                      </a:r>
                    </a:p>
                  </a:txBody>
                  <a:tcPr marL="12700" marR="12700" marT="7144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 Positives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MSP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 Ancestor Coverage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(s)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 Positives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MSP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 Ancestor Coverage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61483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111111111111111111111111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35.29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0.000587725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0.217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0.636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134.66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0.91384715 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0.309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0.232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83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1111101111111001111111011111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40.07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0.001088812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0.312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0.498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161.9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0.8686861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0.418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0.322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83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11011011011011011011011011011011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39.41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0.054841343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0.477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171.36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0.86637384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0.397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0.279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83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110010010... 010 x 12  ...010010011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46.57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0.50505066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0.455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201.03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0.862343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0.424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0.375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83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RepeatScout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71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1332.8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0.5017984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4184.46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0.48790565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0.512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0.549</a:t>
                      </a:r>
                    </a:p>
                  </a:txBody>
                  <a:tcPr marL="12700" marR="12700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425008"/>
              </p:ext>
            </p:extLst>
          </p:nvPr>
        </p:nvGraphicFramePr>
        <p:xfrm>
          <a:off x="19007137" y="8274050"/>
          <a:ext cx="18312912" cy="24117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312912"/>
              </a:tblGrid>
              <a:tr h="697247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Proposed Solution: Tabulate</a:t>
                      </a:r>
                      <a:r>
                        <a:rPr lang="en-US" sz="4100" baseline="0" dirty="0" smtClean="0"/>
                        <a:t> ℓ</a:t>
                      </a:r>
                      <a:r>
                        <a:rPr lang="en-US" sz="4100" dirty="0" smtClean="0"/>
                        <a:t>-</a:t>
                      </a:r>
                      <a:r>
                        <a:rPr lang="en-US" sz="4100" dirty="0" err="1" smtClean="0"/>
                        <a:t>mers</a:t>
                      </a:r>
                      <a:r>
                        <a:rPr lang="en-US" sz="4100" dirty="0" smtClean="0"/>
                        <a:t> with Spaced</a:t>
                      </a:r>
                      <a:r>
                        <a:rPr lang="en-US" sz="4100" baseline="0" dirty="0" smtClean="0"/>
                        <a:t> Seeds</a:t>
                      </a:r>
                      <a:endParaRPr lang="en-US" sz="4100" dirty="0"/>
                    </a:p>
                  </a:txBody>
                  <a:tcPr marL="121917" marR="121917" marT="34291" marB="34291"/>
                </a:tc>
              </a:tr>
              <a:tr h="1553695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700" baseline="0" dirty="0" smtClean="0"/>
                        <a:t> Let ℓ-</a:t>
                      </a:r>
                      <a:r>
                        <a:rPr lang="en-US" sz="2700" baseline="0" dirty="0" err="1" smtClean="0"/>
                        <a:t>mer</a:t>
                      </a:r>
                      <a:r>
                        <a:rPr lang="en-US" sz="2700" baseline="0" dirty="0" smtClean="0"/>
                        <a:t> denote a substring of length ℓ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700" baseline="0" dirty="0" smtClean="0"/>
                        <a:t> Tabulation of ℓ-</a:t>
                      </a:r>
                      <a:r>
                        <a:rPr lang="en-US" sz="2700" baseline="0" dirty="0" err="1" smtClean="0"/>
                        <a:t>mer</a:t>
                      </a:r>
                      <a:r>
                        <a:rPr lang="en-US" sz="2700" baseline="0" dirty="0" smtClean="0"/>
                        <a:t> occurrences in a sequence similar to approach taken by popular de novo tool RepeatScout</a:t>
                      </a:r>
                      <a:r>
                        <a:rPr lang="en-US" sz="2700" baseline="30000" dirty="0" smtClean="0"/>
                        <a:t>5</a:t>
                      </a:r>
                      <a:r>
                        <a:rPr lang="en-US" sz="2700" baseline="0" dirty="0" smtClean="0"/>
                        <a:t>.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700" baseline="0" dirty="0" smtClean="0"/>
                        <a:t> Rather than tabulating exact ℓ-</a:t>
                      </a:r>
                      <a:r>
                        <a:rPr lang="en-US" sz="2700" baseline="0" dirty="0" err="1" smtClean="0"/>
                        <a:t>mers</a:t>
                      </a:r>
                      <a:r>
                        <a:rPr lang="en-US" sz="2700" baseline="0" dirty="0" smtClean="0"/>
                        <a:t>, add wildcards to pattern matching to create spaced seeds, as done by PatternHunter</a:t>
                      </a:r>
                      <a:r>
                        <a:rPr lang="en-US" sz="2700" baseline="30000" dirty="0" smtClean="0"/>
                        <a:t>6</a:t>
                      </a:r>
                      <a:r>
                        <a:rPr lang="en-US" sz="2700" baseline="0" dirty="0" smtClean="0"/>
                        <a:t> in BLAST.</a:t>
                      </a:r>
                    </a:p>
                  </a:txBody>
                  <a:tcPr marL="121917" marR="121917" marT="34291" marB="34291"/>
                </a:tc>
              </a:tr>
            </a:tbl>
          </a:graphicData>
        </a:graphic>
      </p:graphicFrame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76306"/>
              </p:ext>
            </p:extLst>
          </p:nvPr>
        </p:nvGraphicFramePr>
        <p:xfrm>
          <a:off x="1989619" y="13755354"/>
          <a:ext cx="26415353" cy="29007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415353"/>
              </a:tblGrid>
              <a:tr h="728901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Find Maximal Pairs via Distance</a:t>
                      </a:r>
                      <a:endParaRPr lang="en-US" sz="4100" dirty="0"/>
                    </a:p>
                  </a:txBody>
                  <a:tcPr marL="121917" marR="121917" marT="34291" marB="34291"/>
                </a:tc>
              </a:tr>
              <a:tr h="2171806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700" baseline="0" dirty="0" smtClean="0"/>
                        <a:t> Rather than recording occurrences, we record the distance since the last matching ℓ-</a:t>
                      </a:r>
                      <a:r>
                        <a:rPr lang="en-US" sz="2700" baseline="0" dirty="0" err="1" smtClean="0"/>
                        <a:t>mer</a:t>
                      </a:r>
                      <a:endParaRPr lang="en-US" sz="27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700" baseline="0" dirty="0" smtClean="0"/>
                        <a:t> When two or more pairs of matching ℓ-</a:t>
                      </a:r>
                      <a:r>
                        <a:rPr lang="en-US" sz="2700" baseline="0" dirty="0" err="1" smtClean="0"/>
                        <a:t>mer</a:t>
                      </a:r>
                      <a:r>
                        <a:rPr lang="en-US" sz="2700" baseline="0" dirty="0" smtClean="0"/>
                        <a:t> seeds occur over the same distance in tandem, we combine the two into a maximal pair (see illustration at right).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700" baseline="0" dirty="0" smtClean="0"/>
                        <a:t> The resulting output is the set of all maximal repeats occurring sequentially</a:t>
                      </a:r>
                    </a:p>
                  </a:txBody>
                  <a:tcPr marL="121917" marR="121917" marT="34291" marB="34291"/>
                </a:tc>
              </a:tr>
            </a:tbl>
          </a:graphicData>
        </a:graphic>
      </p:graphicFrame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0321"/>
              </p:ext>
            </p:extLst>
          </p:nvPr>
        </p:nvGraphicFramePr>
        <p:xfrm>
          <a:off x="16619659" y="17227575"/>
          <a:ext cx="24789793" cy="55405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789793"/>
              </a:tblGrid>
              <a:tr h="742968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Split</a:t>
                      </a:r>
                      <a:r>
                        <a:rPr lang="en-US" sz="4100" baseline="0" dirty="0" smtClean="0"/>
                        <a:t> Maximal Pairs into Chains of Elementary Repeats</a:t>
                      </a:r>
                      <a:endParaRPr lang="en-US" sz="4100" dirty="0"/>
                    </a:p>
                  </a:txBody>
                  <a:tcPr marL="121917" marR="121917" marT="34291" marB="34291"/>
                </a:tc>
              </a:tr>
              <a:tr h="479757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700" dirty="0" smtClean="0"/>
                        <a:t> Elementary repeats will be absorbed</a:t>
                      </a:r>
                      <a:r>
                        <a:rPr lang="en-US" sz="2700" baseline="0" dirty="0" smtClean="0"/>
                        <a:t> by the larger maximal pairs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700" baseline="0" dirty="0" smtClean="0"/>
                        <a:t> By noting where maximal pairs overlap, we can find the elementary repeats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700" i="0" baseline="0" dirty="0" smtClean="0"/>
                        <a:t> Let every node </a:t>
                      </a:r>
                      <a:r>
                        <a:rPr lang="en-US" sz="2700" i="1" baseline="0" dirty="0" smtClean="0"/>
                        <a:t>n</a:t>
                      </a:r>
                      <a:r>
                        <a:rPr lang="en-US" sz="2700" i="0" baseline="0" dirty="0" smtClean="0"/>
                        <a:t> denote a repeat’s start and end coordinates</a:t>
                      </a:r>
                      <a:endParaRPr lang="en-US" sz="27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700" baseline="0" dirty="0" smtClean="0"/>
                        <a:t> From now on, let each maximal pair be considered a </a:t>
                      </a:r>
                      <a:r>
                        <a:rPr lang="en-US" sz="2700" i="1" baseline="0" dirty="0" smtClean="0"/>
                        <a:t>chain</a:t>
                      </a:r>
                      <a:r>
                        <a:rPr lang="en-US" sz="2700" i="0" baseline="0" dirty="0" smtClean="0"/>
                        <a:t> of 2 nodes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700" baseline="0" dirty="0" smtClean="0"/>
                        <a:t> We proceed as follows: If there exists a chain, c</a:t>
                      </a:r>
                      <a:r>
                        <a:rPr lang="en-US" sz="2700" baseline="-25000" dirty="0" smtClean="0"/>
                        <a:t>1</a:t>
                      </a:r>
                      <a:r>
                        <a:rPr lang="en-US" sz="2700" baseline="0" dirty="0" smtClean="0"/>
                        <a:t> = (r</a:t>
                      </a:r>
                      <a:r>
                        <a:rPr lang="en-US" sz="2700" baseline="-25000" dirty="0" smtClean="0"/>
                        <a:t>1</a:t>
                      </a:r>
                      <a:r>
                        <a:rPr lang="en-US" sz="2700" baseline="0" dirty="0" smtClean="0"/>
                        <a:t>, r</a:t>
                      </a:r>
                      <a:r>
                        <a:rPr lang="en-US" sz="2700" baseline="-25000" dirty="0" smtClean="0"/>
                        <a:t>2</a:t>
                      </a:r>
                      <a:r>
                        <a:rPr lang="en-US" sz="2700" baseline="0" dirty="0" smtClean="0"/>
                        <a:t>) and c</a:t>
                      </a:r>
                      <a:r>
                        <a:rPr lang="en-US" sz="2700" baseline="-25000" dirty="0" smtClean="0"/>
                        <a:t>2</a:t>
                      </a:r>
                      <a:r>
                        <a:rPr lang="en-US" sz="2700" baseline="0" dirty="0" smtClean="0"/>
                        <a:t> = (r</a:t>
                      </a:r>
                      <a:r>
                        <a:rPr lang="en-US" sz="2700" baseline="-25000" dirty="0" smtClean="0"/>
                        <a:t>3</a:t>
                      </a:r>
                      <a:r>
                        <a:rPr lang="en-US" sz="2700" baseline="0" dirty="0" smtClean="0"/>
                        <a:t>, r</a:t>
                      </a:r>
                      <a:r>
                        <a:rPr lang="en-US" sz="2700" baseline="-25000" dirty="0" smtClean="0"/>
                        <a:t>4</a:t>
                      </a:r>
                      <a:r>
                        <a:rPr lang="en-US" sz="2700" baseline="0" dirty="0" smtClean="0"/>
                        <a:t>) and the suffix of r</a:t>
                      </a:r>
                      <a:r>
                        <a:rPr lang="en-US" sz="2700" baseline="-25000" dirty="0" smtClean="0"/>
                        <a:t>2 </a:t>
                      </a:r>
                      <a:r>
                        <a:rPr lang="en-US" sz="2700" baseline="0" dirty="0" smtClean="0"/>
                        <a:t>overlaps the prefix of r</a:t>
                      </a:r>
                      <a:r>
                        <a:rPr lang="en-US" sz="2700" baseline="-25000" dirty="0" smtClean="0"/>
                        <a:t>3</a:t>
                      </a:r>
                      <a:r>
                        <a:rPr lang="en-US" sz="2700" baseline="0" dirty="0" smtClean="0"/>
                        <a:t>, we split the chains on the intersection of their overlap and merge the intersecting regions together.  We end up with three chains of the fragments: c</a:t>
                      </a:r>
                      <a:r>
                        <a:rPr lang="en-US" sz="2700" baseline="-25000" dirty="0" smtClean="0"/>
                        <a:t>1</a:t>
                      </a:r>
                      <a:r>
                        <a:rPr lang="en-US" sz="2700" baseline="0" dirty="0" smtClean="0"/>
                        <a:t>= (r</a:t>
                      </a:r>
                      <a:r>
                        <a:rPr lang="en-US" sz="2700" baseline="-25000" dirty="0" smtClean="0"/>
                        <a:t>1, prefix</a:t>
                      </a:r>
                      <a:r>
                        <a:rPr lang="en-US" sz="2700" baseline="0" dirty="0" smtClean="0"/>
                        <a:t>, r</a:t>
                      </a:r>
                      <a:r>
                        <a:rPr lang="en-US" sz="2700" baseline="-25000" dirty="0" smtClean="0"/>
                        <a:t>2,prefix</a:t>
                      </a:r>
                      <a:r>
                        <a:rPr lang="en-US" sz="2700" baseline="0" dirty="0" smtClean="0"/>
                        <a:t>), c</a:t>
                      </a:r>
                      <a:r>
                        <a:rPr lang="en-US" sz="2700" baseline="-25000" dirty="0" smtClean="0"/>
                        <a:t>2</a:t>
                      </a:r>
                      <a:r>
                        <a:rPr lang="en-US" sz="2700" baseline="0" dirty="0" smtClean="0"/>
                        <a:t>= (r</a:t>
                      </a:r>
                      <a:r>
                        <a:rPr lang="en-US" sz="2700" baseline="-25000" dirty="0" smtClean="0"/>
                        <a:t>1,ntersection</a:t>
                      </a:r>
                      <a:r>
                        <a:rPr lang="en-US" sz="2700" baseline="0" dirty="0" smtClean="0"/>
                        <a:t>, r</a:t>
                      </a:r>
                      <a:r>
                        <a:rPr lang="en-US" sz="2700" baseline="-25000" dirty="0" smtClean="0"/>
                        <a:t>2,intersection, </a:t>
                      </a:r>
                      <a:r>
                        <a:rPr lang="en-US" sz="2700" baseline="0" dirty="0" smtClean="0"/>
                        <a:t>r</a:t>
                      </a:r>
                      <a:r>
                        <a:rPr lang="en-US" sz="2700" baseline="-25000" dirty="0" smtClean="0"/>
                        <a:t>3,intersection</a:t>
                      </a:r>
                      <a:r>
                        <a:rPr lang="en-US" sz="2700" baseline="0" dirty="0" smtClean="0"/>
                        <a:t>) and c</a:t>
                      </a:r>
                      <a:r>
                        <a:rPr lang="en-US" sz="2700" baseline="-25000" dirty="0" smtClean="0"/>
                        <a:t>3</a:t>
                      </a:r>
                      <a:r>
                        <a:rPr lang="en-US" sz="2700" baseline="0" dirty="0" smtClean="0"/>
                        <a:t>= (r</a:t>
                      </a:r>
                      <a:r>
                        <a:rPr lang="en-US" sz="2700" baseline="-25000" dirty="0" smtClean="0"/>
                        <a:t>2,suffix</a:t>
                      </a:r>
                      <a:r>
                        <a:rPr lang="en-US" sz="2700" baseline="0" dirty="0" smtClean="0"/>
                        <a:t>, r</a:t>
                      </a:r>
                      <a:r>
                        <a:rPr lang="en-US" sz="2700" baseline="-25000" dirty="0" smtClean="0"/>
                        <a:t>3,suffix</a:t>
                      </a:r>
                      <a:r>
                        <a:rPr lang="en-US" sz="2700" baseline="0" dirty="0" smtClean="0"/>
                        <a:t>). (See illustration at left.) Note that  c</a:t>
                      </a:r>
                      <a:r>
                        <a:rPr lang="en-US" sz="2700" baseline="-25000" dirty="0" smtClean="0"/>
                        <a:t>1 </a:t>
                      </a:r>
                      <a:r>
                        <a:rPr lang="en-US" sz="2700" baseline="0" dirty="0" smtClean="0"/>
                        <a:t>could have ended up with its suffix instead of its prefix if instead the suffix of r</a:t>
                      </a:r>
                      <a:r>
                        <a:rPr lang="en-US" sz="2700" baseline="-25000" dirty="0" smtClean="0"/>
                        <a:t>3</a:t>
                      </a:r>
                      <a:r>
                        <a:rPr lang="en-US" sz="2700" baseline="0" dirty="0" smtClean="0"/>
                        <a:t> overlapped the prefix of r</a:t>
                      </a:r>
                      <a:r>
                        <a:rPr lang="en-US" sz="2700" baseline="-25000" dirty="0" smtClean="0"/>
                        <a:t>2</a:t>
                      </a:r>
                      <a:r>
                        <a:rPr lang="en-US" sz="2700" baseline="0" dirty="0" smtClean="0"/>
                        <a:t>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700" baseline="0" dirty="0" smtClean="0"/>
                        <a:t> We start by sorting all nodes, then split and merge all overlapping chains from first to last.</a:t>
                      </a:r>
                    </a:p>
                  </a:txBody>
                  <a:tcPr marL="121917" marR="121917" marT="34291" marB="34291"/>
                </a:tc>
              </a:tr>
            </a:tbl>
          </a:graphicData>
        </a:graphic>
      </p:graphicFrame>
      <p:graphicFrame>
        <p:nvGraphicFramePr>
          <p:cNvPr id="134" name="Table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045271"/>
              </p:ext>
            </p:extLst>
          </p:nvPr>
        </p:nvGraphicFramePr>
        <p:xfrm>
          <a:off x="1888020" y="23571382"/>
          <a:ext cx="39521432" cy="20002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521432"/>
              </a:tblGrid>
              <a:tr h="697247">
                <a:tc>
                  <a:txBody>
                    <a:bodyPr/>
                    <a:lstStyle/>
                    <a:p>
                      <a:pPr algn="ctr"/>
                      <a:r>
                        <a:rPr lang="en-US" sz="4100" dirty="0" smtClean="0"/>
                        <a:t>Results</a:t>
                      </a:r>
                      <a:endParaRPr lang="en-US" sz="4100" dirty="0"/>
                    </a:p>
                  </a:txBody>
                  <a:tcPr marL="121917" marR="121917" marT="34291" marB="34291"/>
                </a:tc>
              </a:tr>
              <a:tr h="130305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700" baseline="0" dirty="0" smtClean="0"/>
                        <a:t> We used well-annotated genomes and searched for selected representative families of repeats. We preserved all regions marked by </a:t>
                      </a:r>
                      <a:r>
                        <a:rPr lang="en-US" sz="2700" baseline="0" dirty="0" err="1" smtClean="0"/>
                        <a:t>RepeatMasker</a:t>
                      </a:r>
                      <a:r>
                        <a:rPr lang="en-US" sz="2700" baseline="0" dirty="0" smtClean="0"/>
                        <a:t> as containing these families, and shuffled the interim sequence to remove unknown repeats that might otherwise be regarded as false positives.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700" baseline="0" dirty="0" smtClean="0"/>
                        <a:t> </a:t>
                      </a:r>
                      <a:r>
                        <a:rPr lang="en-US" sz="2700" baseline="0" dirty="0" err="1" smtClean="0"/>
                        <a:t>RepeatScout</a:t>
                      </a:r>
                      <a:r>
                        <a:rPr lang="en-US" sz="2700" baseline="0" dirty="0" smtClean="0"/>
                        <a:t> is run with parameters set to default. Runtimes include time taken by RepeatMasker</a:t>
                      </a:r>
                      <a:r>
                        <a:rPr lang="en-US" sz="2700" baseline="30000" dirty="0" smtClean="0"/>
                        <a:t>7</a:t>
                      </a:r>
                      <a:r>
                        <a:rPr lang="en-US" sz="2700" baseline="0" dirty="0" smtClean="0"/>
                        <a:t> to find </a:t>
                      </a:r>
                      <a:r>
                        <a:rPr lang="en-US" sz="2700" baseline="0" dirty="0" err="1" smtClean="0"/>
                        <a:t>RepeatScout</a:t>
                      </a:r>
                      <a:r>
                        <a:rPr lang="en-US" sz="2700" baseline="0" dirty="0" smtClean="0"/>
                        <a:t> seed locations. </a:t>
                      </a:r>
                    </a:p>
                  </a:txBody>
                  <a:tcPr marL="121917" marR="121917" marT="34291" marB="34291"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176839" y="31458274"/>
          <a:ext cx="27228133" cy="401489"/>
        </p:xfrm>
        <a:graphic>
          <a:graphicData uri="http://schemas.openxmlformats.org/drawingml/2006/table">
            <a:tbl>
              <a:tblPr/>
              <a:tblGrid>
                <a:gridCol w="15138029"/>
                <a:gridCol w="12090104"/>
              </a:tblGrid>
              <a:tr h="2586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baseline="30000" dirty="0" smtClean="0">
                          <a:solidFill>
                            <a:srgbClr val="222222"/>
                          </a:solidFill>
                          <a:latin typeface="Arial"/>
                        </a:rPr>
                        <a:t>4</a:t>
                      </a:r>
                      <a:r>
                        <a:rPr lang="en-US" sz="800" b="0" i="0" u="none" strike="noStrike" dirty="0" smtClean="0">
                          <a:solidFill>
                            <a:srgbClr val="222222"/>
                          </a:solidFill>
                          <a:latin typeface="Arial"/>
                        </a:rPr>
                        <a:t>Zheng</a:t>
                      </a:r>
                      <a:r>
                        <a:rPr lang="en-US" sz="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, </a:t>
                      </a:r>
                      <a:r>
                        <a:rPr lang="en-US" sz="800" b="0" i="0" u="none" strike="noStrike" dirty="0" err="1">
                          <a:solidFill>
                            <a:srgbClr val="222222"/>
                          </a:solidFill>
                          <a:latin typeface="Arial"/>
                        </a:rPr>
                        <a:t>Jie</a:t>
                      </a:r>
                      <a:r>
                        <a:rPr lang="en-US" sz="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, and Stefano </a:t>
                      </a:r>
                      <a:r>
                        <a:rPr lang="en-US" sz="800" b="0" i="0" u="none" strike="noStrike" dirty="0" err="1">
                          <a:solidFill>
                            <a:srgbClr val="222222"/>
                          </a:solidFill>
                          <a:latin typeface="Arial"/>
                        </a:rPr>
                        <a:t>Lonardi</a:t>
                      </a:r>
                      <a:r>
                        <a:rPr lang="en-US" sz="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. "Discovery of repetitive patterns in DNA with accurate boundaries." </a:t>
                      </a:r>
                      <a:r>
                        <a:rPr lang="en-US" sz="800" b="0" i="1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Bioinformatics and Bioengineering, 2005. BIBE 2005. Fifth IEEE Symposium on</a:t>
                      </a:r>
                      <a:r>
                        <a:rPr lang="en-US" sz="8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. IEEE, 2005.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Alkes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L., Neil C. Jones, and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Pavel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A.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Pevzner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 "De novo identification of repeat families in large genomes." </a:t>
                      </a:r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Bioinformatics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21.suppl 1 (2005): i351-i358.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 T. M. L. Bin Ma, “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PatternHunter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: faster and more sensitive homology search,” </a:t>
                      </a:r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Bioinformatics,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2001. 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Smit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AFA,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Hubley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R &amp; Green, P. 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RepeatMasker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Open-3.0. 1996-2010 &lt;http://www.repeatmasker.org&gt;.</a:t>
                      </a:r>
                    </a:p>
                  </a:txBody>
                  <a:tcPr marL="12700" marR="12700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0" name="Picture 12" descr="C:\Users\Nathan\Desktop\imgr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4537" y="1111250"/>
            <a:ext cx="2895600" cy="2895600"/>
          </a:xfrm>
          <a:prstGeom prst="rect">
            <a:avLst/>
          </a:prstGeom>
          <a:noFill/>
        </p:spPr>
      </p:pic>
      <p:pic>
        <p:nvPicPr>
          <p:cNvPr id="42" name="Picture 184" descr="Mulogo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6253"/>
          <a:stretch>
            <a:fillRect/>
          </a:stretch>
        </p:blipFill>
        <p:spPr bwMode="auto">
          <a:xfrm>
            <a:off x="4891087" y="2740025"/>
            <a:ext cx="61722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185" descr="Mulogo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8262" y="1825625"/>
            <a:ext cx="3429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-4926225" y="-577242"/>
            <a:ext cx="18466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849</Words>
  <Application>Microsoft Macintosh PowerPoint</Application>
  <PresentationFormat>Custom</PresentationFormat>
  <Paragraphs>145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Nathan</dc:creator>
  <cp:lastModifiedBy>Charlotte Schaeffer</cp:lastModifiedBy>
  <cp:revision>21</cp:revision>
  <dcterms:created xsi:type="dcterms:W3CDTF">2013-04-02T18:20:36Z</dcterms:created>
  <dcterms:modified xsi:type="dcterms:W3CDTF">2015-07-03T02:11:01Z</dcterms:modified>
</cp:coreProperties>
</file>