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397700" cy="43195875"/>
  <p:notesSz cx="6858000" cy="9144000"/>
  <p:defaultTextStyle>
    <a:defPPr>
      <a:defRPr lang="en-US"/>
    </a:defPPr>
    <a:lvl1pPr marL="0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813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626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9438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9251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9064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8877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8690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8502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923" autoAdjust="0"/>
    <p:restoredTop sz="96479" autoAdjust="0"/>
  </p:normalViewPr>
  <p:slideViewPr>
    <p:cSldViewPr>
      <p:cViewPr>
        <p:scale>
          <a:sx n="33" d="100"/>
          <a:sy n="33" d="100"/>
        </p:scale>
        <p:origin x="-496" y="-80"/>
      </p:cViewPr>
      <p:guideLst>
        <p:guide orient="horz" pos="13605"/>
        <p:guide pos="10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828" y="13418722"/>
            <a:ext cx="27538045" cy="92591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655" y="24477662"/>
            <a:ext cx="22678390" cy="110389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9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9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9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8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21592" y="10898959"/>
            <a:ext cx="25828166" cy="2321378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7092" y="10898959"/>
            <a:ext cx="76944538" cy="2321378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195" y="27757352"/>
            <a:ext cx="27538045" cy="8579181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195" y="18308258"/>
            <a:ext cx="27538045" cy="9449095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5981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626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943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925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906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88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86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850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7093" y="63483944"/>
            <a:ext cx="51386352" cy="17955285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63406" y="63483944"/>
            <a:ext cx="51386352" cy="17955285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5" y="1729838"/>
            <a:ext cx="29157930" cy="71993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5" y="9669080"/>
            <a:ext cx="14314611" cy="4029612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813" indent="0">
              <a:buNone/>
              <a:defRPr sz="9400" b="1"/>
            </a:lvl2pPr>
            <a:lvl3pPr marL="4319626" indent="0">
              <a:buNone/>
              <a:defRPr sz="8500" b="1"/>
            </a:lvl3pPr>
            <a:lvl4pPr marL="6479438" indent="0">
              <a:buNone/>
              <a:defRPr sz="7600" b="1"/>
            </a:lvl4pPr>
            <a:lvl5pPr marL="8639251" indent="0">
              <a:buNone/>
              <a:defRPr sz="7600" b="1"/>
            </a:lvl5pPr>
            <a:lvl6pPr marL="10799064" indent="0">
              <a:buNone/>
              <a:defRPr sz="7600" b="1"/>
            </a:lvl6pPr>
            <a:lvl7pPr marL="12958877" indent="0">
              <a:buNone/>
              <a:defRPr sz="7600" b="1"/>
            </a:lvl7pPr>
            <a:lvl8pPr marL="15118690" indent="0">
              <a:buNone/>
              <a:defRPr sz="7600" b="1"/>
            </a:lvl8pPr>
            <a:lvl9pPr marL="17278502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885" y="13698692"/>
            <a:ext cx="14314611" cy="2488762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7584" y="9669080"/>
            <a:ext cx="14320233" cy="4029612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813" indent="0">
              <a:buNone/>
              <a:defRPr sz="9400" b="1"/>
            </a:lvl2pPr>
            <a:lvl3pPr marL="4319626" indent="0">
              <a:buNone/>
              <a:defRPr sz="8500" b="1"/>
            </a:lvl3pPr>
            <a:lvl4pPr marL="6479438" indent="0">
              <a:buNone/>
              <a:defRPr sz="7600" b="1"/>
            </a:lvl4pPr>
            <a:lvl5pPr marL="8639251" indent="0">
              <a:buNone/>
              <a:defRPr sz="7600" b="1"/>
            </a:lvl5pPr>
            <a:lvl6pPr marL="10799064" indent="0">
              <a:buNone/>
              <a:defRPr sz="7600" b="1"/>
            </a:lvl6pPr>
            <a:lvl7pPr marL="12958877" indent="0">
              <a:buNone/>
              <a:defRPr sz="7600" b="1"/>
            </a:lvl7pPr>
            <a:lvl8pPr marL="15118690" indent="0">
              <a:buNone/>
              <a:defRPr sz="7600" b="1"/>
            </a:lvl8pPr>
            <a:lvl9pPr marL="17278502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7584" y="13698692"/>
            <a:ext cx="14320233" cy="2488762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7" y="1719836"/>
            <a:ext cx="10658620" cy="7319301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601" y="1719839"/>
            <a:ext cx="18111214" cy="36866483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9887" y="9039140"/>
            <a:ext cx="10658620" cy="29547182"/>
          </a:xfrm>
        </p:spPr>
        <p:txBody>
          <a:bodyPr/>
          <a:lstStyle>
            <a:lvl1pPr marL="0" indent="0">
              <a:buNone/>
              <a:defRPr sz="6600"/>
            </a:lvl1pPr>
            <a:lvl2pPr marL="2159813" indent="0">
              <a:buNone/>
              <a:defRPr sz="5700"/>
            </a:lvl2pPr>
            <a:lvl3pPr marL="4319626" indent="0">
              <a:buNone/>
              <a:defRPr sz="4700"/>
            </a:lvl3pPr>
            <a:lvl4pPr marL="6479438" indent="0">
              <a:buNone/>
              <a:defRPr sz="4300"/>
            </a:lvl4pPr>
            <a:lvl5pPr marL="8639251" indent="0">
              <a:buNone/>
              <a:defRPr sz="4300"/>
            </a:lvl5pPr>
            <a:lvl6pPr marL="10799064" indent="0">
              <a:buNone/>
              <a:defRPr sz="4300"/>
            </a:lvl6pPr>
            <a:lvl7pPr marL="12958877" indent="0">
              <a:buNone/>
              <a:defRPr sz="4300"/>
            </a:lvl7pPr>
            <a:lvl8pPr marL="15118690" indent="0">
              <a:buNone/>
              <a:defRPr sz="4300"/>
            </a:lvl8pPr>
            <a:lvl9pPr marL="1727850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176" y="30237113"/>
            <a:ext cx="19438620" cy="3569662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176" y="3859631"/>
            <a:ext cx="19438620" cy="25917525"/>
          </a:xfrm>
        </p:spPr>
        <p:txBody>
          <a:bodyPr/>
          <a:lstStyle>
            <a:lvl1pPr marL="0" indent="0">
              <a:buNone/>
              <a:defRPr sz="15100"/>
            </a:lvl1pPr>
            <a:lvl2pPr marL="2159813" indent="0">
              <a:buNone/>
              <a:defRPr sz="13200"/>
            </a:lvl2pPr>
            <a:lvl3pPr marL="4319626" indent="0">
              <a:buNone/>
              <a:defRPr sz="11300"/>
            </a:lvl3pPr>
            <a:lvl4pPr marL="6479438" indent="0">
              <a:buNone/>
              <a:defRPr sz="9400"/>
            </a:lvl4pPr>
            <a:lvl5pPr marL="8639251" indent="0">
              <a:buNone/>
              <a:defRPr sz="9400"/>
            </a:lvl5pPr>
            <a:lvl6pPr marL="10799064" indent="0">
              <a:buNone/>
              <a:defRPr sz="9400"/>
            </a:lvl6pPr>
            <a:lvl7pPr marL="12958877" indent="0">
              <a:buNone/>
              <a:defRPr sz="9400"/>
            </a:lvl7pPr>
            <a:lvl8pPr marL="15118690" indent="0">
              <a:buNone/>
              <a:defRPr sz="9400"/>
            </a:lvl8pPr>
            <a:lvl9pPr marL="17278502" indent="0">
              <a:buNone/>
              <a:defRPr sz="9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176" y="33806775"/>
            <a:ext cx="19438620" cy="5069513"/>
          </a:xfrm>
        </p:spPr>
        <p:txBody>
          <a:bodyPr/>
          <a:lstStyle>
            <a:lvl1pPr marL="0" indent="0">
              <a:buNone/>
              <a:defRPr sz="6600"/>
            </a:lvl1pPr>
            <a:lvl2pPr marL="2159813" indent="0">
              <a:buNone/>
              <a:defRPr sz="5700"/>
            </a:lvl2pPr>
            <a:lvl3pPr marL="4319626" indent="0">
              <a:buNone/>
              <a:defRPr sz="4700"/>
            </a:lvl3pPr>
            <a:lvl4pPr marL="6479438" indent="0">
              <a:buNone/>
              <a:defRPr sz="4300"/>
            </a:lvl4pPr>
            <a:lvl5pPr marL="8639251" indent="0">
              <a:buNone/>
              <a:defRPr sz="4300"/>
            </a:lvl5pPr>
            <a:lvl6pPr marL="10799064" indent="0">
              <a:buNone/>
              <a:defRPr sz="4300"/>
            </a:lvl6pPr>
            <a:lvl7pPr marL="12958877" indent="0">
              <a:buNone/>
              <a:defRPr sz="4300"/>
            </a:lvl7pPr>
            <a:lvl8pPr marL="15118690" indent="0">
              <a:buNone/>
              <a:defRPr sz="4300"/>
            </a:lvl8pPr>
            <a:lvl9pPr marL="1727850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885" y="1729838"/>
            <a:ext cx="29157930" cy="7199313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5" y="10079041"/>
            <a:ext cx="29157930" cy="28507281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9885" y="40036180"/>
            <a:ext cx="7559463" cy="229978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69214" y="40036180"/>
            <a:ext cx="10259272" cy="229978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18352" y="40036180"/>
            <a:ext cx="7559463" cy="229978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626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0" indent="-1619860" algn="l" defTabSz="4319626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696" indent="-1349883" algn="l" defTabSz="4319626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2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5" indent="-1079906" algn="l" defTabSz="4319626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58" indent="-1079906" algn="l" defTabSz="4319626" rtl="0" eaLnBrk="1" latinLnBrk="0" hangingPunct="1">
        <a:spcBef>
          <a:spcPct val="20000"/>
        </a:spcBef>
        <a:buFont typeface="Arial" pitchFamily="34" charset="0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0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3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596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09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3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26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38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1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4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77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0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2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050" y="795337"/>
            <a:ext cx="30905450" cy="41638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0636250" y="109537"/>
            <a:ext cx="21282025" cy="5638800"/>
            <a:chOff x="10331450" y="301624"/>
            <a:chExt cx="21282025" cy="5638800"/>
          </a:xfrm>
        </p:grpSpPr>
        <p:sp>
          <p:nvSpPr>
            <p:cNvPr id="1026" name="Text Box 2"/>
            <p:cNvSpPr txBox="1">
              <a:spLocks noChangeArrowheads="1"/>
            </p:cNvSpPr>
            <p:nvPr/>
          </p:nvSpPr>
          <p:spPr bwMode="auto">
            <a:xfrm>
              <a:off x="10331450" y="301624"/>
              <a:ext cx="21282025" cy="4532313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5000" b="0" i="0" u="none" strike="noStrike" cap="none" spc="3000" normalizeH="0" dirty="0" smtClean="0">
                  <a:ln>
                    <a:noFill/>
                  </a:ln>
                  <a:solidFill>
                    <a:srgbClr val="C8333F"/>
                  </a:solidFill>
                  <a:effectLst/>
                  <a:latin typeface="Verdana" pitchFamily="34" charset="0"/>
                  <a:cs typeface="Arial" pitchFamily="34" charset="0"/>
                </a:rPr>
                <a:t>SCANER</a:t>
              </a:r>
              <a:endParaRPr kumimoji="0" lang="en-US" sz="35000" b="0" i="0" u="none" strike="noStrike" cap="none" spc="30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10788650" y="5105399"/>
              <a:ext cx="20802600" cy="835025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Black" pitchFamily="34" charset="0"/>
                  <a:cs typeface="Arial" pitchFamily="34" charset="0"/>
                </a:rPr>
                <a:t>Sequential Chaining and Analysis of New Elementary Repeats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8863" y="4224337"/>
            <a:ext cx="17121187" cy="2057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Nathan Figueroa</a:t>
            </a: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Xiaolin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Liu</a:t>
            </a:r>
            <a:r>
              <a:rPr lang="en-US" sz="3000" baseline="30000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1,2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and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John E. Karro</a:t>
            </a: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1,2,3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endParaRPr lang="en-US" sz="3000" dirty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Departments of </a:t>
            </a: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Computer Science, </a:t>
            </a: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Microbiology, and </a:t>
            </a: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Statistics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Miami University, Oxford Ohio, USA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92250" y="6967537"/>
          <a:ext cx="15849600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0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Problem: De Novo Repeat Identification</a:t>
                      </a:r>
                      <a:endParaRPr lang="en-US" sz="5400" dirty="0"/>
                    </a:p>
                  </a:txBody>
                  <a:tcPr/>
                </a:tc>
              </a:tr>
              <a:tr h="41529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dirty="0" smtClean="0"/>
                        <a:t> Want</a:t>
                      </a:r>
                      <a:r>
                        <a:rPr lang="en-US" sz="3600" baseline="0" dirty="0" smtClean="0"/>
                        <a:t> to identify repeats in a sequence </a:t>
                      </a:r>
                      <a:r>
                        <a:rPr lang="en-US" sz="3600" b="1" baseline="0" dirty="0" smtClean="0"/>
                        <a:t>without the use of known repeats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smtClean="0">
                          <a:latin typeface="Times New Roman"/>
                          <a:cs typeface="Times New Roman"/>
                        </a:rPr>
                        <a:t>ℓ</a:t>
                      </a:r>
                      <a:r>
                        <a:rPr lang="en-US" sz="3600" baseline="0" dirty="0" smtClean="0">
                          <a:latin typeface="+mn-lt"/>
                          <a:cs typeface="+mn-cs"/>
                        </a:rPr>
                        <a:t> - the minimum length for a substring to be considered significant</a:t>
                      </a:r>
                      <a:endParaRPr lang="en-US" sz="3600" baseline="0" dirty="0" smtClean="0"/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baseline="0" dirty="0" smtClean="0"/>
                        <a:t> </a:t>
                      </a:r>
                      <a:r>
                        <a:rPr lang="en-US" sz="3600" i="1" baseline="0" dirty="0" smtClean="0"/>
                        <a:t>Elementary repeat</a:t>
                      </a:r>
                      <a:r>
                        <a:rPr lang="en-US" sz="3600" i="1" baseline="30000" dirty="0" smtClean="0"/>
                        <a:t>4</a:t>
                      </a:r>
                      <a:r>
                        <a:rPr lang="en-US" sz="3600" i="0" baseline="0" dirty="0" smtClean="0"/>
                        <a:t> – substring greater than </a:t>
                      </a:r>
                      <a:r>
                        <a:rPr lang="en-US" sz="3600" baseline="0" dirty="0" smtClean="0">
                          <a:latin typeface="Times New Roman"/>
                          <a:cs typeface="Times New Roman"/>
                        </a:rPr>
                        <a:t>ℓ</a:t>
                      </a:r>
                      <a:r>
                        <a:rPr lang="en-US" sz="3600" baseline="0" dirty="0" smtClean="0">
                          <a:latin typeface="+mn-lt"/>
                          <a:cs typeface="+mn-cs"/>
                        </a:rPr>
                        <a:t> and not exclusive to a longer repeat</a:t>
                      </a:r>
                      <a:endParaRPr lang="en-US" sz="3600" i="0" baseline="0" dirty="0" smtClean="0"/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i="0" baseline="0" dirty="0" smtClean="0"/>
                        <a:t> </a:t>
                      </a:r>
                      <a:r>
                        <a:rPr lang="en-US" sz="3600" i="1" baseline="0" dirty="0" smtClean="0"/>
                        <a:t>Maximal repeat</a:t>
                      </a:r>
                      <a:r>
                        <a:rPr lang="en-US" sz="3600" i="0" baseline="0" dirty="0" smtClean="0"/>
                        <a:t> - substring both greater than </a:t>
                      </a:r>
                      <a:r>
                        <a:rPr lang="en-US" sz="3600" baseline="0" dirty="0" smtClean="0">
                          <a:latin typeface="Times New Roman"/>
                          <a:cs typeface="Times New Roman"/>
                        </a:rPr>
                        <a:t>ℓ</a:t>
                      </a:r>
                      <a:r>
                        <a:rPr lang="en-US" sz="3600" baseline="0" dirty="0" smtClean="0">
                          <a:latin typeface="+mn-lt"/>
                          <a:cs typeface="+mn-cs"/>
                        </a:rPr>
                        <a:t> and maximal in length, occurring a significant number of times in the query sequence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baseline="0" dirty="0" smtClean="0">
                          <a:latin typeface="+mn-lt"/>
                          <a:cs typeface="+mn-cs"/>
                        </a:rPr>
                        <a:t> Difficult to identify efficiently due to </a:t>
                      </a:r>
                      <a:r>
                        <a:rPr lang="en-US" sz="3600" b="1" baseline="0" dirty="0" smtClean="0">
                          <a:latin typeface="+mn-lt"/>
                          <a:cs typeface="+mn-cs"/>
                        </a:rPr>
                        <a:t>large input size</a:t>
                      </a:r>
                      <a:r>
                        <a:rPr lang="en-US" sz="3600" b="0" baseline="0" dirty="0" smtClean="0">
                          <a:latin typeface="+mn-lt"/>
                          <a:cs typeface="+mn-cs"/>
                        </a:rPr>
                        <a:t> and </a:t>
                      </a:r>
                      <a:r>
                        <a:rPr lang="en-US" sz="3600" b="1" baseline="0" dirty="0" smtClean="0">
                          <a:latin typeface="+mn-lt"/>
                          <a:cs typeface="+mn-cs"/>
                        </a:rPr>
                        <a:t>repeat deterioration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b="0" baseline="0" dirty="0" smtClean="0">
                          <a:latin typeface="+mn-lt"/>
                          <a:cs typeface="+mn-cs"/>
                        </a:rPr>
                        <a:t> O(n</a:t>
                      </a:r>
                      <a:r>
                        <a:rPr lang="en-US" sz="3600" b="1" baseline="30000" dirty="0" smtClean="0">
                          <a:latin typeface="+mn-lt"/>
                          <a:cs typeface="+mn-cs"/>
                        </a:rPr>
                        <a:t>2</a:t>
                      </a:r>
                      <a:r>
                        <a:rPr lang="en-US" sz="3600" baseline="0" dirty="0" smtClean="0">
                          <a:latin typeface="+mn-lt"/>
                          <a:cs typeface="+mn-cs"/>
                        </a:rPr>
                        <a:t>) is too slow and exact-matching is too rigid</a:t>
                      </a:r>
                      <a:endParaRPr lang="en-US" sz="36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67" name="Picture 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450" y="23198137"/>
            <a:ext cx="9677400" cy="704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13850" y="18016537"/>
            <a:ext cx="8991599" cy="414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577850" y="34475737"/>
          <a:ext cx="30556197" cy="3267075"/>
        </p:xfrm>
        <a:graphic>
          <a:graphicData uri="http://schemas.openxmlformats.org/drawingml/2006/table">
            <a:tbl>
              <a:tblPr/>
              <a:tblGrid>
                <a:gridCol w="6681822"/>
                <a:gridCol w="2533837"/>
                <a:gridCol w="2787221"/>
                <a:gridCol w="2083377"/>
                <a:gridCol w="5349213"/>
                <a:gridCol w="1604763"/>
                <a:gridCol w="2787221"/>
                <a:gridCol w="2083377"/>
                <a:gridCol w="4645366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3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3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C. Elegans ChrI - SINE1_CE CELE45 LINE2B_CE LINE2G_CE - 15,072,423 bp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Human Chr22 - </a:t>
                      </a:r>
                      <a:r>
                        <a:rPr lang="en-US" sz="30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AluSx</a:t>
                      </a:r>
                      <a:r>
                        <a:rPr lang="en-US" sz="3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US" sz="30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MIRb</a:t>
                      </a:r>
                      <a:r>
                        <a:rPr lang="en-US" sz="3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L1MB5 L1MC1  - 49,691,432 </a:t>
                      </a:r>
                      <a:r>
                        <a:rPr lang="en-US" sz="30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bp</a:t>
                      </a:r>
                      <a:endParaRPr lang="en-US" sz="3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Seed / Method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(s)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MSP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Ancestor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 (s)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MSP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Ancestor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111111111111111111111111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0.001245099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93.48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0.108815916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1111101111111001111111011111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0.000367438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0.098448046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11011011011011011011011011011011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0.19106363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132.01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0.18350619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0.71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110010010... 010 x 12  ...010010011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0.7804096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0.25300387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RepeatScout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1070.06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0.011351637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2436.48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0.19688854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577850" y="37895212"/>
          <a:ext cx="30632400" cy="3267075"/>
        </p:xfrm>
        <a:graphic>
          <a:graphicData uri="http://schemas.openxmlformats.org/drawingml/2006/table">
            <a:tbl>
              <a:tblPr/>
              <a:tblGrid>
                <a:gridCol w="6698485"/>
                <a:gridCol w="2540155"/>
                <a:gridCol w="2794172"/>
                <a:gridCol w="2088573"/>
                <a:gridCol w="5309615"/>
                <a:gridCol w="1661704"/>
                <a:gridCol w="2794172"/>
                <a:gridCol w="2088573"/>
                <a:gridCol w="465695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3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3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C. </a:t>
                      </a:r>
                      <a:r>
                        <a:rPr lang="fr-FR" sz="30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Elegans</a:t>
                      </a:r>
                      <a:r>
                        <a:rPr lang="fr-FR" sz="3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fr-FR" sz="30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ChrX</a:t>
                      </a:r>
                      <a:r>
                        <a:rPr lang="fr-FR" sz="3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- HAT1_CE PALTTTAAA2 CELE14B LINE2C_CE - 17,718,866 </a:t>
                      </a:r>
                      <a:r>
                        <a:rPr lang="fr-FR" sz="30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bp</a:t>
                      </a:r>
                      <a:endParaRPr lang="fr-FR" sz="3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Mouse Chr19 - B1F1 PB1 L1_Mm L1_Mus3 - 61,431,566 </a:t>
                      </a:r>
                      <a:r>
                        <a:rPr lang="en-US" sz="3000" b="1" i="0" u="none" strike="noStrike" dirty="0" err="1" smtClean="0">
                          <a:solidFill>
                            <a:srgbClr val="FFFFFF"/>
                          </a:solidFill>
                          <a:latin typeface="Calibri"/>
                        </a:rPr>
                        <a:t>bp</a:t>
                      </a:r>
                      <a:endParaRPr lang="en-US" sz="3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(s)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MSP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Ancestor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(s)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MSP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Ancestor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111111111111111111111111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0.000587725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134.66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0.91384715 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1111101111111001111111011111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0.001088812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161.9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0.8686861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11011011011011011011011011011011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0.054841343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0.86637384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110010010... 010 x 12  ...010010011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0.50505066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0.862343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RepeatScout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1332.8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0.5017984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4184.46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0.48790565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9" name="Picture 8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99050" y="6967537"/>
            <a:ext cx="1295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1" name="Straight Arrow Connector 90"/>
          <p:cNvCxnSpPr/>
          <p:nvPr/>
        </p:nvCxnSpPr>
        <p:spPr>
          <a:xfrm flipH="1">
            <a:off x="20466050" y="8872537"/>
            <a:ext cx="2743200" cy="9144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23666450" y="8863012"/>
            <a:ext cx="533400" cy="92392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5266650" y="8872537"/>
            <a:ext cx="1371600" cy="9144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5876250" y="8824912"/>
            <a:ext cx="3733800" cy="96202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752327" y="8262937"/>
            <a:ext cx="373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Elementary repeat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4329745" y="11426606"/>
            <a:ext cx="3213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Maximal repeat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07" name="Right Brace 106"/>
          <p:cNvSpPr/>
          <p:nvPr/>
        </p:nvSpPr>
        <p:spPr>
          <a:xfrm rot="5400000">
            <a:off x="22313900" y="9377362"/>
            <a:ext cx="590550" cy="312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Brace 107"/>
          <p:cNvSpPr/>
          <p:nvPr/>
        </p:nvSpPr>
        <p:spPr>
          <a:xfrm rot="5400000">
            <a:off x="28790900" y="9377362"/>
            <a:ext cx="590550" cy="312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 flipH="1" flipV="1">
            <a:off x="22694900" y="11310937"/>
            <a:ext cx="1600200" cy="4572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7571700" y="11263312"/>
            <a:ext cx="1457325" cy="5334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1492250" y="12820794"/>
          <a:ext cx="29641800" cy="29859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641800"/>
              </a:tblGrid>
              <a:tr h="824056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Proposed Solution: Tabulate</a:t>
                      </a:r>
                      <a:r>
                        <a:rPr lang="en-US" sz="5400" baseline="0" dirty="0" smtClean="0"/>
                        <a:t> ℓ</a:t>
                      </a:r>
                      <a:r>
                        <a:rPr lang="en-US" sz="5400" dirty="0" smtClean="0"/>
                        <a:t>-</a:t>
                      </a:r>
                      <a:r>
                        <a:rPr lang="en-US" sz="5400" dirty="0" err="1" smtClean="0"/>
                        <a:t>mers</a:t>
                      </a:r>
                      <a:r>
                        <a:rPr lang="en-US" sz="5400" dirty="0" smtClean="0"/>
                        <a:t> with Spaced</a:t>
                      </a:r>
                      <a:r>
                        <a:rPr lang="en-US" sz="5400" baseline="0" dirty="0" smtClean="0"/>
                        <a:t> Seeds</a:t>
                      </a:r>
                      <a:endParaRPr lang="en-US" sz="5400" dirty="0"/>
                    </a:p>
                  </a:txBody>
                  <a:tcPr/>
                </a:tc>
              </a:tr>
              <a:tr h="2071543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Let ℓ-</a:t>
                      </a:r>
                      <a:r>
                        <a:rPr lang="en-US" sz="3600" baseline="0" dirty="0" err="1" smtClean="0"/>
                        <a:t>mer</a:t>
                      </a:r>
                      <a:r>
                        <a:rPr lang="en-US" sz="3600" baseline="0" dirty="0" smtClean="0"/>
                        <a:t> denote a substring of length ℓ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Tabulation of ℓ-</a:t>
                      </a:r>
                      <a:r>
                        <a:rPr lang="en-US" sz="3600" baseline="0" dirty="0" err="1" smtClean="0"/>
                        <a:t>mer</a:t>
                      </a:r>
                      <a:r>
                        <a:rPr lang="en-US" sz="3600" baseline="0" dirty="0" smtClean="0"/>
                        <a:t> occurrences in a sequence similar to approach taken by popular de novo tool RepeatScout</a:t>
                      </a:r>
                      <a:r>
                        <a:rPr lang="en-US" sz="3600" baseline="30000" dirty="0" smtClean="0"/>
                        <a:t>5</a:t>
                      </a:r>
                      <a:r>
                        <a:rPr lang="en-US" sz="3600" baseline="0" dirty="0" smtClean="0"/>
                        <a:t>.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baseline="0" dirty="0" smtClean="0"/>
                        <a:t> Rather than tabulating exact ℓ-</a:t>
                      </a:r>
                      <a:r>
                        <a:rPr lang="en-US" sz="3600" baseline="0" dirty="0" err="1" smtClean="0"/>
                        <a:t>mers</a:t>
                      </a:r>
                      <a:r>
                        <a:rPr lang="en-US" sz="3600" baseline="0" dirty="0" smtClean="0"/>
                        <a:t>, add wildcards to pattern matching to create spaced seeds, as done by PatternHunter</a:t>
                      </a:r>
                      <a:r>
                        <a:rPr lang="en-US" sz="3600" baseline="30000" dirty="0" smtClean="0"/>
                        <a:t>6</a:t>
                      </a:r>
                      <a:r>
                        <a:rPr lang="en-US" sz="3600" baseline="0" dirty="0" smtClean="0"/>
                        <a:t> in BLAST.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9" name="Rectangle 118"/>
          <p:cNvSpPr/>
          <p:nvPr/>
        </p:nvSpPr>
        <p:spPr>
          <a:xfrm>
            <a:off x="1111250" y="16728340"/>
            <a:ext cx="3070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…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CC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TT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GG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CCC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CCC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GGG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GGG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GG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G…</a:t>
            </a:r>
            <a:endParaRPr lang="en-US" sz="48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797050" y="15806737"/>
            <a:ext cx="161185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aseline="0" dirty="0" smtClean="0"/>
              <a:t>For ℓ = 5, spaced seed = 1101011 where 1 = match,</a:t>
            </a:r>
            <a:r>
              <a:rPr lang="en-US" sz="4800" dirty="0" smtClean="0"/>
              <a:t> 0 = wildcard</a:t>
            </a:r>
            <a:endParaRPr lang="en-US" sz="4800" dirty="0"/>
          </a:p>
        </p:txBody>
      </p:sp>
      <p:sp>
        <p:nvSpPr>
          <p:cNvPr id="123" name="Rectangle 122"/>
          <p:cNvSpPr/>
          <p:nvPr/>
        </p:nvSpPr>
        <p:spPr>
          <a:xfrm>
            <a:off x="21209000" y="15890140"/>
            <a:ext cx="2765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GG*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*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endParaRPr lang="en-US" sz="4800" dirty="0"/>
          </a:p>
        </p:txBody>
      </p:sp>
      <p:sp>
        <p:nvSpPr>
          <p:cNvPr id="124" name="Rectangle 123"/>
          <p:cNvSpPr/>
          <p:nvPr/>
        </p:nvSpPr>
        <p:spPr>
          <a:xfrm>
            <a:off x="24863349" y="15882937"/>
            <a:ext cx="2765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GG*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*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endParaRPr lang="en-US" sz="4800" dirty="0"/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21342350" y="16340137"/>
            <a:ext cx="0" cy="76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3818850" y="16282987"/>
            <a:ext cx="0" cy="76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24980900" y="16340137"/>
            <a:ext cx="0" cy="76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7457400" y="16282987"/>
            <a:ext cx="0" cy="76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971250" y="15832990"/>
            <a:ext cx="8996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600" dirty="0" smtClean="0"/>
              <a:t>==</a:t>
            </a:r>
            <a:endParaRPr lang="en-US" sz="56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76306"/>
              </p:ext>
            </p:extLst>
          </p:nvPr>
        </p:nvGraphicFramePr>
        <p:xfrm>
          <a:off x="1492250" y="18340023"/>
          <a:ext cx="19812000" cy="38675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0"/>
              </a:tblGrid>
              <a:tr h="97184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Find Maximal Pairs via Distance</a:t>
                      </a:r>
                      <a:endParaRPr lang="en-US" sz="5400" dirty="0"/>
                    </a:p>
                  </a:txBody>
                  <a:tcPr/>
                </a:tc>
              </a:tr>
              <a:tr h="289567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Rather than recording occurrences, we record the distance since the last matching ℓ-</a:t>
                      </a:r>
                      <a:r>
                        <a:rPr lang="en-US" sz="3600" baseline="0" dirty="0" err="1" smtClean="0"/>
                        <a:t>mer</a:t>
                      </a:r>
                      <a:endParaRPr lang="en-US" sz="3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When two or more pairs of matching ℓ-</a:t>
                      </a:r>
                      <a:r>
                        <a:rPr lang="en-US" sz="3600" baseline="0" dirty="0" err="1" smtClean="0"/>
                        <a:t>mer</a:t>
                      </a:r>
                      <a:r>
                        <a:rPr lang="en-US" sz="3600" baseline="0" dirty="0" smtClean="0"/>
                        <a:t> seeds occur over the same distance in tandem, we combine the two into a maximal pair (see illustration at right).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The resulting output is the set of all maximal repeats occurring sequentially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0321"/>
              </p:ext>
            </p:extLst>
          </p:nvPr>
        </p:nvGraphicFramePr>
        <p:xfrm>
          <a:off x="12465050" y="22969537"/>
          <a:ext cx="18592800" cy="73872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592800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Split</a:t>
                      </a:r>
                      <a:r>
                        <a:rPr lang="en-US" sz="5400" baseline="0" dirty="0" smtClean="0"/>
                        <a:t> Maximal Pairs into Chains of Elementary Repeats</a:t>
                      </a:r>
                      <a:endParaRPr lang="en-US" sz="5400" dirty="0"/>
                    </a:p>
                  </a:txBody>
                  <a:tcPr/>
                </a:tc>
              </a:tr>
              <a:tr h="639660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dirty="0" smtClean="0"/>
                        <a:t> Elementary repeats will be absorbed</a:t>
                      </a:r>
                      <a:r>
                        <a:rPr lang="en-US" sz="3600" baseline="0" dirty="0" smtClean="0"/>
                        <a:t> by the larger maximal pairs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By noting where maximal pairs overlap, we can find the elementary repeats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i="0" baseline="0" dirty="0" smtClean="0"/>
                        <a:t> Let every node </a:t>
                      </a:r>
                      <a:r>
                        <a:rPr lang="en-US" sz="3600" i="1" baseline="0" dirty="0" smtClean="0"/>
                        <a:t>n</a:t>
                      </a:r>
                      <a:r>
                        <a:rPr lang="en-US" sz="3600" i="0" baseline="0" dirty="0" smtClean="0"/>
                        <a:t> denote a repeat’s start and end coordinates</a:t>
                      </a:r>
                      <a:endParaRPr lang="en-US" sz="3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From now on, let each maximal pair be considered a </a:t>
                      </a:r>
                      <a:r>
                        <a:rPr lang="en-US" sz="3600" i="1" baseline="0" dirty="0" smtClean="0"/>
                        <a:t>chain</a:t>
                      </a:r>
                      <a:r>
                        <a:rPr lang="en-US" sz="3600" i="0" baseline="0" dirty="0" smtClean="0"/>
                        <a:t> of 2 nodes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We proceed as follows: If there exists a chain, c</a:t>
                      </a:r>
                      <a:r>
                        <a:rPr lang="en-US" sz="3600" baseline="-25000" dirty="0" smtClean="0"/>
                        <a:t>1</a:t>
                      </a:r>
                      <a:r>
                        <a:rPr lang="en-US" sz="3600" baseline="0" dirty="0" smtClean="0"/>
                        <a:t> = (r</a:t>
                      </a:r>
                      <a:r>
                        <a:rPr lang="en-US" sz="3600" baseline="-25000" dirty="0" smtClean="0"/>
                        <a:t>1</a:t>
                      </a:r>
                      <a:r>
                        <a:rPr lang="en-US" sz="3600" baseline="0" dirty="0" smtClean="0"/>
                        <a:t>, r</a:t>
                      </a:r>
                      <a:r>
                        <a:rPr lang="en-US" sz="3600" baseline="-25000" dirty="0" smtClean="0"/>
                        <a:t>2</a:t>
                      </a:r>
                      <a:r>
                        <a:rPr lang="en-US" sz="3600" baseline="0" dirty="0" smtClean="0"/>
                        <a:t>) and c</a:t>
                      </a:r>
                      <a:r>
                        <a:rPr lang="en-US" sz="3600" baseline="-25000" dirty="0" smtClean="0"/>
                        <a:t>2</a:t>
                      </a:r>
                      <a:r>
                        <a:rPr lang="en-US" sz="3600" baseline="0" dirty="0" smtClean="0"/>
                        <a:t> = (r</a:t>
                      </a:r>
                      <a:r>
                        <a:rPr lang="en-US" sz="3600" baseline="-25000" dirty="0" smtClean="0"/>
                        <a:t>3</a:t>
                      </a:r>
                      <a:r>
                        <a:rPr lang="en-US" sz="3600" baseline="0" dirty="0" smtClean="0"/>
                        <a:t>, r</a:t>
                      </a:r>
                      <a:r>
                        <a:rPr lang="en-US" sz="3600" baseline="-25000" dirty="0" smtClean="0"/>
                        <a:t>4</a:t>
                      </a:r>
                      <a:r>
                        <a:rPr lang="en-US" sz="3600" baseline="0" dirty="0" smtClean="0"/>
                        <a:t>) and the suffix of r</a:t>
                      </a:r>
                      <a:r>
                        <a:rPr lang="en-US" sz="3600" baseline="-25000" dirty="0" smtClean="0"/>
                        <a:t>2 </a:t>
                      </a:r>
                      <a:r>
                        <a:rPr lang="en-US" sz="3600" baseline="0" dirty="0" smtClean="0"/>
                        <a:t>overlaps the prefix of r</a:t>
                      </a:r>
                      <a:r>
                        <a:rPr lang="en-US" sz="3600" baseline="-25000" dirty="0" smtClean="0"/>
                        <a:t>3</a:t>
                      </a:r>
                      <a:r>
                        <a:rPr lang="en-US" sz="3600" baseline="0" dirty="0" smtClean="0"/>
                        <a:t>, we split the chains on the intersection of their overlap and merge the intersecting regions together.  We end up with three chains of the fragments: c</a:t>
                      </a:r>
                      <a:r>
                        <a:rPr lang="en-US" sz="3600" baseline="-25000" dirty="0" smtClean="0"/>
                        <a:t>1</a:t>
                      </a:r>
                      <a:r>
                        <a:rPr lang="en-US" sz="3600" baseline="0" dirty="0" smtClean="0"/>
                        <a:t>= (r</a:t>
                      </a:r>
                      <a:r>
                        <a:rPr lang="en-US" sz="3600" baseline="-25000" dirty="0" smtClean="0"/>
                        <a:t>1, prefix</a:t>
                      </a:r>
                      <a:r>
                        <a:rPr lang="en-US" sz="3600" baseline="0" dirty="0" smtClean="0"/>
                        <a:t>, r</a:t>
                      </a:r>
                      <a:r>
                        <a:rPr lang="en-US" sz="3600" baseline="-25000" dirty="0" smtClean="0"/>
                        <a:t>2,prefix</a:t>
                      </a:r>
                      <a:r>
                        <a:rPr lang="en-US" sz="3600" baseline="0" dirty="0" smtClean="0"/>
                        <a:t>), c</a:t>
                      </a:r>
                      <a:r>
                        <a:rPr lang="en-US" sz="3600" baseline="-25000" dirty="0" smtClean="0"/>
                        <a:t>2</a:t>
                      </a:r>
                      <a:r>
                        <a:rPr lang="en-US" sz="3600" baseline="0" dirty="0" smtClean="0"/>
                        <a:t>= (r</a:t>
                      </a:r>
                      <a:r>
                        <a:rPr lang="en-US" sz="3600" baseline="-25000" dirty="0" smtClean="0"/>
                        <a:t>1,ntersection</a:t>
                      </a:r>
                      <a:r>
                        <a:rPr lang="en-US" sz="3600" baseline="0" dirty="0" smtClean="0"/>
                        <a:t>, r</a:t>
                      </a:r>
                      <a:r>
                        <a:rPr lang="en-US" sz="3600" baseline="-25000" dirty="0" smtClean="0"/>
                        <a:t>2,intersection, </a:t>
                      </a:r>
                      <a:r>
                        <a:rPr lang="en-US" sz="3600" baseline="0" dirty="0" smtClean="0"/>
                        <a:t>r</a:t>
                      </a:r>
                      <a:r>
                        <a:rPr lang="en-US" sz="3600" baseline="-25000" dirty="0" smtClean="0"/>
                        <a:t>3,intersection</a:t>
                      </a:r>
                      <a:r>
                        <a:rPr lang="en-US" sz="3600" baseline="0" dirty="0" smtClean="0"/>
                        <a:t>) and c</a:t>
                      </a:r>
                      <a:r>
                        <a:rPr lang="en-US" sz="3600" baseline="-25000" dirty="0" smtClean="0"/>
                        <a:t>3</a:t>
                      </a:r>
                      <a:r>
                        <a:rPr lang="en-US" sz="3600" baseline="0" dirty="0" smtClean="0"/>
                        <a:t>= (r</a:t>
                      </a:r>
                      <a:r>
                        <a:rPr lang="en-US" sz="3600" baseline="-25000" dirty="0" smtClean="0"/>
                        <a:t>2,suffix</a:t>
                      </a:r>
                      <a:r>
                        <a:rPr lang="en-US" sz="3600" baseline="0" dirty="0" smtClean="0"/>
                        <a:t>, r</a:t>
                      </a:r>
                      <a:r>
                        <a:rPr lang="en-US" sz="3600" baseline="-25000" dirty="0" smtClean="0"/>
                        <a:t>3,suffix</a:t>
                      </a:r>
                      <a:r>
                        <a:rPr lang="en-US" sz="3600" baseline="0" dirty="0" smtClean="0"/>
                        <a:t>). (See illustration at left.) Note that  c</a:t>
                      </a:r>
                      <a:r>
                        <a:rPr lang="en-US" sz="3600" baseline="-25000" dirty="0" smtClean="0"/>
                        <a:t>1 </a:t>
                      </a:r>
                      <a:r>
                        <a:rPr lang="en-US" sz="3600" baseline="0" dirty="0" smtClean="0"/>
                        <a:t>could have ended up with its suffix instead of its prefix if instead the suffix of r</a:t>
                      </a:r>
                      <a:r>
                        <a:rPr lang="en-US" sz="3600" baseline="-25000" dirty="0" smtClean="0"/>
                        <a:t>3</a:t>
                      </a:r>
                      <a:r>
                        <a:rPr lang="en-US" sz="3600" baseline="0" dirty="0" smtClean="0"/>
                        <a:t> overlapped the prefix of r</a:t>
                      </a:r>
                      <a:r>
                        <a:rPr lang="en-US" sz="3600" baseline="-25000" dirty="0" smtClean="0"/>
                        <a:t>2</a:t>
                      </a:r>
                      <a:r>
                        <a:rPr lang="en-US" sz="3600" baseline="0" dirty="0" smtClean="0"/>
                        <a:t>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We start by sorting all nodes, then split and merge all overlapping chains from first to last.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45271"/>
              </p:ext>
            </p:extLst>
          </p:nvPr>
        </p:nvGraphicFramePr>
        <p:xfrm>
          <a:off x="1416050" y="31427737"/>
          <a:ext cx="29641800" cy="26517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41800"/>
              </a:tblGrid>
              <a:tr h="824056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Results</a:t>
                      </a:r>
                      <a:endParaRPr lang="en-US" sz="5400" dirty="0"/>
                    </a:p>
                  </a:txBody>
                  <a:tcPr/>
                </a:tc>
              </a:tr>
              <a:tr h="14478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We used well-annotated genomes and searched for selected representative families of repeats. We preserved all regions marked by </a:t>
                      </a:r>
                      <a:r>
                        <a:rPr lang="en-US" sz="3600" baseline="0" dirty="0" err="1" smtClean="0"/>
                        <a:t>RepeatMasker</a:t>
                      </a:r>
                      <a:r>
                        <a:rPr lang="en-US" sz="3600" baseline="0" dirty="0" smtClean="0"/>
                        <a:t> as containing these families, and shuffled the interim sequence to remove unknown repeats that might otherwise be regarded as false positives.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err="1" smtClean="0"/>
                        <a:t>RepeatScout</a:t>
                      </a:r>
                      <a:r>
                        <a:rPr lang="en-US" sz="3600" baseline="0" dirty="0" smtClean="0"/>
                        <a:t> is run with parameters set to default. Runtimes include time taken by RepeatMasker</a:t>
                      </a:r>
                      <a:r>
                        <a:rPr lang="en-US" sz="3600" baseline="30000" dirty="0" smtClean="0"/>
                        <a:t>7</a:t>
                      </a:r>
                      <a:r>
                        <a:rPr lang="en-US" sz="3600" baseline="0" dirty="0" smtClean="0"/>
                        <a:t> to find </a:t>
                      </a:r>
                      <a:r>
                        <a:rPr lang="en-US" sz="3600" baseline="0" dirty="0" err="1" smtClean="0"/>
                        <a:t>RepeatScout</a:t>
                      </a:r>
                      <a:r>
                        <a:rPr lang="en-US" sz="3600" baseline="0" dirty="0" smtClean="0"/>
                        <a:t> seed locations.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82650" y="41943337"/>
          <a:ext cx="20421600" cy="381000"/>
        </p:xfrm>
        <a:graphic>
          <a:graphicData uri="http://schemas.openxmlformats.org/drawingml/2006/table">
            <a:tbl>
              <a:tblPr/>
              <a:tblGrid>
                <a:gridCol w="11353800"/>
                <a:gridCol w="9067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30000" dirty="0" smtClean="0">
                          <a:solidFill>
                            <a:srgbClr val="222222"/>
                          </a:solidFill>
                          <a:latin typeface="Arial"/>
                        </a:rPr>
                        <a:t>4</a:t>
                      </a:r>
                      <a:r>
                        <a:rPr lang="en-US" sz="1000" b="0" i="0" u="none" strike="noStrike" dirty="0" smtClean="0">
                          <a:solidFill>
                            <a:srgbClr val="222222"/>
                          </a:solidFill>
                          <a:latin typeface="Arial"/>
                        </a:rPr>
                        <a:t>Zheng</a:t>
                      </a:r>
                      <a:r>
                        <a:rPr lang="en-US" sz="10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222222"/>
                          </a:solidFill>
                          <a:latin typeface="Arial"/>
                        </a:rPr>
                        <a:t>Jie</a:t>
                      </a:r>
                      <a:r>
                        <a:rPr lang="en-US" sz="10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, and Stefano </a:t>
                      </a:r>
                      <a:r>
                        <a:rPr lang="en-US" sz="1000" b="0" i="0" u="none" strike="noStrike" dirty="0" err="1">
                          <a:solidFill>
                            <a:srgbClr val="222222"/>
                          </a:solidFill>
                          <a:latin typeface="Arial"/>
                        </a:rPr>
                        <a:t>Lonardi</a:t>
                      </a:r>
                      <a:r>
                        <a:rPr lang="en-US" sz="10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. "Discovery of repetitive patterns in DNA with accurate boundaries." </a:t>
                      </a:r>
                      <a:r>
                        <a:rPr lang="en-US" sz="1000" b="0" i="1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Bioinformatics and Bioengineering, 2005. BIBE 2005. Fifth IEEE Symposium on</a:t>
                      </a:r>
                      <a:r>
                        <a:rPr lang="en-US" sz="10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. IEEE, 2005.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Alkes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L., Neil C. Jones, and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Pevzner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"De novo identification of repeat families in large genomes." 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Bioinformatics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21.suppl 1 (2005): i351-i358.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T. M. L. Bin Ma, “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PatternHunter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: faster and more sensitive homology search,” 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Bioinformatics,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2001.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Smit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AFA,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Hubley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R &amp; Green, P. 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RepeatMasker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Open-3.0. 1996-2010 &lt;http://www.repeatmasker.org&gt;.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36" name="Picture 12" descr="C:\Users\Nathan\Desktop\imgr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4125" y="1147762"/>
            <a:ext cx="2895600" cy="2895600"/>
          </a:xfrm>
          <a:prstGeom prst="rect">
            <a:avLst/>
          </a:prstGeom>
          <a:noFill/>
        </p:spPr>
      </p:pic>
      <p:pic>
        <p:nvPicPr>
          <p:cNvPr id="49" name="Picture 184" descr="Mulogo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6253"/>
          <a:stretch>
            <a:fillRect/>
          </a:stretch>
        </p:blipFill>
        <p:spPr bwMode="auto">
          <a:xfrm>
            <a:off x="4130675" y="2776537"/>
            <a:ext cx="61722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85" descr="Mulogo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87850" y="1862137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8333F"/>
      </a:accent1>
      <a:accent2>
        <a:srgbClr val="F2E9CE"/>
      </a:accent2>
      <a:accent3>
        <a:srgbClr val="C8C5B1"/>
      </a:accent3>
      <a:accent4>
        <a:srgbClr val="939F88"/>
      </a:accent4>
      <a:accent5>
        <a:srgbClr val="307360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886</Words>
  <Application>Microsoft Macintosh PowerPoint</Application>
  <PresentationFormat>Custom</PresentationFormat>
  <Paragraphs>152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</dc:creator>
  <cp:lastModifiedBy>Charlotte Schaeffer</cp:lastModifiedBy>
  <cp:revision>18</cp:revision>
  <dcterms:created xsi:type="dcterms:W3CDTF">2013-04-02T18:20:36Z</dcterms:created>
  <dcterms:modified xsi:type="dcterms:W3CDTF">2015-07-02T19:56:22Z</dcterms:modified>
</cp:coreProperties>
</file>