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7700" cy="43195875"/>
  <p:notesSz cx="6858000" cy="9144000"/>
  <p:defaultTextStyle>
    <a:defPPr>
      <a:defRPr lang="en-US"/>
    </a:defPPr>
    <a:lvl1pPr marL="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13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626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438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251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064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8877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869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502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8000"/>
    <a:srgbClr val="A50001"/>
    <a:srgbClr val="930001"/>
    <a:srgbClr val="7E0000"/>
    <a:srgbClr val="B75959"/>
    <a:srgbClr val="CA9495"/>
    <a:srgbClr val="DB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23" autoAdjust="0"/>
    <p:restoredTop sz="96479" autoAdjust="0"/>
  </p:normalViewPr>
  <p:slideViewPr>
    <p:cSldViewPr>
      <p:cViewPr>
        <p:scale>
          <a:sx n="55" d="100"/>
          <a:sy n="55" d="100"/>
        </p:scale>
        <p:origin x="-80" y="10392"/>
      </p:cViewPr>
      <p:guideLst>
        <p:guide orient="horz" pos="25701"/>
        <p:guide pos="197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8" y="13418722"/>
            <a:ext cx="27538045" cy="9259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5" y="24477662"/>
            <a:ext cx="22678390" cy="110389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21592" y="10898959"/>
            <a:ext cx="25828166" cy="2321378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7092" y="10898959"/>
            <a:ext cx="76944538" cy="2321378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5" y="27757352"/>
            <a:ext cx="27538045" cy="8579181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5" y="18308258"/>
            <a:ext cx="27538045" cy="94490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81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62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943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92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093" y="63483944"/>
            <a:ext cx="51386352" cy="1795528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63406" y="63483944"/>
            <a:ext cx="51386352" cy="1795528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0" cy="7199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9669080"/>
            <a:ext cx="14314611" cy="402961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5" y="13698692"/>
            <a:ext cx="14314611" cy="2488762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4" y="9669080"/>
            <a:ext cx="14320233" cy="402961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4" y="13698692"/>
            <a:ext cx="14320233" cy="2488762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7" y="1719836"/>
            <a:ext cx="10658620" cy="7319301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1" y="1719839"/>
            <a:ext cx="18111214" cy="3686648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7" y="9039140"/>
            <a:ext cx="10658620" cy="29547182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6" y="30237113"/>
            <a:ext cx="19438620" cy="356966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6" y="3859631"/>
            <a:ext cx="19438620" cy="25917525"/>
          </a:xfrm>
        </p:spPr>
        <p:txBody>
          <a:bodyPr/>
          <a:lstStyle>
            <a:lvl1pPr marL="0" indent="0">
              <a:buNone/>
              <a:defRPr sz="15100"/>
            </a:lvl1pPr>
            <a:lvl2pPr marL="2159813" indent="0">
              <a:buNone/>
              <a:defRPr sz="13200"/>
            </a:lvl2pPr>
            <a:lvl3pPr marL="4319626" indent="0">
              <a:buNone/>
              <a:defRPr sz="11300"/>
            </a:lvl3pPr>
            <a:lvl4pPr marL="6479438" indent="0">
              <a:buNone/>
              <a:defRPr sz="9400"/>
            </a:lvl4pPr>
            <a:lvl5pPr marL="8639251" indent="0">
              <a:buNone/>
              <a:defRPr sz="9400"/>
            </a:lvl5pPr>
            <a:lvl6pPr marL="10799064" indent="0">
              <a:buNone/>
              <a:defRPr sz="9400"/>
            </a:lvl6pPr>
            <a:lvl7pPr marL="12958877" indent="0">
              <a:buNone/>
              <a:defRPr sz="9400"/>
            </a:lvl7pPr>
            <a:lvl8pPr marL="15118690" indent="0">
              <a:buNone/>
              <a:defRPr sz="9400"/>
            </a:lvl8pPr>
            <a:lvl9pPr marL="17278502" indent="0">
              <a:buNone/>
              <a:defRPr sz="9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6" y="33806775"/>
            <a:ext cx="19438620" cy="5069513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0" cy="7199313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079041"/>
            <a:ext cx="29157930" cy="28507281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0036180"/>
            <a:ext cx="7559463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11EF-7CA4-4D38-A8AB-4993930350F5}" type="datetimeFigureOut">
              <a:rPr lang="en-US" smtClean="0"/>
              <a:pPr/>
              <a:t>07/06/15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4" y="40036180"/>
            <a:ext cx="10259272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0036180"/>
            <a:ext cx="7559463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62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0" indent="-1619860" algn="l" defTabSz="4319626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696" indent="-1349883" algn="l" defTabSz="4319626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2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5" indent="-1079906" algn="l" defTabSz="4319626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58" indent="-1079906" algn="l" defTabSz="4319626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0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3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596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09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3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26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38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1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4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77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2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050" y="795337"/>
            <a:ext cx="31089600" cy="4163853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0179050" y="185737"/>
            <a:ext cx="20802600" cy="5483225"/>
            <a:chOff x="9874250" y="377824"/>
            <a:chExt cx="20802600" cy="5483225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11550650" y="377824"/>
              <a:ext cx="18745200" cy="44958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0" spc="3000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RAIDER</a:t>
              </a:r>
            </a:p>
          </p:txBody>
        </p: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9874250" y="5026024"/>
              <a:ext cx="20802600" cy="83502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200" dirty="0">
                  <a:solidFill>
                    <a:srgbClr val="000000"/>
                  </a:solidFill>
                  <a:cs typeface="Arial" pitchFamily="34" charset="0"/>
                </a:rPr>
                <a:t>Rapid </a:t>
              </a:r>
              <a:r>
                <a:rPr lang="en-US" sz="4200" dirty="0" err="1">
                  <a:solidFill>
                    <a:srgbClr val="000000"/>
                  </a:solidFill>
                  <a:cs typeface="Arial" pitchFamily="34" charset="0"/>
                </a:rPr>
                <a:t>Ab</a:t>
              </a:r>
              <a:r>
                <a:rPr lang="en-US" sz="4200" dirty="0">
                  <a:solidFill>
                    <a:srgbClr val="000000"/>
                  </a:solidFill>
                  <a:cs typeface="Arial" pitchFamily="34" charset="0"/>
                </a:rPr>
                <a:t> Initio Detection of Elementary Repeats</a:t>
              </a:r>
              <a:endParaRPr lang="en-US" sz="1800" dirty="0">
                <a:cs typeface="Arial" pitchFamily="34" charset="0"/>
              </a:endParaRPr>
            </a:p>
          </p:txBody>
        </p:sp>
      </p:grp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141284" y="4071937"/>
            <a:ext cx="11101387" cy="1447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Charlotte Schaeffer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, Nathan Figueroa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Xiaolin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Liu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1,2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and John E. Karro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1,2,3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Departments of 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Computer Science, 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Microbiology, and 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Miami University, Oxford Ohio, USA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71431"/>
              </p:ext>
            </p:extLst>
          </p:nvPr>
        </p:nvGraphicFramePr>
        <p:xfrm>
          <a:off x="7283450" y="6281738"/>
          <a:ext cx="13487400" cy="375447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487400"/>
              </a:tblGrid>
              <a:tr h="919833">
                <a:tc>
                  <a:txBody>
                    <a:bodyPr/>
                    <a:lstStyle/>
                    <a:p>
                      <a:pPr marL="0" algn="ctr"/>
                      <a:r>
                        <a:rPr lang="en-US" sz="5400" b="0" dirty="0" smtClean="0"/>
                        <a:t>De Novo Repeat Identification</a:t>
                      </a:r>
                      <a:endParaRPr lang="en-US" sz="5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356767">
                <a:tc>
                  <a:txBody>
                    <a:bodyPr/>
                    <a:lstStyle/>
                    <a:p>
                      <a:pPr marL="0">
                        <a:buFont typeface="Arial" pitchFamily="34" charset="0"/>
                        <a:buChar char="•"/>
                      </a:pPr>
                      <a:r>
                        <a:rPr lang="en-US" sz="3200" dirty="0" smtClean="0"/>
                        <a:t> </a:t>
                      </a:r>
                      <a:r>
                        <a:rPr lang="en-US" sz="3600" dirty="0" smtClean="0"/>
                        <a:t>Repeats</a:t>
                      </a:r>
                      <a:r>
                        <a:rPr lang="en-US" sz="3600" baseline="0" dirty="0" smtClean="0"/>
                        <a:t> are </a:t>
                      </a:r>
                      <a:r>
                        <a:rPr lang="en-US" sz="3600" baseline="0" dirty="0" smtClean="0"/>
                        <a:t>a significant portion of eukaryotic </a:t>
                      </a:r>
                      <a:r>
                        <a:rPr lang="en-US" sz="3600" baseline="0" dirty="0" smtClean="0"/>
                        <a:t>genomes</a:t>
                      </a:r>
                    </a:p>
                    <a:p>
                      <a:pPr marL="0">
                        <a:buFont typeface="Arial" pitchFamily="34" charset="0"/>
                        <a:buNone/>
                      </a:pPr>
                      <a:r>
                        <a:rPr lang="en-US" sz="3600" baseline="0" dirty="0" smtClean="0"/>
                        <a:t>   - For breakdown of human genome, see pie chart</a:t>
                      </a:r>
                      <a:r>
                        <a:rPr lang="en-US" sz="3600" baseline="30000" dirty="0" smtClean="0"/>
                        <a:t>4</a:t>
                      </a:r>
                      <a:endParaRPr lang="en-US" sz="3600" baseline="0" dirty="0" smtClean="0"/>
                    </a:p>
                    <a:p>
                      <a:pPr marL="0"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RepeatMasker</a:t>
                      </a:r>
                      <a:r>
                        <a:rPr lang="en-US" sz="3600" baseline="0" dirty="0" smtClean="0"/>
                        <a:t> is a library based tool for identifying repeats</a:t>
                      </a:r>
                      <a:endParaRPr lang="en-US" sz="3600" dirty="0" smtClean="0"/>
                    </a:p>
                    <a:p>
                      <a:pPr marL="0">
                        <a:buFont typeface="Arial" pitchFamily="34" charset="0"/>
                        <a:buChar char="•"/>
                      </a:pPr>
                      <a:r>
                        <a:rPr lang="en-US" sz="3600" dirty="0" smtClean="0"/>
                        <a:t> </a:t>
                      </a:r>
                      <a:r>
                        <a:rPr lang="en-US" sz="3600" dirty="0" smtClean="0"/>
                        <a:t>De novo</a:t>
                      </a:r>
                      <a:r>
                        <a:rPr lang="en-US" sz="3600" baseline="0" dirty="0" smtClean="0"/>
                        <a:t> – identify repeats without the use of known repeats</a:t>
                      </a:r>
                    </a:p>
                    <a:p>
                      <a:pPr marL="0"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Many approaches have scalability/generalizability issues</a:t>
                      </a:r>
                      <a:endParaRPr lang="en-US" sz="36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9" name="Picture 8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86218" y="7272337"/>
            <a:ext cx="9829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Straight Arrow Connector 90"/>
          <p:cNvCxnSpPr/>
          <p:nvPr/>
        </p:nvCxnSpPr>
        <p:spPr>
          <a:xfrm flipH="1">
            <a:off x="23361650" y="8186737"/>
            <a:ext cx="2209800" cy="9906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5876250" y="8262937"/>
            <a:ext cx="381000" cy="9144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705050" y="8262937"/>
            <a:ext cx="381000" cy="9144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71450" y="7577137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808DA9"/>
                </a:solidFill>
              </a:rPr>
              <a:t>Elementary repeat</a:t>
            </a:r>
            <a:endParaRPr lang="en-US" sz="3200" b="1" dirty="0">
              <a:solidFill>
                <a:srgbClr val="808DA9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563578" y="10400237"/>
            <a:ext cx="3817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/>
                </a:solidFill>
              </a:rPr>
              <a:t>Maximal </a:t>
            </a:r>
          </a:p>
          <a:p>
            <a:pPr algn="ctr"/>
            <a:r>
              <a:rPr lang="en-US" sz="3200" b="1" dirty="0" smtClean="0">
                <a:solidFill>
                  <a:schemeClr val="accent4"/>
                </a:solidFill>
              </a:rPr>
              <a:t>elementary repeat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07" name="Right Brace 106"/>
          <p:cNvSpPr/>
          <p:nvPr/>
        </p:nvSpPr>
        <p:spPr>
          <a:xfrm rot="5400000">
            <a:off x="24961850" y="8643937"/>
            <a:ext cx="381000" cy="2514600"/>
          </a:xfrm>
          <a:prstGeom prst="rightBrace">
            <a:avLst>
              <a:gd name="adj1" fmla="val 5261"/>
              <a:gd name="adj2" fmla="val 507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25342850" y="10015537"/>
            <a:ext cx="914400" cy="6858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6849"/>
              </p:ext>
            </p:extLst>
          </p:nvPr>
        </p:nvGraphicFramePr>
        <p:xfrm>
          <a:off x="1111250" y="33037005"/>
          <a:ext cx="30175200" cy="2734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75200"/>
              </a:tblGrid>
              <a:tr h="942805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Results</a:t>
                      </a:r>
                      <a:endParaRPr lang="en-US" sz="5400" b="0" dirty="0"/>
                    </a:p>
                  </a:txBody>
                  <a:tcPr/>
                </a:tc>
              </a:tr>
              <a:tr h="179132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We used well-annotated genomes and searched for repeats, comparing results with those in </a:t>
                      </a:r>
                      <a:r>
                        <a:rPr lang="en-US" sz="3600" baseline="0" dirty="0" err="1" smtClean="0"/>
                        <a:t>RepBase</a:t>
                      </a:r>
                      <a:r>
                        <a:rPr lang="en-US" sz="3600" baseline="0" dirty="0" smtClean="0"/>
                        <a:t> to determine bases that were correctly or incorrectly identified as repeats.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RepeatScout</a:t>
                      </a:r>
                      <a:r>
                        <a:rPr lang="en-US" sz="3600" baseline="0" dirty="0" smtClean="0"/>
                        <a:t> is run with parameters set to default. Runtimes include time taken by </a:t>
                      </a:r>
                      <a:r>
                        <a:rPr lang="en-US" sz="3600" baseline="0" dirty="0" smtClean="0"/>
                        <a:t>RepeatMasker</a:t>
                      </a:r>
                      <a:r>
                        <a:rPr lang="en-US" sz="3600" baseline="30000" dirty="0" smtClean="0"/>
                        <a:t>9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smtClean="0"/>
                        <a:t>to find </a:t>
                      </a:r>
                      <a:r>
                        <a:rPr lang="en-US" sz="3600" baseline="0" dirty="0" err="1" smtClean="0"/>
                        <a:t>RepeatScout</a:t>
                      </a:r>
                      <a:r>
                        <a:rPr lang="en-US" sz="3600" baseline="0" dirty="0" smtClean="0"/>
                        <a:t> seed locations.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89889"/>
              </p:ext>
            </p:extLst>
          </p:nvPr>
        </p:nvGraphicFramePr>
        <p:xfrm>
          <a:off x="1111250" y="40800338"/>
          <a:ext cx="30175199" cy="994410"/>
        </p:xfrm>
        <a:graphic>
          <a:graphicData uri="http://schemas.openxmlformats.org/drawingml/2006/table">
            <a:tbl>
              <a:tblPr/>
              <a:tblGrid>
                <a:gridCol w="10782025"/>
                <a:gridCol w="10782025"/>
                <a:gridCol w="8611149"/>
              </a:tblGrid>
              <a:tr h="353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30000" dirty="0" smtClean="0">
                          <a:solidFill>
                            <a:srgbClr val="222222"/>
                          </a:solidFill>
                          <a:latin typeface="+mn-lt"/>
                        </a:rPr>
                        <a:t>4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Reece, Jane B., Lisa A. </a:t>
                      </a:r>
                      <a:r>
                        <a:rPr lang="en-US" sz="1600" b="0" i="0" u="none" strike="noStrike" dirty="0" err="1" smtClean="0">
                          <a:solidFill>
                            <a:srgbClr val="222222"/>
                          </a:solidFill>
                          <a:latin typeface="+mn-lt"/>
                        </a:rPr>
                        <a:t>Urry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, Michael L. Cain, Steven A. Wasserman, Peter V. </a:t>
                      </a:r>
                      <a:r>
                        <a:rPr lang="en-US" sz="1600" b="0" i="0" u="none" strike="noStrike" dirty="0" err="1" smtClean="0">
                          <a:solidFill>
                            <a:srgbClr val="222222"/>
                          </a:solidFill>
                          <a:latin typeface="+mn-lt"/>
                        </a:rPr>
                        <a:t>Minorsky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,</a:t>
                      </a:r>
                      <a:r>
                        <a:rPr lang="en-US" sz="1600" b="0" i="0" u="none" strike="noStrike" baseline="0" dirty="0" smtClean="0">
                          <a:solidFill>
                            <a:srgbClr val="222222"/>
                          </a:solidFill>
                          <a:latin typeface="+mn-lt"/>
                        </a:rPr>
                        <a:t> and 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Robert B. Jackson. “Genomes and their evolution.” </a:t>
                      </a:r>
                      <a:r>
                        <a:rPr lang="en-US" sz="1600" b="0" i="1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Campbell Biology.</a:t>
                      </a:r>
                      <a:r>
                        <a:rPr lang="en-US" sz="1600" b="0" i="1" u="none" strike="noStrike" baseline="0" dirty="0" smtClean="0">
                          <a:solidFill>
                            <a:srgbClr val="222222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222222"/>
                          </a:solidFill>
                          <a:latin typeface="+mn-lt"/>
                        </a:rPr>
                        <a:t>10th ed. USA: Pearson Education, 2013. 444. Print.</a:t>
                      </a:r>
                      <a:endParaRPr lang="en-US" sz="1600" b="0" i="0" u="none" strike="noStrike" dirty="0">
                        <a:solidFill>
                          <a:srgbClr val="222222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30000" dirty="0" smtClean="0">
                          <a:solidFill>
                            <a:srgbClr val="222222"/>
                          </a:solidFill>
                          <a:latin typeface="+mn-lt"/>
                        </a:rPr>
                        <a:t>6</a:t>
                      </a:r>
                      <a:r>
                        <a:rPr lang="en-US" sz="1600" dirty="0" smtClean="0"/>
                        <a:t>Figueroa, Nathaniel, et al. "RAIDER: Rapid </a:t>
                      </a:r>
                      <a:r>
                        <a:rPr lang="en-US" sz="1600" dirty="0" err="1" smtClean="0"/>
                        <a:t>Ab</a:t>
                      </a:r>
                      <a:r>
                        <a:rPr lang="en-US" sz="1600" dirty="0" smtClean="0"/>
                        <a:t> Initio Detection of Elementary Repeats." Advances in Bioinformatics and Computational Biology. Springer International Publishing, 2013. 170-180.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Price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Alkes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L., Neil C. Jones, and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Pavel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A.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Pevzner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 "De novo identification of repeat families in large genomes." 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Bioinformatics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21.suppl 1 (2005): i351-i358.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056">
                <a:tc>
                  <a:txBody>
                    <a:bodyPr/>
                    <a:lstStyle/>
                    <a:p>
                      <a:pPr marL="0" marR="0" indent="0" algn="l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30000" dirty="0" smtClean="0">
                          <a:solidFill>
                            <a:srgbClr val="222222"/>
                          </a:solidFill>
                          <a:latin typeface="+mn-lt"/>
                        </a:rPr>
                        <a:t>5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Zheng, </a:t>
                      </a:r>
                      <a:r>
                        <a:rPr lang="en-US" sz="1600" b="0" i="0" u="none" strike="noStrike" dirty="0" err="1" smtClean="0">
                          <a:solidFill>
                            <a:srgbClr val="222222"/>
                          </a:solidFill>
                          <a:latin typeface="+mn-lt"/>
                        </a:rPr>
                        <a:t>Jie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, and Stefano </a:t>
                      </a:r>
                      <a:r>
                        <a:rPr lang="en-US" sz="1600" b="0" i="0" u="none" strike="noStrike" dirty="0" err="1" smtClean="0">
                          <a:solidFill>
                            <a:srgbClr val="222222"/>
                          </a:solidFill>
                          <a:latin typeface="+mn-lt"/>
                        </a:rPr>
                        <a:t>Lonardi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.</a:t>
                      </a:r>
                      <a:r>
                        <a:rPr lang="en-US" sz="1600" b="0" i="0" u="none" strike="noStrike" baseline="0" dirty="0" smtClean="0">
                          <a:solidFill>
                            <a:srgbClr val="222222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"Discovery of repetitive patterns in DNA with accurate boundaries." </a:t>
                      </a:r>
                      <a:r>
                        <a:rPr lang="en-US" sz="1600" b="0" i="1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Bioinformatics and Bioengineering, 2005. BIBE 2005. Fifth IEEE Symposium on</a:t>
                      </a:r>
                      <a:r>
                        <a:rPr lang="en-US" sz="1600" b="0" i="0" u="none" strike="noStrike" dirty="0" smtClean="0">
                          <a:solidFill>
                            <a:srgbClr val="222222"/>
                          </a:solidFill>
                          <a:latin typeface="+mn-lt"/>
                        </a:rPr>
                        <a:t>. IEEE, 2005.</a:t>
                      </a:r>
                      <a:r>
                        <a:rPr lang="en-US" sz="1600" b="0" i="0" u="none" strike="noStrike" baseline="0" dirty="0" smtClean="0">
                          <a:solidFill>
                            <a:srgbClr val="222222"/>
                          </a:solidFill>
                          <a:latin typeface="+mn-lt"/>
                        </a:rPr>
                        <a:t> 105-112.</a:t>
                      </a:r>
                      <a:endParaRPr lang="en-US" sz="1600" b="0" i="0" u="none" strike="noStrike" dirty="0" smtClean="0">
                        <a:solidFill>
                          <a:srgbClr val="222222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Ma, Bin, John Tromp, and Ming Li.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“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PatternHunter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: faster and more sensitive homology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search.” </a:t>
                      </a:r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Bioinformatics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18.3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(2002) 440-445.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r>
                        <a:rPr lang="en-US" sz="1600" dirty="0" smtClean="0">
                          <a:latin typeface="+mn-lt"/>
                        </a:rPr>
                        <a:t>Smit, Arian FA, Robert </a:t>
                      </a:r>
                      <a:r>
                        <a:rPr lang="en-US" sz="1600" dirty="0" err="1" smtClean="0">
                          <a:latin typeface="+mn-lt"/>
                        </a:rPr>
                        <a:t>Hubley</a:t>
                      </a:r>
                      <a:r>
                        <a:rPr lang="en-US" sz="1600" dirty="0" smtClean="0">
                          <a:latin typeface="+mn-lt"/>
                        </a:rPr>
                        <a:t>, and Phil Green. "</a:t>
                      </a:r>
                      <a:r>
                        <a:rPr lang="en-US" sz="1600" dirty="0" err="1" smtClean="0">
                          <a:latin typeface="+mn-lt"/>
                        </a:rPr>
                        <a:t>RepeatMasker</a:t>
                      </a:r>
                      <a:r>
                        <a:rPr lang="en-US" sz="1600" dirty="0" smtClean="0">
                          <a:latin typeface="+mn-lt"/>
                        </a:rPr>
                        <a:t> Open-3.0." (1996): 1996.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36" name="Picture 12" descr="C:\Users\Nathan\Desktop\img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991" y="1252537"/>
            <a:ext cx="2895600" cy="2895600"/>
          </a:xfrm>
          <a:prstGeom prst="rect">
            <a:avLst/>
          </a:prstGeom>
          <a:noFill/>
        </p:spPr>
      </p:pic>
      <p:pic>
        <p:nvPicPr>
          <p:cNvPr id="49" name="Picture 184" descr="Mulogo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6253"/>
          <a:stretch>
            <a:fillRect/>
          </a:stretch>
        </p:blipFill>
        <p:spPr bwMode="auto">
          <a:xfrm>
            <a:off x="4130675" y="2776537"/>
            <a:ext cx="61722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85" descr="Mulogo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87850" y="1862137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human genome pie chart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67" y="8491537"/>
            <a:ext cx="5445583" cy="5181600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/>
        </p:spPr>
      </p:pic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43562"/>
              </p:ext>
            </p:extLst>
          </p:nvPr>
        </p:nvGraphicFramePr>
        <p:xfrm>
          <a:off x="11626850" y="10396538"/>
          <a:ext cx="13487400" cy="32572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87400"/>
              </a:tblGrid>
              <a:tr h="857551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Elementary </a:t>
                      </a:r>
                      <a:r>
                        <a:rPr lang="en-US" sz="5400" b="0" dirty="0" smtClean="0"/>
                        <a:t>Repeat</a:t>
                      </a:r>
                      <a:r>
                        <a:rPr lang="en-US" sz="5400" b="0" baseline="30000" dirty="0" smtClean="0"/>
                        <a:t>5</a:t>
                      </a:r>
                      <a:endParaRPr lang="en-US" sz="5400" b="0" dirty="0">
                        <a:latin typeface="+mj-lt"/>
                      </a:endParaRPr>
                    </a:p>
                  </a:txBody>
                  <a:tcPr/>
                </a:tc>
              </a:tr>
              <a:tr h="234284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3600" baseline="0" dirty="0" smtClean="0"/>
                        <a:t>An elementary repeat is a subsequence that: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600" baseline="0" dirty="0" smtClean="0"/>
                        <a:t>  - meets minimum length and frequency requirements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600" baseline="0" dirty="0" smtClean="0"/>
                        <a:t>  - does not contain </a:t>
                      </a:r>
                      <a:r>
                        <a:rPr lang="en-US" sz="3600" baseline="0" dirty="0" smtClean="0"/>
                        <a:t>a repeat </a:t>
                      </a:r>
                      <a:r>
                        <a:rPr lang="en-US" sz="3600" baseline="0" dirty="0" smtClean="0"/>
                        <a:t>of higher frequency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600" baseline="0" dirty="0" smtClean="0"/>
                        <a:t>  - is maximal (not contained within a longer repeat)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5" name="Process 1084"/>
          <p:cNvSpPr/>
          <p:nvPr/>
        </p:nvSpPr>
        <p:spPr>
          <a:xfrm>
            <a:off x="1079446" y="16111538"/>
            <a:ext cx="11004604" cy="2440001"/>
          </a:xfrm>
          <a:prstGeom prst="flowChartProcess">
            <a:avLst/>
          </a:prstGeom>
          <a:solidFill>
            <a:srgbClr val="CA9495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769850" y="16111538"/>
            <a:ext cx="12801600" cy="838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2769850" y="17178337"/>
            <a:ext cx="12801600" cy="838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</a:t>
            </a:r>
            <a:r>
              <a:rPr lang="en-US" sz="4800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sz="4800" dirty="0" smtClean="0">
                <a:latin typeface="Courier"/>
                <a:cs typeface="Courier"/>
              </a:rPr>
              <a:t>TCAGA</a:t>
            </a:r>
            <a:r>
              <a:rPr lang="en-US" sz="4800" dirty="0" smtClean="0">
                <a:solidFill>
                  <a:srgbClr val="DEDEE0"/>
                </a:solidFill>
                <a:latin typeface="Courier"/>
                <a:cs typeface="Courier"/>
              </a:rPr>
              <a:t>ATA…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CTTCAGAATA…CTTCAGTACA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940922" y="19235737"/>
            <a:ext cx="12801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CTTCA</a:t>
            </a:r>
            <a:r>
              <a:rPr lang="en-US" sz="4800" dirty="0" smtClean="0">
                <a:latin typeface="Courier"/>
                <a:cs typeface="Courier"/>
              </a:rPr>
              <a:t>GAATA…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CTTCA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GAATA…CTTCAGTACA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6001349" y="20150136"/>
            <a:ext cx="1524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CTTCA:</a:t>
            </a:r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400" dirty="0" smtClean="0">
                <a:latin typeface="Courier"/>
                <a:cs typeface="Courier"/>
              </a:rPr>
              <a:t>TTCAG:1</a:t>
            </a:r>
          </a:p>
          <a:p>
            <a:r>
              <a:rPr lang="en-US" sz="2400" dirty="0" smtClean="0">
                <a:latin typeface="Courier"/>
                <a:cs typeface="Courier"/>
              </a:rPr>
              <a:t>TCAGA:1</a:t>
            </a:r>
          </a:p>
          <a:p>
            <a:pPr algn="ctr"/>
            <a:r>
              <a:rPr lang="en-US" sz="2400" dirty="0" smtClean="0">
                <a:latin typeface="Courier"/>
                <a:cs typeface="Courier"/>
              </a:rPr>
              <a:t>…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7753949" y="20208239"/>
            <a:ext cx="1280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TTCAG</a:t>
            </a:r>
            <a:r>
              <a:rPr lang="en-US" sz="4800" dirty="0" smtClean="0">
                <a:latin typeface="Courier"/>
                <a:cs typeface="Courier"/>
              </a:rPr>
              <a:t>AATA…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TTCAG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AATA…CTTCAGTACA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7830149" y="21064536"/>
            <a:ext cx="16002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CTTCA:2</a:t>
            </a:r>
          </a:p>
          <a:p>
            <a:r>
              <a:rPr lang="en-US" sz="2400" dirty="0" smtClean="0">
                <a:latin typeface="Courier"/>
                <a:cs typeface="Courier"/>
              </a:rPr>
              <a:t>TTCAG:</a:t>
            </a:r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400" dirty="0" smtClean="0">
                <a:latin typeface="Courier"/>
                <a:cs typeface="Courier"/>
              </a:rPr>
              <a:t>TCAGA:1</a:t>
            </a:r>
          </a:p>
          <a:p>
            <a:pPr algn="ctr"/>
            <a:r>
              <a:rPr lang="en-US" sz="2400" dirty="0" smtClean="0">
                <a:latin typeface="Courier"/>
                <a:cs typeface="Courier"/>
              </a:rPr>
              <a:t>…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9582749" y="21247476"/>
            <a:ext cx="1280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</a:t>
            </a:r>
            <a:r>
              <a:rPr lang="en-US" sz="4800" dirty="0" smtClean="0">
                <a:solidFill>
                  <a:schemeClr val="accent1"/>
                </a:solidFill>
                <a:latin typeface="Courier"/>
                <a:cs typeface="Courier"/>
              </a:rPr>
              <a:t>TCAGA</a:t>
            </a:r>
            <a:r>
              <a:rPr lang="en-US" sz="4800" dirty="0" smtClean="0">
                <a:latin typeface="Courier"/>
                <a:cs typeface="Courier"/>
              </a:rPr>
              <a:t>ATA…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TCAGA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ATA…CTTCAGTACA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9658949" y="22131336"/>
            <a:ext cx="1524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CTTCA:2</a:t>
            </a:r>
          </a:p>
          <a:p>
            <a:r>
              <a:rPr lang="en-US" sz="2400" dirty="0" smtClean="0">
                <a:latin typeface="Courier"/>
                <a:cs typeface="Courier"/>
              </a:rPr>
              <a:t>TTCAG:2</a:t>
            </a:r>
          </a:p>
          <a:p>
            <a:r>
              <a:rPr lang="en-US" sz="2400" dirty="0" smtClean="0">
                <a:latin typeface="Courier"/>
                <a:cs typeface="Courier"/>
              </a:rPr>
              <a:t>TCAGA: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  <a:p>
            <a:pPr algn="ctr"/>
            <a:r>
              <a:rPr lang="en-US" sz="2400" dirty="0" smtClean="0">
                <a:latin typeface="Courier"/>
                <a:cs typeface="Courier"/>
              </a:rPr>
              <a:t>…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7189450" y="24188738"/>
            <a:ext cx="12801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CTTCAGAATA</a:t>
            </a:r>
            <a:r>
              <a:rPr lang="en-US" sz="4800" dirty="0" smtClean="0">
                <a:latin typeface="Courier"/>
                <a:cs typeface="Courier"/>
              </a:rPr>
              <a:t>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TCAGA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ATA</a:t>
            </a:r>
            <a:r>
              <a:rPr lang="en-US" sz="4800" dirty="0" smtClean="0">
                <a:solidFill>
                  <a:srgbClr val="000000"/>
                </a:solidFill>
                <a:latin typeface="Courier"/>
                <a:cs typeface="Courier"/>
              </a:rPr>
              <a:t>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</a:t>
            </a:r>
            <a:r>
              <a:rPr lang="en-US" sz="4800" dirty="0" smtClean="0">
                <a:solidFill>
                  <a:schemeClr val="accent1"/>
                </a:solidFill>
                <a:latin typeface="Courier"/>
                <a:cs typeface="Courier"/>
              </a:rPr>
              <a:t>TCAGT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189450" y="25415141"/>
            <a:ext cx="12801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CTTCAG</a:t>
            </a:r>
            <a:r>
              <a:rPr lang="en-US" sz="4800" dirty="0" smtClean="0">
                <a:latin typeface="Courier"/>
                <a:cs typeface="Courier"/>
              </a:rPr>
              <a:t>AATA…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CTTCAG</a:t>
            </a:r>
            <a:r>
              <a:rPr lang="en-US" sz="4800" dirty="0" smtClean="0">
                <a:latin typeface="Courier"/>
                <a:cs typeface="Courier"/>
              </a:rPr>
              <a:t>AATA</a:t>
            </a:r>
            <a:r>
              <a:rPr lang="en-US" sz="4800" dirty="0" smtClean="0">
                <a:solidFill>
                  <a:srgbClr val="000000"/>
                </a:solidFill>
                <a:latin typeface="Courier"/>
                <a:cs typeface="Courier"/>
              </a:rPr>
              <a:t>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CTTCAG</a:t>
            </a:r>
            <a:r>
              <a:rPr lang="en-US" sz="4800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graphicFrame>
        <p:nvGraphicFramePr>
          <p:cNvPr id="272" name="Table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08300"/>
              </p:ext>
            </p:extLst>
          </p:nvPr>
        </p:nvGraphicFramePr>
        <p:xfrm>
          <a:off x="1104610" y="14739938"/>
          <a:ext cx="3017520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75200"/>
              </a:tblGrid>
              <a:tr h="910573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RAIDER</a:t>
                      </a:r>
                      <a:r>
                        <a:rPr lang="en-US" sz="5400" b="0" baseline="30000" dirty="0" smtClean="0"/>
                        <a:t>6</a:t>
                      </a:r>
                      <a:r>
                        <a:rPr lang="en-US" sz="5400" b="0" dirty="0" smtClean="0"/>
                        <a:t>:</a:t>
                      </a:r>
                      <a:r>
                        <a:rPr lang="en-US" sz="5400" b="0" baseline="0" dirty="0" smtClean="0"/>
                        <a:t> </a:t>
                      </a:r>
                      <a:r>
                        <a:rPr lang="en-US" sz="5400" b="0" baseline="0" dirty="0" smtClean="0"/>
                        <a:t>a l</a:t>
                      </a:r>
                      <a:r>
                        <a:rPr lang="en-US" sz="5400" b="0" dirty="0" smtClean="0"/>
                        <a:t>inear search for repeated l-</a:t>
                      </a:r>
                      <a:r>
                        <a:rPr lang="en-US" sz="5400" b="0" dirty="0" err="1" smtClean="0"/>
                        <a:t>mers</a:t>
                      </a:r>
                      <a:endParaRPr lang="en-US" sz="54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6" name="Rectangle 1085"/>
          <p:cNvSpPr/>
          <p:nvPr/>
        </p:nvSpPr>
        <p:spPr>
          <a:xfrm>
            <a:off x="1097588" y="16111538"/>
            <a:ext cx="685800" cy="2971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/>
          <p:cNvSpPr txBox="1"/>
          <p:nvPr/>
        </p:nvSpPr>
        <p:spPr>
          <a:xfrm>
            <a:off x="1952242" y="16263937"/>
            <a:ext cx="990320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Construct a hash table mapping each distinct </a:t>
            </a:r>
            <a:r>
              <a:rPr lang="en-US" sz="3600" i="1" dirty="0" smtClean="0"/>
              <a:t>l</a:t>
            </a:r>
            <a:r>
              <a:rPr lang="en-US" sz="3600" dirty="0" smtClean="0"/>
              <a:t>-</a:t>
            </a:r>
            <a:r>
              <a:rPr lang="en-US" sz="3600" dirty="0" err="1" smtClean="0"/>
              <a:t>mer</a:t>
            </a:r>
            <a:r>
              <a:rPr lang="en-US" sz="3600" dirty="0" smtClean="0"/>
              <a:t> to the locations it was seen, similar to approach taken by </a:t>
            </a:r>
            <a:r>
              <a:rPr lang="en-US" sz="3600" dirty="0" smtClean="0"/>
              <a:t>RepeatScout</a:t>
            </a:r>
            <a:r>
              <a:rPr lang="en-US" sz="3600" baseline="30000" dirty="0" smtClean="0"/>
              <a:t>7</a:t>
            </a:r>
            <a:endParaRPr lang="en-US" sz="3600" dirty="0" smtClean="0"/>
          </a:p>
        </p:txBody>
      </p:sp>
      <p:sp>
        <p:nvSpPr>
          <p:cNvPr id="280" name="Rectangle 279"/>
          <p:cNvSpPr/>
          <p:nvPr/>
        </p:nvSpPr>
        <p:spPr>
          <a:xfrm>
            <a:off x="1765246" y="18168937"/>
            <a:ext cx="10318804" cy="9144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FFFFFF"/>
                </a:solidFill>
              </a:rPr>
              <a:t>Search for repeated </a:t>
            </a:r>
            <a:r>
              <a:rPr lang="en-US" sz="4000" i="1" dirty="0" smtClean="0">
                <a:solidFill>
                  <a:srgbClr val="FFFFFF"/>
                </a:solidFill>
              </a:rPr>
              <a:t>l</a:t>
            </a:r>
            <a:r>
              <a:rPr lang="en-US" sz="4000" dirty="0" smtClean="0">
                <a:solidFill>
                  <a:srgbClr val="FFFFFF"/>
                </a:solidFill>
              </a:rPr>
              <a:t>-</a:t>
            </a:r>
            <a:r>
              <a:rPr lang="en-US" sz="4000" dirty="0" err="1" smtClean="0">
                <a:solidFill>
                  <a:srgbClr val="FFFFFF"/>
                </a:solidFill>
              </a:rPr>
              <a:t>mers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81" name="Process 280"/>
          <p:cNvSpPr/>
          <p:nvPr/>
        </p:nvSpPr>
        <p:spPr>
          <a:xfrm>
            <a:off x="1111250" y="19780073"/>
            <a:ext cx="14173200" cy="3124200"/>
          </a:xfrm>
          <a:prstGeom prst="flowChartProcess">
            <a:avLst/>
          </a:prstGeom>
          <a:solidFill>
            <a:srgbClr val="CA9495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1111250" y="19780072"/>
            <a:ext cx="685800" cy="38752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1949450" y="20150137"/>
            <a:ext cx="13336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Check </a:t>
            </a:r>
            <a:r>
              <a:rPr lang="en-US" sz="3600" dirty="0"/>
              <a:t>if the </a:t>
            </a:r>
            <a:r>
              <a:rPr lang="en-US" sz="3600" i="1" dirty="0"/>
              <a:t>l</a:t>
            </a:r>
            <a:r>
              <a:rPr lang="en-US" sz="3600" dirty="0"/>
              <a:t>-</a:t>
            </a:r>
            <a:r>
              <a:rPr lang="en-US" sz="3600" dirty="0" err="1"/>
              <a:t>mer</a:t>
            </a:r>
            <a:r>
              <a:rPr lang="en-US" sz="3600" dirty="0"/>
              <a:t> can be merged into </a:t>
            </a:r>
            <a:r>
              <a:rPr lang="en-US" sz="3600" dirty="0" smtClean="0"/>
              <a:t>an existing </a:t>
            </a:r>
            <a:r>
              <a:rPr lang="en-US" sz="3600" dirty="0" smtClean="0"/>
              <a:t>family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To be </a:t>
            </a:r>
            <a:r>
              <a:rPr lang="en-US" sz="3600" dirty="0"/>
              <a:t>part </a:t>
            </a:r>
            <a:r>
              <a:rPr lang="en-US" sz="3600" dirty="0" smtClean="0"/>
              <a:t>of </a:t>
            </a:r>
            <a:r>
              <a:rPr lang="en-US" sz="3600" dirty="0" smtClean="0"/>
              <a:t>family, must be </a:t>
            </a:r>
            <a:r>
              <a:rPr lang="en-US" sz="3600" dirty="0" smtClean="0"/>
              <a:t>within </a:t>
            </a:r>
            <a:r>
              <a:rPr lang="en-US" sz="3600" i="1" dirty="0"/>
              <a:t>l</a:t>
            </a:r>
            <a:r>
              <a:rPr lang="en-US" sz="3600" dirty="0"/>
              <a:t> of </a:t>
            </a:r>
            <a:r>
              <a:rPr lang="en-US" sz="3600" dirty="0" smtClean="0"/>
              <a:t>last </a:t>
            </a:r>
            <a:r>
              <a:rPr lang="en-US" sz="3600" dirty="0" err="1"/>
              <a:t>lmer</a:t>
            </a:r>
            <a:r>
              <a:rPr lang="en-US" sz="3600" dirty="0"/>
              <a:t> </a:t>
            </a:r>
            <a:r>
              <a:rPr lang="en-US" sz="3600" dirty="0" smtClean="0"/>
              <a:t>added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Only </a:t>
            </a:r>
            <a:r>
              <a:rPr lang="en-US" sz="3600" dirty="0"/>
              <a:t>need to look at </a:t>
            </a:r>
            <a:r>
              <a:rPr lang="en-US" sz="3600" dirty="0" smtClean="0"/>
              <a:t>the </a:t>
            </a:r>
            <a:r>
              <a:rPr lang="en-US" sz="3600" dirty="0"/>
              <a:t>last </a:t>
            </a:r>
            <a:r>
              <a:rPr lang="en-US" sz="3600" i="1" dirty="0"/>
              <a:t>l</a:t>
            </a:r>
            <a:r>
              <a:rPr lang="en-US" sz="3600" dirty="0"/>
              <a:t> families seen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If cannot merge, create new </a:t>
            </a:r>
            <a:r>
              <a:rPr lang="en-US" sz="3600" dirty="0" smtClean="0"/>
              <a:t>family with this </a:t>
            </a:r>
            <a:r>
              <a:rPr lang="en-US" sz="3600" i="1" dirty="0" smtClean="0"/>
              <a:t>l</a:t>
            </a:r>
            <a:r>
              <a:rPr lang="en-US" sz="3600" dirty="0" smtClean="0"/>
              <a:t>-</a:t>
            </a:r>
            <a:r>
              <a:rPr lang="en-US" sz="3600" dirty="0" err="1" smtClean="0"/>
              <a:t>mer</a:t>
            </a:r>
            <a:endParaRPr lang="en-US" sz="3600" dirty="0" smtClean="0"/>
          </a:p>
        </p:txBody>
      </p:sp>
      <p:sp>
        <p:nvSpPr>
          <p:cNvPr id="284" name="Rectangle 283"/>
          <p:cNvSpPr/>
          <p:nvPr/>
        </p:nvSpPr>
        <p:spPr>
          <a:xfrm>
            <a:off x="1720850" y="22740937"/>
            <a:ext cx="13563600" cy="9144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4400" dirty="0">
                <a:solidFill>
                  <a:prstClr val="white"/>
                </a:solidFill>
              </a:rPr>
              <a:t>Merge overlapping </a:t>
            </a:r>
            <a:r>
              <a:rPr lang="en-US" sz="4400" i="1" dirty="0">
                <a:solidFill>
                  <a:prstClr val="white"/>
                </a:solidFill>
              </a:rPr>
              <a:t>l</a:t>
            </a:r>
            <a:r>
              <a:rPr lang="en-US" sz="4400" dirty="0">
                <a:solidFill>
                  <a:prstClr val="white"/>
                </a:solidFill>
              </a:rPr>
              <a:t>-</a:t>
            </a:r>
            <a:r>
              <a:rPr lang="en-US" sz="4400" dirty="0" err="1">
                <a:solidFill>
                  <a:prstClr val="white"/>
                </a:solidFill>
              </a:rPr>
              <a:t>mers</a:t>
            </a:r>
            <a:r>
              <a:rPr lang="en-US" sz="4400" dirty="0">
                <a:solidFill>
                  <a:prstClr val="white"/>
                </a:solidFill>
              </a:rPr>
              <a:t> together as encountered</a:t>
            </a:r>
          </a:p>
        </p:txBody>
      </p:sp>
      <p:sp>
        <p:nvSpPr>
          <p:cNvPr id="285" name="Process 284"/>
          <p:cNvSpPr/>
          <p:nvPr/>
        </p:nvSpPr>
        <p:spPr>
          <a:xfrm>
            <a:off x="1148503" y="24341139"/>
            <a:ext cx="15507547" cy="1828799"/>
          </a:xfrm>
          <a:prstGeom prst="flowChartProcess">
            <a:avLst/>
          </a:prstGeom>
          <a:solidFill>
            <a:srgbClr val="CA9495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111250" y="24341139"/>
            <a:ext cx="685800" cy="2057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1949450" y="24569737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Break merges apart </a:t>
            </a:r>
            <a:r>
              <a:rPr lang="en-US" sz="3600" dirty="0" smtClean="0"/>
              <a:t>when </a:t>
            </a:r>
            <a:r>
              <a:rPr lang="en-US" sz="3600" dirty="0" smtClean="0"/>
              <a:t>elementary repeat definition is violated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1720850" y="25484138"/>
            <a:ext cx="149352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4400" dirty="0" smtClean="0">
                <a:solidFill>
                  <a:prstClr val="white"/>
                </a:solidFill>
              </a:rPr>
              <a:t>Break merged </a:t>
            </a:r>
            <a:r>
              <a:rPr lang="en-US" sz="4400" i="1" dirty="0" smtClean="0">
                <a:solidFill>
                  <a:prstClr val="white"/>
                </a:solidFill>
              </a:rPr>
              <a:t>l</a:t>
            </a:r>
            <a:r>
              <a:rPr lang="en-US" sz="4400" dirty="0" smtClean="0">
                <a:solidFill>
                  <a:prstClr val="white"/>
                </a:solidFill>
              </a:rPr>
              <a:t>-</a:t>
            </a:r>
            <a:r>
              <a:rPr lang="en-US" sz="4400" dirty="0" err="1" smtClean="0">
                <a:solidFill>
                  <a:prstClr val="white"/>
                </a:solidFill>
              </a:rPr>
              <a:t>mers</a:t>
            </a:r>
            <a:r>
              <a:rPr lang="en-US" sz="4400" dirty="0" smtClean="0">
                <a:solidFill>
                  <a:prstClr val="white"/>
                </a:solidFill>
              </a:rPr>
              <a:t> apart as needed</a:t>
            </a:r>
            <a:endParaRPr lang="en-US" sz="4400" dirty="0">
              <a:solidFill>
                <a:prstClr val="white"/>
              </a:solidFill>
            </a:endParaRPr>
          </a:p>
        </p:txBody>
      </p:sp>
      <p:cxnSp>
        <p:nvCxnSpPr>
          <p:cNvPr id="296" name="Straight Arrow Connector 295"/>
          <p:cNvCxnSpPr/>
          <p:nvPr/>
        </p:nvCxnSpPr>
        <p:spPr>
          <a:xfrm>
            <a:off x="29152850" y="8262937"/>
            <a:ext cx="1524000" cy="9144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ight Brace 298"/>
          <p:cNvSpPr/>
          <p:nvPr/>
        </p:nvSpPr>
        <p:spPr>
          <a:xfrm rot="5400000">
            <a:off x="29838650" y="8643937"/>
            <a:ext cx="381000" cy="2514600"/>
          </a:xfrm>
          <a:prstGeom prst="rightBrace">
            <a:avLst>
              <a:gd name="adj1" fmla="val 5261"/>
              <a:gd name="adj2" fmla="val 507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Circular Arrow 290"/>
          <p:cNvSpPr/>
          <p:nvPr/>
        </p:nvSpPr>
        <p:spPr>
          <a:xfrm rot="5400000">
            <a:off x="28505150" y="24074437"/>
            <a:ext cx="1676400" cy="2209800"/>
          </a:xfrm>
          <a:prstGeom prst="circular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5114250" y="16136204"/>
            <a:ext cx="2362200" cy="584776"/>
          </a:xfrm>
          <a:prstGeom prst="rect">
            <a:avLst/>
          </a:prstGeom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i="1" dirty="0">
                <a:cs typeface="Courier"/>
              </a:rPr>
              <a:t>l</a:t>
            </a:r>
            <a:r>
              <a:rPr lang="en-US" sz="3200" dirty="0" smtClean="0">
                <a:cs typeface="Courier"/>
              </a:rPr>
              <a:t> = 5, </a:t>
            </a:r>
            <a:r>
              <a:rPr lang="en-US" sz="3200" i="1" dirty="0" smtClean="0">
                <a:cs typeface="Courier"/>
              </a:rPr>
              <a:t>f </a:t>
            </a:r>
            <a:r>
              <a:rPr lang="en-US" sz="3200" dirty="0" smtClean="0">
                <a:cs typeface="Courier"/>
              </a:rPr>
              <a:t>= 2</a:t>
            </a:r>
            <a:endParaRPr lang="en-US" sz="3200" dirty="0">
              <a:cs typeface="Courier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16001349" y="19403377"/>
            <a:ext cx="187452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17265650" y="24341138"/>
            <a:ext cx="36576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1304250" y="24345120"/>
            <a:ext cx="36576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5342850" y="24348112"/>
            <a:ext cx="36576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26104850" y="24341138"/>
            <a:ext cx="1828800" cy="609600"/>
          </a:xfrm>
          <a:prstGeom prst="rect">
            <a:avLst/>
          </a:prstGeom>
          <a:solidFill>
            <a:srgbClr val="FF8000">
              <a:alpha val="25000"/>
            </a:srgb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22066250" y="24331675"/>
            <a:ext cx="1828800" cy="609600"/>
          </a:xfrm>
          <a:prstGeom prst="rect">
            <a:avLst/>
          </a:prstGeom>
          <a:solidFill>
            <a:srgbClr val="FF8000">
              <a:alpha val="25000"/>
            </a:srgb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7265650" y="25560338"/>
            <a:ext cx="2209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21304250" y="25560338"/>
            <a:ext cx="2209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25342850" y="25560338"/>
            <a:ext cx="2209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1111250" y="27312938"/>
            <a:ext cx="4495800" cy="584776"/>
          </a:xfrm>
          <a:prstGeom prst="rect">
            <a:avLst/>
          </a:prstGeom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i="1" dirty="0">
                <a:cs typeface="Courier"/>
              </a:rPr>
              <a:t>l</a:t>
            </a:r>
            <a:r>
              <a:rPr lang="en-US" sz="3200" dirty="0" smtClean="0">
                <a:cs typeface="Courier"/>
              </a:rPr>
              <a:t> = 5, </a:t>
            </a:r>
            <a:r>
              <a:rPr lang="en-US" sz="3200" i="1" dirty="0" smtClean="0">
                <a:cs typeface="Courier"/>
              </a:rPr>
              <a:t>f </a:t>
            </a:r>
            <a:r>
              <a:rPr lang="en-US" sz="3200" dirty="0" smtClean="0">
                <a:cs typeface="Courier"/>
              </a:rPr>
              <a:t>= 2, </a:t>
            </a:r>
            <a:r>
              <a:rPr lang="en-US" sz="3200" i="1" dirty="0" smtClean="0">
                <a:cs typeface="Courier"/>
              </a:rPr>
              <a:t>s </a:t>
            </a:r>
            <a:r>
              <a:rPr lang="en-US" sz="3200" dirty="0" smtClean="0">
                <a:cs typeface="Courier"/>
              </a:rPr>
              <a:t>= 1*1*1</a:t>
            </a:r>
            <a:endParaRPr lang="en-US" sz="3200" dirty="0">
              <a:cs typeface="Courier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568450" y="28236225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1644650" y="28425458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16446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24066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30924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5683250" y="28425458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56832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64452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71310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9721850" y="28425458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97218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104838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11169650" y="28425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1492250" y="28998251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1956823" y="29187458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1956823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18823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3404623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5995423" y="29187458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5995423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6757423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7443223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10038386" y="29187458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10038386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10800386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11486186" y="29187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1492250" y="29751338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2691097" y="29933005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691097" y="29933005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3453097" y="29933005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4138897" y="29933005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6673850" y="29949458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6673850" y="29949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7435850" y="29949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8121650" y="29949458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10712450" y="29905579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10712450" y="29905579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11474450" y="29905579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12160250" y="29905579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1568450" y="30513337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496664" y="30656240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34966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42586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49444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7535264" y="30656240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75352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82972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89830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11573864" y="30656240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115738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123358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13021664" y="30656240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1567263" y="31302462"/>
            <a:ext cx="128027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1649760" y="31414120"/>
            <a:ext cx="3657939" cy="699418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5683589" y="31427737"/>
            <a:ext cx="3657939" cy="699418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9721850" y="31414120"/>
            <a:ext cx="3657939" cy="699418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cxnSp>
        <p:nvCxnSpPr>
          <p:cNvPr id="501" name="Straight Connector 500"/>
          <p:cNvCxnSpPr/>
          <p:nvPr/>
        </p:nvCxnSpPr>
        <p:spPr>
          <a:xfrm>
            <a:off x="1644650" y="31351538"/>
            <a:ext cx="117348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3" name="Table 5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01846"/>
              </p:ext>
            </p:extLst>
          </p:nvPr>
        </p:nvGraphicFramePr>
        <p:xfrm>
          <a:off x="14141450" y="27312938"/>
          <a:ext cx="17145000" cy="406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0"/>
              </a:tblGrid>
              <a:tr h="891708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Augmentation: Spaced Seeds</a:t>
                      </a:r>
                      <a:endParaRPr lang="en-US" sz="5400" b="0" dirty="0">
                        <a:latin typeface="+mj-lt"/>
                      </a:endParaRPr>
                    </a:p>
                  </a:txBody>
                  <a:tcPr/>
                </a:tc>
              </a:tr>
              <a:tr h="3146893">
                <a:tc>
                  <a:txBody>
                    <a:bodyPr/>
                    <a:lstStyle/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3600" dirty="0" smtClean="0"/>
                        <a:t> Spaced seed-</a:t>
                      </a:r>
                      <a:r>
                        <a:rPr lang="en-US" sz="3600" baseline="0" dirty="0" smtClean="0"/>
                        <a:t> p</a:t>
                      </a:r>
                      <a:r>
                        <a:rPr lang="en-US" sz="3600" dirty="0" smtClean="0"/>
                        <a:t>attern describing required matching between two strings</a:t>
                      </a:r>
                    </a:p>
                    <a:p>
                      <a:pPr marL="0" marR="0" lvl="1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600" baseline="0" dirty="0" smtClean="0"/>
                        <a:t>   - Used successfully by </a:t>
                      </a:r>
                      <a:r>
                        <a:rPr lang="en-US" sz="3600" baseline="0" dirty="0" smtClean="0"/>
                        <a:t>PatternHunter</a:t>
                      </a:r>
                      <a:r>
                        <a:rPr lang="en-US" sz="3600" baseline="30000" dirty="0" smtClean="0"/>
                        <a:t>8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smtClean="0"/>
                        <a:t>in BLAST</a:t>
                      </a:r>
                    </a:p>
                    <a:p>
                      <a:pPr marL="0" marR="0" lvl="1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600" baseline="0" dirty="0" smtClean="0"/>
                        <a:t>   - String of 1’s and *’s, where *’s represent “wildcard” positions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i="1" baseline="0" dirty="0" smtClean="0"/>
                        <a:t> </a:t>
                      </a:r>
                      <a:r>
                        <a:rPr lang="en-US" sz="3600" i="1" dirty="0" smtClean="0"/>
                        <a:t>l</a:t>
                      </a:r>
                      <a:r>
                        <a:rPr lang="en-US" sz="3600" dirty="0" smtClean="0"/>
                        <a:t>-</a:t>
                      </a:r>
                      <a:r>
                        <a:rPr lang="en-US" sz="3600" dirty="0" err="1" smtClean="0"/>
                        <a:t>mers</a:t>
                      </a:r>
                      <a:r>
                        <a:rPr lang="en-US" sz="3600" dirty="0" smtClean="0"/>
                        <a:t> </a:t>
                      </a:r>
                      <a:r>
                        <a:rPr lang="en-US" sz="3600" i="1" dirty="0" smtClean="0"/>
                        <a:t>q </a:t>
                      </a:r>
                      <a:r>
                        <a:rPr lang="en-US" sz="3600" dirty="0" smtClean="0"/>
                        <a:t>and </a:t>
                      </a:r>
                      <a:r>
                        <a:rPr lang="en-US" sz="3600" i="1" dirty="0" smtClean="0"/>
                        <a:t>t </a:t>
                      </a:r>
                      <a:r>
                        <a:rPr lang="en-US" sz="3600" dirty="0" smtClean="0"/>
                        <a:t>match WRT seed </a:t>
                      </a:r>
                      <a:r>
                        <a:rPr lang="en-US" sz="3600" i="1" dirty="0" smtClean="0"/>
                        <a:t>s</a:t>
                      </a:r>
                      <a:r>
                        <a:rPr lang="en-US" sz="3600" dirty="0" smtClean="0"/>
                        <a:t> of length </a:t>
                      </a:r>
                      <a:r>
                        <a:rPr lang="en-US" sz="3600" i="1" dirty="0" smtClean="0"/>
                        <a:t>l </a:t>
                      </a:r>
                      <a:r>
                        <a:rPr lang="en-US" sz="3600" dirty="0" smtClean="0"/>
                        <a:t>if </a:t>
                      </a:r>
                      <a:r>
                        <a:rPr lang="en-US" sz="3600" i="1" dirty="0" smtClean="0"/>
                        <a:t>q</a:t>
                      </a:r>
                      <a:r>
                        <a:rPr lang="en-US" sz="3600" i="1" baseline="-25000" dirty="0" smtClean="0"/>
                        <a:t>i</a:t>
                      </a:r>
                      <a:r>
                        <a:rPr lang="en-US" sz="3600" i="1" dirty="0" smtClean="0"/>
                        <a:t>=</a:t>
                      </a:r>
                      <a:r>
                        <a:rPr lang="en-US" sz="3600" i="1" dirty="0" err="1" smtClean="0"/>
                        <a:t>t</a:t>
                      </a:r>
                      <a:r>
                        <a:rPr lang="en-US" sz="3600" i="1" baseline="-25000" dirty="0" err="1" smtClean="0"/>
                        <a:t>i</a:t>
                      </a:r>
                      <a:r>
                        <a:rPr lang="en-US" sz="3600" i="1" dirty="0" smtClean="0"/>
                        <a:t> </a:t>
                      </a:r>
                      <a:r>
                        <a:rPr lang="en-US" sz="3600" dirty="0" smtClean="0"/>
                        <a:t>for each 1 position </a:t>
                      </a:r>
                      <a:r>
                        <a:rPr lang="en-US" sz="3600" i="1" dirty="0" err="1" smtClean="0"/>
                        <a:t>i</a:t>
                      </a:r>
                      <a:r>
                        <a:rPr lang="en-US" sz="3600" i="1" dirty="0" smtClean="0"/>
                        <a:t> </a:t>
                      </a:r>
                      <a:r>
                        <a:rPr lang="en-US" sz="3600" dirty="0" smtClean="0"/>
                        <a:t>in </a:t>
                      </a:r>
                      <a:r>
                        <a:rPr lang="en-US" sz="3600" i="1" dirty="0" smtClean="0"/>
                        <a:t>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600" i="0" dirty="0" smtClean="0"/>
                        <a:t> Allows for some mismatched bases</a:t>
                      </a:r>
                      <a:r>
                        <a:rPr lang="en-US" sz="3600" i="0" baseline="0" dirty="0" smtClean="0"/>
                        <a:t> in elementary repeat instances</a:t>
                      </a:r>
                      <a:endParaRPr lang="en-US" sz="3600" i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4" name="Table 5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55352"/>
              </p:ext>
            </p:extLst>
          </p:nvPr>
        </p:nvGraphicFramePr>
        <p:xfrm>
          <a:off x="16427450" y="36260596"/>
          <a:ext cx="14858999" cy="40386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317964"/>
                <a:gridCol w="2057400"/>
                <a:gridCol w="2743200"/>
                <a:gridCol w="2740435"/>
              </a:tblGrid>
              <a:tr h="504825">
                <a:tc>
                  <a:txBody>
                    <a:bodyPr/>
                    <a:lstStyle/>
                    <a:p>
                      <a:pPr algn="ctr" fontAlgn="b"/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Human Chr22 - 49,691,432 </a:t>
                      </a:r>
                      <a:r>
                        <a:rPr lang="en-US" sz="30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bp</a:t>
                      </a:r>
                      <a:endParaRPr lang="en-US" sz="30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/>
                        <a:t>Seed / Method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/>
                        <a:t>Time (s)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 smtClean="0"/>
                        <a:t>True Positives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 smtClean="0"/>
                        <a:t>True Negatives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4825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111111111111111111111111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10849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0.42979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0.52446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04825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11111011111110011111111011111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14409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0.45121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0.51482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04825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11101101101001100111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18043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0.49493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0.39744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04825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11110100101001101111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21637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0.49044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0.56207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04825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11110010101001100111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28833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0.49299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0.61368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04825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err="1">
                          <a:latin typeface="+mn-lt"/>
                        </a:rPr>
                        <a:t>RepeatScout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39610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0.63881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0.7118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12769850" y="18016537"/>
            <a:ext cx="1524000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CTTCA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  <a:r>
              <a:rPr lang="en-US" sz="2400" dirty="0">
                <a:latin typeface="Courier"/>
                <a:cs typeface="Courier"/>
              </a:rPr>
              <a:t>1</a:t>
            </a:r>
            <a:endParaRPr lang="en-US" sz="2400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TTCAG:1</a:t>
            </a:r>
          </a:p>
          <a:p>
            <a:r>
              <a:rPr lang="en-US" sz="2400" dirty="0" smtClean="0">
                <a:latin typeface="Courier"/>
                <a:cs typeface="Courier"/>
              </a:rPr>
              <a:t>TCAGA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  <a:r>
              <a:rPr lang="en-US" sz="2400" dirty="0">
                <a:latin typeface="Courier"/>
                <a:cs typeface="Courier"/>
              </a:rPr>
              <a:t>1</a:t>
            </a:r>
            <a:endParaRPr lang="en-US" sz="2400" dirty="0" smtClean="0">
              <a:latin typeface="Courier"/>
              <a:cs typeface="Courier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35100"/>
              </p:ext>
            </p:extLst>
          </p:nvPr>
        </p:nvGraphicFramePr>
        <p:xfrm>
          <a:off x="1111250" y="36233001"/>
          <a:ext cx="14858999" cy="411013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315199"/>
                <a:gridCol w="2057400"/>
                <a:gridCol w="2743200"/>
                <a:gridCol w="2743200"/>
              </a:tblGrid>
              <a:tr h="513767">
                <a:tc>
                  <a:txBody>
                    <a:bodyPr/>
                    <a:lstStyle/>
                    <a:p>
                      <a:pPr algn="ctr" fontAlgn="b"/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3000" b="0" u="none" strike="noStrike" dirty="0"/>
                        <a:t>C. </a:t>
                      </a:r>
                      <a:r>
                        <a:rPr lang="fr-FR" sz="3000" b="0" u="none" strike="noStrike" dirty="0" err="1"/>
                        <a:t>Elegans</a:t>
                      </a:r>
                      <a:r>
                        <a:rPr lang="fr-FR" sz="3000" b="0" u="none" strike="noStrike" dirty="0"/>
                        <a:t> </a:t>
                      </a:r>
                      <a:r>
                        <a:rPr lang="fr-FR" sz="3000" b="0" u="none" strike="noStrike" dirty="0" err="1"/>
                        <a:t>ChrI</a:t>
                      </a:r>
                      <a:r>
                        <a:rPr lang="fr-FR" sz="3000" b="0" u="none" strike="noStrike" dirty="0"/>
                        <a:t> </a:t>
                      </a:r>
                      <a:r>
                        <a:rPr lang="fr-FR" sz="3000" b="0" u="none" strike="noStrike" dirty="0" smtClean="0"/>
                        <a:t>- </a:t>
                      </a:r>
                      <a:r>
                        <a:rPr lang="fr-FR" sz="3000" b="0" u="none" strike="noStrike" dirty="0"/>
                        <a:t>15,072,423 </a:t>
                      </a:r>
                      <a:r>
                        <a:rPr lang="fr-FR" sz="3000" b="0" u="none" strike="noStrike" dirty="0" err="1"/>
                        <a:t>bp</a:t>
                      </a:r>
                      <a:endParaRPr lang="fr-FR" sz="30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3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/>
                        <a:t>Seed / Method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/>
                        <a:t>Time (s)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 smtClean="0"/>
                        <a:t>True Positives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 smtClean="0"/>
                        <a:t>True Negatives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3767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111111111111111111111111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3632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0.27573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0.84774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3767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 smtClean="0"/>
                        <a:t>11111011111110011111111011111</a:t>
                      </a:r>
                      <a:endParaRPr lang="en-US" sz="3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3650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0.35049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0.82401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3767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11101101101001100111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14426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0.39361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0.78065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3767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 smtClean="0"/>
                        <a:t>11110100101001101111</a:t>
                      </a:r>
                      <a:endParaRPr lang="en-US" sz="3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14403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0.41674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0.78163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3767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 smtClean="0"/>
                        <a:t>11110010101001100111</a:t>
                      </a:r>
                      <a:endParaRPr lang="en-US" sz="3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18049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0.42555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0.77728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3767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err="1"/>
                        <a:t>RepeatScout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28853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0.55450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0.85224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37" name="Straight Arrow Connector 136"/>
          <p:cNvCxnSpPr/>
          <p:nvPr/>
        </p:nvCxnSpPr>
        <p:spPr>
          <a:xfrm flipV="1">
            <a:off x="28619450" y="9939338"/>
            <a:ext cx="762000" cy="76199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20039949" y="19414943"/>
            <a:ext cx="187452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830149" y="20378737"/>
            <a:ext cx="187452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1868749" y="20378737"/>
            <a:ext cx="187452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8241629" y="20378737"/>
            <a:ext cx="187452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249749" y="20378737"/>
            <a:ext cx="187452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9658949" y="21384577"/>
            <a:ext cx="219456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3697549" y="21384577"/>
            <a:ext cx="219456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0420949" y="21384577"/>
            <a:ext cx="187452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4459549" y="21388885"/>
            <a:ext cx="1874520" cy="5943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806C77"/>
      </a:accent2>
      <a:accent3>
        <a:srgbClr val="4C4C4C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786</Words>
  <Application>Microsoft Macintosh PowerPoint</Application>
  <PresentationFormat>Custom</PresentationFormat>
  <Paragraphs>131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</dc:creator>
  <cp:lastModifiedBy>Carly Schaeffer</cp:lastModifiedBy>
  <cp:revision>71</cp:revision>
  <dcterms:created xsi:type="dcterms:W3CDTF">2013-04-02T18:20:36Z</dcterms:created>
  <dcterms:modified xsi:type="dcterms:W3CDTF">2015-07-06T17:47:46Z</dcterms:modified>
</cp:coreProperties>
</file>