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93" r:id="rId2"/>
    <p:sldId id="294" r:id="rId3"/>
    <p:sldId id="297" r:id="rId4"/>
    <p:sldId id="298" r:id="rId5"/>
    <p:sldId id="299" r:id="rId6"/>
    <p:sldId id="300" r:id="rId7"/>
    <p:sldId id="301" r:id="rId8"/>
    <p:sldId id="302" r:id="rId9"/>
    <p:sldId id="256" r:id="rId10"/>
    <p:sldId id="295" r:id="rId11"/>
    <p:sldId id="296" r:id="rId12"/>
    <p:sldId id="289" r:id="rId1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CLPS" initials="CLPS" lastIdx="1" clrIdx="6"/>
  <p:cmAuthor id="1" name="Matthew Tang" initials="MT" lastIdx="2" clrIdx="0">
    <p:extLst>
      <p:ext uri="{19B8F6BF-5375-455C-9EA6-DF929625EA0E}">
        <p15:presenceInfo xmlns:p15="http://schemas.microsoft.com/office/powerpoint/2012/main" userId="S::matthew.tang_clpsgbs.com#ext#@clpstechnologyhongkongcolim.onmicrosoft.com::87eeb0d3-70eb-4806-863f-df882139c0dd" providerId="AD"/>
      </p:ext>
    </p:extLst>
  </p:cmAuthor>
  <p:cmAuthor id="8" name="Kevin Cater" initials="KC" lastIdx="2" clrIdx="7">
    <p:extLst>
      <p:ext uri="{19B8F6BF-5375-455C-9EA6-DF929625EA0E}">
        <p15:presenceInfo xmlns:p15="http://schemas.microsoft.com/office/powerpoint/2012/main" userId="0a65883f423c4b4b" providerId="Windows Live"/>
      </p:ext>
    </p:extLst>
  </p:cmAuthor>
  <p:cmAuthor id="2" name="Matthew Tang" initials="MT [2]" lastIdx="13" clrIdx="1">
    <p:extLst>
      <p:ext uri="{19B8F6BF-5375-455C-9EA6-DF929625EA0E}">
        <p15:presenceInfo xmlns:p15="http://schemas.microsoft.com/office/powerpoint/2012/main" userId="Matthew Tang" providerId="None"/>
      </p:ext>
    </p:extLst>
  </p:cmAuthor>
  <p:cmAuthor id="3" name="Tarzan The CLPS" initials="TTC" lastIdx="3" clrIdx="2">
    <p:extLst>
      <p:ext uri="{19B8F6BF-5375-455C-9EA6-DF929625EA0E}">
        <p15:presenceInfo xmlns:p15="http://schemas.microsoft.com/office/powerpoint/2012/main" userId="a267c1eb53b60c52" providerId="Windows Live"/>
      </p:ext>
    </p:extLst>
  </p:cmAuthor>
  <p:cmAuthor id="4" name="user" initials="u" lastIdx="4" clrIdx="3">
    <p:extLst>
      <p:ext uri="{19B8F6BF-5375-455C-9EA6-DF929625EA0E}">
        <p15:presenceInfo xmlns:p15="http://schemas.microsoft.com/office/powerpoint/2012/main" userId="user" providerId="None"/>
      </p:ext>
    </p:extLst>
  </p:cmAuthor>
  <p:cmAuthor id="5" name="Way Tsang" initials="WT" lastIdx="2" clrIdx="4">
    <p:extLst>
      <p:ext uri="{19B8F6BF-5375-455C-9EA6-DF929625EA0E}">
        <p15:presenceInfo xmlns:p15="http://schemas.microsoft.com/office/powerpoint/2012/main" userId="S::wtsang@kbquest.com::c42e86c7-1da8-4ed4-8571-d0e08e300bae" providerId="AD"/>
      </p:ext>
    </p:extLst>
  </p:cmAuthor>
  <p:cmAuthor id="6" name="Rhon" initials="R" lastIdx="1" clrIdx="5">
    <p:extLst>
      <p:ext uri="{19B8F6BF-5375-455C-9EA6-DF929625EA0E}">
        <p15:presenceInfo xmlns:p15="http://schemas.microsoft.com/office/powerpoint/2012/main" userId="S-1-5-21-556607371-2117725872-1013959284-14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84BE"/>
    <a:srgbClr val="9966FF"/>
    <a:srgbClr val="9999FF"/>
    <a:srgbClr val="CF5B3B"/>
    <a:srgbClr val="E13F1F"/>
    <a:srgbClr val="DF6921"/>
    <a:srgbClr val="FF9900"/>
    <a:srgbClr val="2B3889"/>
    <a:srgbClr val="25A3DA"/>
    <a:srgbClr val="1C5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1273" autoAdjust="0"/>
  </p:normalViewPr>
  <p:slideViewPr>
    <p:cSldViewPr snapToGrid="0">
      <p:cViewPr varScale="1">
        <p:scale>
          <a:sx n="82" d="100"/>
          <a:sy n="82" d="100"/>
        </p:scale>
        <p:origin x="96" y="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9D9820-50B1-435F-B804-AF6B94FAE82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85C77E0-D72A-4BD7-9820-93A0134B6ACD}">
      <dgm:prSet phldrT="[文本]"/>
      <dgm:spPr/>
      <dgm:t>
        <a:bodyPr/>
        <a:lstStyle/>
        <a:p>
          <a:r>
            <a:rPr lang="fr-FR" b="0" i="0" dirty="0"/>
            <a:t>Class.forName("oracle.jdbc.driver.OracleDriver");  </a:t>
          </a:r>
          <a:endParaRPr lang="zh-CN" altLang="en-US" dirty="0"/>
        </a:p>
      </dgm:t>
    </dgm:pt>
    <dgm:pt modelId="{58FEAA50-7366-4F1D-8607-52DB81C9098F}" type="parTrans" cxnId="{903D42E4-7632-40A1-8B5B-2D954EAC2AA0}">
      <dgm:prSet/>
      <dgm:spPr/>
      <dgm:t>
        <a:bodyPr/>
        <a:lstStyle/>
        <a:p>
          <a:endParaRPr lang="zh-CN" altLang="en-US"/>
        </a:p>
      </dgm:t>
    </dgm:pt>
    <dgm:pt modelId="{A304C244-8888-4086-A176-1DB14962DDD2}" type="sibTrans" cxnId="{903D42E4-7632-40A1-8B5B-2D954EAC2AA0}">
      <dgm:prSet/>
      <dgm:spPr/>
      <dgm:t>
        <a:bodyPr/>
        <a:lstStyle/>
        <a:p>
          <a:endParaRPr lang="zh-CN" altLang="en-US"/>
        </a:p>
      </dgm:t>
    </dgm:pt>
    <dgm:pt modelId="{F87E95EE-6410-4889-8C31-A3E0E2CB6D2D}">
      <dgm:prSet phldrT="[文本]"/>
      <dgm:spPr/>
      <dgm:t>
        <a:bodyPr/>
        <a:lstStyle/>
        <a:p>
          <a:pPr>
            <a:buFont typeface="+mj-lt"/>
            <a:buAutoNum type="arabicPeriod"/>
          </a:pPr>
          <a:r>
            <a:rPr lang="fr-FR" b="0" i="0" dirty="0"/>
            <a:t>Connection con=DriverManager.getConnection(  </a:t>
          </a:r>
        </a:p>
        <a:p>
          <a:pPr>
            <a:buFont typeface="+mj-lt"/>
            <a:buAutoNum type="arabicPeriod"/>
          </a:pPr>
          <a:r>
            <a:rPr lang="fr-FR" b="0" i="0" dirty="0"/>
            <a:t>"jdbc:oracle:thin:@localhost:1521:xe","system","password"); </a:t>
          </a:r>
          <a:endParaRPr lang="zh-CN" altLang="en-US" dirty="0"/>
        </a:p>
      </dgm:t>
    </dgm:pt>
    <dgm:pt modelId="{3BE5101B-B9A3-4335-8E0C-169E3BA65E5C}" type="parTrans" cxnId="{6A168D42-7A22-492E-B204-1265CFDE93D0}">
      <dgm:prSet/>
      <dgm:spPr/>
      <dgm:t>
        <a:bodyPr/>
        <a:lstStyle/>
        <a:p>
          <a:endParaRPr lang="zh-CN" altLang="en-US"/>
        </a:p>
      </dgm:t>
    </dgm:pt>
    <dgm:pt modelId="{9929FEEC-F42F-4750-9D3E-3A397C70BB09}" type="sibTrans" cxnId="{6A168D42-7A22-492E-B204-1265CFDE93D0}">
      <dgm:prSet/>
      <dgm:spPr/>
      <dgm:t>
        <a:bodyPr/>
        <a:lstStyle/>
        <a:p>
          <a:endParaRPr lang="zh-CN" altLang="en-US"/>
        </a:p>
      </dgm:t>
    </dgm:pt>
    <dgm:pt modelId="{CA429166-CBA7-4CB2-A574-A851BA148A39}">
      <dgm:prSet phldrT="[文本]"/>
      <dgm:spPr/>
      <dgm:t>
        <a:bodyPr/>
        <a:lstStyle/>
        <a:p>
          <a:r>
            <a:rPr lang="fr-FR" b="0" i="0" dirty="0"/>
            <a:t>Statement stmt=con.createStatement();  </a:t>
          </a:r>
          <a:endParaRPr lang="zh-CN" altLang="en-US" dirty="0"/>
        </a:p>
      </dgm:t>
    </dgm:pt>
    <dgm:pt modelId="{A6D4A0DB-36AB-4874-93D3-C80DFB2A33D8}" type="parTrans" cxnId="{89450C31-F3BB-4845-BD3F-FE299AD32B27}">
      <dgm:prSet/>
      <dgm:spPr/>
      <dgm:t>
        <a:bodyPr/>
        <a:lstStyle/>
        <a:p>
          <a:endParaRPr lang="zh-CN" altLang="en-US"/>
        </a:p>
      </dgm:t>
    </dgm:pt>
    <dgm:pt modelId="{FB1D1372-CD0A-46E6-AFC0-47A571FA66CF}" type="sibTrans" cxnId="{89450C31-F3BB-4845-BD3F-FE299AD32B27}">
      <dgm:prSet/>
      <dgm:spPr/>
      <dgm:t>
        <a:bodyPr/>
        <a:lstStyle/>
        <a:p>
          <a:endParaRPr lang="zh-CN" altLang="en-US"/>
        </a:p>
      </dgm:t>
    </dgm:pt>
    <dgm:pt modelId="{85F21DA1-9A7C-452A-8314-11DC14E6B9F6}">
      <dgm:prSet/>
      <dgm:spPr/>
      <dgm:t>
        <a:bodyPr/>
        <a:lstStyle/>
        <a:p>
          <a:r>
            <a:rPr lang="en-US" b="0" i="0" dirty="0" err="1"/>
            <a:t>ResultSet</a:t>
          </a:r>
          <a:r>
            <a:rPr lang="en-US" b="0" i="0" dirty="0"/>
            <a:t> </a:t>
          </a:r>
          <a:r>
            <a:rPr lang="en-US" b="0" i="0" dirty="0" err="1"/>
            <a:t>rs</a:t>
          </a:r>
          <a:r>
            <a:rPr lang="en-US" b="0" i="0" dirty="0"/>
            <a:t>=</a:t>
          </a:r>
          <a:r>
            <a:rPr lang="en-US" b="0" i="0" dirty="0" err="1"/>
            <a:t>stmt.executeQuery</a:t>
          </a:r>
          <a:r>
            <a:rPr lang="en-US" b="0" i="0" dirty="0"/>
            <a:t>("select * from emp");  </a:t>
          </a:r>
          <a:endParaRPr lang="fr-FR" altLang="zh-CN" dirty="0"/>
        </a:p>
      </dgm:t>
    </dgm:pt>
    <dgm:pt modelId="{A50A12E2-8647-4581-BEC3-A44BD6EAB1C2}" type="parTrans" cxnId="{5257FBFF-0411-4236-BF72-C26D531AF8F6}">
      <dgm:prSet/>
      <dgm:spPr/>
      <dgm:t>
        <a:bodyPr/>
        <a:lstStyle/>
        <a:p>
          <a:endParaRPr lang="zh-CN" altLang="en-US"/>
        </a:p>
      </dgm:t>
    </dgm:pt>
    <dgm:pt modelId="{D2E7829E-6EA2-42C8-902D-5DF90B76B551}" type="sibTrans" cxnId="{5257FBFF-0411-4236-BF72-C26D531AF8F6}">
      <dgm:prSet/>
      <dgm:spPr/>
      <dgm:t>
        <a:bodyPr/>
        <a:lstStyle/>
        <a:p>
          <a:endParaRPr lang="zh-CN" altLang="en-US"/>
        </a:p>
      </dgm:t>
    </dgm:pt>
    <dgm:pt modelId="{4189CD80-D55B-4049-9943-7EC5FDA53F56}">
      <dgm:prSet/>
      <dgm:spPr/>
      <dgm:t>
        <a:bodyPr/>
        <a:lstStyle/>
        <a:p>
          <a:r>
            <a:rPr lang="fr-FR" b="0" i="0"/>
            <a:t>con.close();  </a:t>
          </a:r>
          <a:endParaRPr lang="zh-CN" altLang="en-US" b="0" i="0" dirty="0"/>
        </a:p>
      </dgm:t>
    </dgm:pt>
    <dgm:pt modelId="{EB22D988-7866-4C27-9A3A-448EE38A5B79}" type="parTrans" cxnId="{1944374C-F802-4515-935F-D0690EE24BC7}">
      <dgm:prSet/>
      <dgm:spPr/>
      <dgm:t>
        <a:bodyPr/>
        <a:lstStyle/>
        <a:p>
          <a:endParaRPr lang="zh-CN" altLang="en-US"/>
        </a:p>
      </dgm:t>
    </dgm:pt>
    <dgm:pt modelId="{53C52401-A514-4602-BE16-D3F4469971D8}" type="sibTrans" cxnId="{1944374C-F802-4515-935F-D0690EE24BC7}">
      <dgm:prSet/>
      <dgm:spPr/>
      <dgm:t>
        <a:bodyPr/>
        <a:lstStyle/>
        <a:p>
          <a:endParaRPr lang="zh-CN" altLang="en-US"/>
        </a:p>
      </dgm:t>
    </dgm:pt>
    <dgm:pt modelId="{D37E65DF-F7A2-438D-B0CE-AE2A9B1A6BAD}" type="pres">
      <dgm:prSet presAssocID="{F69D9820-50B1-435F-B804-AF6B94FAE82D}" presName="outerComposite" presStyleCnt="0">
        <dgm:presLayoutVars>
          <dgm:chMax val="5"/>
          <dgm:dir/>
          <dgm:resizeHandles val="exact"/>
        </dgm:presLayoutVars>
      </dgm:prSet>
      <dgm:spPr/>
    </dgm:pt>
    <dgm:pt modelId="{3002431F-F053-47D0-A07F-A2EDE6BA6CA3}" type="pres">
      <dgm:prSet presAssocID="{F69D9820-50B1-435F-B804-AF6B94FAE82D}" presName="dummyMaxCanvas" presStyleCnt="0">
        <dgm:presLayoutVars/>
      </dgm:prSet>
      <dgm:spPr/>
    </dgm:pt>
    <dgm:pt modelId="{8139D3EE-C469-490C-8125-35B1B51ED7C6}" type="pres">
      <dgm:prSet presAssocID="{F69D9820-50B1-435F-B804-AF6B94FAE82D}" presName="FiveNodes_1" presStyleLbl="node1" presStyleIdx="0" presStyleCnt="5">
        <dgm:presLayoutVars>
          <dgm:bulletEnabled val="1"/>
        </dgm:presLayoutVars>
      </dgm:prSet>
      <dgm:spPr/>
    </dgm:pt>
    <dgm:pt modelId="{DF42D259-C836-4F78-836A-AD5E37CE0D08}" type="pres">
      <dgm:prSet presAssocID="{F69D9820-50B1-435F-B804-AF6B94FAE82D}" presName="FiveNodes_2" presStyleLbl="node1" presStyleIdx="1" presStyleCnt="5">
        <dgm:presLayoutVars>
          <dgm:bulletEnabled val="1"/>
        </dgm:presLayoutVars>
      </dgm:prSet>
      <dgm:spPr/>
    </dgm:pt>
    <dgm:pt modelId="{1D88957D-591F-4F41-ADC5-3C9EB3BC602B}" type="pres">
      <dgm:prSet presAssocID="{F69D9820-50B1-435F-B804-AF6B94FAE82D}" presName="FiveNodes_3" presStyleLbl="node1" presStyleIdx="2" presStyleCnt="5">
        <dgm:presLayoutVars>
          <dgm:bulletEnabled val="1"/>
        </dgm:presLayoutVars>
      </dgm:prSet>
      <dgm:spPr/>
    </dgm:pt>
    <dgm:pt modelId="{40D6C10A-0392-401B-B924-9F21FF45338E}" type="pres">
      <dgm:prSet presAssocID="{F69D9820-50B1-435F-B804-AF6B94FAE82D}" presName="FiveNodes_4" presStyleLbl="node1" presStyleIdx="3" presStyleCnt="5">
        <dgm:presLayoutVars>
          <dgm:bulletEnabled val="1"/>
        </dgm:presLayoutVars>
      </dgm:prSet>
      <dgm:spPr/>
    </dgm:pt>
    <dgm:pt modelId="{235D437B-7B73-4DA1-972F-48054EF27C65}" type="pres">
      <dgm:prSet presAssocID="{F69D9820-50B1-435F-B804-AF6B94FAE82D}" presName="FiveNodes_5" presStyleLbl="node1" presStyleIdx="4" presStyleCnt="5">
        <dgm:presLayoutVars>
          <dgm:bulletEnabled val="1"/>
        </dgm:presLayoutVars>
      </dgm:prSet>
      <dgm:spPr/>
    </dgm:pt>
    <dgm:pt modelId="{7C4DB44C-3865-4E80-B1CA-7EFDDD5C39C7}" type="pres">
      <dgm:prSet presAssocID="{F69D9820-50B1-435F-B804-AF6B94FAE82D}" presName="FiveConn_1-2" presStyleLbl="fgAccFollowNode1" presStyleIdx="0" presStyleCnt="4">
        <dgm:presLayoutVars>
          <dgm:bulletEnabled val="1"/>
        </dgm:presLayoutVars>
      </dgm:prSet>
      <dgm:spPr/>
    </dgm:pt>
    <dgm:pt modelId="{5B9095FB-D627-4AF6-BB94-30B979FA27FE}" type="pres">
      <dgm:prSet presAssocID="{F69D9820-50B1-435F-B804-AF6B94FAE82D}" presName="FiveConn_2-3" presStyleLbl="fgAccFollowNode1" presStyleIdx="1" presStyleCnt="4">
        <dgm:presLayoutVars>
          <dgm:bulletEnabled val="1"/>
        </dgm:presLayoutVars>
      </dgm:prSet>
      <dgm:spPr/>
    </dgm:pt>
    <dgm:pt modelId="{91B66AC7-465D-4BE2-B2DF-C105DDBBED13}" type="pres">
      <dgm:prSet presAssocID="{F69D9820-50B1-435F-B804-AF6B94FAE82D}" presName="FiveConn_3-4" presStyleLbl="fgAccFollowNode1" presStyleIdx="2" presStyleCnt="4">
        <dgm:presLayoutVars>
          <dgm:bulletEnabled val="1"/>
        </dgm:presLayoutVars>
      </dgm:prSet>
      <dgm:spPr/>
    </dgm:pt>
    <dgm:pt modelId="{A24BCBC5-5001-49B5-A3FE-B85219BF88B6}" type="pres">
      <dgm:prSet presAssocID="{F69D9820-50B1-435F-B804-AF6B94FAE82D}" presName="FiveConn_4-5" presStyleLbl="fgAccFollowNode1" presStyleIdx="3" presStyleCnt="4">
        <dgm:presLayoutVars>
          <dgm:bulletEnabled val="1"/>
        </dgm:presLayoutVars>
      </dgm:prSet>
      <dgm:spPr/>
    </dgm:pt>
    <dgm:pt modelId="{110801EF-6306-4EA6-82B4-158605689D68}" type="pres">
      <dgm:prSet presAssocID="{F69D9820-50B1-435F-B804-AF6B94FAE82D}" presName="FiveNodes_1_text" presStyleLbl="node1" presStyleIdx="4" presStyleCnt="5">
        <dgm:presLayoutVars>
          <dgm:bulletEnabled val="1"/>
        </dgm:presLayoutVars>
      </dgm:prSet>
      <dgm:spPr/>
    </dgm:pt>
    <dgm:pt modelId="{305F8DBB-C308-4E29-B8F9-94B42B7BBC90}" type="pres">
      <dgm:prSet presAssocID="{F69D9820-50B1-435F-B804-AF6B94FAE82D}" presName="FiveNodes_2_text" presStyleLbl="node1" presStyleIdx="4" presStyleCnt="5">
        <dgm:presLayoutVars>
          <dgm:bulletEnabled val="1"/>
        </dgm:presLayoutVars>
      </dgm:prSet>
      <dgm:spPr/>
    </dgm:pt>
    <dgm:pt modelId="{242746AE-772F-4593-85D2-847586454EB4}" type="pres">
      <dgm:prSet presAssocID="{F69D9820-50B1-435F-B804-AF6B94FAE82D}" presName="FiveNodes_3_text" presStyleLbl="node1" presStyleIdx="4" presStyleCnt="5">
        <dgm:presLayoutVars>
          <dgm:bulletEnabled val="1"/>
        </dgm:presLayoutVars>
      </dgm:prSet>
      <dgm:spPr/>
    </dgm:pt>
    <dgm:pt modelId="{F1EBC925-5064-4C5F-A8C8-8FBA71A64676}" type="pres">
      <dgm:prSet presAssocID="{F69D9820-50B1-435F-B804-AF6B94FAE82D}" presName="FiveNodes_4_text" presStyleLbl="node1" presStyleIdx="4" presStyleCnt="5">
        <dgm:presLayoutVars>
          <dgm:bulletEnabled val="1"/>
        </dgm:presLayoutVars>
      </dgm:prSet>
      <dgm:spPr/>
    </dgm:pt>
    <dgm:pt modelId="{B2E2518E-CAA0-416E-8B36-D9C6559F42C7}" type="pres">
      <dgm:prSet presAssocID="{F69D9820-50B1-435F-B804-AF6B94FAE82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D04BA0B-B32C-4963-B122-B8A37C2F911F}" type="presOf" srcId="{4189CD80-D55B-4049-9943-7EC5FDA53F56}" destId="{B2E2518E-CAA0-416E-8B36-D9C6559F42C7}" srcOrd="1" destOrd="0" presId="urn:microsoft.com/office/officeart/2005/8/layout/vProcess5"/>
    <dgm:cxn modelId="{F212500C-0A82-4670-8CE2-9132D7F440D8}" type="presOf" srcId="{085C77E0-D72A-4BD7-9820-93A0134B6ACD}" destId="{110801EF-6306-4EA6-82B4-158605689D68}" srcOrd="1" destOrd="0" presId="urn:microsoft.com/office/officeart/2005/8/layout/vProcess5"/>
    <dgm:cxn modelId="{AF67BD2E-63EE-4070-A860-2843CBAE927C}" type="presOf" srcId="{D2E7829E-6EA2-42C8-902D-5DF90B76B551}" destId="{A24BCBC5-5001-49B5-A3FE-B85219BF88B6}" srcOrd="0" destOrd="0" presId="urn:microsoft.com/office/officeart/2005/8/layout/vProcess5"/>
    <dgm:cxn modelId="{77DA7B30-C9E5-433A-B217-7211B785ECEC}" type="presOf" srcId="{9929FEEC-F42F-4750-9D3E-3A397C70BB09}" destId="{5B9095FB-D627-4AF6-BB94-30B979FA27FE}" srcOrd="0" destOrd="0" presId="urn:microsoft.com/office/officeart/2005/8/layout/vProcess5"/>
    <dgm:cxn modelId="{89450C31-F3BB-4845-BD3F-FE299AD32B27}" srcId="{F69D9820-50B1-435F-B804-AF6B94FAE82D}" destId="{CA429166-CBA7-4CB2-A574-A851BA148A39}" srcOrd="2" destOrd="0" parTransId="{A6D4A0DB-36AB-4874-93D3-C80DFB2A33D8}" sibTransId="{FB1D1372-CD0A-46E6-AFC0-47A571FA66CF}"/>
    <dgm:cxn modelId="{D707D433-C083-4ED3-900D-9570B8F6175D}" type="presOf" srcId="{CA429166-CBA7-4CB2-A574-A851BA148A39}" destId="{1D88957D-591F-4F41-ADC5-3C9EB3BC602B}" srcOrd="0" destOrd="0" presId="urn:microsoft.com/office/officeart/2005/8/layout/vProcess5"/>
    <dgm:cxn modelId="{CC183540-5B65-47C9-A139-2787F0F9812C}" type="presOf" srcId="{F87E95EE-6410-4889-8C31-A3E0E2CB6D2D}" destId="{DF42D259-C836-4F78-836A-AD5E37CE0D08}" srcOrd="0" destOrd="0" presId="urn:microsoft.com/office/officeart/2005/8/layout/vProcess5"/>
    <dgm:cxn modelId="{6A168D42-7A22-492E-B204-1265CFDE93D0}" srcId="{F69D9820-50B1-435F-B804-AF6B94FAE82D}" destId="{F87E95EE-6410-4889-8C31-A3E0E2CB6D2D}" srcOrd="1" destOrd="0" parTransId="{3BE5101B-B9A3-4335-8E0C-169E3BA65E5C}" sibTransId="{9929FEEC-F42F-4750-9D3E-3A397C70BB09}"/>
    <dgm:cxn modelId="{1944374C-F802-4515-935F-D0690EE24BC7}" srcId="{F69D9820-50B1-435F-B804-AF6B94FAE82D}" destId="{4189CD80-D55B-4049-9943-7EC5FDA53F56}" srcOrd="4" destOrd="0" parTransId="{EB22D988-7866-4C27-9A3A-448EE38A5B79}" sibTransId="{53C52401-A514-4602-BE16-D3F4469971D8}"/>
    <dgm:cxn modelId="{3F115254-B31C-4FFA-AE90-0038DE4B0E92}" type="presOf" srcId="{F69D9820-50B1-435F-B804-AF6B94FAE82D}" destId="{D37E65DF-F7A2-438D-B0CE-AE2A9B1A6BAD}" srcOrd="0" destOrd="0" presId="urn:microsoft.com/office/officeart/2005/8/layout/vProcess5"/>
    <dgm:cxn modelId="{B2DF2C78-5A22-4644-94F0-D8F90615966A}" type="presOf" srcId="{FB1D1372-CD0A-46E6-AFC0-47A571FA66CF}" destId="{91B66AC7-465D-4BE2-B2DF-C105DDBBED13}" srcOrd="0" destOrd="0" presId="urn:microsoft.com/office/officeart/2005/8/layout/vProcess5"/>
    <dgm:cxn modelId="{EA3F4B80-3AED-451D-90A9-1C692BDF93BD}" type="presOf" srcId="{A304C244-8888-4086-A176-1DB14962DDD2}" destId="{7C4DB44C-3865-4E80-B1CA-7EFDDD5C39C7}" srcOrd="0" destOrd="0" presId="urn:microsoft.com/office/officeart/2005/8/layout/vProcess5"/>
    <dgm:cxn modelId="{0B6D098A-FF62-40FD-90FA-3FCB7117B1F6}" type="presOf" srcId="{CA429166-CBA7-4CB2-A574-A851BA148A39}" destId="{242746AE-772F-4593-85D2-847586454EB4}" srcOrd="1" destOrd="0" presId="urn:microsoft.com/office/officeart/2005/8/layout/vProcess5"/>
    <dgm:cxn modelId="{4202F19B-79E5-484B-A60F-DA93B76E2A56}" type="presOf" srcId="{85F21DA1-9A7C-452A-8314-11DC14E6B9F6}" destId="{F1EBC925-5064-4C5F-A8C8-8FBA71A64676}" srcOrd="1" destOrd="0" presId="urn:microsoft.com/office/officeart/2005/8/layout/vProcess5"/>
    <dgm:cxn modelId="{8B682AC5-82C5-4C11-9FBA-36255FBE048B}" type="presOf" srcId="{4189CD80-D55B-4049-9943-7EC5FDA53F56}" destId="{235D437B-7B73-4DA1-972F-48054EF27C65}" srcOrd="0" destOrd="0" presId="urn:microsoft.com/office/officeart/2005/8/layout/vProcess5"/>
    <dgm:cxn modelId="{D1F9DACF-BFBD-4E41-850A-417D54436CDB}" type="presOf" srcId="{085C77E0-D72A-4BD7-9820-93A0134B6ACD}" destId="{8139D3EE-C469-490C-8125-35B1B51ED7C6}" srcOrd="0" destOrd="0" presId="urn:microsoft.com/office/officeart/2005/8/layout/vProcess5"/>
    <dgm:cxn modelId="{4BFCCFD3-D43E-4306-95E9-78AE8B146916}" type="presOf" srcId="{85F21DA1-9A7C-452A-8314-11DC14E6B9F6}" destId="{40D6C10A-0392-401B-B924-9F21FF45338E}" srcOrd="0" destOrd="0" presId="urn:microsoft.com/office/officeart/2005/8/layout/vProcess5"/>
    <dgm:cxn modelId="{903D42E4-7632-40A1-8B5B-2D954EAC2AA0}" srcId="{F69D9820-50B1-435F-B804-AF6B94FAE82D}" destId="{085C77E0-D72A-4BD7-9820-93A0134B6ACD}" srcOrd="0" destOrd="0" parTransId="{58FEAA50-7366-4F1D-8607-52DB81C9098F}" sibTransId="{A304C244-8888-4086-A176-1DB14962DDD2}"/>
    <dgm:cxn modelId="{57EF52ED-4DBB-4132-B0FF-007AF4CFDD19}" type="presOf" srcId="{F87E95EE-6410-4889-8C31-A3E0E2CB6D2D}" destId="{305F8DBB-C308-4E29-B8F9-94B42B7BBC90}" srcOrd="1" destOrd="0" presId="urn:microsoft.com/office/officeart/2005/8/layout/vProcess5"/>
    <dgm:cxn modelId="{5257FBFF-0411-4236-BF72-C26D531AF8F6}" srcId="{F69D9820-50B1-435F-B804-AF6B94FAE82D}" destId="{85F21DA1-9A7C-452A-8314-11DC14E6B9F6}" srcOrd="3" destOrd="0" parTransId="{A50A12E2-8647-4581-BEC3-A44BD6EAB1C2}" sibTransId="{D2E7829E-6EA2-42C8-902D-5DF90B76B551}"/>
    <dgm:cxn modelId="{BE085148-5069-444F-B58E-9B197EE07E45}" type="presParOf" srcId="{D37E65DF-F7A2-438D-B0CE-AE2A9B1A6BAD}" destId="{3002431F-F053-47D0-A07F-A2EDE6BA6CA3}" srcOrd="0" destOrd="0" presId="urn:microsoft.com/office/officeart/2005/8/layout/vProcess5"/>
    <dgm:cxn modelId="{65BAB23D-875F-4ECC-9602-57DFEE436915}" type="presParOf" srcId="{D37E65DF-F7A2-438D-B0CE-AE2A9B1A6BAD}" destId="{8139D3EE-C469-490C-8125-35B1B51ED7C6}" srcOrd="1" destOrd="0" presId="urn:microsoft.com/office/officeart/2005/8/layout/vProcess5"/>
    <dgm:cxn modelId="{E549CAE5-9728-48F0-BC43-CCFD8BBC545C}" type="presParOf" srcId="{D37E65DF-F7A2-438D-B0CE-AE2A9B1A6BAD}" destId="{DF42D259-C836-4F78-836A-AD5E37CE0D08}" srcOrd="2" destOrd="0" presId="urn:microsoft.com/office/officeart/2005/8/layout/vProcess5"/>
    <dgm:cxn modelId="{7E1913E8-A337-4B2A-B0BD-F0DB7CEC952B}" type="presParOf" srcId="{D37E65DF-F7A2-438D-B0CE-AE2A9B1A6BAD}" destId="{1D88957D-591F-4F41-ADC5-3C9EB3BC602B}" srcOrd="3" destOrd="0" presId="urn:microsoft.com/office/officeart/2005/8/layout/vProcess5"/>
    <dgm:cxn modelId="{E475D424-F36E-4124-B946-1CF985F63CE4}" type="presParOf" srcId="{D37E65DF-F7A2-438D-B0CE-AE2A9B1A6BAD}" destId="{40D6C10A-0392-401B-B924-9F21FF45338E}" srcOrd="4" destOrd="0" presId="urn:microsoft.com/office/officeart/2005/8/layout/vProcess5"/>
    <dgm:cxn modelId="{5C43502E-0B38-4AA3-91FA-0AEE6877F8BE}" type="presParOf" srcId="{D37E65DF-F7A2-438D-B0CE-AE2A9B1A6BAD}" destId="{235D437B-7B73-4DA1-972F-48054EF27C65}" srcOrd="5" destOrd="0" presId="urn:microsoft.com/office/officeart/2005/8/layout/vProcess5"/>
    <dgm:cxn modelId="{52A25682-1070-4FA5-9622-4452983EA1BF}" type="presParOf" srcId="{D37E65DF-F7A2-438D-B0CE-AE2A9B1A6BAD}" destId="{7C4DB44C-3865-4E80-B1CA-7EFDDD5C39C7}" srcOrd="6" destOrd="0" presId="urn:microsoft.com/office/officeart/2005/8/layout/vProcess5"/>
    <dgm:cxn modelId="{3EDCC6C2-03A3-4E9D-BFE2-94D7742CFACE}" type="presParOf" srcId="{D37E65DF-F7A2-438D-B0CE-AE2A9B1A6BAD}" destId="{5B9095FB-D627-4AF6-BB94-30B979FA27FE}" srcOrd="7" destOrd="0" presId="urn:microsoft.com/office/officeart/2005/8/layout/vProcess5"/>
    <dgm:cxn modelId="{0CB14A06-A750-462D-AA4A-BEEC642C237D}" type="presParOf" srcId="{D37E65DF-F7A2-438D-B0CE-AE2A9B1A6BAD}" destId="{91B66AC7-465D-4BE2-B2DF-C105DDBBED13}" srcOrd="8" destOrd="0" presId="urn:microsoft.com/office/officeart/2005/8/layout/vProcess5"/>
    <dgm:cxn modelId="{4635997A-89B5-45E0-877A-5D56650591D7}" type="presParOf" srcId="{D37E65DF-F7A2-438D-B0CE-AE2A9B1A6BAD}" destId="{A24BCBC5-5001-49B5-A3FE-B85219BF88B6}" srcOrd="9" destOrd="0" presId="urn:microsoft.com/office/officeart/2005/8/layout/vProcess5"/>
    <dgm:cxn modelId="{94F5C4F7-5E0E-4E71-B37D-EE2E14AFEB6F}" type="presParOf" srcId="{D37E65DF-F7A2-438D-B0CE-AE2A9B1A6BAD}" destId="{110801EF-6306-4EA6-82B4-158605689D68}" srcOrd="10" destOrd="0" presId="urn:microsoft.com/office/officeart/2005/8/layout/vProcess5"/>
    <dgm:cxn modelId="{285B9B9A-1BDB-42D1-B7E4-541057C14955}" type="presParOf" srcId="{D37E65DF-F7A2-438D-B0CE-AE2A9B1A6BAD}" destId="{305F8DBB-C308-4E29-B8F9-94B42B7BBC90}" srcOrd="11" destOrd="0" presId="urn:microsoft.com/office/officeart/2005/8/layout/vProcess5"/>
    <dgm:cxn modelId="{E677C641-0F6A-472B-B9A6-85F741814C59}" type="presParOf" srcId="{D37E65DF-F7A2-438D-B0CE-AE2A9B1A6BAD}" destId="{242746AE-772F-4593-85D2-847586454EB4}" srcOrd="12" destOrd="0" presId="urn:microsoft.com/office/officeart/2005/8/layout/vProcess5"/>
    <dgm:cxn modelId="{D3E1F4A0-C8C9-45A7-A089-1152C559A6B5}" type="presParOf" srcId="{D37E65DF-F7A2-438D-B0CE-AE2A9B1A6BAD}" destId="{F1EBC925-5064-4C5F-A8C8-8FBA71A64676}" srcOrd="13" destOrd="0" presId="urn:microsoft.com/office/officeart/2005/8/layout/vProcess5"/>
    <dgm:cxn modelId="{8E203CA4-BE2C-4FB8-A40B-DD29ACE97A38}" type="presParOf" srcId="{D37E65DF-F7A2-438D-B0CE-AE2A9B1A6BAD}" destId="{B2E2518E-CAA0-416E-8B36-D9C6559F42C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9D3EE-C469-490C-8125-35B1B51ED7C6}">
      <dsp:nvSpPr>
        <dsp:cNvPr id="0" name=""/>
        <dsp:cNvSpPr/>
      </dsp:nvSpPr>
      <dsp:spPr>
        <a:xfrm>
          <a:off x="0" y="0"/>
          <a:ext cx="6322437" cy="901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 dirty="0"/>
            <a:t>Class.forName("oracle.jdbc.driver.OracleDriver");  </a:t>
          </a:r>
          <a:endParaRPr lang="zh-CN" altLang="en-US" sz="1600" kern="1200" dirty="0"/>
        </a:p>
      </dsp:txBody>
      <dsp:txXfrm>
        <a:off x="26413" y="26413"/>
        <a:ext cx="5243811" cy="848976"/>
      </dsp:txXfrm>
    </dsp:sp>
    <dsp:sp modelId="{DF42D259-C836-4F78-836A-AD5E37CE0D08}">
      <dsp:nvSpPr>
        <dsp:cNvPr id="0" name=""/>
        <dsp:cNvSpPr/>
      </dsp:nvSpPr>
      <dsp:spPr>
        <a:xfrm>
          <a:off x="472130" y="1027052"/>
          <a:ext cx="6322437" cy="901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FR" sz="1600" b="0" i="0" kern="1200" dirty="0"/>
            <a:t>Connection con=DriverManager.getConnection(  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FR" sz="1600" b="0" i="0" kern="1200" dirty="0"/>
            <a:t>"jdbc:oracle:thin:@localhost:1521:xe","system","password"); </a:t>
          </a:r>
          <a:endParaRPr lang="zh-CN" altLang="en-US" sz="1600" kern="1200" dirty="0"/>
        </a:p>
      </dsp:txBody>
      <dsp:txXfrm>
        <a:off x="498543" y="1053465"/>
        <a:ext cx="5211309" cy="848976"/>
      </dsp:txXfrm>
    </dsp:sp>
    <dsp:sp modelId="{1D88957D-591F-4F41-ADC5-3C9EB3BC602B}">
      <dsp:nvSpPr>
        <dsp:cNvPr id="0" name=""/>
        <dsp:cNvSpPr/>
      </dsp:nvSpPr>
      <dsp:spPr>
        <a:xfrm>
          <a:off x="944260" y="2054105"/>
          <a:ext cx="6322437" cy="901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 dirty="0"/>
            <a:t>Statement stmt=con.createStatement();  </a:t>
          </a:r>
          <a:endParaRPr lang="zh-CN" altLang="en-US" sz="1600" kern="1200" dirty="0"/>
        </a:p>
      </dsp:txBody>
      <dsp:txXfrm>
        <a:off x="970673" y="2080518"/>
        <a:ext cx="5211309" cy="848976"/>
      </dsp:txXfrm>
    </dsp:sp>
    <dsp:sp modelId="{40D6C10A-0392-401B-B924-9F21FF45338E}">
      <dsp:nvSpPr>
        <dsp:cNvPr id="0" name=""/>
        <dsp:cNvSpPr/>
      </dsp:nvSpPr>
      <dsp:spPr>
        <a:xfrm>
          <a:off x="1416390" y="3081158"/>
          <a:ext cx="6322437" cy="901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 err="1"/>
            <a:t>ResultSet</a:t>
          </a:r>
          <a:r>
            <a:rPr lang="en-US" sz="1600" b="0" i="0" kern="1200" dirty="0"/>
            <a:t> </a:t>
          </a:r>
          <a:r>
            <a:rPr lang="en-US" sz="1600" b="0" i="0" kern="1200" dirty="0" err="1"/>
            <a:t>rs</a:t>
          </a:r>
          <a:r>
            <a:rPr lang="en-US" sz="1600" b="0" i="0" kern="1200" dirty="0"/>
            <a:t>=</a:t>
          </a:r>
          <a:r>
            <a:rPr lang="en-US" sz="1600" b="0" i="0" kern="1200" dirty="0" err="1"/>
            <a:t>stmt.executeQuery</a:t>
          </a:r>
          <a:r>
            <a:rPr lang="en-US" sz="1600" b="0" i="0" kern="1200" dirty="0"/>
            <a:t>("select * from emp");  </a:t>
          </a:r>
          <a:endParaRPr lang="fr-FR" altLang="zh-CN" sz="1600" kern="1200" dirty="0"/>
        </a:p>
      </dsp:txBody>
      <dsp:txXfrm>
        <a:off x="1442803" y="3107571"/>
        <a:ext cx="5211309" cy="848976"/>
      </dsp:txXfrm>
    </dsp:sp>
    <dsp:sp modelId="{235D437B-7B73-4DA1-972F-48054EF27C65}">
      <dsp:nvSpPr>
        <dsp:cNvPr id="0" name=""/>
        <dsp:cNvSpPr/>
      </dsp:nvSpPr>
      <dsp:spPr>
        <a:xfrm>
          <a:off x="1888520" y="4108211"/>
          <a:ext cx="6322437" cy="901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/>
            <a:t>con.close();  </a:t>
          </a:r>
          <a:endParaRPr lang="zh-CN" altLang="en-US" sz="1600" b="0" i="0" kern="1200" dirty="0"/>
        </a:p>
      </dsp:txBody>
      <dsp:txXfrm>
        <a:off x="1914933" y="4134624"/>
        <a:ext cx="5211309" cy="848976"/>
      </dsp:txXfrm>
    </dsp:sp>
    <dsp:sp modelId="{7C4DB44C-3865-4E80-B1CA-7EFDDD5C39C7}">
      <dsp:nvSpPr>
        <dsp:cNvPr id="0" name=""/>
        <dsp:cNvSpPr/>
      </dsp:nvSpPr>
      <dsp:spPr>
        <a:xfrm>
          <a:off x="5736266" y="658816"/>
          <a:ext cx="586171" cy="58617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/>
        </a:p>
      </dsp:txBody>
      <dsp:txXfrm>
        <a:off x="5868154" y="658816"/>
        <a:ext cx="322395" cy="441094"/>
      </dsp:txXfrm>
    </dsp:sp>
    <dsp:sp modelId="{5B9095FB-D627-4AF6-BB94-30B979FA27FE}">
      <dsp:nvSpPr>
        <dsp:cNvPr id="0" name=""/>
        <dsp:cNvSpPr/>
      </dsp:nvSpPr>
      <dsp:spPr>
        <a:xfrm>
          <a:off x="6208396" y="1685869"/>
          <a:ext cx="586171" cy="58617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/>
        </a:p>
      </dsp:txBody>
      <dsp:txXfrm>
        <a:off x="6340284" y="1685869"/>
        <a:ext cx="322395" cy="441094"/>
      </dsp:txXfrm>
    </dsp:sp>
    <dsp:sp modelId="{91B66AC7-465D-4BE2-B2DF-C105DDBBED13}">
      <dsp:nvSpPr>
        <dsp:cNvPr id="0" name=""/>
        <dsp:cNvSpPr/>
      </dsp:nvSpPr>
      <dsp:spPr>
        <a:xfrm>
          <a:off x="6680526" y="2697892"/>
          <a:ext cx="586171" cy="58617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/>
        </a:p>
      </dsp:txBody>
      <dsp:txXfrm>
        <a:off x="6812414" y="2697892"/>
        <a:ext cx="322395" cy="441094"/>
      </dsp:txXfrm>
    </dsp:sp>
    <dsp:sp modelId="{A24BCBC5-5001-49B5-A3FE-B85219BF88B6}">
      <dsp:nvSpPr>
        <dsp:cNvPr id="0" name=""/>
        <dsp:cNvSpPr/>
      </dsp:nvSpPr>
      <dsp:spPr>
        <a:xfrm>
          <a:off x="7152656" y="3734965"/>
          <a:ext cx="586171" cy="58617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/>
        </a:p>
      </dsp:txBody>
      <dsp:txXfrm>
        <a:off x="7284544" y="3734965"/>
        <a:ext cx="322395" cy="441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8056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8056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D9E03076-B169-714D-872A-5B70E7A25F4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2546" tIns="46273" rIns="92546" bIns="46273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47DA33AE-D0D3-FD4E-98EA-5553C137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3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A33AE-D0D3-FD4E-98EA-5553C1370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50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A33AE-D0D3-FD4E-98EA-5553C1370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64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A33AE-D0D3-FD4E-98EA-5553C1370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55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A33AE-D0D3-FD4E-98EA-5553C1370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69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A33AE-D0D3-FD4E-98EA-5553C1370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15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A33AE-D0D3-FD4E-98EA-5553C1370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05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A33AE-D0D3-FD4E-98EA-5553C1370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61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A33AE-D0D3-FD4E-98EA-5553C1370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75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A33AE-D0D3-FD4E-98EA-5553C1370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58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A33AE-D0D3-FD4E-98EA-5553C1370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14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A33AE-D0D3-FD4E-98EA-5553C1370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5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1709-8F04-9E45-8B87-18B4EB7D8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D2D70-0873-C742-9514-56112E920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21464-BDDF-074F-A67E-85D3D68F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3D23B-8706-304D-AB8C-067E8C0A2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9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0CF1-C0D4-AC4A-91EA-3796DDF0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65FCC-07EF-3549-A4DD-11280F949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017EB-255B-9E42-94D3-72D69A2E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0E4ED-521E-D54B-A6BB-1CA5BF9E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E30AA-DB4A-4F43-AC38-37AB7619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D3A438-DDFB-2D40-B63B-99D1D45A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3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FA8A4-BC6A-0D4C-9FE8-6B8D50F66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61297-779C-4C4C-963A-95AD1FD60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8FB3E-BCD2-AA42-817A-16658BBC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19946-7C9F-C143-963B-DADA44BE1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8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5D87D-AE43-7F4B-A5D4-19959738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AD300-B631-4747-8846-11F42F55D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28E73-B588-0446-A662-E66E9FDE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4E5EB-FE69-2F4B-A225-BC2A16F8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1072F-024C-534B-A549-1CF2747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D3A438-DDFB-2D40-B63B-99D1D45A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3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0CAA-AF10-404F-919A-5AEF2790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57883-2383-CF40-BE1D-8BA8CA4C2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5528E-5517-5342-AD44-925866F2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FFFED-C212-044E-A309-9284C53A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5952F-9CE3-6E42-914F-2B0F4C28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D3A438-DDFB-2D40-B63B-99D1D45A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0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B49F-F5AC-2944-9215-C6331C25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E6D40-BB6E-324C-BD8B-F8F59BA5F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F1EBB-5A11-7D40-A647-892AA8020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1E35E-E7D2-3542-8914-22907598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E2662-5D4B-CE42-ACD9-8F5E8221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787FD-3D5A-524C-B4AA-68A1D83C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D3A438-DDFB-2D40-B63B-99D1D45A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8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9C77-1790-1F45-B57B-79391596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F4BA5-BA29-0944-A388-B33AFABE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D501C-64E8-7741-A02F-158691154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80D58-19D8-7148-8A3B-ED29767D0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1534B-5C0D-CF40-B928-1C58D26CB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0633B6-EEF2-CD48-811F-AA22FDE1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1B6A7-4D63-CA4A-9DFF-D5576097A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8DFC5-93AA-084B-841A-E32D93CD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D3A438-DDFB-2D40-B63B-99D1D45A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5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587F-A8BE-8845-B259-A731A1E0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197FB-D144-B344-BA06-3E275772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399E2-F574-8641-89E8-3640DB874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E16F3-1146-7C4E-82FC-F757E331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D3A438-DDFB-2D40-B63B-99D1D45A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5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68">
            <a:extLst>
              <a:ext uri="{FF2B5EF4-FFF2-40B4-BE49-F238E27FC236}">
                <a16:creationId xmlns:a16="http://schemas.microsoft.com/office/drawing/2014/main" id="{7E2AF69A-F6D9-5348-A1DE-162C2F262470}"/>
              </a:ext>
            </a:extLst>
          </p:cNvPr>
          <p:cNvSpPr/>
          <p:nvPr userDrawn="1"/>
        </p:nvSpPr>
        <p:spPr>
          <a:xfrm>
            <a:off x="0" y="6087291"/>
            <a:ext cx="12192000" cy="770709"/>
          </a:xfrm>
          <a:prstGeom prst="rect">
            <a:avLst/>
          </a:prstGeom>
          <a:gradFill flip="none" rotWithShape="1">
            <a:gsLst>
              <a:gs pos="0">
                <a:srgbClr val="003047"/>
              </a:gs>
              <a:gs pos="20000">
                <a:srgbClr val="003047"/>
              </a:gs>
              <a:gs pos="69000">
                <a:srgbClr val="002558"/>
              </a:gs>
              <a:gs pos="97000">
                <a:srgbClr val="003047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10" descr="E:\Lenny.LI\~desktop\0suTyFFJgA副本.png">
            <a:extLst>
              <a:ext uri="{FF2B5EF4-FFF2-40B4-BE49-F238E27FC236}">
                <a16:creationId xmlns:a16="http://schemas.microsoft.com/office/drawing/2014/main" id="{E4EE241A-D2F8-614F-8227-4B4E3469D1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5912" y="5979402"/>
            <a:ext cx="2389788" cy="98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FB5BC7-2004-FD49-BCBB-687928F681FF}"/>
              </a:ext>
            </a:extLst>
          </p:cNvPr>
          <p:cNvSpPr txBox="1"/>
          <p:nvPr userDrawn="1"/>
        </p:nvSpPr>
        <p:spPr>
          <a:xfrm>
            <a:off x="7106479" y="6472645"/>
            <a:ext cx="4930812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© 2019 C</a:t>
            </a:r>
            <a:r>
              <a:rPr lang="en-US" sz="1050">
                <a:solidFill>
                  <a:srgbClr val="F8C7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</a:t>
            </a:r>
            <a:r>
              <a:rPr lang="en-US" sz="1050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PS Inc. All rights reserved. </a:t>
            </a:r>
          </a:p>
          <a:p>
            <a:pPr algn="r"/>
            <a:r>
              <a:rPr lang="en-US" sz="800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Any unauthorized copying or distribution of this material is prohibited.</a:t>
            </a:r>
          </a:p>
          <a:p>
            <a:endParaRPr lang="en-US" sz="1000">
              <a:solidFill>
                <a:schemeClr val="bg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696B82-C3EB-B74E-8F69-DDE52A011841}"/>
              </a:ext>
            </a:extLst>
          </p:cNvPr>
          <p:cNvSpPr txBox="1"/>
          <p:nvPr userDrawn="1"/>
        </p:nvSpPr>
        <p:spPr>
          <a:xfrm>
            <a:off x="9135291" y="252549"/>
            <a:ext cx="2516778" cy="45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6" name="Picture 7" descr="A picture containing wheel, drawing&#10;&#10;Description automatically generated">
            <a:extLst>
              <a:ext uri="{FF2B5EF4-FFF2-40B4-BE49-F238E27FC236}">
                <a16:creationId xmlns:a16="http://schemas.microsoft.com/office/drawing/2014/main" id="{FE51BA8D-7FC7-420B-B1A9-9F63698F53F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192" y="6263122"/>
            <a:ext cx="924248" cy="380228"/>
          </a:xfrm>
          <a:prstGeom prst="rect">
            <a:avLst/>
          </a:prstGeo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5CE16F3-1146-7C4E-82FC-F757E331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1159" y="6174470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200" b="1" kern="1200" smtClean="0">
                <a:solidFill>
                  <a:schemeClr val="bg1"/>
                </a:solidFill>
                <a:latin typeface="Arial"/>
                <a:ea typeface="黑体"/>
                <a:cs typeface="Open Sans" panose="020B0606030504020204" pitchFamily="34" charset="0"/>
              </a:defRPr>
            </a:lvl1pPr>
          </a:lstStyle>
          <a:p>
            <a:fld id="{CAD3A438-DDFB-2D40-B63B-99D1D45A3BA4}" type="slidenum">
              <a:rPr lang="en-US" altLang="zh-CN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 15</a:t>
            </a:r>
            <a:endParaRPr lang="zh-CN" altLang="en-US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6383FDBE-1F39-704B-8043-439F10A28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15926"/>
            <a:ext cx="6731877" cy="585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6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A35D-8AC9-F045-8745-C5B52F12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DB470-E182-8A41-9049-27CE54C77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6277D-9B39-A947-9661-2ACD783F2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20394-8093-7648-A62E-DA09EFE3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35D30-D1C3-E940-8B18-6DAECC55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307AE-2625-FB49-A551-E92DB276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D3A438-DDFB-2D40-B63B-99D1D45A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BED9-1D6F-A245-AFCF-0827623A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7C4C03-3EB0-B84F-B3E8-E39121114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0E744-259F-4E4A-AC42-D2E44D997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0E2D2-7CFE-8743-AB42-EE9540D7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0527-5A77-9E43-8087-517F28ABA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9B1CE-E85F-1D4D-A398-E4E30787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D3A438-DDFB-2D40-B63B-99D1D45A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7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B1F26-3BE4-3F4F-A458-9361C65E9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06441-0FEF-2742-81B4-70B82B9D8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6365-9C5B-B940-AC4B-46660EFFC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4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mysql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runoob.com/w3cnote/windows10-mysql-installer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outdoor, nature, mountain, water&#10;&#10;Description automatically generated">
            <a:extLst>
              <a:ext uri="{FF2B5EF4-FFF2-40B4-BE49-F238E27FC236}">
                <a16:creationId xmlns:a16="http://schemas.microsoft.com/office/drawing/2014/main" id="{87BE1BA2-812A-CF4B-8F3D-550EF93937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7C1163-A916-4F32-B44F-ECD290BC0AD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8" name="Picture 7" descr="A picture containing wheel, drawing&#10;&#10;Description automatically generated">
            <a:extLst>
              <a:ext uri="{FF2B5EF4-FFF2-40B4-BE49-F238E27FC236}">
                <a16:creationId xmlns:a16="http://schemas.microsoft.com/office/drawing/2014/main" id="{FE51BA8D-7FC7-420B-B1A9-9F63698F53F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2621" y="246442"/>
            <a:ext cx="1401382" cy="576518"/>
          </a:xfrm>
          <a:prstGeom prst="rect">
            <a:avLst/>
          </a:prstGeom>
        </p:spPr>
      </p:pic>
      <p:sp>
        <p:nvSpPr>
          <p:cNvPr id="14" name="Rectangle 5">
            <a:extLst>
              <a:ext uri="{FF2B5EF4-FFF2-40B4-BE49-F238E27FC236}">
                <a16:creationId xmlns:a16="http://schemas.microsoft.com/office/drawing/2014/main" id="{29407BBC-2FAB-3648-A3C6-612A4D10EA9B}"/>
              </a:ext>
            </a:extLst>
          </p:cNvPr>
          <p:cNvSpPr/>
          <p:nvPr/>
        </p:nvSpPr>
        <p:spPr>
          <a:xfrm>
            <a:off x="1" y="2465535"/>
            <a:ext cx="12192000" cy="2228385"/>
          </a:xfrm>
          <a:prstGeom prst="rect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ea typeface="黑体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22415" y="2764338"/>
            <a:ext cx="7529305" cy="1529909"/>
            <a:chOff x="1553735" y="2657658"/>
            <a:chExt cx="6264000" cy="1272805"/>
          </a:xfrm>
        </p:grpSpPr>
        <p:sp>
          <p:nvSpPr>
            <p:cNvPr id="7" name="矩形 6"/>
            <p:cNvSpPr/>
            <p:nvPr/>
          </p:nvSpPr>
          <p:spPr>
            <a:xfrm>
              <a:off x="3984233" y="2657658"/>
              <a:ext cx="1431239" cy="6401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黑体"/>
                  <a:cs typeface="Arial" panose="020B0604020202020204" pitchFamily="34" charset="0"/>
                </a:rPr>
                <a:t>JDBC</a:t>
              </a:r>
              <a:endPara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366044" y="3546382"/>
              <a:ext cx="5167253" cy="384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cap="all" dirty="0">
                  <a:solidFill>
                    <a:schemeClr val="bg1"/>
                  </a:solidFill>
                  <a:latin typeface="Arial"/>
                  <a:ea typeface="黑体"/>
                  <a:cs typeface="Arial" panose="020B0604020202020204" pitchFamily="34" charset="0"/>
                </a:rPr>
                <a:t>Java Database Connectivity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1553735" y="3454400"/>
              <a:ext cx="6264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0444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3C8B47-7CFF-624F-BBC6-39399D42FB3C}"/>
              </a:ext>
            </a:extLst>
          </p:cNvPr>
          <p:cNvSpPr txBox="1"/>
          <p:nvPr/>
        </p:nvSpPr>
        <p:spPr>
          <a:xfrm>
            <a:off x="729094" y="559761"/>
            <a:ext cx="5999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1E58"/>
                </a:solidFill>
                <a:latin typeface="Arial"/>
                <a:ea typeface="黑体"/>
                <a:cs typeface="Segoe UI Semibold" panose="020B0502040204020203" pitchFamily="34" charset="0"/>
              </a:rPr>
              <a:t>Install </a:t>
            </a:r>
            <a:r>
              <a:rPr lang="en-US" altLang="zh-CN" sz="3200" b="1" dirty="0" err="1">
                <a:solidFill>
                  <a:srgbClr val="001E58"/>
                </a:solidFill>
                <a:latin typeface="Arial"/>
                <a:ea typeface="黑体"/>
                <a:cs typeface="Segoe UI Semibold" panose="020B0502040204020203" pitchFamily="34" charset="0"/>
              </a:rPr>
              <a:t>sqlserver</a:t>
            </a:r>
            <a:r>
              <a:rPr lang="en-US" altLang="zh-CN" sz="3200" b="1" dirty="0">
                <a:solidFill>
                  <a:srgbClr val="001E58"/>
                </a:solidFill>
                <a:latin typeface="Arial"/>
                <a:ea typeface="黑体"/>
                <a:cs typeface="Segoe UI Semibold" panose="020B0502040204020203" pitchFamily="34" charset="0"/>
              </a:rPr>
              <a:t> in local PC</a:t>
            </a:r>
            <a:endParaRPr lang="en-US" sz="3200" b="1" dirty="0">
              <a:solidFill>
                <a:srgbClr val="001E58"/>
              </a:solidFill>
              <a:latin typeface="Arial"/>
              <a:ea typeface="黑体"/>
              <a:cs typeface="Segoe UI Semibold" panose="020B0502040204020203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A438-DDFB-2D40-B63B-99D1D45A3BA4}" type="slidenum">
              <a:rPr lang="en-US" altLang="zh-CN" smtClean="0"/>
              <a:pPr/>
              <a:t>10</a:t>
            </a:fld>
            <a:r>
              <a:rPr lang="zh-CN" altLang="en-US"/>
              <a:t> </a:t>
            </a:r>
            <a:r>
              <a:rPr lang="en-US" altLang="zh-CN"/>
              <a:t>/ 15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93630" y="1578633"/>
            <a:ext cx="7927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1. Download from </a:t>
            </a:r>
            <a:r>
              <a:rPr lang="fr-FR" altLang="zh-CN" sz="2000" dirty="0">
                <a:hlinkClick r:id="rId3"/>
              </a:rPr>
              <a:t>https://dev.mysql.com/downloads/mysql/</a:t>
            </a:r>
            <a:endParaRPr lang="zh-CN" altLang="en-US" sz="2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3630" y="2337757"/>
            <a:ext cx="7927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2. Unzip to a folder you’d like</a:t>
            </a:r>
            <a:endParaRPr lang="zh-CN" altLang="en-US" sz="2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3630" y="3096881"/>
            <a:ext cx="7927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3. Create my.ini with port info .</a:t>
            </a:r>
            <a:r>
              <a:rPr lang="en-US" altLang="zh-CN" sz="2000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etc</a:t>
            </a:r>
            <a:endParaRPr lang="zh-CN" altLang="en-US" sz="2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93630" y="3856005"/>
            <a:ext cx="7927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4. Open Command Line</a:t>
            </a:r>
            <a:endParaRPr lang="zh-CN" altLang="en-US" sz="2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3630" y="4615129"/>
            <a:ext cx="7927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5. Enter </a:t>
            </a:r>
            <a:r>
              <a:rPr lang="en-US" altLang="zh-CN" sz="2000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mysql</a:t>
            </a:r>
            <a:r>
              <a:rPr lang="en-US" altLang="zh-CN" sz="2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directory then initialize and start </a:t>
            </a:r>
            <a:r>
              <a:rPr lang="en-US" altLang="zh-CN" sz="2000" dirty="0" err="1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mysql</a:t>
            </a:r>
            <a:r>
              <a:rPr lang="en-US" altLang="zh-CN" sz="2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service</a:t>
            </a:r>
            <a:endParaRPr lang="zh-CN" altLang="en-US" sz="2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163C8B47-7CFF-624F-BBC6-39399D42FB3C}"/>
              </a:ext>
            </a:extLst>
          </p:cNvPr>
          <p:cNvSpPr txBox="1"/>
          <p:nvPr/>
        </p:nvSpPr>
        <p:spPr>
          <a:xfrm>
            <a:off x="6598613" y="836759"/>
            <a:ext cx="4864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2">
                    <a:lumMod val="90000"/>
                  </a:schemeClr>
                </a:solidFill>
                <a:latin typeface="Arial"/>
                <a:ea typeface="黑体"/>
                <a:cs typeface="Segoe UI Semibold" panose="020B0502040204020203" pitchFamily="34" charset="0"/>
              </a:rPr>
              <a:t>Refer to </a:t>
            </a:r>
            <a:r>
              <a:rPr lang="fr-FR" altLang="zh-CN" sz="1400" dirty="0">
                <a:hlinkClick r:id="rId4"/>
              </a:rPr>
              <a:t>https://www.runoob.com/w3cnote/windows10-mysql-installer.html</a:t>
            </a:r>
            <a:endParaRPr lang="en-US" sz="1400" b="1" dirty="0">
              <a:solidFill>
                <a:schemeClr val="bg2">
                  <a:lumMod val="90000"/>
                </a:schemeClr>
              </a:solidFill>
              <a:latin typeface="Arial"/>
              <a:ea typeface="黑体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643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3C8B47-7CFF-624F-BBC6-39399D42FB3C}"/>
              </a:ext>
            </a:extLst>
          </p:cNvPr>
          <p:cNvSpPr txBox="1"/>
          <p:nvPr/>
        </p:nvSpPr>
        <p:spPr>
          <a:xfrm>
            <a:off x="705394" y="423749"/>
            <a:ext cx="3448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1E58"/>
                </a:solidFill>
                <a:latin typeface="Arial"/>
                <a:ea typeface="黑体"/>
                <a:cs typeface="Segoe UI Semibold" panose="020B0502040204020203" pitchFamily="34" charset="0"/>
              </a:rPr>
              <a:t>Mysql</a:t>
            </a:r>
            <a:r>
              <a:rPr lang="en-US" sz="2000" b="1" dirty="0">
                <a:solidFill>
                  <a:srgbClr val="001E58"/>
                </a:solidFill>
                <a:latin typeface="Arial"/>
                <a:ea typeface="黑体"/>
                <a:cs typeface="Segoe UI Semibold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001E58"/>
                </a:solidFill>
                <a:latin typeface="Arial"/>
                <a:ea typeface="黑体"/>
                <a:cs typeface="Segoe UI Semibold" panose="020B0502040204020203" pitchFamily="34" charset="0"/>
              </a:rPr>
              <a:t>backgroud</a:t>
            </a:r>
            <a:endParaRPr lang="en-US" sz="2000" b="1" dirty="0">
              <a:solidFill>
                <a:srgbClr val="001E58"/>
              </a:solidFill>
              <a:latin typeface="Arial"/>
              <a:ea typeface="黑体"/>
              <a:cs typeface="Segoe UI Semibold" panose="020B0502040204020203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A438-DDFB-2D40-B63B-99D1D45A3BA4}" type="slidenum">
              <a:rPr lang="en-US" altLang="zh-CN" smtClean="0"/>
              <a:pPr/>
              <a:t>11</a:t>
            </a:fld>
            <a:r>
              <a:rPr lang="zh-CN" altLang="en-US"/>
              <a:t> </a:t>
            </a:r>
            <a:r>
              <a:rPr lang="en-US" altLang="zh-CN"/>
              <a:t>/ 15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014" y="1101596"/>
            <a:ext cx="7734970" cy="19737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014" y="3562282"/>
            <a:ext cx="5982218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14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DE5C2E-C68C-4EA9-B2BE-7C7B92458A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661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/>
              <a:ea typeface="黑体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B15CA2-88EC-4E24-9149-55C35A6DEDC0}"/>
              </a:ext>
            </a:extLst>
          </p:cNvPr>
          <p:cNvSpPr/>
          <p:nvPr/>
        </p:nvSpPr>
        <p:spPr>
          <a:xfrm>
            <a:off x="1" y="2419815"/>
            <a:ext cx="12192000" cy="1973765"/>
          </a:xfrm>
          <a:prstGeom prst="rect">
            <a:avLst/>
          </a:prstGeom>
          <a:solidFill>
            <a:srgbClr val="003047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ea typeface="黑体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ED601-E3C9-4CBC-A7A1-D333A56FAB74}"/>
              </a:ext>
            </a:extLst>
          </p:cNvPr>
          <p:cNvSpPr txBox="1"/>
          <p:nvPr/>
        </p:nvSpPr>
        <p:spPr>
          <a:xfrm>
            <a:off x="5234225" y="2945032"/>
            <a:ext cx="1723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rial"/>
                <a:ea typeface="黑体"/>
                <a:cs typeface="Open Sans" panose="020B0606030504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84630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3C8B47-7CFF-624F-BBC6-39399D42FB3C}"/>
              </a:ext>
            </a:extLst>
          </p:cNvPr>
          <p:cNvSpPr txBox="1"/>
          <p:nvPr/>
        </p:nvSpPr>
        <p:spPr>
          <a:xfrm>
            <a:off x="323654" y="352727"/>
            <a:ext cx="3448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1E58"/>
                </a:solidFill>
                <a:latin typeface="Arial"/>
                <a:ea typeface="黑体"/>
                <a:cs typeface="Segoe UI Semibold" panose="020B0502040204020203" pitchFamily="34" charset="0"/>
              </a:rPr>
              <a:t>What’s JDBC?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A438-DDFB-2D40-B63B-99D1D45A3BA4}" type="slidenum">
              <a:rPr lang="en-US" altLang="zh-CN" smtClean="0"/>
              <a:pPr/>
              <a:t>2</a:t>
            </a:fld>
            <a:r>
              <a:rPr lang="zh-CN" altLang="en-US"/>
              <a:t> </a:t>
            </a:r>
            <a:r>
              <a:rPr lang="en-US" altLang="zh-CN"/>
              <a:t>/ 15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512362" y="979869"/>
            <a:ext cx="9050397" cy="4860410"/>
            <a:chOff x="250167" y="1015379"/>
            <a:chExt cx="9050397" cy="4860410"/>
          </a:xfrm>
        </p:grpSpPr>
        <p:sp>
          <p:nvSpPr>
            <p:cNvPr id="6" name="任意多边形 5"/>
            <p:cNvSpPr/>
            <p:nvPr/>
          </p:nvSpPr>
          <p:spPr>
            <a:xfrm>
              <a:off x="4338604" y="3162631"/>
              <a:ext cx="1605718" cy="2201536"/>
            </a:xfrm>
            <a:custGeom>
              <a:avLst/>
              <a:gdLst>
                <a:gd name="connsiteX0" fmla="*/ 0 w 1605718"/>
                <a:gd name="connsiteY0" fmla="*/ 0 h 2201536"/>
                <a:gd name="connsiteX1" fmla="*/ 802859 w 1605718"/>
                <a:gd name="connsiteY1" fmla="*/ 0 h 2201536"/>
                <a:gd name="connsiteX2" fmla="*/ 802859 w 1605718"/>
                <a:gd name="connsiteY2" fmla="*/ 2201536 h 2201536"/>
                <a:gd name="connsiteX3" fmla="*/ 1605718 w 1605718"/>
                <a:gd name="connsiteY3" fmla="*/ 2201536 h 2201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718" h="2201536">
                  <a:moveTo>
                    <a:pt x="0" y="0"/>
                  </a:moveTo>
                  <a:lnTo>
                    <a:pt x="802859" y="0"/>
                  </a:lnTo>
                  <a:lnTo>
                    <a:pt x="802859" y="2201536"/>
                  </a:lnTo>
                  <a:lnTo>
                    <a:pt x="1605718" y="220153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7437" tIns="1032645" rIns="747436" bIns="1032646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4338604" y="3162631"/>
              <a:ext cx="1605718" cy="922481"/>
            </a:xfrm>
            <a:custGeom>
              <a:avLst/>
              <a:gdLst>
                <a:gd name="connsiteX0" fmla="*/ 0 w 1605718"/>
                <a:gd name="connsiteY0" fmla="*/ 0 h 922481"/>
                <a:gd name="connsiteX1" fmla="*/ 802859 w 1605718"/>
                <a:gd name="connsiteY1" fmla="*/ 0 h 922481"/>
                <a:gd name="connsiteX2" fmla="*/ 802859 w 1605718"/>
                <a:gd name="connsiteY2" fmla="*/ 922481 h 922481"/>
                <a:gd name="connsiteX3" fmla="*/ 1605718 w 1605718"/>
                <a:gd name="connsiteY3" fmla="*/ 922481 h 92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718" h="922481">
                  <a:moveTo>
                    <a:pt x="0" y="0"/>
                  </a:moveTo>
                  <a:lnTo>
                    <a:pt x="802859" y="0"/>
                  </a:lnTo>
                  <a:lnTo>
                    <a:pt x="802859" y="922481"/>
                  </a:lnTo>
                  <a:lnTo>
                    <a:pt x="1605718" y="92248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9264" tIns="414944" rIns="769263" bIns="414946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600" kern="120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338604" y="2806057"/>
              <a:ext cx="1605718" cy="356573"/>
            </a:xfrm>
            <a:custGeom>
              <a:avLst/>
              <a:gdLst>
                <a:gd name="connsiteX0" fmla="*/ 0 w 1605718"/>
                <a:gd name="connsiteY0" fmla="*/ 356573 h 356573"/>
                <a:gd name="connsiteX1" fmla="*/ 802859 w 1605718"/>
                <a:gd name="connsiteY1" fmla="*/ 356573 h 356573"/>
                <a:gd name="connsiteX2" fmla="*/ 802859 w 1605718"/>
                <a:gd name="connsiteY2" fmla="*/ 0 h 356573"/>
                <a:gd name="connsiteX3" fmla="*/ 1605718 w 1605718"/>
                <a:gd name="connsiteY3" fmla="*/ 0 h 35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718" h="356573">
                  <a:moveTo>
                    <a:pt x="0" y="356573"/>
                  </a:moveTo>
                  <a:lnTo>
                    <a:pt x="802859" y="356573"/>
                  </a:lnTo>
                  <a:lnTo>
                    <a:pt x="802859" y="0"/>
                  </a:lnTo>
                  <a:lnTo>
                    <a:pt x="1605718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74439" tIns="137166" rIns="774438" bIns="137166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4338604" y="1527002"/>
              <a:ext cx="1605718" cy="1635628"/>
            </a:xfrm>
            <a:custGeom>
              <a:avLst/>
              <a:gdLst>
                <a:gd name="connsiteX0" fmla="*/ 0 w 1605718"/>
                <a:gd name="connsiteY0" fmla="*/ 1635628 h 1635628"/>
                <a:gd name="connsiteX1" fmla="*/ 802859 w 1605718"/>
                <a:gd name="connsiteY1" fmla="*/ 1635628 h 1635628"/>
                <a:gd name="connsiteX2" fmla="*/ 802859 w 1605718"/>
                <a:gd name="connsiteY2" fmla="*/ 0 h 1635628"/>
                <a:gd name="connsiteX3" fmla="*/ 1605718 w 1605718"/>
                <a:gd name="connsiteY3" fmla="*/ 0 h 163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718" h="1635628">
                  <a:moveTo>
                    <a:pt x="0" y="1635628"/>
                  </a:moveTo>
                  <a:lnTo>
                    <a:pt x="802859" y="1635628"/>
                  </a:lnTo>
                  <a:lnTo>
                    <a:pt x="802859" y="0"/>
                  </a:lnTo>
                  <a:lnTo>
                    <a:pt x="1605718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58258" tIns="760512" rIns="758257" bIns="760513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800" kern="120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250167" y="1766941"/>
              <a:ext cx="5385496" cy="2791379"/>
            </a:xfrm>
            <a:custGeom>
              <a:avLst/>
              <a:gdLst>
                <a:gd name="connsiteX0" fmla="*/ 0 w 5385496"/>
                <a:gd name="connsiteY0" fmla="*/ 0 h 2791379"/>
                <a:gd name="connsiteX1" fmla="*/ 5385496 w 5385496"/>
                <a:gd name="connsiteY1" fmla="*/ 0 h 2791379"/>
                <a:gd name="connsiteX2" fmla="*/ 5385496 w 5385496"/>
                <a:gd name="connsiteY2" fmla="*/ 2791379 h 2791379"/>
                <a:gd name="connsiteX3" fmla="*/ 0 w 5385496"/>
                <a:gd name="connsiteY3" fmla="*/ 2791379 h 2791379"/>
                <a:gd name="connsiteX4" fmla="*/ 0 w 5385496"/>
                <a:gd name="connsiteY4" fmla="*/ 0 h 279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5496" h="2791379">
                  <a:moveTo>
                    <a:pt x="0" y="0"/>
                  </a:moveTo>
                  <a:lnTo>
                    <a:pt x="5385496" y="0"/>
                  </a:lnTo>
                  <a:lnTo>
                    <a:pt x="5385496" y="2791379"/>
                  </a:lnTo>
                  <a:lnTo>
                    <a:pt x="0" y="27913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lvl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500" kern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JDBC stands for Java Database Connectivity. JDBC is a Java API to connect and execute the query with the database. It is a part of </a:t>
              </a:r>
              <a:r>
                <a:rPr lang="en-US" altLang="zh-CN" sz="2500" kern="1200" dirty="0" err="1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JavaSE</a:t>
              </a:r>
              <a:r>
                <a:rPr lang="en-US" altLang="zh-CN" sz="2500" kern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(Java Standard Edition). JDBC API uses JDBC drivers to connect with the database. There are four types of JDBC drivers:</a:t>
              </a:r>
              <a:endParaRPr lang="zh-CN" altLang="en-US" sz="2500" kern="1200" dirty="0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5944323" y="1015379"/>
              <a:ext cx="3356241" cy="1023244"/>
            </a:xfrm>
            <a:custGeom>
              <a:avLst/>
              <a:gdLst>
                <a:gd name="connsiteX0" fmla="*/ 0 w 3356241"/>
                <a:gd name="connsiteY0" fmla="*/ 0 h 1023244"/>
                <a:gd name="connsiteX1" fmla="*/ 3356241 w 3356241"/>
                <a:gd name="connsiteY1" fmla="*/ 0 h 1023244"/>
                <a:gd name="connsiteX2" fmla="*/ 3356241 w 3356241"/>
                <a:gd name="connsiteY2" fmla="*/ 1023244 h 1023244"/>
                <a:gd name="connsiteX3" fmla="*/ 0 w 3356241"/>
                <a:gd name="connsiteY3" fmla="*/ 1023244 h 1023244"/>
                <a:gd name="connsiteX4" fmla="*/ 0 w 3356241"/>
                <a:gd name="connsiteY4" fmla="*/ 0 h 102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6241" h="1023244">
                  <a:moveTo>
                    <a:pt x="0" y="0"/>
                  </a:moveTo>
                  <a:lnTo>
                    <a:pt x="3356241" y="0"/>
                  </a:lnTo>
                  <a:lnTo>
                    <a:pt x="3356241" y="1023244"/>
                  </a:lnTo>
                  <a:lnTo>
                    <a:pt x="0" y="10232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500" kern="1200" dirty="0"/>
                <a:t>JDBC-ODBC Bridge Driver</a:t>
              </a:r>
              <a:endParaRPr lang="zh-CN" altLang="en-US" sz="2500" kern="1200" dirty="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5944323" y="2294435"/>
              <a:ext cx="3356241" cy="1023244"/>
            </a:xfrm>
            <a:custGeom>
              <a:avLst/>
              <a:gdLst>
                <a:gd name="connsiteX0" fmla="*/ 0 w 3356241"/>
                <a:gd name="connsiteY0" fmla="*/ 0 h 1023244"/>
                <a:gd name="connsiteX1" fmla="*/ 3356241 w 3356241"/>
                <a:gd name="connsiteY1" fmla="*/ 0 h 1023244"/>
                <a:gd name="connsiteX2" fmla="*/ 3356241 w 3356241"/>
                <a:gd name="connsiteY2" fmla="*/ 1023244 h 1023244"/>
                <a:gd name="connsiteX3" fmla="*/ 0 w 3356241"/>
                <a:gd name="connsiteY3" fmla="*/ 1023244 h 1023244"/>
                <a:gd name="connsiteX4" fmla="*/ 0 w 3356241"/>
                <a:gd name="connsiteY4" fmla="*/ 0 h 102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6241" h="1023244">
                  <a:moveTo>
                    <a:pt x="0" y="0"/>
                  </a:moveTo>
                  <a:lnTo>
                    <a:pt x="3356241" y="0"/>
                  </a:lnTo>
                  <a:lnTo>
                    <a:pt x="3356241" y="1023244"/>
                  </a:lnTo>
                  <a:lnTo>
                    <a:pt x="0" y="10232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500" kern="1200" dirty="0"/>
                <a:t>Native Driver</a:t>
              </a:r>
              <a:endParaRPr lang="zh-CN" altLang="en-US" sz="2500" kern="1200" dirty="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5944323" y="3573490"/>
              <a:ext cx="3356241" cy="1023244"/>
            </a:xfrm>
            <a:custGeom>
              <a:avLst/>
              <a:gdLst>
                <a:gd name="connsiteX0" fmla="*/ 0 w 3356241"/>
                <a:gd name="connsiteY0" fmla="*/ 0 h 1023244"/>
                <a:gd name="connsiteX1" fmla="*/ 3356241 w 3356241"/>
                <a:gd name="connsiteY1" fmla="*/ 0 h 1023244"/>
                <a:gd name="connsiteX2" fmla="*/ 3356241 w 3356241"/>
                <a:gd name="connsiteY2" fmla="*/ 1023244 h 1023244"/>
                <a:gd name="connsiteX3" fmla="*/ 0 w 3356241"/>
                <a:gd name="connsiteY3" fmla="*/ 1023244 h 1023244"/>
                <a:gd name="connsiteX4" fmla="*/ 0 w 3356241"/>
                <a:gd name="connsiteY4" fmla="*/ 0 h 102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6241" h="1023244">
                  <a:moveTo>
                    <a:pt x="0" y="0"/>
                  </a:moveTo>
                  <a:lnTo>
                    <a:pt x="3356241" y="0"/>
                  </a:lnTo>
                  <a:lnTo>
                    <a:pt x="3356241" y="1023244"/>
                  </a:lnTo>
                  <a:lnTo>
                    <a:pt x="0" y="10232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500" kern="1200" dirty="0"/>
                <a:t>Network Protocol Driver</a:t>
              </a:r>
              <a:endParaRPr lang="zh-CN" altLang="en-US" sz="2500" kern="1200" dirty="0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5944323" y="4852545"/>
              <a:ext cx="3356241" cy="1023244"/>
            </a:xfrm>
            <a:custGeom>
              <a:avLst/>
              <a:gdLst>
                <a:gd name="connsiteX0" fmla="*/ 0 w 3356241"/>
                <a:gd name="connsiteY0" fmla="*/ 0 h 1023244"/>
                <a:gd name="connsiteX1" fmla="*/ 3356241 w 3356241"/>
                <a:gd name="connsiteY1" fmla="*/ 0 h 1023244"/>
                <a:gd name="connsiteX2" fmla="*/ 3356241 w 3356241"/>
                <a:gd name="connsiteY2" fmla="*/ 1023244 h 1023244"/>
                <a:gd name="connsiteX3" fmla="*/ 0 w 3356241"/>
                <a:gd name="connsiteY3" fmla="*/ 1023244 h 1023244"/>
                <a:gd name="connsiteX4" fmla="*/ 0 w 3356241"/>
                <a:gd name="connsiteY4" fmla="*/ 0 h 102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6241" h="1023244">
                  <a:moveTo>
                    <a:pt x="0" y="0"/>
                  </a:moveTo>
                  <a:lnTo>
                    <a:pt x="3356241" y="0"/>
                  </a:lnTo>
                  <a:lnTo>
                    <a:pt x="3356241" y="1023244"/>
                  </a:lnTo>
                  <a:lnTo>
                    <a:pt x="0" y="10232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500" kern="1200" dirty="0"/>
                <a:t>Thin Driver</a:t>
              </a:r>
              <a:endParaRPr lang="zh-CN" altLang="en-US" sz="2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519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3C8B47-7CFF-624F-BBC6-39399D42FB3C}"/>
              </a:ext>
            </a:extLst>
          </p:cNvPr>
          <p:cNvSpPr txBox="1"/>
          <p:nvPr/>
        </p:nvSpPr>
        <p:spPr>
          <a:xfrm>
            <a:off x="323654" y="352727"/>
            <a:ext cx="3448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1E58"/>
                </a:solidFill>
                <a:latin typeface="Arial"/>
                <a:ea typeface="黑体"/>
                <a:cs typeface="Segoe UI Semibold" panose="020B0502040204020203" pitchFamily="34" charset="0"/>
              </a:rPr>
              <a:t>JDBC-ODBC bridge driver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A438-DDFB-2D40-B63B-99D1D45A3BA4}" type="slidenum">
              <a:rPr lang="en-US" altLang="zh-CN" smtClean="0"/>
              <a:pPr/>
              <a:t>3</a:t>
            </a:fld>
            <a:r>
              <a:rPr lang="zh-CN" altLang="en-US"/>
              <a:t> </a:t>
            </a:r>
            <a:r>
              <a:rPr lang="en-US" altLang="zh-CN"/>
              <a:t>/ 15</a:t>
            </a:r>
            <a:endParaRPr lang="zh-CN" altLang="en-US" dirty="0"/>
          </a:p>
        </p:txBody>
      </p:sp>
      <p:pic>
        <p:nvPicPr>
          <p:cNvPr id="1026" name="Picture 2" descr="bridge driver">
            <a:extLst>
              <a:ext uri="{FF2B5EF4-FFF2-40B4-BE49-F238E27FC236}">
                <a16:creationId xmlns:a16="http://schemas.microsoft.com/office/drawing/2014/main" id="{62F1D226-C23F-4666-82D0-AABCDACDD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59" y="1784866"/>
            <a:ext cx="71342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E23FCEB-5019-46D8-8DB5-3B6D54355185}"/>
              </a:ext>
            </a:extLst>
          </p:cNvPr>
          <p:cNvSpPr/>
          <p:nvPr/>
        </p:nvSpPr>
        <p:spPr>
          <a:xfrm>
            <a:off x="406473" y="5459028"/>
            <a:ext cx="5750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In Java 8, the JDBC-ODBC Bridge has been removed.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3EC022-1F69-4603-B284-6FF990190452}"/>
              </a:ext>
            </a:extLst>
          </p:cNvPr>
          <p:cNvSpPr/>
          <p:nvPr/>
        </p:nvSpPr>
        <p:spPr>
          <a:xfrm>
            <a:off x="7544499" y="2300004"/>
            <a:ext cx="41078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10B4B"/>
                </a:solidFill>
                <a:latin typeface="erdana"/>
              </a:rPr>
              <a:t>Advantages: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easy to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can be easily connected to any database.</a:t>
            </a:r>
          </a:p>
          <a:p>
            <a:r>
              <a:rPr lang="en-US" altLang="zh-CN" dirty="0">
                <a:solidFill>
                  <a:srgbClr val="610B4B"/>
                </a:solidFill>
                <a:latin typeface="erdana"/>
              </a:rPr>
              <a:t>Disadvantages: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Performance degraded because JDBC method call is converted into the ODBC function calls.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The ODBC driver needs to be installed on the client machine.</a:t>
            </a:r>
            <a:endParaRPr lang="en-US" altLang="zh-CN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29732B3-D0AD-4E1C-8CEF-83C3061392D4}"/>
              </a:ext>
            </a:extLst>
          </p:cNvPr>
          <p:cNvSpPr/>
          <p:nvPr/>
        </p:nvSpPr>
        <p:spPr>
          <a:xfrm>
            <a:off x="472579" y="1010873"/>
            <a:ext cx="10105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The JDBC-ODBC bridge driver uses ODBC driver to connect to the database. The JDBC-ODBC bridge driver converts JDBC method calls into the ODBC function calls. This is now discouraged because of thin driver.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0780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3C8B47-7CFF-624F-BBC6-39399D42FB3C}"/>
              </a:ext>
            </a:extLst>
          </p:cNvPr>
          <p:cNvSpPr txBox="1"/>
          <p:nvPr/>
        </p:nvSpPr>
        <p:spPr>
          <a:xfrm>
            <a:off x="323654" y="352727"/>
            <a:ext cx="3448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001E58"/>
                </a:solidFill>
                <a:latin typeface="Arial"/>
                <a:ea typeface="黑体"/>
                <a:cs typeface="Segoe UI Semibold" panose="020B0502040204020203" pitchFamily="34" charset="0"/>
              </a:rPr>
              <a:t>Native-API driver</a:t>
            </a:r>
            <a:endParaRPr lang="en-US" sz="2000" b="1" dirty="0">
              <a:solidFill>
                <a:srgbClr val="001E58"/>
              </a:solidFill>
              <a:latin typeface="Arial"/>
              <a:ea typeface="黑体"/>
              <a:cs typeface="Segoe UI Semibold" panose="020B0502040204020203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A438-DDFB-2D40-B63B-99D1D45A3BA4}" type="slidenum">
              <a:rPr lang="en-US" altLang="zh-CN" smtClean="0"/>
              <a:pPr/>
              <a:t>4</a:t>
            </a:fld>
            <a:r>
              <a:rPr lang="zh-CN" altLang="en-US"/>
              <a:t> </a:t>
            </a:r>
            <a:r>
              <a:rPr lang="en-US" altLang="zh-CN"/>
              <a:t>/ 15</a:t>
            </a:r>
            <a:endParaRPr lang="zh-CN" altLang="en-US" dirty="0"/>
          </a:p>
        </p:txBody>
      </p:sp>
      <p:pic>
        <p:nvPicPr>
          <p:cNvPr id="2050" name="Picture 2" descr="Native-API driver">
            <a:extLst>
              <a:ext uri="{FF2B5EF4-FFF2-40B4-BE49-F238E27FC236}">
                <a16:creationId xmlns:a16="http://schemas.microsoft.com/office/drawing/2014/main" id="{D95F2795-A997-4FBD-9E11-B59BDC093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54" y="2061594"/>
            <a:ext cx="55054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EC70287-C9E9-4F4A-92A6-14CBDE6BF822}"/>
              </a:ext>
            </a:extLst>
          </p:cNvPr>
          <p:cNvSpPr/>
          <p:nvPr/>
        </p:nvSpPr>
        <p:spPr>
          <a:xfrm>
            <a:off x="6362896" y="2330752"/>
            <a:ext cx="5505450" cy="2397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10B4B"/>
                </a:solidFill>
                <a:latin typeface="erdana"/>
              </a:rPr>
              <a:t>Advantage: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performance upgraded than JDBC-ODBC bridge driver.</a:t>
            </a:r>
          </a:p>
          <a:p>
            <a:r>
              <a:rPr lang="en-US" altLang="zh-CN" dirty="0">
                <a:solidFill>
                  <a:srgbClr val="610B4B"/>
                </a:solidFill>
                <a:latin typeface="erdana"/>
              </a:rPr>
              <a:t>Disadvantage: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The Native driver needs to be installed on the each client machine.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The Vendor client library needs to be installed on client machine.</a:t>
            </a:r>
            <a:endParaRPr lang="en-US" altLang="zh-CN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1CCCB5-77D2-4D85-8FD0-166CB24DDC0F}"/>
              </a:ext>
            </a:extLst>
          </p:cNvPr>
          <p:cNvSpPr/>
          <p:nvPr/>
        </p:nvSpPr>
        <p:spPr>
          <a:xfrm>
            <a:off x="743104" y="884864"/>
            <a:ext cx="9701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Native API driver uses the client-side libraries of the database. The driver converts JDBC method calls into native calls of the database API. It is not written entirely in java.</a:t>
            </a:r>
          </a:p>
        </p:txBody>
      </p:sp>
    </p:spTree>
    <p:extLst>
      <p:ext uri="{BB962C8B-B14F-4D97-AF65-F5344CB8AC3E}">
        <p14:creationId xmlns:p14="http://schemas.microsoft.com/office/powerpoint/2010/main" val="3653809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3C8B47-7CFF-624F-BBC6-39399D42FB3C}"/>
              </a:ext>
            </a:extLst>
          </p:cNvPr>
          <p:cNvSpPr txBox="1"/>
          <p:nvPr/>
        </p:nvSpPr>
        <p:spPr>
          <a:xfrm>
            <a:off x="323654" y="352727"/>
            <a:ext cx="3448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001E58"/>
                </a:solidFill>
                <a:latin typeface="Arial"/>
                <a:ea typeface="黑体"/>
                <a:cs typeface="Segoe UI Semibold" panose="020B0502040204020203" pitchFamily="34" charset="0"/>
              </a:rPr>
              <a:t>Network Protocol driver</a:t>
            </a:r>
            <a:endParaRPr lang="en-US" sz="2000" b="1" dirty="0">
              <a:solidFill>
                <a:srgbClr val="001E58"/>
              </a:solidFill>
              <a:latin typeface="Arial"/>
              <a:ea typeface="黑体"/>
              <a:cs typeface="Segoe UI Semibold" panose="020B0502040204020203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A438-DDFB-2D40-B63B-99D1D45A3BA4}" type="slidenum">
              <a:rPr lang="en-US" altLang="zh-CN" smtClean="0"/>
              <a:pPr/>
              <a:t>5</a:t>
            </a:fld>
            <a:r>
              <a:rPr lang="zh-CN" altLang="en-US"/>
              <a:t> </a:t>
            </a:r>
            <a:r>
              <a:rPr lang="en-US" altLang="zh-CN"/>
              <a:t>/ 15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7AF36AE-7720-4A10-A0EE-745D2D714844}"/>
              </a:ext>
            </a:extLst>
          </p:cNvPr>
          <p:cNvSpPr/>
          <p:nvPr/>
        </p:nvSpPr>
        <p:spPr>
          <a:xfrm>
            <a:off x="925584" y="752837"/>
            <a:ext cx="87804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Network Protocol driver uses middleware (application server) that converts JDBC calls directly or indirectly into the vendor-specific database protocol. It is fully written in java.</a:t>
            </a:r>
            <a:endParaRPr lang="zh-CN" altLang="en-US" dirty="0"/>
          </a:p>
        </p:txBody>
      </p:sp>
      <p:pic>
        <p:nvPicPr>
          <p:cNvPr id="3074" name="Picture 2" descr="Network Protocol driver">
            <a:extLst>
              <a:ext uri="{FF2B5EF4-FFF2-40B4-BE49-F238E27FC236}">
                <a16:creationId xmlns:a16="http://schemas.microsoft.com/office/drawing/2014/main" id="{F37D17F3-605E-4065-B095-9B1D5D166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54" y="1588840"/>
            <a:ext cx="634365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0EECEAC-88E1-44DB-910D-68030C16D9C8}"/>
              </a:ext>
            </a:extLst>
          </p:cNvPr>
          <p:cNvSpPr/>
          <p:nvPr/>
        </p:nvSpPr>
        <p:spPr>
          <a:xfrm>
            <a:off x="6575192" y="1859339"/>
            <a:ext cx="523193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Advantage:</a:t>
            </a:r>
          </a:p>
          <a:p>
            <a:r>
              <a:rPr lang="en-US" altLang="zh-CN" dirty="0"/>
              <a:t>No client side library is required because of application server that can perform many tasks like auditing, load balancing, logging etc.</a:t>
            </a:r>
          </a:p>
          <a:p>
            <a:r>
              <a:rPr lang="en-US" altLang="zh-CN" dirty="0"/>
              <a:t>Disadvantages:</a:t>
            </a:r>
          </a:p>
          <a:p>
            <a:r>
              <a:rPr lang="en-US" altLang="zh-CN" dirty="0"/>
              <a:t>Network support is required on client machine.</a:t>
            </a:r>
          </a:p>
          <a:p>
            <a:r>
              <a:rPr lang="en-US" altLang="zh-CN" dirty="0"/>
              <a:t>Requires database-specific coding to be done in the middle tier.</a:t>
            </a:r>
          </a:p>
          <a:p>
            <a:r>
              <a:rPr lang="en-US" altLang="zh-CN" dirty="0"/>
              <a:t>Maintenance of Network Protocol driver becomes costly because it requires database-specific coding to be done in the middle tier.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66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3C8B47-7CFF-624F-BBC6-39399D42FB3C}"/>
              </a:ext>
            </a:extLst>
          </p:cNvPr>
          <p:cNvSpPr txBox="1"/>
          <p:nvPr/>
        </p:nvSpPr>
        <p:spPr>
          <a:xfrm>
            <a:off x="323654" y="352727"/>
            <a:ext cx="3448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001E58"/>
                </a:solidFill>
                <a:latin typeface="Arial"/>
                <a:ea typeface="黑体"/>
                <a:cs typeface="Segoe UI Semibold" panose="020B0502040204020203" pitchFamily="34" charset="0"/>
              </a:rPr>
              <a:t>Thin driver</a:t>
            </a:r>
            <a:endParaRPr lang="en-US" sz="2000" b="1" dirty="0">
              <a:solidFill>
                <a:srgbClr val="001E58"/>
              </a:solidFill>
              <a:latin typeface="Arial"/>
              <a:ea typeface="黑体"/>
              <a:cs typeface="Segoe UI Semibold" panose="020B0502040204020203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A438-DDFB-2D40-B63B-99D1D45A3BA4}" type="slidenum">
              <a:rPr lang="en-US" altLang="zh-CN" smtClean="0"/>
              <a:pPr/>
              <a:t>6</a:t>
            </a:fld>
            <a:r>
              <a:rPr lang="zh-CN" altLang="en-US"/>
              <a:t> </a:t>
            </a:r>
            <a:r>
              <a:rPr lang="en-US" altLang="zh-CN"/>
              <a:t>/ 15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73ECC08-7F9E-48A6-90E3-A8DB4F643A4A}"/>
              </a:ext>
            </a:extLst>
          </p:cNvPr>
          <p:cNvSpPr/>
          <p:nvPr/>
        </p:nvSpPr>
        <p:spPr>
          <a:xfrm>
            <a:off x="1277923" y="752837"/>
            <a:ext cx="8520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The thin driver converts JDBC calls directly into the vendor-specific database protocol. That is why it is known as thin driver. It is fully written in Java language.</a:t>
            </a:r>
            <a:endParaRPr lang="zh-CN" altLang="en-US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77492A-568F-4B0D-8A06-48EB4DCC2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54" y="1530554"/>
            <a:ext cx="4876800" cy="39814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EFBA6DC-9CEE-4713-857A-B05FC47A4C7C}"/>
              </a:ext>
            </a:extLst>
          </p:cNvPr>
          <p:cNvSpPr/>
          <p:nvPr/>
        </p:nvSpPr>
        <p:spPr>
          <a:xfrm>
            <a:off x="6096000" y="2572891"/>
            <a:ext cx="55003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Advantage:</a:t>
            </a:r>
          </a:p>
          <a:p>
            <a:r>
              <a:rPr lang="en-US" altLang="zh-CN" dirty="0"/>
              <a:t>Better performance than all other drivers.</a:t>
            </a:r>
          </a:p>
          <a:p>
            <a:r>
              <a:rPr lang="en-US" altLang="zh-CN" dirty="0"/>
              <a:t>No software is required at client side or server side.</a:t>
            </a:r>
          </a:p>
          <a:p>
            <a:r>
              <a:rPr lang="en-US" altLang="zh-CN" dirty="0"/>
              <a:t>Disadvantage:</a:t>
            </a:r>
          </a:p>
          <a:p>
            <a:r>
              <a:rPr lang="en-US" altLang="zh-CN" dirty="0"/>
              <a:t>Drivers depend on the Database.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60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3C8B47-7CFF-624F-BBC6-39399D42FB3C}"/>
              </a:ext>
            </a:extLst>
          </p:cNvPr>
          <p:cNvSpPr txBox="1"/>
          <p:nvPr/>
        </p:nvSpPr>
        <p:spPr>
          <a:xfrm>
            <a:off x="323654" y="352727"/>
            <a:ext cx="5772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001E58"/>
                </a:solidFill>
                <a:latin typeface="Arial"/>
                <a:ea typeface="黑体"/>
                <a:cs typeface="Segoe UI Semibold" panose="020B0502040204020203" pitchFamily="34" charset="0"/>
              </a:rPr>
              <a:t>Java Database Connectivity with 5 Steps</a:t>
            </a:r>
            <a:endParaRPr lang="en-US" sz="2000" b="1" dirty="0">
              <a:solidFill>
                <a:srgbClr val="001E58"/>
              </a:solidFill>
              <a:latin typeface="Arial"/>
              <a:ea typeface="黑体"/>
              <a:cs typeface="Segoe UI Semibold" panose="020B0502040204020203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A438-DDFB-2D40-B63B-99D1D45A3BA4}" type="slidenum">
              <a:rPr lang="en-US" altLang="zh-CN" smtClean="0"/>
              <a:pPr/>
              <a:t>7</a:t>
            </a:fld>
            <a:r>
              <a:rPr lang="zh-CN" altLang="en-US"/>
              <a:t> </a:t>
            </a:r>
            <a:r>
              <a:rPr lang="en-US" altLang="zh-CN"/>
              <a:t>/ 15</a:t>
            </a:r>
            <a:endParaRPr lang="zh-CN" altLang="en-US" dirty="0"/>
          </a:p>
        </p:txBody>
      </p:sp>
      <p:pic>
        <p:nvPicPr>
          <p:cNvPr id="5122" name="Picture 2" descr="Java Database Connectivity Steps">
            <a:extLst>
              <a:ext uri="{FF2B5EF4-FFF2-40B4-BE49-F238E27FC236}">
                <a16:creationId xmlns:a16="http://schemas.microsoft.com/office/drawing/2014/main" id="{F79EA1EB-711E-4AA5-899B-1F63C585B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749" y="1265078"/>
            <a:ext cx="37338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4094E5A-2B25-4879-BCA7-F1BC4D87C5D5}"/>
              </a:ext>
            </a:extLst>
          </p:cNvPr>
          <p:cNvSpPr/>
          <p:nvPr/>
        </p:nvSpPr>
        <p:spPr>
          <a:xfrm>
            <a:off x="741028" y="214489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There are 5 steps to connect any java application with the database using JDBC. These steps are as follows: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Register the Driver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Create connection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Create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Execute queries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Close connection</a:t>
            </a:r>
            <a:endParaRPr lang="en-US" altLang="zh-CN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68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A438-DDFB-2D40-B63B-99D1D45A3BA4}" type="slidenum">
              <a:rPr lang="en-US" altLang="zh-CN" smtClean="0"/>
              <a:pPr/>
              <a:t>8</a:t>
            </a:fld>
            <a:r>
              <a:rPr lang="zh-CN" altLang="en-US"/>
              <a:t> </a:t>
            </a:r>
            <a:r>
              <a:rPr lang="en-US" altLang="zh-CN"/>
              <a:t>/ 15</a:t>
            </a:r>
            <a:endParaRPr lang="zh-CN" altLang="en-US" dirty="0"/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85DBDDA6-DAC8-4248-B3C5-E2D7E7B35F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8848647"/>
              </p:ext>
            </p:extLst>
          </p:nvPr>
        </p:nvGraphicFramePr>
        <p:xfrm>
          <a:off x="2032000" y="719667"/>
          <a:ext cx="8210958" cy="5010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340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outdoor, nature, mountain, water&#10;&#10;Description automatically generated">
            <a:extLst>
              <a:ext uri="{FF2B5EF4-FFF2-40B4-BE49-F238E27FC236}">
                <a16:creationId xmlns:a16="http://schemas.microsoft.com/office/drawing/2014/main" id="{87BE1BA2-812A-CF4B-8F3D-550EF93937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7C1163-A916-4F32-B44F-ECD290BC0AD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8" name="Picture 7" descr="A picture containing wheel, drawing&#10;&#10;Description automatically generated">
            <a:extLst>
              <a:ext uri="{FF2B5EF4-FFF2-40B4-BE49-F238E27FC236}">
                <a16:creationId xmlns:a16="http://schemas.microsoft.com/office/drawing/2014/main" id="{FE51BA8D-7FC7-420B-B1A9-9F63698F53F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2621" y="246442"/>
            <a:ext cx="1401382" cy="576518"/>
          </a:xfrm>
          <a:prstGeom prst="rect">
            <a:avLst/>
          </a:prstGeom>
        </p:spPr>
      </p:pic>
      <p:sp>
        <p:nvSpPr>
          <p:cNvPr id="14" name="Rectangle 5">
            <a:extLst>
              <a:ext uri="{FF2B5EF4-FFF2-40B4-BE49-F238E27FC236}">
                <a16:creationId xmlns:a16="http://schemas.microsoft.com/office/drawing/2014/main" id="{29407BBC-2FAB-3648-A3C6-612A4D10EA9B}"/>
              </a:ext>
            </a:extLst>
          </p:cNvPr>
          <p:cNvSpPr/>
          <p:nvPr/>
        </p:nvSpPr>
        <p:spPr>
          <a:xfrm>
            <a:off x="1" y="2465535"/>
            <a:ext cx="12192000" cy="2228385"/>
          </a:xfrm>
          <a:prstGeom prst="rect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ea typeface="黑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82815" y="6175295"/>
            <a:ext cx="38886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600" b="0" cap="none" baseline="0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CLPS Incorporation</a:t>
            </a:r>
            <a:endParaRPr lang="zh-CN" altLang="en-US" sz="1600" b="0" cap="none" baseline="0" dirty="0"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2285" y="2930872"/>
            <a:ext cx="44943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Let’s move to practice</a:t>
            </a:r>
          </a:p>
        </p:txBody>
      </p:sp>
    </p:spTree>
    <p:extLst>
      <p:ext uri="{BB962C8B-B14F-4D97-AF65-F5344CB8AC3E}">
        <p14:creationId xmlns:p14="http://schemas.microsoft.com/office/powerpoint/2010/main" val="3753658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1200" b="1" dirty="0" smtClean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3649</TotalTime>
  <Words>629</Words>
  <Application>Microsoft Office PowerPoint</Application>
  <PresentationFormat>宽屏</PresentationFormat>
  <Paragraphs>83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erdana</vt:lpstr>
      <vt:lpstr>Open Sans</vt:lpstr>
      <vt:lpstr>Open Sans Light</vt:lpstr>
      <vt:lpstr>等线</vt:lpstr>
      <vt:lpstr>黑体</vt:lpstr>
      <vt:lpstr>Arial</vt:lpstr>
      <vt:lpstr>Calibri</vt:lpstr>
      <vt:lpstr>Calibri Light</vt:lpstr>
      <vt:lpstr>Segoe UI Semibold</vt:lpstr>
      <vt:lpstr>Segoe UI Semilight</vt:lpstr>
      <vt:lpstr>verdana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Tarzan The CLPS</dc:creator>
  <cp:lastModifiedBy>Kevin Cater</cp:lastModifiedBy>
  <cp:revision>310</cp:revision>
  <cp:lastPrinted>2019-12-24T09:18:20Z</cp:lastPrinted>
  <dcterms:created xsi:type="dcterms:W3CDTF">2019-11-22T10:04:02Z</dcterms:created>
  <dcterms:modified xsi:type="dcterms:W3CDTF">2020-08-09T03:26:37Z</dcterms:modified>
</cp:coreProperties>
</file>