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93" r:id="rId2"/>
    <p:sldId id="294" r:id="rId3"/>
    <p:sldId id="292" r:id="rId4"/>
    <p:sldId id="295" r:id="rId5"/>
    <p:sldId id="309" r:id="rId6"/>
    <p:sldId id="310" r:id="rId7"/>
    <p:sldId id="296" r:id="rId8"/>
    <p:sldId id="311" r:id="rId9"/>
    <p:sldId id="297" r:id="rId10"/>
    <p:sldId id="298" r:id="rId11"/>
    <p:sldId id="299" r:id="rId12"/>
    <p:sldId id="300" r:id="rId13"/>
    <p:sldId id="301" r:id="rId14"/>
    <p:sldId id="303" r:id="rId15"/>
    <p:sldId id="289" r:id="rId1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LPS" initials="CLPS" lastIdx="1" clrIdx="6"/>
  <p:cmAuthor id="1" name="Matthew Tang" initials="MT" lastIdx="2" clrIdx="0">
    <p:extLst>
      <p:ext uri="{19B8F6BF-5375-455C-9EA6-DF929625EA0E}">
        <p15:presenceInfo xmlns:p15="http://schemas.microsoft.com/office/powerpoint/2012/main" userId="S::matthew.tang_clpsgbs.com#ext#@clpstechnologyhongkongcolim.onmicrosoft.com::87eeb0d3-70eb-4806-863f-df882139c0dd" providerId="AD"/>
      </p:ext>
    </p:extLst>
  </p:cmAuthor>
  <p:cmAuthor id="2" name="Matthew Tang" initials="MT [2]" lastIdx="13" clrIdx="1">
    <p:extLst>
      <p:ext uri="{19B8F6BF-5375-455C-9EA6-DF929625EA0E}">
        <p15:presenceInfo xmlns:p15="http://schemas.microsoft.com/office/powerpoint/2012/main" userId="Matthew Tang" providerId="None"/>
      </p:ext>
    </p:extLst>
  </p:cmAuthor>
  <p:cmAuthor id="3" name="Tarzan The CLPS" initials="TTC" lastIdx="3" clrIdx="2">
    <p:extLst>
      <p:ext uri="{19B8F6BF-5375-455C-9EA6-DF929625EA0E}">
        <p15:presenceInfo xmlns:p15="http://schemas.microsoft.com/office/powerpoint/2012/main" userId="a267c1eb53b60c52" providerId="Windows Live"/>
      </p:ext>
    </p:extLst>
  </p:cmAuthor>
  <p:cmAuthor id="4" name="user" initials="u" lastIdx="4" clrIdx="3">
    <p:extLst>
      <p:ext uri="{19B8F6BF-5375-455C-9EA6-DF929625EA0E}">
        <p15:presenceInfo xmlns:p15="http://schemas.microsoft.com/office/powerpoint/2012/main" userId="user" providerId="None"/>
      </p:ext>
    </p:extLst>
  </p:cmAuthor>
  <p:cmAuthor id="5" name="Way Tsang" initials="WT" lastIdx="2" clrIdx="4">
    <p:extLst>
      <p:ext uri="{19B8F6BF-5375-455C-9EA6-DF929625EA0E}">
        <p15:presenceInfo xmlns:p15="http://schemas.microsoft.com/office/powerpoint/2012/main" userId="S::wtsang@kbquest.com::c42e86c7-1da8-4ed4-8571-d0e08e300bae" providerId="AD"/>
      </p:ext>
    </p:extLst>
  </p:cmAuthor>
  <p:cmAuthor id="6" name="Rhon" initials="R" lastIdx="1" clrIdx="5">
    <p:extLst>
      <p:ext uri="{19B8F6BF-5375-455C-9EA6-DF929625EA0E}">
        <p15:presenceInfo xmlns:p15="http://schemas.microsoft.com/office/powerpoint/2012/main" userId="S-1-5-21-556607371-2117725872-1013959284-14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84BE"/>
    <a:srgbClr val="9966FF"/>
    <a:srgbClr val="9999FF"/>
    <a:srgbClr val="CF5B3B"/>
    <a:srgbClr val="E13F1F"/>
    <a:srgbClr val="DF6921"/>
    <a:srgbClr val="FF9900"/>
    <a:srgbClr val="2B3889"/>
    <a:srgbClr val="25A3DA"/>
    <a:srgbClr val="1C5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1273" autoAdjust="0"/>
  </p:normalViewPr>
  <p:slideViewPr>
    <p:cSldViewPr snapToGrid="0">
      <p:cViewPr varScale="1">
        <p:scale>
          <a:sx n="114" d="100"/>
          <a:sy n="114" d="100"/>
        </p:scale>
        <p:origin x="510"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6"/>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850444" y="1"/>
            <a:ext cx="2945659" cy="498056"/>
          </a:xfrm>
          <a:prstGeom prst="rect">
            <a:avLst/>
          </a:prstGeom>
        </p:spPr>
        <p:txBody>
          <a:bodyPr vert="horz" lIns="92546" tIns="46273" rIns="92546" bIns="46273" rtlCol="0"/>
          <a:lstStyle>
            <a:lvl1pPr algn="r">
              <a:defRPr sz="1200"/>
            </a:lvl1pPr>
          </a:lstStyle>
          <a:p>
            <a:fld id="{D9E03076-B169-714D-872A-5B70E7A25F49}" type="datetimeFigureOut">
              <a:rPr lang="en-US" smtClean="0"/>
              <a:t>8/11/2020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2546" tIns="46273" rIns="92546" bIns="46273"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9428584"/>
            <a:ext cx="2945659" cy="498055"/>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2546" tIns="46273" rIns="92546" bIns="46273" rtlCol="0" anchor="b"/>
          <a:lstStyle>
            <a:lvl1pPr algn="r">
              <a:defRPr sz="1200"/>
            </a:lvl1pPr>
          </a:lstStyle>
          <a:p>
            <a:fld id="{47DA33AE-D0D3-FD4E-98EA-5553C13709F8}" type="slidenum">
              <a:rPr lang="en-US" smtClean="0"/>
              <a:t>‹#›</a:t>
            </a:fld>
            <a:endParaRPr lang="en-US"/>
          </a:p>
        </p:txBody>
      </p:sp>
    </p:spTree>
    <p:extLst>
      <p:ext uri="{BB962C8B-B14F-4D97-AF65-F5344CB8AC3E}">
        <p14:creationId xmlns:p14="http://schemas.microsoft.com/office/powerpoint/2010/main" val="75233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DA33AE-D0D3-FD4E-98EA-5553C13709F8}" type="slidenum">
              <a:rPr lang="en-US" smtClean="0"/>
              <a:t>1</a:t>
            </a:fld>
            <a:endParaRPr lang="en-US"/>
          </a:p>
        </p:txBody>
      </p:sp>
    </p:spTree>
    <p:extLst>
      <p:ext uri="{BB962C8B-B14F-4D97-AF65-F5344CB8AC3E}">
        <p14:creationId xmlns:p14="http://schemas.microsoft.com/office/powerpoint/2010/main" val="253565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10</a:t>
            </a:fld>
            <a:endParaRPr lang="en-US"/>
          </a:p>
        </p:txBody>
      </p:sp>
    </p:spTree>
    <p:extLst>
      <p:ext uri="{BB962C8B-B14F-4D97-AF65-F5344CB8AC3E}">
        <p14:creationId xmlns:p14="http://schemas.microsoft.com/office/powerpoint/2010/main" val="414108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11</a:t>
            </a:fld>
            <a:endParaRPr lang="en-US"/>
          </a:p>
        </p:txBody>
      </p:sp>
    </p:spTree>
    <p:extLst>
      <p:ext uri="{BB962C8B-B14F-4D97-AF65-F5344CB8AC3E}">
        <p14:creationId xmlns:p14="http://schemas.microsoft.com/office/powerpoint/2010/main" val="140879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12</a:t>
            </a:fld>
            <a:endParaRPr lang="en-US"/>
          </a:p>
        </p:txBody>
      </p:sp>
    </p:spTree>
    <p:extLst>
      <p:ext uri="{BB962C8B-B14F-4D97-AF65-F5344CB8AC3E}">
        <p14:creationId xmlns:p14="http://schemas.microsoft.com/office/powerpoint/2010/main" val="3991370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13</a:t>
            </a:fld>
            <a:endParaRPr lang="en-US"/>
          </a:p>
        </p:txBody>
      </p:sp>
    </p:spTree>
    <p:extLst>
      <p:ext uri="{BB962C8B-B14F-4D97-AF65-F5344CB8AC3E}">
        <p14:creationId xmlns:p14="http://schemas.microsoft.com/office/powerpoint/2010/main" val="65062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14</a:t>
            </a:fld>
            <a:endParaRPr lang="en-US"/>
          </a:p>
        </p:txBody>
      </p:sp>
    </p:spTree>
    <p:extLst>
      <p:ext uri="{BB962C8B-B14F-4D97-AF65-F5344CB8AC3E}">
        <p14:creationId xmlns:p14="http://schemas.microsoft.com/office/powerpoint/2010/main" val="11875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2</a:t>
            </a:fld>
            <a:endParaRPr lang="en-US"/>
          </a:p>
        </p:txBody>
      </p:sp>
    </p:spTree>
    <p:extLst>
      <p:ext uri="{BB962C8B-B14F-4D97-AF65-F5344CB8AC3E}">
        <p14:creationId xmlns:p14="http://schemas.microsoft.com/office/powerpoint/2010/main" val="353585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3</a:t>
            </a:fld>
            <a:endParaRPr lang="en-US"/>
          </a:p>
        </p:txBody>
      </p:sp>
    </p:spTree>
    <p:extLst>
      <p:ext uri="{BB962C8B-B14F-4D97-AF65-F5344CB8AC3E}">
        <p14:creationId xmlns:p14="http://schemas.microsoft.com/office/powerpoint/2010/main" val="260004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4</a:t>
            </a:fld>
            <a:endParaRPr lang="en-US"/>
          </a:p>
        </p:txBody>
      </p:sp>
    </p:spTree>
    <p:extLst>
      <p:ext uri="{BB962C8B-B14F-4D97-AF65-F5344CB8AC3E}">
        <p14:creationId xmlns:p14="http://schemas.microsoft.com/office/powerpoint/2010/main" val="146613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5</a:t>
            </a:fld>
            <a:endParaRPr lang="en-US"/>
          </a:p>
        </p:txBody>
      </p:sp>
    </p:spTree>
    <p:extLst>
      <p:ext uri="{BB962C8B-B14F-4D97-AF65-F5344CB8AC3E}">
        <p14:creationId xmlns:p14="http://schemas.microsoft.com/office/powerpoint/2010/main" val="978926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6</a:t>
            </a:fld>
            <a:endParaRPr lang="en-US"/>
          </a:p>
        </p:txBody>
      </p:sp>
    </p:spTree>
    <p:extLst>
      <p:ext uri="{BB962C8B-B14F-4D97-AF65-F5344CB8AC3E}">
        <p14:creationId xmlns:p14="http://schemas.microsoft.com/office/powerpoint/2010/main" val="126625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7</a:t>
            </a:fld>
            <a:endParaRPr lang="en-US"/>
          </a:p>
        </p:txBody>
      </p:sp>
    </p:spTree>
    <p:extLst>
      <p:ext uri="{BB962C8B-B14F-4D97-AF65-F5344CB8AC3E}">
        <p14:creationId xmlns:p14="http://schemas.microsoft.com/office/powerpoint/2010/main" val="97153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8</a:t>
            </a:fld>
            <a:endParaRPr lang="en-US"/>
          </a:p>
        </p:txBody>
      </p:sp>
    </p:spTree>
    <p:extLst>
      <p:ext uri="{BB962C8B-B14F-4D97-AF65-F5344CB8AC3E}">
        <p14:creationId xmlns:p14="http://schemas.microsoft.com/office/powerpoint/2010/main" val="258272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7DA33AE-D0D3-FD4E-98EA-5553C13709F8}" type="slidenum">
              <a:rPr lang="en-US" smtClean="0"/>
              <a:t>9</a:t>
            </a:fld>
            <a:endParaRPr lang="en-US"/>
          </a:p>
        </p:txBody>
      </p:sp>
    </p:spTree>
    <p:extLst>
      <p:ext uri="{BB962C8B-B14F-4D97-AF65-F5344CB8AC3E}">
        <p14:creationId xmlns:p14="http://schemas.microsoft.com/office/powerpoint/2010/main" val="212074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jpe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1709-8F04-9E45-8B87-18B4EB7D8A9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BD2D70-0873-C742-9514-56112E920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B21464-BDDF-074F-A67E-85D3D68F0DD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D13D23B-8706-304D-AB8C-067E8C0A2B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0269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CF1-C0D4-AC4A-91EA-3796DDF074F0}"/>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D65FCC-07EF-3549-A4DD-11280F949E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017EB-255B-9E42-94D3-72D69A2EE51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00E4ED-521E-D54B-A6BB-1CA5BF9E5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E30AA-DB4A-4F43-AC38-37AB761937D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409083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FA8A4-BC6A-0D4C-9FE8-6B8D50F66E1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961297-779C-4C4C-963A-95AD1FD606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E8FB3E-BCD2-AA42-817A-16658BBC846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0B19946-7C9F-C143-963B-DADA44BE1F2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378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D87D-AE43-7F4B-A5D4-19959738D02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3AD300-B631-4747-8846-11F42F55DC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428E73-B588-0446-A662-E66E9FDE16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EE4E5EB-FE69-2F4B-A225-BC2A16F8E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1072F-024C-534B-A549-1CF2747418DC}"/>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110403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0CAA-AF10-404F-919A-5AEF2790E4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857883-2383-CF40-BE1D-8BA8CA4C2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C5528E-5517-5342-AD44-925866F2BE7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17FFFED-C212-044E-A309-9284C53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5952F-9CE3-6E42-914F-2B0F4C28DF99}"/>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5030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B49F-F5AC-2944-9215-C6331C25962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2E6D40-BB6E-324C-BD8B-F8F59BA5F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CF1EBB-5A11-7D40-A647-892AA8020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21E35E-E7D2-3542-8914-229075983AF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06E2662-5D4B-CE42-ACD9-8F5E8221E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787FD-3D5A-524C-B4AA-68A1D83C4FAE}"/>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223308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9C77-1790-1F45-B57B-793915967AD6}"/>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AF4BA5-BA29-0944-A388-B33AFABEB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FD501C-64E8-7741-A02F-158691154A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280D58-19D8-7148-8A3B-ED29767D0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11534B-5C0D-CF40-B928-1C58D26CB5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70633B6-EEF2-CD48-811F-AA22FDE1D95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A91B6A7-4D63-CA4A-9DFF-D5576097A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8DFC5-93AA-084B-841A-E32D93CD14A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330055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587F-A8BE-8845-B259-A731A1E01A86}"/>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AE197FB-D144-B344-BA06-3E275772D1B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B399E2-F574-8641-89E8-3640DB874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E16F3-1146-7C4E-82FC-F757E33100D9}"/>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935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矩形 68">
            <a:extLst>
              <a:ext uri="{FF2B5EF4-FFF2-40B4-BE49-F238E27FC236}">
                <a16:creationId xmlns:a16="http://schemas.microsoft.com/office/drawing/2014/main" id="{7E2AF69A-F6D9-5348-A1DE-162C2F262470}"/>
              </a:ext>
            </a:extLst>
          </p:cNvPr>
          <p:cNvSpPr/>
          <p:nvPr userDrawn="1"/>
        </p:nvSpPr>
        <p:spPr>
          <a:xfrm>
            <a:off x="0" y="6087291"/>
            <a:ext cx="12192000" cy="770709"/>
          </a:xfrm>
          <a:prstGeom prst="rect">
            <a:avLst/>
          </a:prstGeom>
          <a:gradFill flip="none" rotWithShape="1">
            <a:gsLst>
              <a:gs pos="0">
                <a:srgbClr val="003047"/>
              </a:gs>
              <a:gs pos="20000">
                <a:srgbClr val="003047"/>
              </a:gs>
              <a:gs pos="69000">
                <a:srgbClr val="002558"/>
              </a:gs>
              <a:gs pos="97000">
                <a:srgbClr val="003047"/>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descr="E:\Lenny.LI\~desktop\0suTyFFJgA副本.png">
            <a:extLst>
              <a:ext uri="{FF2B5EF4-FFF2-40B4-BE49-F238E27FC236}">
                <a16:creationId xmlns:a16="http://schemas.microsoft.com/office/drawing/2014/main" id="{E4EE241A-D2F8-614F-8227-4B4E3469D12E}"/>
              </a:ext>
            </a:extLst>
          </p:cNvPr>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355912" y="5979402"/>
            <a:ext cx="2389788" cy="9864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4FB5BC7-2004-FD49-BCBB-687928F681FF}"/>
              </a:ext>
            </a:extLst>
          </p:cNvPr>
          <p:cNvSpPr txBox="1"/>
          <p:nvPr userDrawn="1"/>
        </p:nvSpPr>
        <p:spPr>
          <a:xfrm>
            <a:off x="7106479" y="6472645"/>
            <a:ext cx="4930812" cy="530915"/>
          </a:xfrm>
          <a:prstGeom prst="rect">
            <a:avLst/>
          </a:prstGeom>
          <a:noFill/>
        </p:spPr>
        <p:txBody>
          <a:bodyPr wrap="square" rtlCol="0">
            <a:spAutoFit/>
          </a:bodyPr>
          <a:lstStyle/>
          <a:p>
            <a:pPr algn="r"/>
            <a:r>
              <a:rPr lang="en-US" sz="105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 2019 C</a:t>
            </a:r>
            <a:r>
              <a:rPr lang="en-US" sz="1050">
                <a:solidFill>
                  <a:srgbClr val="F8C700"/>
                </a:solidFill>
                <a:latin typeface="Open Sans Light" panose="020B0306030504020204" pitchFamily="34" charset="0"/>
                <a:ea typeface="Open Sans Light" panose="020B0306030504020204" pitchFamily="34" charset="0"/>
                <a:cs typeface="Open Sans Light" panose="020B0306030504020204" pitchFamily="34" charset="0"/>
              </a:rPr>
              <a:t>L</a:t>
            </a:r>
            <a:r>
              <a:rPr lang="en-US" sz="105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PS Inc. All rights reserved. </a:t>
            </a:r>
          </a:p>
          <a:p>
            <a:pPr algn="r"/>
            <a:r>
              <a:rPr lang="en-US" sz="80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Any unauthorized copying or distribution of this material is prohibited.</a:t>
            </a:r>
          </a:p>
          <a:p>
            <a:endParaRPr lang="en-US" sz="1000">
              <a:solidFill>
                <a:schemeClr val="bg1">
                  <a:lumMod val="75000"/>
                </a:schemeClr>
              </a:solidFill>
              <a:latin typeface="Segoe UI Semilight" panose="020B0402040204020203" pitchFamily="34" charset="0"/>
              <a:cs typeface="Segoe UI Semilight" panose="020B0402040204020203" pitchFamily="34" charset="0"/>
            </a:endParaRPr>
          </a:p>
        </p:txBody>
      </p:sp>
      <p:sp>
        <p:nvSpPr>
          <p:cNvPr id="16" name="TextBox 15">
            <a:extLst>
              <a:ext uri="{FF2B5EF4-FFF2-40B4-BE49-F238E27FC236}">
                <a16:creationId xmlns:a16="http://schemas.microsoft.com/office/drawing/2014/main" id="{9E696B82-C3EB-B74E-8F69-DDE52A011841}"/>
              </a:ext>
            </a:extLst>
          </p:cNvPr>
          <p:cNvSpPr txBox="1"/>
          <p:nvPr userDrawn="1"/>
        </p:nvSpPr>
        <p:spPr>
          <a:xfrm>
            <a:off x="9135291" y="252549"/>
            <a:ext cx="2516778" cy="452845"/>
          </a:xfrm>
          <a:prstGeom prst="rect">
            <a:avLst/>
          </a:prstGeom>
          <a:noFill/>
        </p:spPr>
        <p:txBody>
          <a:bodyPr wrap="square" rtlCol="0">
            <a:spAutoFit/>
          </a:bodyPr>
          <a:lstStyle/>
          <a:p>
            <a:endParaRPr lang="en-US"/>
          </a:p>
        </p:txBody>
      </p:sp>
      <p:pic>
        <p:nvPicPr>
          <p:cNvPr id="6" name="Picture 7" descr="A picture containing wheel, drawing&#10;&#10;Description automatically generated">
            <a:extLst>
              <a:ext uri="{FF2B5EF4-FFF2-40B4-BE49-F238E27FC236}">
                <a16:creationId xmlns:a16="http://schemas.microsoft.com/office/drawing/2014/main" id="{FE51BA8D-7FC7-420B-B1A9-9F63698F53F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10192" y="6263122"/>
            <a:ext cx="924248" cy="380228"/>
          </a:xfrm>
          <a:prstGeom prst="rect">
            <a:avLst/>
          </a:prstGeom>
        </p:spPr>
      </p:pic>
      <p:sp>
        <p:nvSpPr>
          <p:cNvPr id="7" name="Slide Number Placeholder 4">
            <a:extLst>
              <a:ext uri="{FF2B5EF4-FFF2-40B4-BE49-F238E27FC236}">
                <a16:creationId xmlns:a16="http://schemas.microsoft.com/office/drawing/2014/main" id="{B5CE16F3-1146-7C4E-82FC-F757E33100D9}"/>
              </a:ext>
            </a:extLst>
          </p:cNvPr>
          <p:cNvSpPr>
            <a:spLocks noGrp="1"/>
          </p:cNvSpPr>
          <p:nvPr>
            <p:ph type="sldNum" sz="quarter" idx="12"/>
          </p:nvPr>
        </p:nvSpPr>
        <p:spPr>
          <a:xfrm>
            <a:off x="9191159" y="6174470"/>
            <a:ext cx="2743200" cy="365125"/>
          </a:xfrm>
          <a:prstGeom prst="rect">
            <a:avLst/>
          </a:prstGeom>
        </p:spPr>
        <p:txBody>
          <a:bodyPr/>
          <a:lstStyle>
            <a:lvl1pPr marL="0" algn="r" defTabSz="914400" rtl="0" eaLnBrk="1" latinLnBrk="0" hangingPunct="1">
              <a:defRPr lang="en-US" sz="1200" b="1" kern="1200" smtClean="0">
                <a:solidFill>
                  <a:schemeClr val="bg1"/>
                </a:solidFill>
                <a:latin typeface="Arial"/>
                <a:ea typeface="黑体"/>
                <a:cs typeface="Open Sans" panose="020B0606030504020204" pitchFamily="34" charset="0"/>
              </a:defRPr>
            </a:lvl1pPr>
          </a:lstStyle>
          <a:p>
            <a:fld id="{CAD3A438-DDFB-2D40-B63B-99D1D45A3BA4}" type="slidenum">
              <a:rPr lang="en-US" altLang="zh-CN" smtClean="0"/>
              <a:pPr/>
              <a:t>‹#›</a:t>
            </a:fld>
            <a:r>
              <a:rPr lang="zh-CN" altLang="en-US" dirty="0"/>
              <a:t> </a:t>
            </a:r>
            <a:r>
              <a:rPr lang="en-US" altLang="zh-CN" dirty="0"/>
              <a:t>/ 15</a:t>
            </a:r>
            <a:endParaRPr lang="zh-CN" altLang="en-US" dirty="0"/>
          </a:p>
        </p:txBody>
      </p:sp>
      <p:pic>
        <p:nvPicPr>
          <p:cNvPr id="8" name="Picture 1">
            <a:extLst>
              <a:ext uri="{FF2B5EF4-FFF2-40B4-BE49-F238E27FC236}">
                <a16:creationId xmlns:a16="http://schemas.microsoft.com/office/drawing/2014/main" id="{6383FDBE-1F39-704B-8043-439F10A28EA3}"/>
              </a:ext>
            </a:extLst>
          </p:cNvPr>
          <p:cNvPicPr>
            <a:picLocks noChangeAspect="1"/>
          </p:cNvPicPr>
          <p:nvPr userDrawn="1"/>
        </p:nvPicPr>
        <p:blipFill rotWithShape="1">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p:blipFill>
        <p:spPr>
          <a:xfrm>
            <a:off x="0" y="215926"/>
            <a:ext cx="6731877" cy="5859104"/>
          </a:xfrm>
          <a:prstGeom prst="rect">
            <a:avLst/>
          </a:prstGeom>
        </p:spPr>
      </p:pic>
    </p:spTree>
    <p:extLst>
      <p:ext uri="{BB962C8B-B14F-4D97-AF65-F5344CB8AC3E}">
        <p14:creationId xmlns:p14="http://schemas.microsoft.com/office/powerpoint/2010/main" val="27164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35D-8AC9-F045-8745-C5B52F128D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8DB470-E182-8A41-9049-27CE54C77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276277D-9B39-A947-9661-2ACD783F2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420394-8093-7648-A62E-DA09EFE3449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1435D30-D1C3-E940-8B18-6DAECC557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307AE-2625-FB49-A551-E92DB276F664}"/>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164348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BED9-1D6F-A245-AFCF-0827623A81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E7C4C03-3EB0-B84F-B3E8-E39121114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0E744-259F-4E4A-AC42-D2E44D99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D0E2D2-7CFE-8743-AB42-EE9540D76C9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8950527-5A77-9E43-8087-517F28ABA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9B1CE-E85F-1D4D-A398-E4E30787572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244207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B1F26-3BE4-3F4F-A458-9361C65E9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506441-0FEF-2742-81B4-70B82B9D8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64D6365-9C5B-B940-AC4B-46660EFFC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34144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outdoor, nature, mountain, water&#10;&#10;Description automatically generated">
            <a:extLst>
              <a:ext uri="{FF2B5EF4-FFF2-40B4-BE49-F238E27FC236}">
                <a16:creationId xmlns:a16="http://schemas.microsoft.com/office/drawing/2014/main" id="{87BE1BA2-812A-CF4B-8F3D-550EF93937B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id="{537C1163-A916-4F32-B44F-ECD290BC0AD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0"/>
            <a:ext cx="12192000" cy="6857998"/>
          </a:xfrm>
          <a:prstGeom prst="rect">
            <a:avLst/>
          </a:prstGeom>
        </p:spPr>
      </p:pic>
      <p:pic>
        <p:nvPicPr>
          <p:cNvPr id="8" name="Picture 7" descr="A picture containing wheel, drawing&#10;&#10;Description automatically generated">
            <a:extLst>
              <a:ext uri="{FF2B5EF4-FFF2-40B4-BE49-F238E27FC236}">
                <a16:creationId xmlns:a16="http://schemas.microsoft.com/office/drawing/2014/main" id="{FE51BA8D-7FC7-420B-B1A9-9F63698F53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12621" y="246442"/>
            <a:ext cx="1401382" cy="576518"/>
          </a:xfrm>
          <a:prstGeom prst="rect">
            <a:avLst/>
          </a:prstGeom>
        </p:spPr>
      </p:pic>
      <p:sp>
        <p:nvSpPr>
          <p:cNvPr id="14" name="Rectangle 5">
            <a:extLst>
              <a:ext uri="{FF2B5EF4-FFF2-40B4-BE49-F238E27FC236}">
                <a16:creationId xmlns:a16="http://schemas.microsoft.com/office/drawing/2014/main" id="{29407BBC-2FAB-3648-A3C6-612A4D10EA9B}"/>
              </a:ext>
            </a:extLst>
          </p:cNvPr>
          <p:cNvSpPr/>
          <p:nvPr/>
        </p:nvSpPr>
        <p:spPr>
          <a:xfrm>
            <a:off x="1" y="2465535"/>
            <a:ext cx="12192000" cy="2228385"/>
          </a:xfrm>
          <a:prstGeom prst="rect">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黑体"/>
            </a:endParaRPr>
          </a:p>
        </p:txBody>
      </p:sp>
      <p:grpSp>
        <p:nvGrpSpPr>
          <p:cNvPr id="2" name="组合 1"/>
          <p:cNvGrpSpPr/>
          <p:nvPr/>
        </p:nvGrpSpPr>
        <p:grpSpPr>
          <a:xfrm>
            <a:off x="2422415" y="2764339"/>
            <a:ext cx="7529305" cy="1592603"/>
            <a:chOff x="1553735" y="2657658"/>
            <a:chExt cx="6264000" cy="1324963"/>
          </a:xfrm>
        </p:grpSpPr>
        <p:sp>
          <p:nvSpPr>
            <p:cNvPr id="7" name="矩形 6"/>
            <p:cNvSpPr/>
            <p:nvPr/>
          </p:nvSpPr>
          <p:spPr>
            <a:xfrm>
              <a:off x="2900014" y="2657658"/>
              <a:ext cx="3599700" cy="640135"/>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Arial"/>
                  <a:ea typeface="黑体"/>
                  <a:cs typeface="Arial" panose="020B0604020202020204" pitchFamily="34" charset="0"/>
                </a:rPr>
                <a:t>Java Collection</a:t>
              </a:r>
              <a:endParaRPr lang="zh-CN" altLang="en-US" sz="4400" b="1" dirty="0">
                <a:solidFill>
                  <a:schemeClr val="bg1"/>
                </a:solidFill>
                <a:effectLst>
                  <a:outerShdw blurRad="38100" dist="38100" dir="2700000" algn="tl">
                    <a:srgbClr val="000000">
                      <a:alpha val="43137"/>
                    </a:srgbClr>
                  </a:outerShdw>
                </a:effectLst>
                <a:latin typeface="Arial"/>
                <a:ea typeface="黑体"/>
                <a:cs typeface="Arial" panose="020B0604020202020204" pitchFamily="34" charset="0"/>
              </a:endParaRPr>
            </a:p>
          </p:txBody>
        </p:sp>
        <p:sp>
          <p:nvSpPr>
            <p:cNvPr id="11" name="矩形 10"/>
            <p:cNvSpPr/>
            <p:nvPr/>
          </p:nvSpPr>
          <p:spPr>
            <a:xfrm>
              <a:off x="2627669" y="3598540"/>
              <a:ext cx="3888660" cy="384081"/>
            </a:xfrm>
            <a:prstGeom prst="rect">
              <a:avLst/>
            </a:prstGeom>
          </p:spPr>
          <p:txBody>
            <a:bodyPr wrap="square">
              <a:spAutoFit/>
            </a:bodyPr>
            <a:lstStyle/>
            <a:p>
              <a:pPr algn="ctr"/>
              <a:endParaRPr lang="en-US" altLang="zh-CN" sz="2400" cap="all" dirty="0">
                <a:solidFill>
                  <a:schemeClr val="bg1"/>
                </a:solidFill>
                <a:latin typeface="Arial"/>
                <a:ea typeface="黑体"/>
                <a:cs typeface="Arial" panose="020B0604020202020204" pitchFamily="34" charset="0"/>
              </a:endParaRPr>
            </a:p>
          </p:txBody>
        </p:sp>
        <p:cxnSp>
          <p:nvCxnSpPr>
            <p:cNvPr id="12" name="直接连接符 11"/>
            <p:cNvCxnSpPr/>
            <p:nvPr/>
          </p:nvCxnSpPr>
          <p:spPr>
            <a:xfrm>
              <a:off x="1553735" y="3454400"/>
              <a:ext cx="626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044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D3A438-DDFB-2D40-B63B-99D1D45A3BA4}" type="slidenum">
              <a:rPr lang="en-US" altLang="zh-CN" smtClean="0"/>
              <a:pPr/>
              <a:t>10</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AA45674D-87C9-4573-912F-BD8D9949FFD6}"/>
              </a:ext>
            </a:extLst>
          </p:cNvPr>
          <p:cNvSpPr/>
          <p:nvPr/>
        </p:nvSpPr>
        <p:spPr>
          <a:xfrm>
            <a:off x="738230" y="763022"/>
            <a:ext cx="10712741" cy="307777"/>
          </a:xfrm>
          <a:prstGeom prst="rect">
            <a:avLst/>
          </a:prstGeom>
        </p:spPr>
        <p:txBody>
          <a:bodyPr wrap="square">
            <a:spAutoFit/>
          </a:bodyPr>
          <a:lstStyle/>
          <a:p>
            <a:r>
              <a:rPr lang="en-US" altLang="zh-CN" sz="1400" dirty="0">
                <a:solidFill>
                  <a:srgbClr val="000000"/>
                </a:solidFill>
                <a:latin typeface="verdana" panose="020B0604030504040204" pitchFamily="34" charset="0"/>
              </a:rPr>
              <a:t>Before understanding the internal working of HashMap, you must be aware of </a:t>
            </a:r>
            <a:r>
              <a:rPr lang="en-US" altLang="zh-CN" sz="1400" dirty="0" err="1">
                <a:solidFill>
                  <a:srgbClr val="000000"/>
                </a:solidFill>
                <a:latin typeface="verdana" panose="020B0604030504040204" pitchFamily="34" charset="0"/>
              </a:rPr>
              <a:t>hashCode</a:t>
            </a:r>
            <a:r>
              <a:rPr lang="en-US" altLang="zh-CN" sz="1400" dirty="0">
                <a:solidFill>
                  <a:srgbClr val="000000"/>
                </a:solidFill>
                <a:latin typeface="verdana" panose="020B0604030504040204" pitchFamily="34" charset="0"/>
              </a:rPr>
              <a:t>() and equals() method.</a:t>
            </a:r>
            <a:endParaRPr lang="zh-CN" altLang="en-US" sz="1400" dirty="0"/>
          </a:p>
        </p:txBody>
      </p:sp>
      <p:sp>
        <p:nvSpPr>
          <p:cNvPr id="3" name="矩形 2">
            <a:extLst>
              <a:ext uri="{FF2B5EF4-FFF2-40B4-BE49-F238E27FC236}">
                <a16:creationId xmlns:a16="http://schemas.microsoft.com/office/drawing/2014/main" id="{C1E8090E-E836-4A77-9036-FEF1564FA5CC}"/>
              </a:ext>
            </a:extLst>
          </p:cNvPr>
          <p:cNvSpPr/>
          <p:nvPr/>
        </p:nvSpPr>
        <p:spPr>
          <a:xfrm>
            <a:off x="343949" y="1345088"/>
            <a:ext cx="5897460" cy="4524315"/>
          </a:xfrm>
          <a:prstGeom prst="rect">
            <a:avLst/>
          </a:prstGeom>
        </p:spPr>
        <p:txBody>
          <a:bodyPr wrap="square">
            <a:spAutoFit/>
          </a:bodyPr>
          <a:lstStyle/>
          <a:p>
            <a:pPr>
              <a:buFont typeface="Arial" panose="020B0604020202020204" pitchFamily="34" charset="0"/>
              <a:buChar char="•"/>
            </a:pPr>
            <a:r>
              <a:rPr lang="en-US" altLang="zh-CN" b="1" dirty="0">
                <a:solidFill>
                  <a:srgbClr val="000000"/>
                </a:solidFill>
                <a:latin typeface="verdana" panose="020B0604030504040204" pitchFamily="34" charset="0"/>
              </a:rPr>
              <a:t>equals():</a:t>
            </a:r>
            <a:r>
              <a:rPr lang="en-US" altLang="zh-CN" dirty="0">
                <a:solidFill>
                  <a:srgbClr val="000000"/>
                </a:solidFill>
                <a:latin typeface="verdana" panose="020B0604030504040204" pitchFamily="34" charset="0"/>
              </a:rPr>
              <a:t> It checks the equality of two objects. It compares the Key, whether they are equal or not. It is a method of the Object class. It can be overridden. If you override the equals() method, then it is mandatory to override the </a:t>
            </a:r>
            <a:r>
              <a:rPr lang="en-US" altLang="zh-CN" dirty="0" err="1">
                <a:solidFill>
                  <a:srgbClr val="000000"/>
                </a:solidFill>
                <a:latin typeface="verdana" panose="020B0604030504040204" pitchFamily="34" charset="0"/>
              </a:rPr>
              <a:t>hashCode</a:t>
            </a:r>
            <a:r>
              <a:rPr lang="en-US" altLang="zh-CN" dirty="0">
                <a:solidFill>
                  <a:srgbClr val="000000"/>
                </a:solidFill>
                <a:latin typeface="verdana" panose="020B0604030504040204" pitchFamily="34" charset="0"/>
              </a:rPr>
              <a:t>() method.</a:t>
            </a:r>
          </a:p>
          <a:p>
            <a:pPr>
              <a:buFont typeface="Arial" panose="020B0604020202020204" pitchFamily="34" charset="0"/>
              <a:buChar char="•"/>
            </a:pPr>
            <a:r>
              <a:rPr lang="en-US" altLang="zh-CN" b="1" dirty="0" err="1">
                <a:solidFill>
                  <a:srgbClr val="000000"/>
                </a:solidFill>
                <a:latin typeface="verdana" panose="020B0604030504040204" pitchFamily="34" charset="0"/>
              </a:rPr>
              <a:t>hashCode</a:t>
            </a:r>
            <a:r>
              <a:rPr lang="en-US" altLang="zh-CN" b="1"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 This is the method of the object class. It returns the memory reference of the object in integer form. The value received from the method is used as the bucket number. The bucket number is the address of the element inside the map. Hash code of null Key is 0.</a:t>
            </a:r>
          </a:p>
          <a:p>
            <a:pPr>
              <a:buFont typeface="Arial" panose="020B0604020202020204" pitchFamily="34" charset="0"/>
              <a:buChar char="•"/>
            </a:pPr>
            <a:r>
              <a:rPr lang="en-US" altLang="zh-CN" b="1" dirty="0">
                <a:solidFill>
                  <a:srgbClr val="000000"/>
                </a:solidFill>
                <a:latin typeface="verdana" panose="020B0604030504040204" pitchFamily="34" charset="0"/>
              </a:rPr>
              <a:t>Buckets:</a:t>
            </a:r>
            <a:r>
              <a:rPr lang="en-US" altLang="zh-CN" dirty="0">
                <a:solidFill>
                  <a:srgbClr val="000000"/>
                </a:solidFill>
                <a:latin typeface="verdana" panose="020B0604030504040204" pitchFamily="34" charset="0"/>
              </a:rPr>
              <a:t> Array of the node is called buckets. Each node has a data structure like a LinkedList. More than one node can share the same bucket. It may be different in capacity.</a:t>
            </a:r>
            <a:endParaRPr lang="en-US" altLang="zh-CN" b="0" dirty="0">
              <a:solidFill>
                <a:srgbClr val="000000"/>
              </a:solidFill>
              <a:effectLst/>
              <a:latin typeface="verdana" panose="020B0604030504040204" pitchFamily="34" charset="0"/>
            </a:endParaRPr>
          </a:p>
        </p:txBody>
      </p:sp>
      <p:pic>
        <p:nvPicPr>
          <p:cNvPr id="3074" name="Picture 2" descr="Working of HashMap in Java">
            <a:extLst>
              <a:ext uri="{FF2B5EF4-FFF2-40B4-BE49-F238E27FC236}">
                <a16:creationId xmlns:a16="http://schemas.microsoft.com/office/drawing/2014/main" id="{ED76C3EF-1E2A-4B88-AEA6-F19AFEC47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15" y="1530795"/>
            <a:ext cx="481012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4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5772346"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Insert Key, Value pair in HashMap</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11</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22D3AB04-D703-4D52-965C-4FFD7BBC1C9C}"/>
              </a:ext>
            </a:extLst>
          </p:cNvPr>
          <p:cNvSpPr/>
          <p:nvPr/>
        </p:nvSpPr>
        <p:spPr>
          <a:xfrm>
            <a:off x="323654" y="805202"/>
            <a:ext cx="9144000" cy="276999"/>
          </a:xfrm>
          <a:prstGeom prst="rect">
            <a:avLst/>
          </a:prstGeom>
        </p:spPr>
        <p:txBody>
          <a:bodyPr wrap="square">
            <a:spAutoFit/>
          </a:bodyPr>
          <a:lstStyle/>
          <a:p>
            <a:r>
              <a:rPr lang="en-US" altLang="zh-CN" sz="1200" dirty="0">
                <a:solidFill>
                  <a:srgbClr val="000000"/>
                </a:solidFill>
                <a:latin typeface="verdana" panose="020B0604030504040204" pitchFamily="34" charset="0"/>
              </a:rPr>
              <a:t>We use put() method to insert the Key and Value pair in the HashMap. The default size of HashMap is 16 (0 to 15).</a:t>
            </a:r>
            <a:endParaRPr lang="zh-CN" altLang="en-US" sz="1200" dirty="0"/>
          </a:p>
        </p:txBody>
      </p:sp>
      <p:sp>
        <p:nvSpPr>
          <p:cNvPr id="3" name="矩形 2">
            <a:extLst>
              <a:ext uri="{FF2B5EF4-FFF2-40B4-BE49-F238E27FC236}">
                <a16:creationId xmlns:a16="http://schemas.microsoft.com/office/drawing/2014/main" id="{720BBBFA-43C4-4AF8-BA28-31E83E80B17B}"/>
              </a:ext>
            </a:extLst>
          </p:cNvPr>
          <p:cNvSpPr/>
          <p:nvPr/>
        </p:nvSpPr>
        <p:spPr>
          <a:xfrm>
            <a:off x="323654" y="1443841"/>
            <a:ext cx="8820346" cy="2308324"/>
          </a:xfrm>
          <a:prstGeom prst="rect">
            <a:avLst/>
          </a:prstGeom>
        </p:spPr>
        <p:txBody>
          <a:bodyPr wrap="square">
            <a:spAutoFit/>
          </a:bodyPr>
          <a:lstStyle/>
          <a:p>
            <a:r>
              <a:rPr lang="en-US" altLang="zh-CN" dirty="0">
                <a:solidFill>
                  <a:srgbClr val="610B4B"/>
                </a:solidFill>
                <a:latin typeface="erdana"/>
              </a:rPr>
              <a:t>Example</a:t>
            </a:r>
          </a:p>
          <a:p>
            <a:endParaRPr lang="en-US" altLang="zh-CN" dirty="0">
              <a:solidFill>
                <a:srgbClr val="610B4B"/>
              </a:solidFill>
              <a:latin typeface="erdana"/>
            </a:endParaRPr>
          </a:p>
          <a:p>
            <a:r>
              <a:rPr lang="en-US" altLang="zh-CN" dirty="0">
                <a:solidFill>
                  <a:srgbClr val="000000"/>
                </a:solidFill>
                <a:latin typeface="verdana" panose="020B0604030504040204" pitchFamily="34" charset="0"/>
              </a:rPr>
              <a:t>In the following example, we want to insert three (Key, Value) pair in the HashMap.</a:t>
            </a:r>
          </a:p>
          <a:p>
            <a:pPr>
              <a:buFont typeface="+mj-lt"/>
              <a:buAutoNum type="arabicPeriod"/>
            </a:pPr>
            <a:r>
              <a:rPr lang="en-US" altLang="zh-CN" dirty="0">
                <a:solidFill>
                  <a:srgbClr val="000000"/>
                </a:solidFill>
                <a:latin typeface="verdana" panose="020B0604030504040204" pitchFamily="34" charset="0"/>
              </a:rPr>
              <a:t>HashMap&lt;String, Integer&gt; map = </a:t>
            </a:r>
            <a:r>
              <a:rPr lang="en-US" altLang="zh-CN" b="1" dirty="0">
                <a:solidFill>
                  <a:srgbClr val="006699"/>
                </a:solidFill>
                <a:latin typeface="verdana" panose="020B0604030504040204" pitchFamily="34" charset="0"/>
              </a:rPr>
              <a:t>new</a:t>
            </a:r>
            <a:r>
              <a:rPr lang="en-US" altLang="zh-CN" dirty="0">
                <a:solidFill>
                  <a:srgbClr val="000000"/>
                </a:solidFill>
                <a:latin typeface="verdana" panose="020B0604030504040204" pitchFamily="34" charset="0"/>
              </a:rPr>
              <a:t> HashMap&lt;&gt;();  </a:t>
            </a:r>
          </a:p>
          <a:p>
            <a:pPr>
              <a:buFont typeface="+mj-lt"/>
              <a:buAutoNum type="arabicPeriod"/>
            </a:pP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0000FF"/>
                </a:solidFill>
                <a:latin typeface="verdana" panose="020B0604030504040204" pitchFamily="34" charset="0"/>
              </a:rPr>
              <a:t>"Aman"</a:t>
            </a:r>
            <a:r>
              <a:rPr lang="en-US" altLang="zh-CN" dirty="0">
                <a:solidFill>
                  <a:srgbClr val="000000"/>
                </a:solidFill>
                <a:latin typeface="verdana" panose="020B0604030504040204" pitchFamily="34" charset="0"/>
              </a:rPr>
              <a:t>, </a:t>
            </a:r>
            <a:r>
              <a:rPr lang="en-US" altLang="zh-CN" dirty="0">
                <a:solidFill>
                  <a:srgbClr val="C00000"/>
                </a:solidFill>
                <a:latin typeface="verdana" panose="020B0604030504040204" pitchFamily="34" charset="0"/>
              </a:rPr>
              <a:t>19</a:t>
            </a:r>
            <a:r>
              <a:rPr lang="en-US" altLang="zh-CN" dirty="0">
                <a:solidFill>
                  <a:srgbClr val="000000"/>
                </a:solidFill>
                <a:latin typeface="verdana" panose="020B0604030504040204" pitchFamily="34" charset="0"/>
              </a:rPr>
              <a:t>);  </a:t>
            </a:r>
          </a:p>
          <a:p>
            <a:pPr>
              <a:buFont typeface="+mj-lt"/>
              <a:buAutoNum type="arabicPeriod"/>
            </a:pP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0000FF"/>
                </a:solidFill>
                <a:latin typeface="verdana" panose="020B0604030504040204" pitchFamily="34" charset="0"/>
              </a:rPr>
              <a:t>"Sunny"</a:t>
            </a:r>
            <a:r>
              <a:rPr lang="en-US" altLang="zh-CN" dirty="0">
                <a:solidFill>
                  <a:srgbClr val="000000"/>
                </a:solidFill>
                <a:latin typeface="verdana" panose="020B0604030504040204" pitchFamily="34" charset="0"/>
              </a:rPr>
              <a:t>, </a:t>
            </a:r>
            <a:r>
              <a:rPr lang="en-US" altLang="zh-CN" dirty="0">
                <a:solidFill>
                  <a:srgbClr val="C00000"/>
                </a:solidFill>
                <a:latin typeface="verdana" panose="020B0604030504040204" pitchFamily="34" charset="0"/>
              </a:rPr>
              <a:t>29</a:t>
            </a:r>
            <a:r>
              <a:rPr lang="en-US" altLang="zh-CN" dirty="0">
                <a:solidFill>
                  <a:srgbClr val="000000"/>
                </a:solidFill>
                <a:latin typeface="verdana" panose="020B0604030504040204" pitchFamily="34" charset="0"/>
              </a:rPr>
              <a:t>);  </a:t>
            </a:r>
          </a:p>
          <a:p>
            <a:pPr>
              <a:buFont typeface="+mj-lt"/>
              <a:buAutoNum type="arabicPeriod"/>
            </a:pP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0000FF"/>
                </a:solidFill>
                <a:latin typeface="verdana" panose="020B0604030504040204" pitchFamily="34" charset="0"/>
              </a:rPr>
              <a:t>"</a:t>
            </a:r>
            <a:r>
              <a:rPr lang="en-US" altLang="zh-CN" dirty="0" err="1">
                <a:solidFill>
                  <a:srgbClr val="0000FF"/>
                </a:solidFill>
                <a:latin typeface="verdana" panose="020B0604030504040204" pitchFamily="34" charset="0"/>
              </a:rPr>
              <a:t>Ritesh</a:t>
            </a:r>
            <a:r>
              <a:rPr lang="en-US" altLang="zh-CN" dirty="0">
                <a:solidFill>
                  <a:srgbClr val="0000FF"/>
                </a:solidFill>
                <a:latin typeface="verdana" panose="020B0604030504040204" pitchFamily="34" charset="0"/>
              </a:rPr>
              <a:t>"</a:t>
            </a:r>
            <a:r>
              <a:rPr lang="en-US" altLang="zh-CN" dirty="0">
                <a:solidFill>
                  <a:srgbClr val="000000"/>
                </a:solidFill>
                <a:latin typeface="verdana" panose="020B0604030504040204" pitchFamily="34" charset="0"/>
              </a:rPr>
              <a:t>, </a:t>
            </a:r>
            <a:r>
              <a:rPr lang="en-US" altLang="zh-CN" dirty="0">
                <a:solidFill>
                  <a:srgbClr val="C00000"/>
                </a:solidFill>
                <a:latin typeface="verdana" panose="020B0604030504040204" pitchFamily="34" charset="0"/>
              </a:rPr>
              <a:t>39</a:t>
            </a:r>
            <a:r>
              <a:rPr lang="en-US" altLang="zh-CN" dirty="0">
                <a:solidFill>
                  <a:srgbClr val="000000"/>
                </a:solidFill>
                <a:latin typeface="verdana" panose="020B0604030504040204" pitchFamily="34" charset="0"/>
              </a:rPr>
              <a:t>);  </a:t>
            </a:r>
          </a:p>
        </p:txBody>
      </p:sp>
      <p:sp>
        <p:nvSpPr>
          <p:cNvPr id="4" name="矩形 3">
            <a:extLst>
              <a:ext uri="{FF2B5EF4-FFF2-40B4-BE49-F238E27FC236}">
                <a16:creationId xmlns:a16="http://schemas.microsoft.com/office/drawing/2014/main" id="{762E910A-9B17-4062-B8E1-94F8FE6E8F5A}"/>
              </a:ext>
            </a:extLst>
          </p:cNvPr>
          <p:cNvSpPr/>
          <p:nvPr/>
        </p:nvSpPr>
        <p:spPr>
          <a:xfrm>
            <a:off x="323654" y="4306589"/>
            <a:ext cx="11303487" cy="923330"/>
          </a:xfrm>
          <a:prstGeom prst="rect">
            <a:avLst/>
          </a:prstGeom>
        </p:spPr>
        <p:txBody>
          <a:bodyPr wrap="square">
            <a:spAutoFit/>
          </a:bodyPr>
          <a:lstStyle/>
          <a:p>
            <a:r>
              <a:rPr lang="en-US" altLang="zh-CN" dirty="0">
                <a:solidFill>
                  <a:srgbClr val="000000"/>
                </a:solidFill>
                <a:latin typeface="verdana" panose="020B0604030504040204" pitchFamily="34" charset="0"/>
              </a:rPr>
              <a:t>Let's see at which index the Key, value pair will be saved into HashMap. When we call the put() method, then it calculates the hash code of the Key "Aman." Suppose the hash code of "Aman" is 2657860. To store the Key in memory, we have to calculate the index.</a:t>
            </a:r>
          </a:p>
        </p:txBody>
      </p:sp>
    </p:spTree>
    <p:extLst>
      <p:ext uri="{BB962C8B-B14F-4D97-AF65-F5344CB8AC3E}">
        <p14:creationId xmlns:p14="http://schemas.microsoft.com/office/powerpoint/2010/main" val="134713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D3A438-DDFB-2D40-B63B-99D1D45A3BA4}" type="slidenum">
              <a:rPr lang="en-US" altLang="zh-CN" smtClean="0"/>
              <a:pPr/>
              <a:t>12</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9A2162DF-1624-4DAC-A7A1-33181EDFD4B3}"/>
              </a:ext>
            </a:extLst>
          </p:cNvPr>
          <p:cNvSpPr/>
          <p:nvPr/>
        </p:nvSpPr>
        <p:spPr>
          <a:xfrm>
            <a:off x="517111" y="299798"/>
            <a:ext cx="1778885" cy="369332"/>
          </a:xfrm>
          <a:prstGeom prst="rect">
            <a:avLst/>
          </a:prstGeom>
        </p:spPr>
        <p:txBody>
          <a:bodyPr wrap="none">
            <a:spAutoFit/>
          </a:bodyPr>
          <a:lstStyle/>
          <a:p>
            <a:r>
              <a:rPr lang="fr-FR" altLang="zh-CN" dirty="0">
                <a:solidFill>
                  <a:srgbClr val="610B4B"/>
                </a:solidFill>
                <a:latin typeface="erdana"/>
              </a:rPr>
              <a:t>Calculating Index</a:t>
            </a:r>
            <a:endParaRPr lang="fr-FR" altLang="zh-CN" b="0" i="0" dirty="0">
              <a:solidFill>
                <a:srgbClr val="610B4B"/>
              </a:solidFill>
              <a:effectLst/>
              <a:latin typeface="erdana"/>
            </a:endParaRPr>
          </a:p>
        </p:txBody>
      </p:sp>
      <p:sp>
        <p:nvSpPr>
          <p:cNvPr id="3" name="矩形 2">
            <a:extLst>
              <a:ext uri="{FF2B5EF4-FFF2-40B4-BE49-F238E27FC236}">
                <a16:creationId xmlns:a16="http://schemas.microsoft.com/office/drawing/2014/main" id="{7321E91F-E4FA-4871-B0D3-488206421BB6}"/>
              </a:ext>
            </a:extLst>
          </p:cNvPr>
          <p:cNvSpPr/>
          <p:nvPr/>
        </p:nvSpPr>
        <p:spPr>
          <a:xfrm>
            <a:off x="517111" y="1016652"/>
            <a:ext cx="10212408" cy="646331"/>
          </a:xfrm>
          <a:prstGeom prst="rect">
            <a:avLst/>
          </a:prstGeom>
        </p:spPr>
        <p:txBody>
          <a:bodyPr wrap="square">
            <a:spAutoFit/>
          </a:bodyPr>
          <a:lstStyle/>
          <a:p>
            <a:r>
              <a:rPr lang="en-US" altLang="zh-CN" dirty="0">
                <a:solidFill>
                  <a:srgbClr val="000000"/>
                </a:solidFill>
                <a:latin typeface="verdana" panose="020B0604030504040204" pitchFamily="34" charset="0"/>
              </a:rPr>
              <a:t>Index minimizes the size of the array. The Formula for calculating the index is:</a:t>
            </a:r>
          </a:p>
          <a:p>
            <a:r>
              <a:rPr lang="en-US" altLang="zh-CN" i="1" dirty="0">
                <a:solidFill>
                  <a:schemeClr val="accent2">
                    <a:lumMod val="75000"/>
                  </a:schemeClr>
                </a:solidFill>
                <a:latin typeface="verdana" panose="020B0604030504040204" pitchFamily="34" charset="0"/>
              </a:rPr>
              <a:t>Index = </a:t>
            </a:r>
            <a:r>
              <a:rPr lang="en-US" altLang="zh-CN" i="1" dirty="0" err="1">
                <a:solidFill>
                  <a:schemeClr val="accent2">
                    <a:lumMod val="75000"/>
                  </a:schemeClr>
                </a:solidFill>
                <a:latin typeface="verdana" panose="020B0604030504040204" pitchFamily="34" charset="0"/>
              </a:rPr>
              <a:t>hashcode</a:t>
            </a:r>
            <a:r>
              <a:rPr lang="en-US" altLang="zh-CN" i="1" dirty="0">
                <a:solidFill>
                  <a:schemeClr val="accent2">
                    <a:lumMod val="75000"/>
                  </a:schemeClr>
                </a:solidFill>
                <a:latin typeface="verdana" panose="020B0604030504040204" pitchFamily="34" charset="0"/>
              </a:rPr>
              <a:t>(Key) &amp; (n-1)</a:t>
            </a:r>
            <a:r>
              <a:rPr lang="en-US" altLang="zh-CN" dirty="0">
                <a:solidFill>
                  <a:srgbClr val="000000"/>
                </a:solidFill>
                <a:latin typeface="verdana" panose="020B0604030504040204" pitchFamily="34" charset="0"/>
              </a:rPr>
              <a:t>  </a:t>
            </a:r>
          </a:p>
        </p:txBody>
      </p:sp>
      <p:sp>
        <p:nvSpPr>
          <p:cNvPr id="4" name="矩形 3">
            <a:extLst>
              <a:ext uri="{FF2B5EF4-FFF2-40B4-BE49-F238E27FC236}">
                <a16:creationId xmlns:a16="http://schemas.microsoft.com/office/drawing/2014/main" id="{DB008F60-0044-4427-8439-2B71F77C8DD1}"/>
              </a:ext>
            </a:extLst>
          </p:cNvPr>
          <p:cNvSpPr/>
          <p:nvPr/>
        </p:nvSpPr>
        <p:spPr>
          <a:xfrm>
            <a:off x="517111" y="2178770"/>
            <a:ext cx="10002683" cy="646331"/>
          </a:xfrm>
          <a:prstGeom prst="rect">
            <a:avLst/>
          </a:prstGeom>
        </p:spPr>
        <p:txBody>
          <a:bodyPr wrap="square">
            <a:spAutoFit/>
          </a:bodyPr>
          <a:lstStyle/>
          <a:p>
            <a:r>
              <a:rPr lang="en-US" altLang="zh-CN" dirty="0">
                <a:solidFill>
                  <a:srgbClr val="000000"/>
                </a:solidFill>
                <a:latin typeface="verdana" panose="020B0604030504040204" pitchFamily="34" charset="0"/>
              </a:rPr>
              <a:t>Where n is the size of the array. Hence the index value for "Aman" is:</a:t>
            </a:r>
          </a:p>
          <a:p>
            <a:r>
              <a:rPr lang="en-US" altLang="zh-CN" i="1" dirty="0">
                <a:solidFill>
                  <a:srgbClr val="000000"/>
                </a:solidFill>
                <a:latin typeface="verdana" panose="020B0604030504040204" pitchFamily="34" charset="0"/>
              </a:rPr>
              <a:t>Index = </a:t>
            </a:r>
            <a:r>
              <a:rPr lang="en-US" altLang="zh-CN" i="1" dirty="0">
                <a:solidFill>
                  <a:srgbClr val="C00000"/>
                </a:solidFill>
                <a:latin typeface="verdana" panose="020B0604030504040204" pitchFamily="34" charset="0"/>
              </a:rPr>
              <a:t>2657860</a:t>
            </a:r>
            <a:r>
              <a:rPr lang="en-US" altLang="zh-CN" i="1" dirty="0">
                <a:solidFill>
                  <a:srgbClr val="000000"/>
                </a:solidFill>
                <a:latin typeface="verdana" panose="020B0604030504040204" pitchFamily="34" charset="0"/>
              </a:rPr>
              <a:t> &amp; (</a:t>
            </a:r>
            <a:r>
              <a:rPr lang="en-US" altLang="zh-CN" i="1" dirty="0">
                <a:solidFill>
                  <a:srgbClr val="C00000"/>
                </a:solidFill>
                <a:latin typeface="verdana" panose="020B0604030504040204" pitchFamily="34" charset="0"/>
              </a:rPr>
              <a:t>16</a:t>
            </a:r>
            <a:r>
              <a:rPr lang="en-US" altLang="zh-CN" i="1" dirty="0">
                <a:solidFill>
                  <a:srgbClr val="000000"/>
                </a:solidFill>
                <a:latin typeface="verdana" panose="020B0604030504040204" pitchFamily="34" charset="0"/>
              </a:rPr>
              <a:t>-</a:t>
            </a:r>
            <a:r>
              <a:rPr lang="en-US" altLang="zh-CN" i="1" dirty="0">
                <a:solidFill>
                  <a:srgbClr val="C00000"/>
                </a:solidFill>
                <a:latin typeface="verdana" panose="020B0604030504040204" pitchFamily="34" charset="0"/>
              </a:rPr>
              <a:t>1</a:t>
            </a:r>
            <a:r>
              <a:rPr lang="en-US" altLang="zh-CN" i="1" dirty="0">
                <a:solidFill>
                  <a:srgbClr val="000000"/>
                </a:solidFill>
                <a:latin typeface="verdana" panose="020B0604030504040204" pitchFamily="34" charset="0"/>
              </a:rPr>
              <a:t>) = </a:t>
            </a:r>
            <a:r>
              <a:rPr lang="en-US" altLang="zh-CN" i="1" dirty="0">
                <a:solidFill>
                  <a:srgbClr val="C00000"/>
                </a:solidFill>
                <a:latin typeface="verdana" panose="020B0604030504040204" pitchFamily="34" charset="0"/>
              </a:rPr>
              <a:t>4</a:t>
            </a:r>
            <a:r>
              <a:rPr lang="en-US" altLang="zh-CN" i="1" dirty="0">
                <a:solidFill>
                  <a:srgbClr val="000000"/>
                </a:solidFill>
                <a:latin typeface="verdana" panose="020B0604030504040204" pitchFamily="34" charset="0"/>
              </a:rPr>
              <a:t>  </a:t>
            </a:r>
          </a:p>
        </p:txBody>
      </p:sp>
      <p:sp>
        <p:nvSpPr>
          <p:cNvPr id="5" name="矩形 4">
            <a:extLst>
              <a:ext uri="{FF2B5EF4-FFF2-40B4-BE49-F238E27FC236}">
                <a16:creationId xmlns:a16="http://schemas.microsoft.com/office/drawing/2014/main" id="{F79E4C01-36BF-42F1-8C7B-2C48DF4AAD36}"/>
              </a:ext>
            </a:extLst>
          </p:cNvPr>
          <p:cNvSpPr/>
          <p:nvPr/>
        </p:nvSpPr>
        <p:spPr>
          <a:xfrm>
            <a:off x="517111" y="3105835"/>
            <a:ext cx="10623469" cy="369332"/>
          </a:xfrm>
          <a:prstGeom prst="rect">
            <a:avLst/>
          </a:prstGeom>
        </p:spPr>
        <p:txBody>
          <a:bodyPr wrap="square">
            <a:spAutoFit/>
          </a:bodyPr>
          <a:lstStyle/>
          <a:p>
            <a:r>
              <a:rPr lang="en-US" altLang="zh-CN" dirty="0">
                <a:solidFill>
                  <a:srgbClr val="000000"/>
                </a:solidFill>
                <a:latin typeface="verdana" panose="020B0604030504040204" pitchFamily="34" charset="0"/>
              </a:rPr>
              <a:t>The value 4 is the computed index value where the Key and value will store in HashMap.</a:t>
            </a:r>
            <a:endParaRPr lang="zh-CN" altLang="en-US" dirty="0"/>
          </a:p>
        </p:txBody>
      </p:sp>
      <p:pic>
        <p:nvPicPr>
          <p:cNvPr id="4098" name="Picture 2" descr="Working of HashMap in Java">
            <a:extLst>
              <a:ext uri="{FF2B5EF4-FFF2-40B4-BE49-F238E27FC236}">
                <a16:creationId xmlns:a16="http://schemas.microsoft.com/office/drawing/2014/main" id="{5359B63B-7F0E-4060-82F0-DF4219D69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162" y="3755901"/>
            <a:ext cx="50196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48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D3A438-DDFB-2D40-B63B-99D1D45A3BA4}" type="slidenum">
              <a:rPr lang="en-US" altLang="zh-CN" smtClean="0"/>
              <a:pPr/>
              <a:t>13</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DCAF1DF7-21E3-4D41-899D-C0946D379D8D}"/>
              </a:ext>
            </a:extLst>
          </p:cNvPr>
          <p:cNvSpPr/>
          <p:nvPr/>
        </p:nvSpPr>
        <p:spPr>
          <a:xfrm>
            <a:off x="466447" y="358521"/>
            <a:ext cx="1494320" cy="369332"/>
          </a:xfrm>
          <a:prstGeom prst="rect">
            <a:avLst/>
          </a:prstGeom>
        </p:spPr>
        <p:txBody>
          <a:bodyPr wrap="none">
            <a:spAutoFit/>
          </a:bodyPr>
          <a:lstStyle/>
          <a:p>
            <a:r>
              <a:rPr lang="fr-FR" altLang="zh-CN" dirty="0">
                <a:solidFill>
                  <a:srgbClr val="610B38"/>
                </a:solidFill>
                <a:latin typeface="erdana"/>
              </a:rPr>
              <a:t>Hash Collision</a:t>
            </a:r>
            <a:endParaRPr lang="fr-FR" altLang="zh-CN" b="0" i="0" dirty="0">
              <a:solidFill>
                <a:srgbClr val="610B38"/>
              </a:solidFill>
              <a:effectLst/>
              <a:latin typeface="erdana"/>
            </a:endParaRPr>
          </a:p>
        </p:txBody>
      </p:sp>
      <p:sp>
        <p:nvSpPr>
          <p:cNvPr id="3" name="矩形 2">
            <a:extLst>
              <a:ext uri="{FF2B5EF4-FFF2-40B4-BE49-F238E27FC236}">
                <a16:creationId xmlns:a16="http://schemas.microsoft.com/office/drawing/2014/main" id="{24D89E0A-F87B-4A82-B076-EBAB5971375B}"/>
              </a:ext>
            </a:extLst>
          </p:cNvPr>
          <p:cNvSpPr/>
          <p:nvPr/>
        </p:nvSpPr>
        <p:spPr>
          <a:xfrm>
            <a:off x="466447" y="882428"/>
            <a:ext cx="11467912" cy="307777"/>
          </a:xfrm>
          <a:prstGeom prst="rect">
            <a:avLst/>
          </a:prstGeom>
        </p:spPr>
        <p:txBody>
          <a:bodyPr wrap="square">
            <a:spAutoFit/>
          </a:bodyPr>
          <a:lstStyle/>
          <a:p>
            <a:r>
              <a:rPr lang="en-US" altLang="zh-CN" sz="1400" dirty="0">
                <a:solidFill>
                  <a:srgbClr val="000000"/>
                </a:solidFill>
                <a:latin typeface="verdana" panose="020B0604030504040204" pitchFamily="34" charset="0"/>
              </a:rPr>
              <a:t>This is the case when the calculated index value is the same for two or more Keys. </a:t>
            </a:r>
            <a:endParaRPr lang="zh-CN" altLang="en-US" sz="1400" dirty="0"/>
          </a:p>
        </p:txBody>
      </p:sp>
      <p:sp>
        <p:nvSpPr>
          <p:cNvPr id="4" name="矩形 3">
            <a:extLst>
              <a:ext uri="{FF2B5EF4-FFF2-40B4-BE49-F238E27FC236}">
                <a16:creationId xmlns:a16="http://schemas.microsoft.com/office/drawing/2014/main" id="{2B23D840-7F96-47D0-93D8-E683D8C5D908}"/>
              </a:ext>
            </a:extLst>
          </p:cNvPr>
          <p:cNvSpPr/>
          <p:nvPr/>
        </p:nvSpPr>
        <p:spPr>
          <a:xfrm>
            <a:off x="466446" y="1562098"/>
            <a:ext cx="11588533" cy="646331"/>
          </a:xfrm>
          <a:prstGeom prst="rect">
            <a:avLst/>
          </a:prstGeom>
        </p:spPr>
        <p:txBody>
          <a:bodyPr wrap="square">
            <a:spAutoFit/>
          </a:bodyPr>
          <a:lstStyle/>
          <a:p>
            <a:r>
              <a:rPr lang="en-US" altLang="zh-CN" dirty="0">
                <a:solidFill>
                  <a:srgbClr val="000000"/>
                </a:solidFill>
                <a:latin typeface="verdana" panose="020B0604030504040204" pitchFamily="34" charset="0"/>
              </a:rPr>
              <a:t>Let's calculate the hash code for another Key "Sunny." Suppose the hash code for "Sunny" is 63281940. To store the Key in the memory, we have to calculate index by using the index formula.</a:t>
            </a:r>
            <a:endParaRPr lang="zh-CN" altLang="en-US" dirty="0"/>
          </a:p>
        </p:txBody>
      </p:sp>
      <p:sp>
        <p:nvSpPr>
          <p:cNvPr id="5" name="矩形 4">
            <a:extLst>
              <a:ext uri="{FF2B5EF4-FFF2-40B4-BE49-F238E27FC236}">
                <a16:creationId xmlns:a16="http://schemas.microsoft.com/office/drawing/2014/main" id="{51BEFED7-6F9C-455D-9AC1-83F3C3D6575B}"/>
              </a:ext>
            </a:extLst>
          </p:cNvPr>
          <p:cNvSpPr/>
          <p:nvPr/>
        </p:nvSpPr>
        <p:spPr>
          <a:xfrm>
            <a:off x="4112925" y="2279600"/>
            <a:ext cx="3966150" cy="369332"/>
          </a:xfrm>
          <a:prstGeom prst="rect">
            <a:avLst/>
          </a:prstGeom>
        </p:spPr>
        <p:txBody>
          <a:bodyPr wrap="none">
            <a:spAutoFit/>
          </a:bodyPr>
          <a:lstStyle/>
          <a:p>
            <a:r>
              <a:rPr lang="fr-FR" altLang="zh-CN" i="1" dirty="0">
                <a:solidFill>
                  <a:srgbClr val="000000"/>
                </a:solidFill>
                <a:latin typeface="verdana" panose="020B0604030504040204" pitchFamily="34" charset="0"/>
              </a:rPr>
              <a:t>Index=</a:t>
            </a:r>
            <a:r>
              <a:rPr lang="fr-FR" altLang="zh-CN" i="1" dirty="0">
                <a:solidFill>
                  <a:srgbClr val="C00000"/>
                </a:solidFill>
                <a:latin typeface="verdana" panose="020B0604030504040204" pitchFamily="34" charset="0"/>
              </a:rPr>
              <a:t>63281940</a:t>
            </a:r>
            <a:r>
              <a:rPr lang="fr-FR" altLang="zh-CN" i="1" dirty="0">
                <a:solidFill>
                  <a:srgbClr val="000000"/>
                </a:solidFill>
                <a:latin typeface="verdana" panose="020B0604030504040204" pitchFamily="34" charset="0"/>
              </a:rPr>
              <a:t> &amp; (</a:t>
            </a:r>
            <a:r>
              <a:rPr lang="fr-FR" altLang="zh-CN" i="1" dirty="0">
                <a:solidFill>
                  <a:srgbClr val="C00000"/>
                </a:solidFill>
                <a:latin typeface="verdana" panose="020B0604030504040204" pitchFamily="34" charset="0"/>
              </a:rPr>
              <a:t>16</a:t>
            </a:r>
            <a:r>
              <a:rPr lang="fr-FR" altLang="zh-CN" i="1" dirty="0">
                <a:solidFill>
                  <a:srgbClr val="000000"/>
                </a:solidFill>
                <a:latin typeface="verdana" panose="020B0604030504040204" pitchFamily="34" charset="0"/>
              </a:rPr>
              <a:t>-</a:t>
            </a:r>
            <a:r>
              <a:rPr lang="fr-FR" altLang="zh-CN" i="1" dirty="0">
                <a:solidFill>
                  <a:srgbClr val="C00000"/>
                </a:solidFill>
                <a:latin typeface="verdana" panose="020B0604030504040204" pitchFamily="34" charset="0"/>
              </a:rPr>
              <a:t>1</a:t>
            </a:r>
            <a:r>
              <a:rPr lang="fr-FR" altLang="zh-CN" i="1" dirty="0">
                <a:solidFill>
                  <a:srgbClr val="000000"/>
                </a:solidFill>
                <a:latin typeface="verdana" panose="020B0604030504040204" pitchFamily="34" charset="0"/>
              </a:rPr>
              <a:t>) = </a:t>
            </a:r>
            <a:r>
              <a:rPr lang="fr-FR" altLang="zh-CN" i="1" dirty="0">
                <a:solidFill>
                  <a:srgbClr val="C00000"/>
                </a:solidFill>
                <a:latin typeface="verdana" panose="020B0604030504040204" pitchFamily="34" charset="0"/>
              </a:rPr>
              <a:t>4</a:t>
            </a:r>
            <a:r>
              <a:rPr lang="fr-FR" altLang="zh-CN" i="1" dirty="0">
                <a:solidFill>
                  <a:srgbClr val="000000"/>
                </a:solidFill>
                <a:latin typeface="verdana" panose="020B0604030504040204" pitchFamily="34" charset="0"/>
              </a:rPr>
              <a:t>  </a:t>
            </a:r>
            <a:endParaRPr lang="zh-CN" altLang="en-US" i="1" dirty="0"/>
          </a:p>
        </p:txBody>
      </p:sp>
      <p:sp>
        <p:nvSpPr>
          <p:cNvPr id="6" name="矩形 5">
            <a:extLst>
              <a:ext uri="{FF2B5EF4-FFF2-40B4-BE49-F238E27FC236}">
                <a16:creationId xmlns:a16="http://schemas.microsoft.com/office/drawing/2014/main" id="{1B161F27-7F30-4E0B-8A86-CB7DF8C83BDB}"/>
              </a:ext>
            </a:extLst>
          </p:cNvPr>
          <p:cNvSpPr/>
          <p:nvPr/>
        </p:nvSpPr>
        <p:spPr>
          <a:xfrm>
            <a:off x="482096" y="2648932"/>
            <a:ext cx="11227807" cy="1200329"/>
          </a:xfrm>
          <a:prstGeom prst="rect">
            <a:avLst/>
          </a:prstGeom>
        </p:spPr>
        <p:txBody>
          <a:bodyPr wrap="square">
            <a:spAutoFit/>
          </a:bodyPr>
          <a:lstStyle/>
          <a:p>
            <a:r>
              <a:rPr lang="en-US" altLang="zh-CN" dirty="0">
                <a:solidFill>
                  <a:srgbClr val="000000"/>
                </a:solidFill>
                <a:latin typeface="verdana" panose="020B0604030504040204" pitchFamily="34" charset="0"/>
              </a:rPr>
              <a:t>In this case, equals() method check that both Keys are equal or not. </a:t>
            </a:r>
          </a:p>
          <a:p>
            <a:r>
              <a:rPr lang="en-US" altLang="zh-CN" dirty="0">
                <a:solidFill>
                  <a:srgbClr val="000000"/>
                </a:solidFill>
                <a:latin typeface="verdana" panose="020B0604030504040204" pitchFamily="34" charset="0"/>
              </a:rPr>
              <a:t>If Keys are same, replace the value with the current value. </a:t>
            </a:r>
          </a:p>
          <a:p>
            <a:r>
              <a:rPr lang="en-US" altLang="zh-CN" dirty="0">
                <a:solidFill>
                  <a:srgbClr val="000000"/>
                </a:solidFill>
                <a:latin typeface="verdana" panose="020B0604030504040204" pitchFamily="34" charset="0"/>
              </a:rPr>
              <a:t>Otherwise, connect this node object to the existing node object through the LinkedList. Hence both Keys will be stored at index 4.</a:t>
            </a:r>
            <a:endParaRPr lang="zh-CN" altLang="en-US" dirty="0"/>
          </a:p>
        </p:txBody>
      </p:sp>
      <p:pic>
        <p:nvPicPr>
          <p:cNvPr id="5122" name="Picture 2" descr="Working of HashMap in Java">
            <a:extLst>
              <a:ext uri="{FF2B5EF4-FFF2-40B4-BE49-F238E27FC236}">
                <a16:creationId xmlns:a16="http://schemas.microsoft.com/office/drawing/2014/main" id="{ED476034-EB7C-4EDB-B19A-EC4389A96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539" y="3546697"/>
            <a:ext cx="49339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15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get() method in HashMap</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14</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5CC68493-A1E2-42D6-B1FE-7AFAFD01A949}"/>
              </a:ext>
            </a:extLst>
          </p:cNvPr>
          <p:cNvSpPr/>
          <p:nvPr/>
        </p:nvSpPr>
        <p:spPr>
          <a:xfrm>
            <a:off x="323654" y="1042143"/>
            <a:ext cx="7373923" cy="369332"/>
          </a:xfrm>
          <a:prstGeom prst="rect">
            <a:avLst/>
          </a:prstGeom>
        </p:spPr>
        <p:txBody>
          <a:bodyPr wrap="square">
            <a:spAutoFit/>
          </a:bodyPr>
          <a:lstStyle/>
          <a:p>
            <a:r>
              <a:rPr lang="en-US" altLang="zh-CN" dirty="0"/>
              <a:t>When get(K Key) method is called, it calculates the hash code of the Key.</a:t>
            </a:r>
            <a:endParaRPr lang="zh-CN" altLang="en-US" dirty="0"/>
          </a:p>
        </p:txBody>
      </p:sp>
      <p:sp>
        <p:nvSpPr>
          <p:cNvPr id="3" name="矩形 2">
            <a:extLst>
              <a:ext uri="{FF2B5EF4-FFF2-40B4-BE49-F238E27FC236}">
                <a16:creationId xmlns:a16="http://schemas.microsoft.com/office/drawing/2014/main" id="{7A50A95A-D16F-41BF-B89B-CE787E38C312}"/>
              </a:ext>
            </a:extLst>
          </p:cNvPr>
          <p:cNvSpPr/>
          <p:nvPr/>
        </p:nvSpPr>
        <p:spPr>
          <a:xfrm>
            <a:off x="323654" y="1700781"/>
            <a:ext cx="977191" cy="369332"/>
          </a:xfrm>
          <a:prstGeom prst="rect">
            <a:avLst/>
          </a:prstGeom>
        </p:spPr>
        <p:txBody>
          <a:bodyPr wrap="none">
            <a:spAutoFit/>
          </a:bodyPr>
          <a:lstStyle/>
          <a:p>
            <a:r>
              <a:rPr lang="en-US" altLang="zh-CN" dirty="0">
                <a:solidFill>
                  <a:srgbClr val="610B4B"/>
                </a:solidFill>
                <a:latin typeface="erdana"/>
              </a:rPr>
              <a:t>Example</a:t>
            </a:r>
          </a:p>
        </p:txBody>
      </p:sp>
      <p:sp>
        <p:nvSpPr>
          <p:cNvPr id="4" name="矩形 3">
            <a:extLst>
              <a:ext uri="{FF2B5EF4-FFF2-40B4-BE49-F238E27FC236}">
                <a16:creationId xmlns:a16="http://schemas.microsoft.com/office/drawing/2014/main" id="{67ED7AB4-64FC-4F7A-B7F3-388A3738A6F1}"/>
              </a:ext>
            </a:extLst>
          </p:cNvPr>
          <p:cNvSpPr/>
          <p:nvPr/>
        </p:nvSpPr>
        <p:spPr>
          <a:xfrm>
            <a:off x="323654" y="1990087"/>
            <a:ext cx="3678699" cy="369332"/>
          </a:xfrm>
          <a:prstGeom prst="rect">
            <a:avLst/>
          </a:prstGeom>
        </p:spPr>
        <p:txBody>
          <a:bodyPr wrap="none">
            <a:spAutoFit/>
          </a:bodyPr>
          <a:lstStyle/>
          <a:p>
            <a:r>
              <a:rPr lang="en-US" altLang="zh-CN" dirty="0" err="1">
                <a:solidFill>
                  <a:srgbClr val="000000"/>
                </a:solidFill>
                <a:latin typeface="verdana" panose="020B0604030504040204" pitchFamily="34" charset="0"/>
              </a:rPr>
              <a:t>map.get</a:t>
            </a:r>
            <a:r>
              <a:rPr lang="en-US" altLang="zh-CN" dirty="0">
                <a:solidFill>
                  <a:srgbClr val="000000"/>
                </a:solidFill>
                <a:latin typeface="verdana" panose="020B0604030504040204" pitchFamily="34" charset="0"/>
              </a:rPr>
              <a:t>(</a:t>
            </a:r>
            <a:r>
              <a:rPr lang="en-US" altLang="zh-CN" b="1" dirty="0">
                <a:solidFill>
                  <a:srgbClr val="006699"/>
                </a:solidFill>
                <a:latin typeface="verdana" panose="020B0604030504040204" pitchFamily="34" charset="0"/>
              </a:rPr>
              <a:t>new</a:t>
            </a:r>
            <a:r>
              <a:rPr lang="en-US" altLang="zh-CN" dirty="0">
                <a:solidFill>
                  <a:srgbClr val="000000"/>
                </a:solidFill>
                <a:latin typeface="verdana" panose="020B0604030504040204" pitchFamily="34" charset="0"/>
              </a:rPr>
              <a:t> Key(</a:t>
            </a:r>
            <a:r>
              <a:rPr lang="en-US" altLang="zh-CN" dirty="0">
                <a:solidFill>
                  <a:srgbClr val="0000FF"/>
                </a:solidFill>
                <a:latin typeface="verdana" panose="020B0604030504040204" pitchFamily="34" charset="0"/>
              </a:rPr>
              <a:t>"Aman"</a:t>
            </a:r>
            <a:r>
              <a:rPr lang="en-US" altLang="zh-CN" dirty="0">
                <a:solidFill>
                  <a:srgbClr val="000000"/>
                </a:solidFill>
                <a:latin typeface="verdana" panose="020B0604030504040204" pitchFamily="34" charset="0"/>
              </a:rPr>
              <a:t>)); </a:t>
            </a:r>
            <a:endParaRPr lang="zh-CN" altLang="en-US" dirty="0"/>
          </a:p>
        </p:txBody>
      </p:sp>
      <p:sp>
        <p:nvSpPr>
          <p:cNvPr id="9" name="矩形 8">
            <a:extLst>
              <a:ext uri="{FF2B5EF4-FFF2-40B4-BE49-F238E27FC236}">
                <a16:creationId xmlns:a16="http://schemas.microsoft.com/office/drawing/2014/main" id="{575B890E-61C4-4E52-A6C4-63354AE3E78B}"/>
              </a:ext>
            </a:extLst>
          </p:cNvPr>
          <p:cNvSpPr/>
          <p:nvPr/>
        </p:nvSpPr>
        <p:spPr>
          <a:xfrm>
            <a:off x="331916" y="3439502"/>
            <a:ext cx="7930312" cy="369332"/>
          </a:xfrm>
          <a:prstGeom prst="rect">
            <a:avLst/>
          </a:prstGeom>
        </p:spPr>
        <p:txBody>
          <a:bodyPr wrap="none">
            <a:spAutoFit/>
          </a:bodyPr>
          <a:lstStyle/>
          <a:p>
            <a:r>
              <a:rPr lang="en-US" altLang="zh-CN" dirty="0" err="1">
                <a:solidFill>
                  <a:srgbClr val="000000"/>
                </a:solidFill>
                <a:latin typeface="verdana" panose="020B0604030504040204" pitchFamily="34" charset="0"/>
              </a:rPr>
              <a:t>Hashcode</a:t>
            </a:r>
            <a:r>
              <a:rPr lang="en-US" altLang="zh-CN" dirty="0">
                <a:solidFill>
                  <a:srgbClr val="000000"/>
                </a:solidFill>
                <a:latin typeface="verdana" panose="020B0604030504040204" pitchFamily="34" charset="0"/>
              </a:rPr>
              <a:t> match -&gt; if the </a:t>
            </a:r>
            <a:r>
              <a:rPr lang="en-US" altLang="zh-CN" dirty="0" err="1">
                <a:solidFill>
                  <a:srgbClr val="000000"/>
                </a:solidFill>
                <a:latin typeface="verdana" panose="020B0604030504040204" pitchFamily="34" charset="0"/>
              </a:rPr>
              <a:t>linkedList.size</a:t>
            </a:r>
            <a:r>
              <a:rPr lang="en-US" altLang="zh-CN" dirty="0">
                <a:solidFill>
                  <a:srgbClr val="000000"/>
                </a:solidFill>
                <a:latin typeface="verdana" panose="020B0604030504040204" pitchFamily="34" charset="0"/>
              </a:rPr>
              <a:t>() == 1, return this value </a:t>
            </a:r>
            <a:endParaRPr lang="zh-CN" altLang="en-US" dirty="0"/>
          </a:p>
        </p:txBody>
      </p:sp>
      <p:sp>
        <p:nvSpPr>
          <p:cNvPr id="10" name="矩形 9">
            <a:extLst>
              <a:ext uri="{FF2B5EF4-FFF2-40B4-BE49-F238E27FC236}">
                <a16:creationId xmlns:a16="http://schemas.microsoft.com/office/drawing/2014/main" id="{2F20BA73-606F-41A9-A2A5-29F666DED564}"/>
              </a:ext>
            </a:extLst>
          </p:cNvPr>
          <p:cNvSpPr/>
          <p:nvPr/>
        </p:nvSpPr>
        <p:spPr>
          <a:xfrm>
            <a:off x="2625753" y="4129250"/>
            <a:ext cx="8237990" cy="369332"/>
          </a:xfrm>
          <a:prstGeom prst="rect">
            <a:avLst/>
          </a:prstGeom>
        </p:spPr>
        <p:txBody>
          <a:bodyPr wrap="square">
            <a:spAutoFit/>
          </a:bodyPr>
          <a:lstStyle/>
          <a:p>
            <a:r>
              <a:rPr lang="en-US" altLang="zh-CN" dirty="0">
                <a:solidFill>
                  <a:srgbClr val="000000"/>
                </a:solidFill>
                <a:latin typeface="verdana" panose="020B0604030504040204" pitchFamily="34" charset="0"/>
              </a:rPr>
              <a:t> if the </a:t>
            </a:r>
            <a:r>
              <a:rPr lang="en-US" altLang="zh-CN" dirty="0" err="1">
                <a:solidFill>
                  <a:srgbClr val="000000"/>
                </a:solidFill>
                <a:latin typeface="verdana" panose="020B0604030504040204" pitchFamily="34" charset="0"/>
              </a:rPr>
              <a:t>linkedList.size</a:t>
            </a:r>
            <a:r>
              <a:rPr lang="en-US" altLang="zh-CN" dirty="0">
                <a:solidFill>
                  <a:srgbClr val="000000"/>
                </a:solidFill>
                <a:latin typeface="verdana" panose="020B0604030504040204" pitchFamily="34" charset="0"/>
              </a:rPr>
              <a:t>() &gt; 1, check equals method to find the entry </a:t>
            </a:r>
            <a:endParaRPr lang="zh-CN" altLang="en-US" dirty="0"/>
          </a:p>
        </p:txBody>
      </p:sp>
    </p:spTree>
    <p:extLst>
      <p:ext uri="{BB962C8B-B14F-4D97-AF65-F5344CB8AC3E}">
        <p14:creationId xmlns:p14="http://schemas.microsoft.com/office/powerpoint/2010/main" val="2360808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E5C2E-C68C-4EA9-B2BE-7C7B92458A0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4661"/>
          <a:stretch/>
        </p:blipFill>
        <p:spPr>
          <a:xfrm>
            <a:off x="20" y="-1"/>
            <a:ext cx="12191980" cy="6858000"/>
          </a:xfrm>
          <a:prstGeom prst="rect">
            <a:avLst/>
          </a:prstGeom>
        </p:spPr>
      </p:pic>
      <p:sp>
        <p:nvSpPr>
          <p:cNvPr id="9" name="Freeform: Shape 8">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a:ea typeface="黑体"/>
            </a:endParaRPr>
          </a:p>
        </p:txBody>
      </p:sp>
      <p:sp>
        <p:nvSpPr>
          <p:cNvPr id="6" name="Rectangle 5">
            <a:extLst>
              <a:ext uri="{FF2B5EF4-FFF2-40B4-BE49-F238E27FC236}">
                <a16:creationId xmlns:a16="http://schemas.microsoft.com/office/drawing/2014/main" id="{27B15CA2-88EC-4E24-9149-55C35A6DEDC0}"/>
              </a:ext>
            </a:extLst>
          </p:cNvPr>
          <p:cNvSpPr/>
          <p:nvPr/>
        </p:nvSpPr>
        <p:spPr>
          <a:xfrm>
            <a:off x="1" y="2419815"/>
            <a:ext cx="12192000" cy="1973765"/>
          </a:xfrm>
          <a:prstGeom prst="rect">
            <a:avLst/>
          </a:prstGeom>
          <a:solidFill>
            <a:srgbClr val="003047">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黑体"/>
            </a:endParaRPr>
          </a:p>
        </p:txBody>
      </p:sp>
      <p:sp>
        <p:nvSpPr>
          <p:cNvPr id="7" name="TextBox 6">
            <a:extLst>
              <a:ext uri="{FF2B5EF4-FFF2-40B4-BE49-F238E27FC236}">
                <a16:creationId xmlns:a16="http://schemas.microsoft.com/office/drawing/2014/main" id="{B2AED601-E3C9-4CBC-A7A1-D333A56FAB74}"/>
              </a:ext>
            </a:extLst>
          </p:cNvPr>
          <p:cNvSpPr txBox="1"/>
          <p:nvPr/>
        </p:nvSpPr>
        <p:spPr>
          <a:xfrm>
            <a:off x="974579" y="2967335"/>
            <a:ext cx="3660169" cy="923330"/>
          </a:xfrm>
          <a:prstGeom prst="rect">
            <a:avLst/>
          </a:prstGeom>
          <a:noFill/>
        </p:spPr>
        <p:txBody>
          <a:bodyPr wrap="none" rtlCol="0">
            <a:spAutoFit/>
          </a:bodyPr>
          <a:lstStyle/>
          <a:p>
            <a:r>
              <a:rPr lang="en-US" sz="5400" b="1">
                <a:solidFill>
                  <a:schemeClr val="bg1"/>
                </a:solidFill>
                <a:latin typeface="Arial"/>
                <a:ea typeface="黑体"/>
                <a:cs typeface="Open Sans" panose="020B0606030504020204" pitchFamily="34" charset="0"/>
              </a:rPr>
              <a:t>Thank You</a:t>
            </a:r>
          </a:p>
        </p:txBody>
      </p:sp>
    </p:spTree>
    <p:extLst>
      <p:ext uri="{BB962C8B-B14F-4D97-AF65-F5344CB8AC3E}">
        <p14:creationId xmlns:p14="http://schemas.microsoft.com/office/powerpoint/2010/main" val="184630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Collections in Java</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2</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8F45060D-9C0D-4FDC-AAF5-598A62569797}"/>
              </a:ext>
            </a:extLst>
          </p:cNvPr>
          <p:cNvSpPr/>
          <p:nvPr/>
        </p:nvSpPr>
        <p:spPr>
          <a:xfrm>
            <a:off x="2153174" y="2136338"/>
            <a:ext cx="7885651" cy="2585323"/>
          </a:xfrm>
          <a:prstGeom prst="rect">
            <a:avLst/>
          </a:prstGeom>
        </p:spPr>
        <p:txBody>
          <a:bodyPr wrap="square">
            <a:spAutoFit/>
          </a:bodyPr>
          <a:lstStyle/>
          <a:p>
            <a:r>
              <a:rPr lang="en-US" altLang="zh-CN" dirty="0"/>
              <a:t>The Collection in Java is a framework that provides an architecture to store and manipulate the group of objects.</a:t>
            </a:r>
          </a:p>
          <a:p>
            <a:endParaRPr lang="en-US" altLang="zh-CN" dirty="0"/>
          </a:p>
          <a:p>
            <a:r>
              <a:rPr lang="en-US" altLang="zh-CN" dirty="0"/>
              <a:t>Java Collections can achieve all the operations that you perform on a data such as searching, sorting, insertion, manipulation, and deletion.</a:t>
            </a:r>
          </a:p>
          <a:p>
            <a:endParaRPr lang="en-US" altLang="zh-CN" dirty="0"/>
          </a:p>
          <a:p>
            <a:r>
              <a:rPr lang="en-US" altLang="zh-CN" dirty="0"/>
              <a:t>Java Collection means a single unit of objects. Java Collection framework provides many interfaces (Set, List, Queue, Deque) and classes (</a:t>
            </a:r>
            <a:r>
              <a:rPr lang="en-US" altLang="zh-CN" dirty="0" err="1"/>
              <a:t>ArrayList</a:t>
            </a:r>
            <a:r>
              <a:rPr lang="en-US" altLang="zh-CN" dirty="0"/>
              <a:t>, Vector, LinkedList, </a:t>
            </a:r>
            <a:r>
              <a:rPr lang="en-US" altLang="zh-CN" dirty="0" err="1"/>
              <a:t>PriorityQueue</a:t>
            </a:r>
            <a:r>
              <a:rPr lang="en-US" altLang="zh-CN" dirty="0"/>
              <a:t>, HashSet, </a:t>
            </a:r>
            <a:r>
              <a:rPr lang="en-US" altLang="zh-CN" dirty="0" err="1"/>
              <a:t>LinkedHashSet</a:t>
            </a:r>
            <a:r>
              <a:rPr lang="en-US" altLang="zh-CN" dirty="0"/>
              <a:t>, </a:t>
            </a:r>
            <a:r>
              <a:rPr lang="en-US" altLang="zh-CN" dirty="0" err="1"/>
              <a:t>TreeSet</a:t>
            </a:r>
            <a:r>
              <a:rPr lang="en-US" altLang="zh-CN" dirty="0"/>
              <a:t>).</a:t>
            </a:r>
            <a:endParaRPr lang="zh-CN" altLang="en-US" dirty="0"/>
          </a:p>
        </p:txBody>
      </p:sp>
    </p:spTree>
    <p:extLst>
      <p:ext uri="{BB962C8B-B14F-4D97-AF65-F5344CB8AC3E}">
        <p14:creationId xmlns:p14="http://schemas.microsoft.com/office/powerpoint/2010/main" val="274261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4860742"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Hierarchy of Collection Framework</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3</a:t>
            </a:fld>
            <a:r>
              <a:rPr lang="zh-CN" altLang="en-US"/>
              <a:t> </a:t>
            </a:r>
            <a:r>
              <a:rPr lang="en-US" altLang="zh-CN"/>
              <a:t>/ 15</a:t>
            </a:r>
            <a:endParaRPr lang="zh-CN" altLang="en-US" dirty="0"/>
          </a:p>
        </p:txBody>
      </p:sp>
      <p:pic>
        <p:nvPicPr>
          <p:cNvPr id="1026" name="Picture 2" descr="Hierarchy of Java Collection framework">
            <a:extLst>
              <a:ext uri="{FF2B5EF4-FFF2-40B4-BE49-F238E27FC236}">
                <a16:creationId xmlns:a16="http://schemas.microsoft.com/office/drawing/2014/main" id="{5491DBDF-BBCB-4278-8F18-40B3D088A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195" y="552782"/>
            <a:ext cx="6334999" cy="530389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4CFE01A-0B4A-4796-85F7-AF143C564945}"/>
              </a:ext>
            </a:extLst>
          </p:cNvPr>
          <p:cNvSpPr/>
          <p:nvPr/>
        </p:nvSpPr>
        <p:spPr>
          <a:xfrm>
            <a:off x="1437314" y="2690336"/>
            <a:ext cx="2337732" cy="1477328"/>
          </a:xfrm>
          <a:prstGeom prst="rect">
            <a:avLst/>
          </a:prstGeom>
        </p:spPr>
        <p:txBody>
          <a:bodyPr wrap="square">
            <a:spAutoFit/>
          </a:bodyPr>
          <a:lstStyle/>
          <a:p>
            <a:r>
              <a:rPr lang="en-US" altLang="zh-CN" dirty="0"/>
              <a:t>The </a:t>
            </a:r>
            <a:r>
              <a:rPr lang="en-US" altLang="zh-CN" dirty="0" err="1"/>
              <a:t>java.util</a:t>
            </a:r>
            <a:r>
              <a:rPr lang="en-US" altLang="zh-CN" dirty="0"/>
              <a:t> package contains all the classes and interfaces for the Collection framework.</a:t>
            </a:r>
          </a:p>
          <a:p>
            <a:endParaRPr lang="en-US" altLang="zh-CN" dirty="0"/>
          </a:p>
        </p:txBody>
      </p:sp>
    </p:spTree>
    <p:extLst>
      <p:ext uri="{BB962C8B-B14F-4D97-AF65-F5344CB8AC3E}">
        <p14:creationId xmlns:p14="http://schemas.microsoft.com/office/powerpoint/2010/main" val="53873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List Interface</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4</a:t>
            </a:fld>
            <a:r>
              <a:rPr lang="zh-CN" altLang="en-US"/>
              <a:t> </a:t>
            </a:r>
            <a:r>
              <a:rPr lang="en-US" altLang="zh-CN"/>
              <a:t>/ 15</a:t>
            </a:r>
            <a:endParaRPr lang="zh-CN" altLang="en-US" dirty="0"/>
          </a:p>
        </p:txBody>
      </p:sp>
      <p:sp>
        <p:nvSpPr>
          <p:cNvPr id="5" name="矩形: 圆角 4">
            <a:extLst>
              <a:ext uri="{FF2B5EF4-FFF2-40B4-BE49-F238E27FC236}">
                <a16:creationId xmlns:a16="http://schemas.microsoft.com/office/drawing/2014/main" id="{E340ADCA-D1D2-4EEC-BE85-FBB53DAE4AAF}"/>
              </a:ext>
            </a:extLst>
          </p:cNvPr>
          <p:cNvSpPr/>
          <p:nvPr/>
        </p:nvSpPr>
        <p:spPr>
          <a:xfrm>
            <a:off x="402672"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ArrayList</a:t>
            </a:r>
            <a:endParaRPr lang="zh-CN" altLang="en-US" dirty="0"/>
          </a:p>
        </p:txBody>
      </p:sp>
      <p:sp>
        <p:nvSpPr>
          <p:cNvPr id="9" name="矩形: 圆角 8">
            <a:extLst>
              <a:ext uri="{FF2B5EF4-FFF2-40B4-BE49-F238E27FC236}">
                <a16:creationId xmlns:a16="http://schemas.microsoft.com/office/drawing/2014/main" id="{360A1EBC-2BD0-4477-A2FF-2F378783B967}"/>
              </a:ext>
            </a:extLst>
          </p:cNvPr>
          <p:cNvSpPr/>
          <p:nvPr/>
        </p:nvSpPr>
        <p:spPr>
          <a:xfrm>
            <a:off x="4714614"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LinkedList	</a:t>
            </a:r>
            <a:endParaRPr lang="zh-CN" altLang="en-US" dirty="0"/>
          </a:p>
        </p:txBody>
      </p:sp>
      <p:sp>
        <p:nvSpPr>
          <p:cNvPr id="10" name="矩形: 圆角 9">
            <a:extLst>
              <a:ext uri="{FF2B5EF4-FFF2-40B4-BE49-F238E27FC236}">
                <a16:creationId xmlns:a16="http://schemas.microsoft.com/office/drawing/2014/main" id="{9A967194-51E7-4B64-9E1E-A53C4D48C022}"/>
              </a:ext>
            </a:extLst>
          </p:cNvPr>
          <p:cNvSpPr/>
          <p:nvPr/>
        </p:nvSpPr>
        <p:spPr>
          <a:xfrm>
            <a:off x="9026556"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Vector</a:t>
            </a:r>
            <a:endParaRPr lang="zh-CN" altLang="en-US" dirty="0"/>
          </a:p>
        </p:txBody>
      </p:sp>
      <p:cxnSp>
        <p:nvCxnSpPr>
          <p:cNvPr id="11" name="直接箭头连接符 10">
            <a:extLst>
              <a:ext uri="{FF2B5EF4-FFF2-40B4-BE49-F238E27FC236}">
                <a16:creationId xmlns:a16="http://schemas.microsoft.com/office/drawing/2014/main" id="{5A04F345-0305-41F9-B497-5B5779828513}"/>
              </a:ext>
            </a:extLst>
          </p:cNvPr>
          <p:cNvCxnSpPr>
            <a:cxnSpLocks/>
          </p:cNvCxnSpPr>
          <p:nvPr/>
        </p:nvCxnSpPr>
        <p:spPr>
          <a:xfrm>
            <a:off x="1719743" y="1971413"/>
            <a:ext cx="0" cy="104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43BC2C7-9D3A-49C0-AB9F-8D38EFA6FA4F}"/>
              </a:ext>
            </a:extLst>
          </p:cNvPr>
          <p:cNvCxnSpPr>
            <a:cxnSpLocks/>
            <a:stCxn id="9" idx="2"/>
          </p:cNvCxnSpPr>
          <p:nvPr/>
        </p:nvCxnSpPr>
        <p:spPr>
          <a:xfrm flipH="1">
            <a:off x="6031685" y="2189527"/>
            <a:ext cx="1" cy="822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4A68F-5DB0-4099-B30D-A8DA512CB7FE}"/>
              </a:ext>
            </a:extLst>
          </p:cNvPr>
          <p:cNvCxnSpPr>
            <a:cxnSpLocks/>
            <a:stCxn id="10" idx="2"/>
          </p:cNvCxnSpPr>
          <p:nvPr/>
        </p:nvCxnSpPr>
        <p:spPr>
          <a:xfrm>
            <a:off x="10343628" y="2189527"/>
            <a:ext cx="0" cy="66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63E550A-F7F8-4A81-BBC8-5DE30393DE5D}"/>
              </a:ext>
            </a:extLst>
          </p:cNvPr>
          <p:cNvSpPr/>
          <p:nvPr/>
        </p:nvSpPr>
        <p:spPr>
          <a:xfrm>
            <a:off x="360736" y="3059668"/>
            <a:ext cx="2782343" cy="738664"/>
          </a:xfrm>
          <a:prstGeom prst="rect">
            <a:avLst/>
          </a:prstGeom>
        </p:spPr>
        <p:txBody>
          <a:bodyPr wrap="square">
            <a:spAutoFit/>
          </a:bodyPr>
          <a:lstStyle/>
          <a:p>
            <a:r>
              <a:rPr lang="en-US" altLang="zh-CN" sz="1400" dirty="0">
                <a:solidFill>
                  <a:srgbClr val="000000"/>
                </a:solidFill>
                <a:latin typeface="verdana" panose="020B0604030504040204" pitchFamily="34" charset="0"/>
              </a:rPr>
              <a:t>It uses a dynamic array to store the duplicate element of different data types.</a:t>
            </a:r>
            <a:endParaRPr lang="zh-CN" altLang="en-US" sz="1400" dirty="0"/>
          </a:p>
        </p:txBody>
      </p:sp>
      <p:sp>
        <p:nvSpPr>
          <p:cNvPr id="19" name="矩形 18">
            <a:extLst>
              <a:ext uri="{FF2B5EF4-FFF2-40B4-BE49-F238E27FC236}">
                <a16:creationId xmlns:a16="http://schemas.microsoft.com/office/drawing/2014/main" id="{CE50020E-30D4-412E-A689-86EB5D08197A}"/>
              </a:ext>
            </a:extLst>
          </p:cNvPr>
          <p:cNvSpPr/>
          <p:nvPr/>
        </p:nvSpPr>
        <p:spPr>
          <a:xfrm>
            <a:off x="323654" y="4839007"/>
            <a:ext cx="2782343"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Locate(get) fast</a:t>
            </a:r>
          </a:p>
          <a:p>
            <a:r>
              <a:rPr lang="en-US" altLang="zh-CN" b="1" dirty="0">
                <a:latin typeface="Arial" panose="020B0604020202020204" pitchFamily="34" charset="0"/>
                <a:cs typeface="Arial" panose="020B0604020202020204" pitchFamily="34" charset="0"/>
              </a:rPr>
              <a:t>Add/remove slow</a:t>
            </a:r>
            <a:endParaRPr lang="zh-CN" altLang="en-US" b="1" dirty="0">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172E4649-D1BB-4598-9E15-E247E4B61F14}"/>
              </a:ext>
            </a:extLst>
          </p:cNvPr>
          <p:cNvSpPr/>
          <p:nvPr/>
        </p:nvSpPr>
        <p:spPr>
          <a:xfrm>
            <a:off x="4667780" y="4839007"/>
            <a:ext cx="2782343"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Locate(get) slow</a:t>
            </a:r>
          </a:p>
          <a:p>
            <a:r>
              <a:rPr lang="en-US" altLang="zh-CN" b="1" dirty="0">
                <a:latin typeface="Arial" panose="020B0604020202020204" pitchFamily="34" charset="0"/>
                <a:cs typeface="Arial" panose="020B0604020202020204" pitchFamily="34" charset="0"/>
              </a:rPr>
              <a:t>Add/remove fast</a:t>
            </a:r>
            <a:endParaRPr lang="zh-CN" altLang="en-US" b="1" dirty="0">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AAACA825-BC17-4CC8-BC88-1CBB5D51C148}"/>
              </a:ext>
            </a:extLst>
          </p:cNvPr>
          <p:cNvSpPr/>
          <p:nvPr/>
        </p:nvSpPr>
        <p:spPr>
          <a:xfrm>
            <a:off x="8946480" y="4839008"/>
            <a:ext cx="2782343"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Thread safely</a:t>
            </a:r>
            <a:endParaRPr lang="zh-CN" altLang="en-US" b="1" dirty="0">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4B42746A-F013-4747-A9F0-85FB5B4C1EBE}"/>
              </a:ext>
            </a:extLst>
          </p:cNvPr>
          <p:cNvSpPr/>
          <p:nvPr/>
        </p:nvSpPr>
        <p:spPr>
          <a:xfrm>
            <a:off x="4634222" y="2983354"/>
            <a:ext cx="2849460" cy="1384995"/>
          </a:xfrm>
          <a:prstGeom prst="rect">
            <a:avLst/>
          </a:prstGeom>
        </p:spPr>
        <p:txBody>
          <a:bodyPr wrap="square">
            <a:spAutoFit/>
          </a:bodyPr>
          <a:lstStyle/>
          <a:p>
            <a:r>
              <a:rPr lang="en-US" altLang="zh-CN" sz="1400" dirty="0">
                <a:solidFill>
                  <a:srgbClr val="000000"/>
                </a:solidFill>
                <a:latin typeface="verdana" panose="020B0604030504040204" pitchFamily="34" charset="0"/>
              </a:rPr>
              <a:t>It uses a doubly linked list internally to store the elements. It can store the duplicate elements. It maintains the insertion order and is not synchronized. </a:t>
            </a:r>
            <a:endParaRPr lang="zh-CN" altLang="en-US" sz="1400" dirty="0"/>
          </a:p>
        </p:txBody>
      </p:sp>
      <p:sp>
        <p:nvSpPr>
          <p:cNvPr id="25" name="矩形 24">
            <a:extLst>
              <a:ext uri="{FF2B5EF4-FFF2-40B4-BE49-F238E27FC236}">
                <a16:creationId xmlns:a16="http://schemas.microsoft.com/office/drawing/2014/main" id="{F37CAB56-DE81-4DAB-AFD4-4F28E19D2027}"/>
              </a:ext>
            </a:extLst>
          </p:cNvPr>
          <p:cNvSpPr/>
          <p:nvPr/>
        </p:nvSpPr>
        <p:spPr>
          <a:xfrm>
            <a:off x="8726965" y="2983353"/>
            <a:ext cx="3221375" cy="1384995"/>
          </a:xfrm>
          <a:prstGeom prst="rect">
            <a:avLst/>
          </a:prstGeom>
        </p:spPr>
        <p:txBody>
          <a:bodyPr wrap="square">
            <a:spAutoFit/>
          </a:bodyPr>
          <a:lstStyle/>
          <a:p>
            <a:r>
              <a:rPr lang="en-US" altLang="zh-CN" sz="1400" dirty="0">
                <a:solidFill>
                  <a:srgbClr val="000000"/>
                </a:solidFill>
                <a:latin typeface="verdana" panose="020B0604030504040204" pitchFamily="34" charset="0"/>
              </a:rPr>
              <a:t>Vector uses a dynamic array to store the data elements. It is similar to </a:t>
            </a:r>
            <a:r>
              <a:rPr lang="en-US" altLang="zh-CN" sz="1400" dirty="0" err="1">
                <a:solidFill>
                  <a:srgbClr val="000000"/>
                </a:solidFill>
                <a:latin typeface="verdana" panose="020B0604030504040204" pitchFamily="34" charset="0"/>
              </a:rPr>
              <a:t>ArrayList</a:t>
            </a:r>
            <a:r>
              <a:rPr lang="en-US" altLang="zh-CN" sz="1400" dirty="0">
                <a:solidFill>
                  <a:srgbClr val="000000"/>
                </a:solidFill>
                <a:latin typeface="verdana" panose="020B0604030504040204" pitchFamily="34" charset="0"/>
              </a:rPr>
              <a:t>. However, It is synchronized and contains many methods that are not the part of Collection framework.</a:t>
            </a:r>
            <a:endParaRPr lang="zh-CN" altLang="en-US" sz="1400" dirty="0"/>
          </a:p>
        </p:txBody>
      </p:sp>
    </p:spTree>
    <p:extLst>
      <p:ext uri="{BB962C8B-B14F-4D97-AF65-F5344CB8AC3E}">
        <p14:creationId xmlns:p14="http://schemas.microsoft.com/office/powerpoint/2010/main" val="3890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Queue Interface</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5</a:t>
            </a:fld>
            <a:r>
              <a:rPr lang="zh-CN" altLang="en-US"/>
              <a:t> </a:t>
            </a:r>
            <a:r>
              <a:rPr lang="en-US" altLang="zh-CN"/>
              <a:t>/ 15</a:t>
            </a:r>
            <a:endParaRPr lang="zh-CN" altLang="en-US" dirty="0"/>
          </a:p>
        </p:txBody>
      </p:sp>
      <p:sp>
        <p:nvSpPr>
          <p:cNvPr id="5" name="矩形: 圆角 4">
            <a:extLst>
              <a:ext uri="{FF2B5EF4-FFF2-40B4-BE49-F238E27FC236}">
                <a16:creationId xmlns:a16="http://schemas.microsoft.com/office/drawing/2014/main" id="{E340ADCA-D1D2-4EEC-BE85-FBB53DAE4AAF}"/>
              </a:ext>
            </a:extLst>
          </p:cNvPr>
          <p:cNvSpPr/>
          <p:nvPr/>
        </p:nvSpPr>
        <p:spPr>
          <a:xfrm>
            <a:off x="402672"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PriorityQueue</a:t>
            </a:r>
          </a:p>
        </p:txBody>
      </p:sp>
      <p:sp>
        <p:nvSpPr>
          <p:cNvPr id="9" name="矩形: 圆角 8">
            <a:extLst>
              <a:ext uri="{FF2B5EF4-FFF2-40B4-BE49-F238E27FC236}">
                <a16:creationId xmlns:a16="http://schemas.microsoft.com/office/drawing/2014/main" id="{360A1EBC-2BD0-4477-A2FF-2F378783B967}"/>
              </a:ext>
            </a:extLst>
          </p:cNvPr>
          <p:cNvSpPr/>
          <p:nvPr/>
        </p:nvSpPr>
        <p:spPr>
          <a:xfrm>
            <a:off x="4634221" y="1107347"/>
            <a:ext cx="2634143" cy="1073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Deque Interface</a:t>
            </a:r>
          </a:p>
        </p:txBody>
      </p:sp>
      <p:cxnSp>
        <p:nvCxnSpPr>
          <p:cNvPr id="11" name="直接箭头连接符 10">
            <a:extLst>
              <a:ext uri="{FF2B5EF4-FFF2-40B4-BE49-F238E27FC236}">
                <a16:creationId xmlns:a16="http://schemas.microsoft.com/office/drawing/2014/main" id="{5A04F345-0305-41F9-B497-5B5779828513}"/>
              </a:ext>
            </a:extLst>
          </p:cNvPr>
          <p:cNvCxnSpPr>
            <a:cxnSpLocks/>
          </p:cNvCxnSpPr>
          <p:nvPr/>
        </p:nvCxnSpPr>
        <p:spPr>
          <a:xfrm>
            <a:off x="1719743" y="1971413"/>
            <a:ext cx="0" cy="104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43BC2C7-9D3A-49C0-AB9F-8D38EFA6FA4F}"/>
              </a:ext>
            </a:extLst>
          </p:cNvPr>
          <p:cNvCxnSpPr>
            <a:cxnSpLocks/>
            <a:stCxn id="9" idx="3"/>
            <a:endCxn id="17" idx="1"/>
          </p:cNvCxnSpPr>
          <p:nvPr/>
        </p:nvCxnSpPr>
        <p:spPr>
          <a:xfrm>
            <a:off x="7268364" y="1644243"/>
            <a:ext cx="1597406"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63E550A-F7F8-4A81-BBC8-5DE30393DE5D}"/>
              </a:ext>
            </a:extLst>
          </p:cNvPr>
          <p:cNvSpPr/>
          <p:nvPr/>
        </p:nvSpPr>
        <p:spPr>
          <a:xfrm>
            <a:off x="360736" y="3059668"/>
            <a:ext cx="2782343" cy="1384995"/>
          </a:xfrm>
          <a:prstGeom prst="rect">
            <a:avLst/>
          </a:prstGeom>
        </p:spPr>
        <p:txBody>
          <a:bodyPr wrap="square">
            <a:spAutoFit/>
          </a:bodyPr>
          <a:lstStyle/>
          <a:p>
            <a:r>
              <a:rPr lang="en-US" altLang="zh-CN" sz="1400" dirty="0">
                <a:solidFill>
                  <a:srgbClr val="000000"/>
                </a:solidFill>
                <a:latin typeface="verdana" panose="020B0604030504040204" pitchFamily="34" charset="0"/>
              </a:rPr>
              <a:t>The </a:t>
            </a:r>
            <a:r>
              <a:rPr lang="en-US" altLang="zh-CN" sz="1400" dirty="0" err="1">
                <a:solidFill>
                  <a:srgbClr val="000000"/>
                </a:solidFill>
                <a:latin typeface="verdana" panose="020B0604030504040204" pitchFamily="34" charset="0"/>
              </a:rPr>
              <a:t>PriorityQueue</a:t>
            </a:r>
            <a:r>
              <a:rPr lang="en-US" altLang="zh-CN" sz="1400" dirty="0">
                <a:solidFill>
                  <a:srgbClr val="000000"/>
                </a:solidFill>
                <a:latin typeface="verdana" panose="020B0604030504040204" pitchFamily="34" charset="0"/>
              </a:rPr>
              <a:t> class implements the Queue interface. It holds the elements or objects which are to be processed by their priorities.</a:t>
            </a:r>
            <a:endParaRPr lang="zh-CN" altLang="en-US" sz="1400" dirty="0"/>
          </a:p>
        </p:txBody>
      </p:sp>
      <p:sp>
        <p:nvSpPr>
          <p:cNvPr id="21" name="矩形 20">
            <a:extLst>
              <a:ext uri="{FF2B5EF4-FFF2-40B4-BE49-F238E27FC236}">
                <a16:creationId xmlns:a16="http://schemas.microsoft.com/office/drawing/2014/main" id="{172E4649-D1BB-4598-9E15-E247E4B61F14}"/>
              </a:ext>
            </a:extLst>
          </p:cNvPr>
          <p:cNvSpPr/>
          <p:nvPr/>
        </p:nvSpPr>
        <p:spPr>
          <a:xfrm>
            <a:off x="4667780" y="4839007"/>
            <a:ext cx="2782343"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Locate(get) slow</a:t>
            </a:r>
          </a:p>
          <a:p>
            <a:r>
              <a:rPr lang="en-US" altLang="zh-CN" b="1" dirty="0">
                <a:latin typeface="Arial" panose="020B0604020202020204" pitchFamily="34" charset="0"/>
                <a:cs typeface="Arial" panose="020B0604020202020204" pitchFamily="34" charset="0"/>
              </a:rPr>
              <a:t>Add/remove fast</a:t>
            </a:r>
            <a:endParaRPr lang="zh-CN" altLang="en-US" b="1" dirty="0">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4B42746A-F013-4747-A9F0-85FB5B4C1EBE}"/>
              </a:ext>
            </a:extLst>
          </p:cNvPr>
          <p:cNvSpPr/>
          <p:nvPr/>
        </p:nvSpPr>
        <p:spPr>
          <a:xfrm>
            <a:off x="4634222" y="2983354"/>
            <a:ext cx="2849460" cy="1815882"/>
          </a:xfrm>
          <a:prstGeom prst="rect">
            <a:avLst/>
          </a:prstGeom>
        </p:spPr>
        <p:txBody>
          <a:bodyPr wrap="square">
            <a:spAutoFit/>
          </a:bodyPr>
          <a:lstStyle/>
          <a:p>
            <a:r>
              <a:rPr lang="en-US" altLang="zh-CN" sz="1400" dirty="0">
                <a:latin typeface="Verdana" panose="020B0604030504040204" pitchFamily="34" charset="0"/>
                <a:ea typeface="Verdana" panose="020B0604030504040204" pitchFamily="34" charset="0"/>
              </a:rPr>
              <a:t>Deque interface extends the Queue interface. In Deque, we can remove and add the elements from both the side. Deque stands for a double-ended queue which enables us to perform the operations at both the ends.</a:t>
            </a:r>
            <a:endParaRPr lang="zh-CN" altLang="en-US" sz="1400" dirty="0">
              <a:latin typeface="Verdana" panose="020B0604030504040204" pitchFamily="34" charset="0"/>
            </a:endParaRPr>
          </a:p>
        </p:txBody>
      </p:sp>
      <p:sp>
        <p:nvSpPr>
          <p:cNvPr id="17" name="矩形: 圆角 16">
            <a:extLst>
              <a:ext uri="{FF2B5EF4-FFF2-40B4-BE49-F238E27FC236}">
                <a16:creationId xmlns:a16="http://schemas.microsoft.com/office/drawing/2014/main" id="{3FBB1969-51F1-449F-95B2-F35761951F74}"/>
              </a:ext>
            </a:extLst>
          </p:cNvPr>
          <p:cNvSpPr/>
          <p:nvPr/>
        </p:nvSpPr>
        <p:spPr>
          <a:xfrm>
            <a:off x="8865770"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ArrayDeque</a:t>
            </a:r>
          </a:p>
        </p:txBody>
      </p:sp>
      <p:sp>
        <p:nvSpPr>
          <p:cNvPr id="6" name="矩形 5">
            <a:extLst>
              <a:ext uri="{FF2B5EF4-FFF2-40B4-BE49-F238E27FC236}">
                <a16:creationId xmlns:a16="http://schemas.microsoft.com/office/drawing/2014/main" id="{104162FF-7987-4CD9-997B-685A6E85F3EF}"/>
              </a:ext>
            </a:extLst>
          </p:cNvPr>
          <p:cNvSpPr/>
          <p:nvPr/>
        </p:nvSpPr>
        <p:spPr>
          <a:xfrm>
            <a:off x="259938" y="5116005"/>
            <a:ext cx="3640943" cy="369332"/>
          </a:xfrm>
          <a:prstGeom prst="rect">
            <a:avLst/>
          </a:prstGeom>
        </p:spPr>
        <p:txBody>
          <a:bodyPr wrap="square">
            <a:spAutoFit/>
          </a:bodyPr>
          <a:lstStyle/>
          <a:p>
            <a:r>
              <a:rPr lang="en-US" altLang="zh-CN" dirty="0"/>
              <a:t>null values not allowed.</a:t>
            </a:r>
            <a:endParaRPr lang="zh-CN" altLang="en-US" dirty="0"/>
          </a:p>
        </p:txBody>
      </p:sp>
      <p:sp>
        <p:nvSpPr>
          <p:cNvPr id="12" name="矩形 11">
            <a:extLst>
              <a:ext uri="{FF2B5EF4-FFF2-40B4-BE49-F238E27FC236}">
                <a16:creationId xmlns:a16="http://schemas.microsoft.com/office/drawing/2014/main" id="{CADC331C-3474-45E2-B907-7543C9B4D8E4}"/>
              </a:ext>
            </a:extLst>
          </p:cNvPr>
          <p:cNvSpPr/>
          <p:nvPr/>
        </p:nvSpPr>
        <p:spPr>
          <a:xfrm>
            <a:off x="8644163" y="3011647"/>
            <a:ext cx="3507993" cy="738664"/>
          </a:xfrm>
          <a:prstGeom prst="rect">
            <a:avLst/>
          </a:prstGeom>
        </p:spPr>
        <p:txBody>
          <a:bodyPr wrap="square">
            <a:spAutoFit/>
          </a:bodyPr>
          <a:lstStyle/>
          <a:p>
            <a:r>
              <a:rPr lang="en-US" altLang="zh-CN" sz="1400" dirty="0" err="1">
                <a:latin typeface="Verdana" panose="020B0604030504040204" pitchFamily="34" charset="0"/>
                <a:ea typeface="Verdana" panose="020B0604030504040204" pitchFamily="34" charset="0"/>
              </a:rPr>
              <a:t>ArrayDeque</a:t>
            </a:r>
            <a:r>
              <a:rPr lang="en-US" altLang="zh-CN" sz="1400" dirty="0">
                <a:latin typeface="Verdana" panose="020B0604030504040204" pitchFamily="34" charset="0"/>
                <a:ea typeface="Verdana" panose="020B0604030504040204" pitchFamily="34" charset="0"/>
              </a:rPr>
              <a:t> is faster than </a:t>
            </a:r>
            <a:r>
              <a:rPr lang="en-US" altLang="zh-CN" sz="1400" dirty="0" err="1">
                <a:latin typeface="Verdana" panose="020B0604030504040204" pitchFamily="34" charset="0"/>
                <a:ea typeface="Verdana" panose="020B0604030504040204" pitchFamily="34" charset="0"/>
              </a:rPr>
              <a:t>ArrayList</a:t>
            </a:r>
            <a:r>
              <a:rPr lang="en-US" altLang="zh-CN" sz="1400" dirty="0">
                <a:latin typeface="Verdana" panose="020B0604030504040204" pitchFamily="34" charset="0"/>
                <a:ea typeface="Verdana" panose="020B0604030504040204" pitchFamily="34" charset="0"/>
              </a:rPr>
              <a:t> and Stack and has no capacity restrictions.</a:t>
            </a:r>
            <a:endParaRPr lang="zh-CN" altLang="en-US" sz="1400" dirty="0">
              <a:latin typeface="Verdana" panose="020B0604030504040204" pitchFamily="34" charset="0"/>
            </a:endParaRPr>
          </a:p>
        </p:txBody>
      </p:sp>
      <p:cxnSp>
        <p:nvCxnSpPr>
          <p:cNvPr id="24" name="直接箭头连接符 23">
            <a:extLst>
              <a:ext uri="{FF2B5EF4-FFF2-40B4-BE49-F238E27FC236}">
                <a16:creationId xmlns:a16="http://schemas.microsoft.com/office/drawing/2014/main" id="{22CDFB76-0544-48D5-83DE-49B93E37DF83}"/>
              </a:ext>
            </a:extLst>
          </p:cNvPr>
          <p:cNvCxnSpPr>
            <a:cxnSpLocks/>
            <a:stCxn id="17" idx="2"/>
          </p:cNvCxnSpPr>
          <p:nvPr/>
        </p:nvCxnSpPr>
        <p:spPr>
          <a:xfrm>
            <a:off x="10182842" y="2189527"/>
            <a:ext cx="0" cy="79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71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dirty="0">
                <a:solidFill>
                  <a:srgbClr val="001E58"/>
                </a:solidFill>
                <a:latin typeface="Arial"/>
                <a:ea typeface="黑体"/>
                <a:cs typeface="Segoe UI Semibold" panose="020B0502040204020203" pitchFamily="34" charset="0"/>
              </a:rPr>
              <a:t>Set </a:t>
            </a:r>
            <a:r>
              <a:rPr lang="en-US" sz="2000" b="1" dirty="0" err="1">
                <a:solidFill>
                  <a:srgbClr val="001E58"/>
                </a:solidFill>
                <a:latin typeface="Arial"/>
                <a:ea typeface="黑体"/>
                <a:cs typeface="Segoe UI Semibold" panose="020B0502040204020203" pitchFamily="34" charset="0"/>
              </a:rPr>
              <a:t>Interfase</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6</a:t>
            </a:fld>
            <a:r>
              <a:rPr lang="zh-CN" altLang="en-US"/>
              <a:t> </a:t>
            </a:r>
            <a:r>
              <a:rPr lang="en-US" altLang="zh-CN"/>
              <a:t>/ 15</a:t>
            </a:r>
            <a:endParaRPr lang="zh-CN" altLang="en-US" dirty="0"/>
          </a:p>
        </p:txBody>
      </p:sp>
      <p:sp>
        <p:nvSpPr>
          <p:cNvPr id="5" name="矩形: 圆角 4">
            <a:extLst>
              <a:ext uri="{FF2B5EF4-FFF2-40B4-BE49-F238E27FC236}">
                <a16:creationId xmlns:a16="http://schemas.microsoft.com/office/drawing/2014/main" id="{E340ADCA-D1D2-4EEC-BE85-FBB53DAE4AAF}"/>
              </a:ext>
            </a:extLst>
          </p:cNvPr>
          <p:cNvSpPr/>
          <p:nvPr/>
        </p:nvSpPr>
        <p:spPr>
          <a:xfrm>
            <a:off x="402672"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HashSet</a:t>
            </a:r>
          </a:p>
        </p:txBody>
      </p:sp>
      <p:sp>
        <p:nvSpPr>
          <p:cNvPr id="9" name="矩形: 圆角 8">
            <a:extLst>
              <a:ext uri="{FF2B5EF4-FFF2-40B4-BE49-F238E27FC236}">
                <a16:creationId xmlns:a16="http://schemas.microsoft.com/office/drawing/2014/main" id="{360A1EBC-2BD0-4477-A2FF-2F378783B967}"/>
              </a:ext>
            </a:extLst>
          </p:cNvPr>
          <p:cNvSpPr/>
          <p:nvPr/>
        </p:nvSpPr>
        <p:spPr>
          <a:xfrm>
            <a:off x="4714614"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LinkedHashSet</a:t>
            </a:r>
            <a:endParaRPr lang="zh-CN" altLang="en-US" dirty="0"/>
          </a:p>
        </p:txBody>
      </p:sp>
      <p:sp>
        <p:nvSpPr>
          <p:cNvPr id="10" name="矩形: 圆角 9">
            <a:extLst>
              <a:ext uri="{FF2B5EF4-FFF2-40B4-BE49-F238E27FC236}">
                <a16:creationId xmlns:a16="http://schemas.microsoft.com/office/drawing/2014/main" id="{9A967194-51E7-4B64-9E1E-A53C4D48C022}"/>
              </a:ext>
            </a:extLst>
          </p:cNvPr>
          <p:cNvSpPr/>
          <p:nvPr/>
        </p:nvSpPr>
        <p:spPr>
          <a:xfrm>
            <a:off x="9026556" y="1115736"/>
            <a:ext cx="2634143" cy="1073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SortedSet</a:t>
            </a:r>
          </a:p>
        </p:txBody>
      </p:sp>
      <p:cxnSp>
        <p:nvCxnSpPr>
          <p:cNvPr id="11" name="直接箭头连接符 10">
            <a:extLst>
              <a:ext uri="{FF2B5EF4-FFF2-40B4-BE49-F238E27FC236}">
                <a16:creationId xmlns:a16="http://schemas.microsoft.com/office/drawing/2014/main" id="{5A04F345-0305-41F9-B497-5B5779828513}"/>
              </a:ext>
            </a:extLst>
          </p:cNvPr>
          <p:cNvCxnSpPr>
            <a:cxnSpLocks/>
          </p:cNvCxnSpPr>
          <p:nvPr/>
        </p:nvCxnSpPr>
        <p:spPr>
          <a:xfrm>
            <a:off x="1719743" y="1971413"/>
            <a:ext cx="0" cy="104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43BC2C7-9D3A-49C0-AB9F-8D38EFA6FA4F}"/>
              </a:ext>
            </a:extLst>
          </p:cNvPr>
          <p:cNvCxnSpPr>
            <a:cxnSpLocks/>
            <a:stCxn id="9" idx="2"/>
          </p:cNvCxnSpPr>
          <p:nvPr/>
        </p:nvCxnSpPr>
        <p:spPr>
          <a:xfrm flipH="1">
            <a:off x="6031685" y="2189527"/>
            <a:ext cx="1" cy="822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7C4A68F-5DB0-4099-B30D-A8DA512CB7FE}"/>
              </a:ext>
            </a:extLst>
          </p:cNvPr>
          <p:cNvCxnSpPr>
            <a:cxnSpLocks/>
            <a:stCxn id="10" idx="2"/>
          </p:cNvCxnSpPr>
          <p:nvPr/>
        </p:nvCxnSpPr>
        <p:spPr>
          <a:xfrm>
            <a:off x="10343628" y="2189527"/>
            <a:ext cx="0" cy="66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63E550A-F7F8-4A81-BBC8-5DE30393DE5D}"/>
              </a:ext>
            </a:extLst>
          </p:cNvPr>
          <p:cNvSpPr/>
          <p:nvPr/>
        </p:nvSpPr>
        <p:spPr>
          <a:xfrm>
            <a:off x="360736" y="3059668"/>
            <a:ext cx="2782343" cy="1384995"/>
          </a:xfrm>
          <a:prstGeom prst="rect">
            <a:avLst/>
          </a:prstGeom>
        </p:spPr>
        <p:txBody>
          <a:bodyPr wrap="square">
            <a:spAutoFit/>
          </a:bodyPr>
          <a:lstStyle/>
          <a:p>
            <a:r>
              <a:rPr lang="en-US" altLang="zh-CN" sz="1400" dirty="0">
                <a:solidFill>
                  <a:srgbClr val="000000"/>
                </a:solidFill>
                <a:latin typeface="verdana" panose="020B0604030504040204" pitchFamily="34" charset="0"/>
              </a:rPr>
              <a:t>It represents the collection that uses a hash table for storage. Hashing is used to store the elements in the HashSet. It contains unique items.</a:t>
            </a:r>
            <a:endParaRPr lang="zh-CN" altLang="en-US" sz="1400" dirty="0"/>
          </a:p>
        </p:txBody>
      </p:sp>
      <p:sp>
        <p:nvSpPr>
          <p:cNvPr id="19" name="矩形 18">
            <a:extLst>
              <a:ext uri="{FF2B5EF4-FFF2-40B4-BE49-F238E27FC236}">
                <a16:creationId xmlns:a16="http://schemas.microsoft.com/office/drawing/2014/main" id="{CE50020E-30D4-412E-A689-86EB5D08197A}"/>
              </a:ext>
            </a:extLst>
          </p:cNvPr>
          <p:cNvSpPr/>
          <p:nvPr/>
        </p:nvSpPr>
        <p:spPr>
          <a:xfrm>
            <a:off x="323654" y="4839007"/>
            <a:ext cx="3140999"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Null is not allowed</a:t>
            </a:r>
          </a:p>
          <a:p>
            <a:r>
              <a:rPr lang="en-US" altLang="zh-CN" b="1" dirty="0">
                <a:latin typeface="Arial" panose="020B0604020202020204" pitchFamily="34" charset="0"/>
                <a:cs typeface="Arial" panose="020B0604020202020204" pitchFamily="34" charset="0"/>
              </a:rPr>
              <a:t>Not stored by insert order</a:t>
            </a:r>
            <a:endParaRPr lang="zh-CN" altLang="en-US" b="1" dirty="0">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172E4649-D1BB-4598-9E15-E247E4B61F14}"/>
              </a:ext>
            </a:extLst>
          </p:cNvPr>
          <p:cNvSpPr/>
          <p:nvPr/>
        </p:nvSpPr>
        <p:spPr>
          <a:xfrm>
            <a:off x="4667780" y="4839007"/>
            <a:ext cx="2782343"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Null is allowed</a:t>
            </a:r>
          </a:p>
          <a:p>
            <a:r>
              <a:rPr lang="en-US" altLang="zh-CN" b="1" dirty="0">
                <a:latin typeface="Arial" panose="020B0604020202020204" pitchFamily="34" charset="0"/>
                <a:cs typeface="Arial" panose="020B0604020202020204" pitchFamily="34" charset="0"/>
              </a:rPr>
              <a:t>Insert Order is saved</a:t>
            </a:r>
            <a:endParaRPr lang="zh-CN" altLang="en-US" b="1" dirty="0">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AAACA825-BC17-4CC8-BC88-1CBB5D51C148}"/>
              </a:ext>
            </a:extLst>
          </p:cNvPr>
          <p:cNvSpPr/>
          <p:nvPr/>
        </p:nvSpPr>
        <p:spPr>
          <a:xfrm>
            <a:off x="8946480" y="4839008"/>
            <a:ext cx="2921866" cy="369332"/>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Save in ascending order</a:t>
            </a:r>
            <a:endParaRPr lang="zh-CN" altLang="en-US" b="1"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15ECAB5E-5E39-4AB5-8639-DB3E615FA6FD}"/>
              </a:ext>
            </a:extLst>
          </p:cNvPr>
          <p:cNvSpPr/>
          <p:nvPr/>
        </p:nvSpPr>
        <p:spPr>
          <a:xfrm>
            <a:off x="4286775" y="3105835"/>
            <a:ext cx="3565320" cy="738664"/>
          </a:xfrm>
          <a:prstGeom prst="rect">
            <a:avLst/>
          </a:prstGeom>
        </p:spPr>
        <p:txBody>
          <a:bodyPr wrap="square">
            <a:spAutoFit/>
          </a:bodyPr>
          <a:lstStyle/>
          <a:p>
            <a:r>
              <a:rPr lang="en-US" altLang="zh-CN" sz="1400" dirty="0" err="1">
                <a:solidFill>
                  <a:srgbClr val="000000"/>
                </a:solidFill>
                <a:latin typeface="verdana" panose="020B0604030504040204" pitchFamily="34" charset="0"/>
              </a:rPr>
              <a:t>LinkedHashSet</a:t>
            </a:r>
            <a:r>
              <a:rPr lang="en-US" altLang="zh-CN" sz="1400" dirty="0">
                <a:solidFill>
                  <a:srgbClr val="000000"/>
                </a:solidFill>
                <a:latin typeface="verdana" panose="020B0604030504040204" pitchFamily="34" charset="0"/>
              </a:rPr>
              <a:t> class represents the LinkedList implementation of Set Interface.</a:t>
            </a:r>
            <a:endParaRPr lang="zh-CN" altLang="en-US" sz="1400" dirty="0"/>
          </a:p>
        </p:txBody>
      </p:sp>
      <p:sp>
        <p:nvSpPr>
          <p:cNvPr id="20" name="矩形: 圆角 19">
            <a:extLst>
              <a:ext uri="{FF2B5EF4-FFF2-40B4-BE49-F238E27FC236}">
                <a16:creationId xmlns:a16="http://schemas.microsoft.com/office/drawing/2014/main" id="{FE3C569D-EF92-42F2-AD72-EF368F07F25A}"/>
              </a:ext>
            </a:extLst>
          </p:cNvPr>
          <p:cNvSpPr/>
          <p:nvPr/>
        </p:nvSpPr>
        <p:spPr>
          <a:xfrm>
            <a:off x="9048923" y="2897677"/>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TreeSet</a:t>
            </a:r>
            <a:endParaRPr lang="zh-CN" altLang="en-US" dirty="0"/>
          </a:p>
        </p:txBody>
      </p:sp>
    </p:spTree>
    <p:extLst>
      <p:ext uri="{BB962C8B-B14F-4D97-AF65-F5344CB8AC3E}">
        <p14:creationId xmlns:p14="http://schemas.microsoft.com/office/powerpoint/2010/main" val="89244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4" y="352727"/>
            <a:ext cx="3448118" cy="400110"/>
          </a:xfrm>
          <a:prstGeom prst="rect">
            <a:avLst/>
          </a:prstGeom>
          <a:noFill/>
        </p:spPr>
        <p:txBody>
          <a:bodyPr wrap="square" rtlCol="0">
            <a:spAutoFit/>
          </a:bodyPr>
          <a:lstStyle/>
          <a:p>
            <a:r>
              <a:rPr lang="en-US" sz="2000" b="1">
                <a:solidFill>
                  <a:srgbClr val="001E58"/>
                </a:solidFill>
                <a:latin typeface="Arial"/>
                <a:ea typeface="黑体"/>
                <a:cs typeface="Segoe UI Semibold" panose="020B0502040204020203" pitchFamily="34" charset="0"/>
              </a:rPr>
              <a:t>Java Map Interface</a:t>
            </a:r>
            <a:endParaRPr lang="en-US" sz="2000" b="1" dirty="0">
              <a:solidFill>
                <a:srgbClr val="001E58"/>
              </a:solidFill>
              <a:latin typeface="Arial"/>
              <a:ea typeface="黑体"/>
              <a:cs typeface="Segoe UI Semibold" panose="020B0502040204020203" pitchFamily="34" charset="0"/>
            </a:endParaRP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7</a:t>
            </a:fld>
            <a:r>
              <a:rPr lang="zh-CN" altLang="en-US"/>
              <a:t> </a:t>
            </a:r>
            <a:r>
              <a:rPr lang="en-US" altLang="zh-CN"/>
              <a:t>/ 15</a:t>
            </a:r>
            <a:endParaRPr lang="zh-CN" altLang="en-US" dirty="0"/>
          </a:p>
        </p:txBody>
      </p:sp>
      <p:pic>
        <p:nvPicPr>
          <p:cNvPr id="2050" name="Picture 2" descr="Java Map Hierarchy">
            <a:extLst>
              <a:ext uri="{FF2B5EF4-FFF2-40B4-BE49-F238E27FC236}">
                <a16:creationId xmlns:a16="http://schemas.microsoft.com/office/drawing/2014/main" id="{A83A539A-9EE1-41C5-89A9-0868FE2DC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202" y="752837"/>
            <a:ext cx="4806323" cy="483007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26E2B7F-C6F0-4144-A5CD-62E2768FA6B9}"/>
              </a:ext>
            </a:extLst>
          </p:cNvPr>
          <p:cNvSpPr/>
          <p:nvPr/>
        </p:nvSpPr>
        <p:spPr>
          <a:xfrm>
            <a:off x="489358" y="2244545"/>
            <a:ext cx="5676550" cy="923330"/>
          </a:xfrm>
          <a:prstGeom prst="rect">
            <a:avLst/>
          </a:prstGeom>
        </p:spPr>
        <p:txBody>
          <a:bodyPr wrap="square">
            <a:spAutoFit/>
          </a:bodyPr>
          <a:lstStyle/>
          <a:p>
            <a:r>
              <a:rPr lang="en-US" altLang="zh-CN" dirty="0">
                <a:solidFill>
                  <a:srgbClr val="000000"/>
                </a:solidFill>
                <a:latin typeface="verdana" panose="020B0604030504040204" pitchFamily="34" charset="0"/>
              </a:rPr>
              <a:t>A map contains values on the basis of key, i.e. key and value pair. Each key and value pair is known as an entry. A Map contains </a:t>
            </a:r>
            <a:r>
              <a:rPr lang="en-US" altLang="zh-CN" dirty="0">
                <a:solidFill>
                  <a:srgbClr val="FF0000"/>
                </a:solidFill>
                <a:latin typeface="verdana" panose="020B0604030504040204" pitchFamily="34" charset="0"/>
              </a:rPr>
              <a:t>unique</a:t>
            </a:r>
            <a:r>
              <a:rPr lang="en-US" altLang="zh-CN" dirty="0">
                <a:solidFill>
                  <a:srgbClr val="000000"/>
                </a:solidFill>
                <a:latin typeface="verdana" panose="020B0604030504040204" pitchFamily="34" charset="0"/>
              </a:rPr>
              <a:t> keys.</a:t>
            </a:r>
          </a:p>
        </p:txBody>
      </p:sp>
      <p:sp>
        <p:nvSpPr>
          <p:cNvPr id="3" name="矩形 2">
            <a:extLst>
              <a:ext uri="{FF2B5EF4-FFF2-40B4-BE49-F238E27FC236}">
                <a16:creationId xmlns:a16="http://schemas.microsoft.com/office/drawing/2014/main" id="{92BC8343-2D9B-466F-A7C6-6A2C27D5DA25}"/>
              </a:ext>
            </a:extLst>
          </p:cNvPr>
          <p:cNvSpPr/>
          <p:nvPr/>
        </p:nvSpPr>
        <p:spPr>
          <a:xfrm>
            <a:off x="489358" y="4347406"/>
            <a:ext cx="6096000" cy="646331"/>
          </a:xfrm>
          <a:prstGeom prst="rect">
            <a:avLst/>
          </a:prstGeom>
        </p:spPr>
        <p:txBody>
          <a:bodyPr>
            <a:spAutoFit/>
          </a:bodyPr>
          <a:lstStyle/>
          <a:p>
            <a:r>
              <a:rPr lang="en-US" altLang="zh-CN" dirty="0">
                <a:solidFill>
                  <a:srgbClr val="000000"/>
                </a:solidFill>
                <a:latin typeface="verdana" panose="020B0604030504040204" pitchFamily="34" charset="0"/>
              </a:rPr>
              <a:t>A Map is useful if you have to search, update or delete elements on the basis of a key.</a:t>
            </a:r>
          </a:p>
        </p:txBody>
      </p:sp>
    </p:spTree>
    <p:extLst>
      <p:ext uri="{BB962C8B-B14F-4D97-AF65-F5344CB8AC3E}">
        <p14:creationId xmlns:p14="http://schemas.microsoft.com/office/powerpoint/2010/main" val="120658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D3A438-DDFB-2D40-B63B-99D1D45A3BA4}" type="slidenum">
              <a:rPr lang="en-US" altLang="zh-CN" smtClean="0"/>
              <a:pPr/>
              <a:t>8</a:t>
            </a:fld>
            <a:r>
              <a:rPr lang="zh-CN" altLang="en-US"/>
              <a:t> </a:t>
            </a:r>
            <a:r>
              <a:rPr lang="en-US" altLang="zh-CN"/>
              <a:t>/ 15</a:t>
            </a:r>
            <a:endParaRPr lang="zh-CN" altLang="en-US" dirty="0"/>
          </a:p>
        </p:txBody>
      </p:sp>
      <p:sp>
        <p:nvSpPr>
          <p:cNvPr id="5" name="矩形: 圆角 4">
            <a:extLst>
              <a:ext uri="{FF2B5EF4-FFF2-40B4-BE49-F238E27FC236}">
                <a16:creationId xmlns:a16="http://schemas.microsoft.com/office/drawing/2014/main" id="{E340ADCA-D1D2-4EEC-BE85-FBB53DAE4AAF}"/>
              </a:ext>
            </a:extLst>
          </p:cNvPr>
          <p:cNvSpPr/>
          <p:nvPr/>
        </p:nvSpPr>
        <p:spPr>
          <a:xfrm>
            <a:off x="402672"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HashMap</a:t>
            </a:r>
          </a:p>
        </p:txBody>
      </p:sp>
      <p:sp>
        <p:nvSpPr>
          <p:cNvPr id="9" name="矩形: 圆角 8">
            <a:extLst>
              <a:ext uri="{FF2B5EF4-FFF2-40B4-BE49-F238E27FC236}">
                <a16:creationId xmlns:a16="http://schemas.microsoft.com/office/drawing/2014/main" id="{360A1EBC-2BD0-4477-A2FF-2F378783B967}"/>
              </a:ext>
            </a:extLst>
          </p:cNvPr>
          <p:cNvSpPr/>
          <p:nvPr/>
        </p:nvSpPr>
        <p:spPr>
          <a:xfrm>
            <a:off x="8865770" y="1115736"/>
            <a:ext cx="2634143" cy="1073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SortedMap</a:t>
            </a:r>
          </a:p>
        </p:txBody>
      </p:sp>
      <p:cxnSp>
        <p:nvCxnSpPr>
          <p:cNvPr id="11" name="直接箭头连接符 10">
            <a:extLst>
              <a:ext uri="{FF2B5EF4-FFF2-40B4-BE49-F238E27FC236}">
                <a16:creationId xmlns:a16="http://schemas.microsoft.com/office/drawing/2014/main" id="{5A04F345-0305-41F9-B497-5B5779828513}"/>
              </a:ext>
            </a:extLst>
          </p:cNvPr>
          <p:cNvCxnSpPr>
            <a:cxnSpLocks/>
          </p:cNvCxnSpPr>
          <p:nvPr/>
        </p:nvCxnSpPr>
        <p:spPr>
          <a:xfrm>
            <a:off x="1719743" y="1971413"/>
            <a:ext cx="0" cy="104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43BC2C7-9D3A-49C0-AB9F-8D38EFA6FA4F}"/>
              </a:ext>
            </a:extLst>
          </p:cNvPr>
          <p:cNvCxnSpPr>
            <a:cxnSpLocks/>
            <a:stCxn id="9" idx="2"/>
            <a:endCxn id="17" idx="0"/>
          </p:cNvCxnSpPr>
          <p:nvPr/>
        </p:nvCxnSpPr>
        <p:spPr>
          <a:xfrm>
            <a:off x="10182842" y="2189527"/>
            <a:ext cx="0" cy="39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63E550A-F7F8-4A81-BBC8-5DE30393DE5D}"/>
              </a:ext>
            </a:extLst>
          </p:cNvPr>
          <p:cNvSpPr/>
          <p:nvPr/>
        </p:nvSpPr>
        <p:spPr>
          <a:xfrm>
            <a:off x="360736" y="3059668"/>
            <a:ext cx="2782343" cy="738664"/>
          </a:xfrm>
          <a:prstGeom prst="rect">
            <a:avLst/>
          </a:prstGeom>
        </p:spPr>
        <p:txBody>
          <a:bodyPr wrap="square">
            <a:spAutoFit/>
          </a:bodyPr>
          <a:lstStyle/>
          <a:p>
            <a:r>
              <a:rPr lang="en-US" altLang="zh-CN" sz="1400" dirty="0">
                <a:solidFill>
                  <a:srgbClr val="000000"/>
                </a:solidFill>
                <a:latin typeface="verdana" panose="020B0604030504040204" pitchFamily="34" charset="0"/>
              </a:rPr>
              <a:t>HashMap is the implementation of Map, but it doesn't maintain any order.</a:t>
            </a:r>
            <a:endParaRPr lang="zh-CN" altLang="en-US" sz="1400" dirty="0"/>
          </a:p>
        </p:txBody>
      </p:sp>
      <p:sp>
        <p:nvSpPr>
          <p:cNvPr id="23" name="矩形 22">
            <a:extLst>
              <a:ext uri="{FF2B5EF4-FFF2-40B4-BE49-F238E27FC236}">
                <a16:creationId xmlns:a16="http://schemas.microsoft.com/office/drawing/2014/main" id="{4B42746A-F013-4747-A9F0-85FB5B4C1EBE}"/>
              </a:ext>
            </a:extLst>
          </p:cNvPr>
          <p:cNvSpPr/>
          <p:nvPr/>
        </p:nvSpPr>
        <p:spPr>
          <a:xfrm>
            <a:off x="4634222" y="2983354"/>
            <a:ext cx="2849460" cy="954107"/>
          </a:xfrm>
          <a:prstGeom prst="rect">
            <a:avLst/>
          </a:prstGeom>
        </p:spPr>
        <p:txBody>
          <a:bodyPr wrap="square">
            <a:spAutoFit/>
          </a:bodyPr>
          <a:lstStyle/>
          <a:p>
            <a:r>
              <a:rPr lang="en-US" altLang="zh-CN" sz="1400" dirty="0" err="1">
                <a:latin typeface="Verdana" panose="020B0604030504040204" pitchFamily="34" charset="0"/>
                <a:ea typeface="Verdana" panose="020B0604030504040204" pitchFamily="34" charset="0"/>
              </a:rPr>
              <a:t>LinkedHashMap</a:t>
            </a:r>
            <a:r>
              <a:rPr lang="en-US" altLang="zh-CN" sz="1400" dirty="0">
                <a:latin typeface="Verdana" panose="020B0604030504040204" pitchFamily="34" charset="0"/>
                <a:ea typeface="Verdana" panose="020B0604030504040204" pitchFamily="34" charset="0"/>
              </a:rPr>
              <a:t> is the implementation of Map. It inherits HashMap class. It maintains insertion order.</a:t>
            </a:r>
            <a:endParaRPr lang="zh-CN" altLang="en-US" sz="1400" dirty="0">
              <a:latin typeface="Verdana" panose="020B0604030504040204" pitchFamily="34" charset="0"/>
            </a:endParaRPr>
          </a:p>
        </p:txBody>
      </p:sp>
      <p:sp>
        <p:nvSpPr>
          <p:cNvPr id="17" name="矩形: 圆角 16">
            <a:extLst>
              <a:ext uri="{FF2B5EF4-FFF2-40B4-BE49-F238E27FC236}">
                <a16:creationId xmlns:a16="http://schemas.microsoft.com/office/drawing/2014/main" id="{3FBB1969-51F1-449F-95B2-F35761951F74}"/>
              </a:ext>
            </a:extLst>
          </p:cNvPr>
          <p:cNvSpPr/>
          <p:nvPr/>
        </p:nvSpPr>
        <p:spPr>
          <a:xfrm>
            <a:off x="8865770" y="2583809"/>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TreeMap</a:t>
            </a:r>
          </a:p>
        </p:txBody>
      </p:sp>
      <p:sp>
        <p:nvSpPr>
          <p:cNvPr id="12" name="矩形 11">
            <a:extLst>
              <a:ext uri="{FF2B5EF4-FFF2-40B4-BE49-F238E27FC236}">
                <a16:creationId xmlns:a16="http://schemas.microsoft.com/office/drawing/2014/main" id="{CADC331C-3474-45E2-B907-7543C9B4D8E4}"/>
              </a:ext>
            </a:extLst>
          </p:cNvPr>
          <p:cNvSpPr/>
          <p:nvPr/>
        </p:nvSpPr>
        <p:spPr>
          <a:xfrm>
            <a:off x="8644163" y="4475093"/>
            <a:ext cx="3507993" cy="738664"/>
          </a:xfrm>
          <a:prstGeom prst="rect">
            <a:avLst/>
          </a:prstGeom>
        </p:spPr>
        <p:txBody>
          <a:bodyPr wrap="square">
            <a:spAutoFit/>
          </a:bodyPr>
          <a:lstStyle/>
          <a:p>
            <a:r>
              <a:rPr lang="en-US" altLang="zh-CN" sz="1400" dirty="0" err="1">
                <a:latin typeface="Verdana" panose="020B0604030504040204" pitchFamily="34" charset="0"/>
                <a:ea typeface="Verdana" panose="020B0604030504040204" pitchFamily="34" charset="0"/>
              </a:rPr>
              <a:t>TreeMap</a:t>
            </a:r>
            <a:r>
              <a:rPr lang="en-US" altLang="zh-CN" sz="1400" dirty="0">
                <a:latin typeface="Verdana" panose="020B0604030504040204" pitchFamily="34" charset="0"/>
                <a:ea typeface="Verdana" panose="020B0604030504040204" pitchFamily="34" charset="0"/>
              </a:rPr>
              <a:t> is the implementation of Map and </a:t>
            </a:r>
            <a:r>
              <a:rPr lang="en-US" altLang="zh-CN" sz="1400" dirty="0" err="1">
                <a:latin typeface="Verdana" panose="020B0604030504040204" pitchFamily="34" charset="0"/>
                <a:ea typeface="Verdana" panose="020B0604030504040204" pitchFamily="34" charset="0"/>
              </a:rPr>
              <a:t>SortedMap</a:t>
            </a:r>
            <a:r>
              <a:rPr lang="en-US" altLang="zh-CN" sz="1400" dirty="0">
                <a:latin typeface="Verdana" panose="020B0604030504040204" pitchFamily="34" charset="0"/>
                <a:ea typeface="Verdana" panose="020B0604030504040204" pitchFamily="34" charset="0"/>
              </a:rPr>
              <a:t>. It maintains ascending order.</a:t>
            </a:r>
            <a:endParaRPr lang="zh-CN" altLang="en-US" sz="1400" dirty="0">
              <a:latin typeface="Verdana" panose="020B0604030504040204" pitchFamily="34" charset="0"/>
            </a:endParaRPr>
          </a:p>
        </p:txBody>
      </p:sp>
      <p:cxnSp>
        <p:nvCxnSpPr>
          <p:cNvPr id="24" name="直接箭头连接符 23">
            <a:extLst>
              <a:ext uri="{FF2B5EF4-FFF2-40B4-BE49-F238E27FC236}">
                <a16:creationId xmlns:a16="http://schemas.microsoft.com/office/drawing/2014/main" id="{22CDFB76-0544-48D5-83DE-49B93E37DF83}"/>
              </a:ext>
            </a:extLst>
          </p:cNvPr>
          <p:cNvCxnSpPr>
            <a:cxnSpLocks/>
            <a:stCxn id="17" idx="2"/>
          </p:cNvCxnSpPr>
          <p:nvPr/>
        </p:nvCxnSpPr>
        <p:spPr>
          <a:xfrm>
            <a:off x="10182842" y="3657600"/>
            <a:ext cx="0" cy="79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9F0B84B3-2DFF-4DF4-8C47-F2D2EF80F669}"/>
              </a:ext>
            </a:extLst>
          </p:cNvPr>
          <p:cNvSpPr/>
          <p:nvPr/>
        </p:nvSpPr>
        <p:spPr>
          <a:xfrm>
            <a:off x="4815980" y="1115736"/>
            <a:ext cx="2634143" cy="1073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dirty="0"/>
              <a:t>LinkedHashMap</a:t>
            </a:r>
          </a:p>
        </p:txBody>
      </p:sp>
    </p:spTree>
    <p:extLst>
      <p:ext uri="{BB962C8B-B14F-4D97-AF65-F5344CB8AC3E}">
        <p14:creationId xmlns:p14="http://schemas.microsoft.com/office/powerpoint/2010/main" val="279612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3C8B47-7CFF-624F-BBC6-39399D42FB3C}"/>
              </a:ext>
            </a:extLst>
          </p:cNvPr>
          <p:cNvSpPr txBox="1"/>
          <p:nvPr/>
        </p:nvSpPr>
        <p:spPr>
          <a:xfrm>
            <a:off x="323653" y="352727"/>
            <a:ext cx="5036911" cy="400110"/>
          </a:xfrm>
          <a:prstGeom prst="rect">
            <a:avLst/>
          </a:prstGeom>
          <a:noFill/>
        </p:spPr>
        <p:txBody>
          <a:bodyPr wrap="square" rtlCol="0">
            <a:spAutoFit/>
          </a:bodyPr>
          <a:lstStyle/>
          <a:p>
            <a:r>
              <a:rPr lang="en-US" sz="2000" b="1" dirty="0">
                <a:solidFill>
                  <a:srgbClr val="001E58"/>
                </a:solidFill>
                <a:latin typeface="Arial"/>
                <a:ea typeface="黑体"/>
                <a:cs typeface="Segoe UI Semibold" panose="020B0502040204020203" pitchFamily="34" charset="0"/>
              </a:rPr>
              <a:t>Working of HashMap in Java</a:t>
            </a:r>
          </a:p>
        </p:txBody>
      </p:sp>
      <p:sp>
        <p:nvSpPr>
          <p:cNvPr id="8" name="灯片编号占位符 7"/>
          <p:cNvSpPr>
            <a:spLocks noGrp="1"/>
          </p:cNvSpPr>
          <p:nvPr>
            <p:ph type="sldNum" sz="quarter" idx="12"/>
          </p:nvPr>
        </p:nvSpPr>
        <p:spPr/>
        <p:txBody>
          <a:bodyPr/>
          <a:lstStyle/>
          <a:p>
            <a:fld id="{CAD3A438-DDFB-2D40-B63B-99D1D45A3BA4}" type="slidenum">
              <a:rPr lang="en-US" altLang="zh-CN" smtClean="0"/>
              <a:pPr/>
              <a:t>9</a:t>
            </a:fld>
            <a:r>
              <a:rPr lang="zh-CN" altLang="en-US"/>
              <a:t> </a:t>
            </a:r>
            <a:r>
              <a:rPr lang="en-US" altLang="zh-CN"/>
              <a:t>/ 15</a:t>
            </a:r>
            <a:endParaRPr lang="zh-CN" altLang="en-US" dirty="0"/>
          </a:p>
        </p:txBody>
      </p:sp>
      <p:sp>
        <p:nvSpPr>
          <p:cNvPr id="2" name="矩形 1">
            <a:extLst>
              <a:ext uri="{FF2B5EF4-FFF2-40B4-BE49-F238E27FC236}">
                <a16:creationId xmlns:a16="http://schemas.microsoft.com/office/drawing/2014/main" id="{D567487F-5EAB-41B0-91C0-27E8BED0696B}"/>
              </a:ext>
            </a:extLst>
          </p:cNvPr>
          <p:cNvSpPr/>
          <p:nvPr/>
        </p:nvSpPr>
        <p:spPr>
          <a:xfrm>
            <a:off x="323653" y="1041981"/>
            <a:ext cx="11610706" cy="923330"/>
          </a:xfrm>
          <a:prstGeom prst="rect">
            <a:avLst/>
          </a:prstGeom>
        </p:spPr>
        <p:txBody>
          <a:bodyPr wrap="square">
            <a:spAutoFit/>
          </a:bodyPr>
          <a:lstStyle/>
          <a:p>
            <a:r>
              <a:rPr lang="en-US" altLang="zh-CN" dirty="0">
                <a:solidFill>
                  <a:srgbClr val="610B38"/>
                </a:solidFill>
                <a:latin typeface="erdana"/>
              </a:rPr>
              <a:t>What is Hashing</a:t>
            </a:r>
          </a:p>
          <a:p>
            <a:r>
              <a:rPr lang="en-US" altLang="zh-CN" dirty="0">
                <a:solidFill>
                  <a:srgbClr val="000000"/>
                </a:solidFill>
                <a:latin typeface="verdana" panose="020B0604030504040204" pitchFamily="34" charset="0"/>
              </a:rPr>
              <a:t>It is the process of converting an object into an integer value. The integer value helps in indexing and faster searches.</a:t>
            </a:r>
            <a:endParaRPr lang="en-US" altLang="zh-CN" b="0" i="0" dirty="0">
              <a:solidFill>
                <a:srgbClr val="000000"/>
              </a:solidFill>
              <a:effectLst/>
              <a:latin typeface="verdana" panose="020B0604030504040204" pitchFamily="34" charset="0"/>
            </a:endParaRPr>
          </a:p>
        </p:txBody>
      </p:sp>
      <p:sp>
        <p:nvSpPr>
          <p:cNvPr id="3" name="矩形 2">
            <a:extLst>
              <a:ext uri="{FF2B5EF4-FFF2-40B4-BE49-F238E27FC236}">
                <a16:creationId xmlns:a16="http://schemas.microsoft.com/office/drawing/2014/main" id="{211C8DAD-C2B1-420D-915C-6E9952BC3FC8}"/>
              </a:ext>
            </a:extLst>
          </p:cNvPr>
          <p:cNvSpPr/>
          <p:nvPr/>
        </p:nvSpPr>
        <p:spPr>
          <a:xfrm>
            <a:off x="323653" y="2038565"/>
            <a:ext cx="11320266" cy="1477328"/>
          </a:xfrm>
          <a:prstGeom prst="rect">
            <a:avLst/>
          </a:prstGeom>
        </p:spPr>
        <p:txBody>
          <a:bodyPr wrap="square">
            <a:spAutoFit/>
          </a:bodyPr>
          <a:lstStyle/>
          <a:p>
            <a:r>
              <a:rPr lang="en-US" altLang="zh-CN" dirty="0">
                <a:solidFill>
                  <a:srgbClr val="610B38"/>
                </a:solidFill>
                <a:latin typeface="erdana"/>
              </a:rPr>
              <a:t>What is HashMap</a:t>
            </a:r>
          </a:p>
          <a:p>
            <a:r>
              <a:rPr lang="en-US" altLang="zh-CN" dirty="0">
                <a:solidFill>
                  <a:srgbClr val="000000"/>
                </a:solidFill>
                <a:latin typeface="verdana" panose="020B0604030504040204" pitchFamily="34" charset="0"/>
              </a:rPr>
              <a:t>HashMap is a part of the Java collection framework. It uses a technique called Hashing. It implements the map interface. It stores the data in the pair of Key and Value. HashMap contains an array of the nodes, and the node is represented as a class. It uses an array and LinkedList data structure internally for storing Key and Value. There are four fields in HashMap.</a:t>
            </a:r>
            <a:endParaRPr lang="en-US" altLang="zh-CN" b="0" i="0" dirty="0">
              <a:solidFill>
                <a:srgbClr val="000000"/>
              </a:solidFill>
              <a:effectLst/>
              <a:latin typeface="verdana" panose="020B0604030504040204" pitchFamily="34" charset="0"/>
            </a:endParaRPr>
          </a:p>
        </p:txBody>
      </p:sp>
      <p:pic>
        <p:nvPicPr>
          <p:cNvPr id="4" name="图片 3">
            <a:extLst>
              <a:ext uri="{FF2B5EF4-FFF2-40B4-BE49-F238E27FC236}">
                <a16:creationId xmlns:a16="http://schemas.microsoft.com/office/drawing/2014/main" id="{A3DFFFC1-A6B3-4EFF-BDFB-F1A71F3DFE6C}"/>
              </a:ext>
            </a:extLst>
          </p:cNvPr>
          <p:cNvPicPr>
            <a:picLocks noChangeAspect="1"/>
          </p:cNvPicPr>
          <p:nvPr/>
        </p:nvPicPr>
        <p:blipFill>
          <a:blip r:embed="rId3"/>
          <a:stretch>
            <a:fillRect/>
          </a:stretch>
        </p:blipFill>
        <p:spPr>
          <a:xfrm>
            <a:off x="323653" y="3959821"/>
            <a:ext cx="2362200" cy="1438275"/>
          </a:xfrm>
          <a:prstGeom prst="rect">
            <a:avLst/>
          </a:prstGeom>
        </p:spPr>
      </p:pic>
    </p:spTree>
    <p:extLst>
      <p:ext uri="{BB962C8B-B14F-4D97-AF65-F5344CB8AC3E}">
        <p14:creationId xmlns:p14="http://schemas.microsoft.com/office/powerpoint/2010/main" val="3539173653"/>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1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3520</TotalTime>
  <Words>1278</Words>
  <Application>Microsoft Office PowerPoint</Application>
  <PresentationFormat>宽屏</PresentationFormat>
  <Paragraphs>119</Paragraphs>
  <Slides>15</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erdana</vt:lpstr>
      <vt:lpstr>Open Sans</vt:lpstr>
      <vt:lpstr>Open Sans Light</vt:lpstr>
      <vt:lpstr>等线</vt:lpstr>
      <vt:lpstr>黑体</vt:lpstr>
      <vt:lpstr>Arial</vt:lpstr>
      <vt:lpstr>Calibri</vt:lpstr>
      <vt:lpstr>Calibri Light</vt:lpstr>
      <vt:lpstr>Segoe UI Semibold</vt:lpstr>
      <vt:lpstr>Segoe UI Semilight</vt:lpstr>
      <vt:lpstr>Verdana</vt:lpstr>
      <vt:lpstr>Verdana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Tarzan The CLPS</dc:creator>
  <cp:lastModifiedBy>Kevin Cater</cp:lastModifiedBy>
  <cp:revision>313</cp:revision>
  <cp:lastPrinted>2019-12-24T09:18:20Z</cp:lastPrinted>
  <dcterms:created xsi:type="dcterms:W3CDTF">2019-11-22T10:04:02Z</dcterms:created>
  <dcterms:modified xsi:type="dcterms:W3CDTF">2020-08-11T07:43:19Z</dcterms:modified>
</cp:coreProperties>
</file>