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93" r:id="rId2"/>
    <p:sldId id="295" r:id="rId3"/>
    <p:sldId id="294" r:id="rId4"/>
    <p:sldId id="296" r:id="rId5"/>
    <p:sldId id="297" r:id="rId6"/>
    <p:sldId id="298" r:id="rId7"/>
    <p:sldId id="299" r:id="rId8"/>
    <p:sldId id="300" r:id="rId9"/>
    <p:sldId id="301" r:id="rId10"/>
    <p:sldId id="302" r:id="rId11"/>
    <p:sldId id="303" r:id="rId12"/>
    <p:sldId id="289" r:id="rId13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CLPS" initials="CLPS" lastIdx="1" clrIdx="6"/>
  <p:cmAuthor id="1" name="Matthew Tang" initials="MT" lastIdx="2" clrIdx="0">
    <p:extLst>
      <p:ext uri="{19B8F6BF-5375-455C-9EA6-DF929625EA0E}">
        <p15:presenceInfo xmlns:p15="http://schemas.microsoft.com/office/powerpoint/2012/main" userId="S::matthew.tang_clpsgbs.com#ext#@clpstechnologyhongkongcolim.onmicrosoft.com::87eeb0d3-70eb-4806-863f-df882139c0dd" providerId="AD"/>
      </p:ext>
    </p:extLst>
  </p:cmAuthor>
  <p:cmAuthor id="2" name="Matthew Tang" initials="MT [2]" lastIdx="13" clrIdx="1">
    <p:extLst>
      <p:ext uri="{19B8F6BF-5375-455C-9EA6-DF929625EA0E}">
        <p15:presenceInfo xmlns:p15="http://schemas.microsoft.com/office/powerpoint/2012/main" userId="Matthew Tang" providerId="None"/>
      </p:ext>
    </p:extLst>
  </p:cmAuthor>
  <p:cmAuthor id="3" name="Tarzan The CLPS" initials="TTC" lastIdx="3" clrIdx="2">
    <p:extLst>
      <p:ext uri="{19B8F6BF-5375-455C-9EA6-DF929625EA0E}">
        <p15:presenceInfo xmlns:p15="http://schemas.microsoft.com/office/powerpoint/2012/main" userId="a267c1eb53b60c52" providerId="Windows Live"/>
      </p:ext>
    </p:extLst>
  </p:cmAuthor>
  <p:cmAuthor id="4" name="user" initials="u" lastIdx="4" clrIdx="3">
    <p:extLst>
      <p:ext uri="{19B8F6BF-5375-455C-9EA6-DF929625EA0E}">
        <p15:presenceInfo xmlns:p15="http://schemas.microsoft.com/office/powerpoint/2012/main" userId="user" providerId="None"/>
      </p:ext>
    </p:extLst>
  </p:cmAuthor>
  <p:cmAuthor id="5" name="Way Tsang" initials="WT" lastIdx="2" clrIdx="4">
    <p:extLst>
      <p:ext uri="{19B8F6BF-5375-455C-9EA6-DF929625EA0E}">
        <p15:presenceInfo xmlns:p15="http://schemas.microsoft.com/office/powerpoint/2012/main" userId="S::wtsang@kbquest.com::c42e86c7-1da8-4ed4-8571-d0e08e300bae" providerId="AD"/>
      </p:ext>
    </p:extLst>
  </p:cmAuthor>
  <p:cmAuthor id="6" name="Rhon" initials="R" lastIdx="1" clrIdx="5">
    <p:extLst>
      <p:ext uri="{19B8F6BF-5375-455C-9EA6-DF929625EA0E}">
        <p15:presenceInfo xmlns:p15="http://schemas.microsoft.com/office/powerpoint/2012/main" userId="S-1-5-21-556607371-2117725872-1013959284-140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384BE"/>
    <a:srgbClr val="9966FF"/>
    <a:srgbClr val="9999FF"/>
    <a:srgbClr val="CF5B3B"/>
    <a:srgbClr val="E13F1F"/>
    <a:srgbClr val="DF6921"/>
    <a:srgbClr val="FF9900"/>
    <a:srgbClr val="2B3889"/>
    <a:srgbClr val="25A3DA"/>
    <a:srgbClr val="1C58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68" autoAdjust="0"/>
    <p:restoredTop sz="91273" autoAdjust="0"/>
  </p:normalViewPr>
  <p:slideViewPr>
    <p:cSldViewPr snapToGrid="0">
      <p:cViewPr varScale="1">
        <p:scale>
          <a:sx n="114" d="100"/>
          <a:sy n="114" d="100"/>
        </p:scale>
        <p:origin x="510" y="1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659" cy="498056"/>
          </a:xfrm>
          <a:prstGeom prst="rect">
            <a:avLst/>
          </a:prstGeom>
        </p:spPr>
        <p:txBody>
          <a:bodyPr vert="horz" lIns="92546" tIns="46273" rIns="92546" bIns="4627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4" y="1"/>
            <a:ext cx="2945659" cy="498056"/>
          </a:xfrm>
          <a:prstGeom prst="rect">
            <a:avLst/>
          </a:prstGeom>
        </p:spPr>
        <p:txBody>
          <a:bodyPr vert="horz" lIns="92546" tIns="46273" rIns="92546" bIns="46273" rtlCol="0"/>
          <a:lstStyle>
            <a:lvl1pPr algn="r">
              <a:defRPr sz="1200"/>
            </a:lvl1pPr>
          </a:lstStyle>
          <a:p>
            <a:fld id="{D9E03076-B169-714D-872A-5B70E7A25F49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546" tIns="46273" rIns="92546" bIns="4627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2546" tIns="46273" rIns="92546" bIns="46273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28584"/>
            <a:ext cx="2945659" cy="498055"/>
          </a:xfrm>
          <a:prstGeom prst="rect">
            <a:avLst/>
          </a:prstGeom>
        </p:spPr>
        <p:txBody>
          <a:bodyPr vert="horz" lIns="92546" tIns="46273" rIns="92546" bIns="4627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4" y="9428584"/>
            <a:ext cx="2945659" cy="498055"/>
          </a:xfrm>
          <a:prstGeom prst="rect">
            <a:avLst/>
          </a:prstGeom>
        </p:spPr>
        <p:txBody>
          <a:bodyPr vert="horz" lIns="92546" tIns="46273" rIns="92546" bIns="46273" rtlCol="0" anchor="b"/>
          <a:lstStyle>
            <a:lvl1pPr algn="r">
              <a:defRPr sz="1200"/>
            </a:lvl1pPr>
          </a:lstStyle>
          <a:p>
            <a:fld id="{47DA33AE-D0D3-FD4E-98EA-5553C1370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336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DA33AE-D0D3-FD4E-98EA-5553C13709F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6506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DA33AE-D0D3-FD4E-98EA-5553C13709F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8017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DA33AE-D0D3-FD4E-98EA-5553C13709F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0758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DA33AE-D0D3-FD4E-98EA-5553C13709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8873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DA33AE-D0D3-FD4E-98EA-5553C13709F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2252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DA33AE-D0D3-FD4E-98EA-5553C13709F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7923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DA33AE-D0D3-FD4E-98EA-5553C13709F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2299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DA33AE-D0D3-FD4E-98EA-5553C13709F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7229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DA33AE-D0D3-FD4E-98EA-5553C13709F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533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DA33AE-D0D3-FD4E-98EA-5553C13709F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0435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DA33AE-D0D3-FD4E-98EA-5553C13709F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404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microsoft.com/office/2007/relationships/hdphoto" Target="../media/hdphoto2.wdp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71709-8F04-9E45-8B87-18B4EB7D8A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BD2D70-0873-C742-9514-56112E9207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B21464-BDDF-074F-A67E-85D3D68F0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3D23B-8706-304D-AB8C-067E8C0A2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692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90CF1-C0D4-AC4A-91EA-3796DDF07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D65FCC-07EF-3549-A4DD-11280F949E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017EB-255B-9E42-94D3-72D69A2EE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00E4ED-521E-D54B-A6BB-1CA5BF9E5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FE30AA-DB4A-4F43-AC38-37AB76193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D3A438-DDFB-2D40-B63B-99D1D45A3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831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FFA8A4-BC6A-0D4C-9FE8-6B8D50F66E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961297-779C-4C4C-963A-95AD1FD60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E8FB3E-BCD2-AA42-817A-16658BBC8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B19946-7C9F-C143-963B-DADA44BE1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789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5D87D-AE43-7F4B-A5D4-19959738D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AD300-B631-4747-8846-11F42F55D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28E73-B588-0446-A662-E66E9FDE1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4E5EB-FE69-2F4B-A225-BC2A16F8E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E1072F-024C-534B-A549-1CF274741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D3A438-DDFB-2D40-B63B-99D1D45A3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037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D0CAA-AF10-404F-919A-5AEF2790E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857883-2383-CF40-BE1D-8BA8CA4C2F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C5528E-5517-5342-AD44-925866F2B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7FFFED-C212-044E-A309-9284C53A6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95952F-9CE3-6E42-914F-2B0F4C28D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D3A438-DDFB-2D40-B63B-99D1D45A3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003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3B49F-F5AC-2944-9215-C6331C259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E6D40-BB6E-324C-BD8B-F8F59BA5F1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CF1EBB-5A11-7D40-A647-892AA8020C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21E35E-E7D2-3542-8914-229075983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6E2662-5D4B-CE42-ACD9-8F5E8221E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5787FD-3D5A-524C-B4AA-68A1D83C4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D3A438-DDFB-2D40-B63B-99D1D45A3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085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A9C77-1790-1F45-B57B-793915967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AF4BA5-BA29-0944-A388-B33AFABEB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FD501C-64E8-7741-A02F-158691154A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280D58-19D8-7148-8A3B-ED29767D0F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11534B-5C0D-CF40-B928-1C58D26CB5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0633B6-EEF2-CD48-811F-AA22FDE1D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91B6A7-4D63-CA4A-9DFF-D5576097A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68DFC5-93AA-084B-841A-E32D93CD1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D3A438-DDFB-2D40-B63B-99D1D45A3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50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A587F-A8BE-8845-B259-A731A1E01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E197FB-D144-B344-BA06-3E275772D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B399E2-F574-8641-89E8-3640DB874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CE16F3-1146-7C4E-82FC-F757E3310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D3A438-DDFB-2D40-B63B-99D1D45A3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654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68">
            <a:extLst>
              <a:ext uri="{FF2B5EF4-FFF2-40B4-BE49-F238E27FC236}">
                <a16:creationId xmlns:a16="http://schemas.microsoft.com/office/drawing/2014/main" id="{7E2AF69A-F6D9-5348-A1DE-162C2F262470}"/>
              </a:ext>
            </a:extLst>
          </p:cNvPr>
          <p:cNvSpPr/>
          <p:nvPr userDrawn="1"/>
        </p:nvSpPr>
        <p:spPr>
          <a:xfrm>
            <a:off x="0" y="6087291"/>
            <a:ext cx="12192000" cy="770709"/>
          </a:xfrm>
          <a:prstGeom prst="rect">
            <a:avLst/>
          </a:prstGeom>
          <a:gradFill flip="none" rotWithShape="1">
            <a:gsLst>
              <a:gs pos="0">
                <a:srgbClr val="003047"/>
              </a:gs>
              <a:gs pos="20000">
                <a:srgbClr val="003047"/>
              </a:gs>
              <a:gs pos="69000">
                <a:srgbClr val="002558"/>
              </a:gs>
              <a:gs pos="97000">
                <a:srgbClr val="003047"/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Picture 10" descr="E:\Lenny.LI\~desktop\0suTyFFJgA副本.png">
            <a:extLst>
              <a:ext uri="{FF2B5EF4-FFF2-40B4-BE49-F238E27FC236}">
                <a16:creationId xmlns:a16="http://schemas.microsoft.com/office/drawing/2014/main" id="{E4EE241A-D2F8-614F-8227-4B4E3469D12E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55912" y="5979402"/>
            <a:ext cx="2389788" cy="986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4FB5BC7-2004-FD49-BCBB-687928F681FF}"/>
              </a:ext>
            </a:extLst>
          </p:cNvPr>
          <p:cNvSpPr txBox="1"/>
          <p:nvPr userDrawn="1"/>
        </p:nvSpPr>
        <p:spPr>
          <a:xfrm>
            <a:off x="7106479" y="6472645"/>
            <a:ext cx="4930812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>
                <a:solidFill>
                  <a:schemeClr val="bg1">
                    <a:lumMod val="7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© 2019 C</a:t>
            </a:r>
            <a:r>
              <a:rPr lang="en-US" sz="1050">
                <a:solidFill>
                  <a:srgbClr val="F8C700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</a:t>
            </a:r>
            <a:r>
              <a:rPr lang="en-US" sz="1050">
                <a:solidFill>
                  <a:schemeClr val="bg1">
                    <a:lumMod val="7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PS Inc. All rights reserved. </a:t>
            </a:r>
          </a:p>
          <a:p>
            <a:pPr algn="r"/>
            <a:r>
              <a:rPr lang="en-US" sz="800">
                <a:solidFill>
                  <a:schemeClr val="bg1">
                    <a:lumMod val="7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Any unauthorized copying or distribution of this material is prohibited.</a:t>
            </a:r>
          </a:p>
          <a:p>
            <a:endParaRPr lang="en-US" sz="1000">
              <a:solidFill>
                <a:schemeClr val="bg1">
                  <a:lumMod val="7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696B82-C3EB-B74E-8F69-DDE52A011841}"/>
              </a:ext>
            </a:extLst>
          </p:cNvPr>
          <p:cNvSpPr txBox="1"/>
          <p:nvPr userDrawn="1"/>
        </p:nvSpPr>
        <p:spPr>
          <a:xfrm>
            <a:off x="9135291" y="252549"/>
            <a:ext cx="2516778" cy="452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pic>
        <p:nvPicPr>
          <p:cNvPr id="6" name="Picture 7" descr="A picture containing wheel, drawing&#10;&#10;Description automatically generated">
            <a:extLst>
              <a:ext uri="{FF2B5EF4-FFF2-40B4-BE49-F238E27FC236}">
                <a16:creationId xmlns:a16="http://schemas.microsoft.com/office/drawing/2014/main" id="{FE51BA8D-7FC7-420B-B1A9-9F63698F53F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0192" y="6263122"/>
            <a:ext cx="924248" cy="380228"/>
          </a:xfrm>
          <a:prstGeom prst="rect">
            <a:avLst/>
          </a:prstGeom>
        </p:spPr>
      </p:pic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B5CE16F3-1146-7C4E-82FC-F757E3310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91159" y="6174470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en-US" sz="1200" b="1" kern="1200" smtClean="0">
                <a:solidFill>
                  <a:schemeClr val="bg1"/>
                </a:solidFill>
                <a:latin typeface="Arial"/>
                <a:ea typeface="黑体"/>
                <a:cs typeface="Open Sans" panose="020B0606030504020204" pitchFamily="34" charset="0"/>
              </a:defRPr>
            </a:lvl1pPr>
          </a:lstStyle>
          <a:p>
            <a:fld id="{CAD3A438-DDFB-2D40-B63B-99D1D45A3BA4}" type="slidenum">
              <a:rPr lang="en-US" altLang="zh-CN" smtClean="0"/>
              <a:pPr/>
              <a:t>‹#›</a:t>
            </a:fld>
            <a:r>
              <a:rPr lang="zh-CN" altLang="en-US" dirty="0"/>
              <a:t> </a:t>
            </a:r>
            <a:r>
              <a:rPr lang="en-US" altLang="zh-CN" dirty="0"/>
              <a:t>/ 15</a:t>
            </a:r>
            <a:endParaRPr lang="zh-CN" altLang="en-US" dirty="0"/>
          </a:p>
        </p:txBody>
      </p:sp>
      <p:pic>
        <p:nvPicPr>
          <p:cNvPr id="8" name="Picture 1">
            <a:extLst>
              <a:ext uri="{FF2B5EF4-FFF2-40B4-BE49-F238E27FC236}">
                <a16:creationId xmlns:a16="http://schemas.microsoft.com/office/drawing/2014/main" id="{6383FDBE-1F39-704B-8043-439F10A28E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email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215926"/>
            <a:ext cx="6731877" cy="5859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460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0A35D-8AC9-F045-8745-C5B52F128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DB470-E182-8A41-9049-27CE54C774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76277D-9B39-A947-9661-2ACD783F29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420394-8093-7648-A62E-DA09EFE34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435D30-D1C3-E940-8B18-6DAECC557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F307AE-2625-FB49-A551-E92DB276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D3A438-DDFB-2D40-B63B-99D1D45A3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483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EBED9-1D6F-A245-AFCF-0827623A8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7C4C03-3EB0-B84F-B3E8-E391211145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50E744-259F-4E4A-AC42-D2E44D9977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D0E2D2-7CFE-8743-AB42-EE9540D7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50527-5A77-9E43-8087-517F28ABA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09B1CE-E85F-1D4D-A398-E4E307875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D3A438-DDFB-2D40-B63B-99D1D45A3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072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9B1F26-3BE4-3F4F-A458-9361C65E90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506441-0FEF-2742-81B4-70B82B9D8C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4D6365-9C5B-B940-AC4B-46660EFFC5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44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tpoint.com/java-tutoria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picture containing outdoor, nature, mountain, water&#10;&#10;Description automatically generated">
            <a:extLst>
              <a:ext uri="{FF2B5EF4-FFF2-40B4-BE49-F238E27FC236}">
                <a16:creationId xmlns:a16="http://schemas.microsoft.com/office/drawing/2014/main" id="{87BE1BA2-812A-CF4B-8F3D-550EF93937B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37C1163-A916-4F32-B44F-ECD290BC0AD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7998"/>
          </a:xfrm>
          <a:prstGeom prst="rect">
            <a:avLst/>
          </a:prstGeom>
        </p:spPr>
      </p:pic>
      <p:pic>
        <p:nvPicPr>
          <p:cNvPr id="8" name="Picture 7" descr="A picture containing wheel, drawing&#10;&#10;Description automatically generated">
            <a:extLst>
              <a:ext uri="{FF2B5EF4-FFF2-40B4-BE49-F238E27FC236}">
                <a16:creationId xmlns:a16="http://schemas.microsoft.com/office/drawing/2014/main" id="{FE51BA8D-7FC7-420B-B1A9-9F63698F53FB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12621" y="246442"/>
            <a:ext cx="1401382" cy="576518"/>
          </a:xfrm>
          <a:prstGeom prst="rect">
            <a:avLst/>
          </a:prstGeom>
        </p:spPr>
      </p:pic>
      <p:sp>
        <p:nvSpPr>
          <p:cNvPr id="14" name="Rectangle 5">
            <a:extLst>
              <a:ext uri="{FF2B5EF4-FFF2-40B4-BE49-F238E27FC236}">
                <a16:creationId xmlns:a16="http://schemas.microsoft.com/office/drawing/2014/main" id="{29407BBC-2FAB-3648-A3C6-612A4D10EA9B}"/>
              </a:ext>
            </a:extLst>
          </p:cNvPr>
          <p:cNvSpPr/>
          <p:nvPr/>
        </p:nvSpPr>
        <p:spPr>
          <a:xfrm>
            <a:off x="1" y="2465535"/>
            <a:ext cx="12192000" cy="2228385"/>
          </a:xfrm>
          <a:prstGeom prst="rect">
            <a:avLst/>
          </a:prstGeom>
          <a:solidFill>
            <a:schemeClr val="tx1">
              <a:lumMod val="85000"/>
              <a:lumOff val="1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/>
              <a:ea typeface="黑体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422415" y="2764338"/>
            <a:ext cx="7529305" cy="957682"/>
            <a:chOff x="1553735" y="2657658"/>
            <a:chExt cx="6264000" cy="796742"/>
          </a:xfrm>
        </p:grpSpPr>
        <p:sp>
          <p:nvSpPr>
            <p:cNvPr id="7" name="矩形 6"/>
            <p:cNvSpPr/>
            <p:nvPr/>
          </p:nvSpPr>
          <p:spPr>
            <a:xfrm>
              <a:off x="1973143" y="2657658"/>
              <a:ext cx="5453428" cy="64013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4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/>
                  <a:ea typeface="黑体"/>
                  <a:cs typeface="Arial" panose="020B0604020202020204" pitchFamily="34" charset="0"/>
                </a:rPr>
                <a:t>Java Exception Handler</a:t>
              </a:r>
              <a:endParaRPr lang="zh-CN" altLang="en-US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黑体"/>
                <a:cs typeface="Arial" panose="020B0604020202020204" pitchFamily="34" charset="0"/>
              </a:endParaRPr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1553735" y="3454400"/>
              <a:ext cx="6264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504449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3A438-DDFB-2D40-B63B-99D1D45A3BA4}" type="slidenum">
              <a:rPr lang="en-US" altLang="zh-CN" smtClean="0"/>
              <a:pPr/>
              <a:t>10</a:t>
            </a:fld>
            <a:r>
              <a:rPr lang="zh-CN" altLang="en-US"/>
              <a:t> </a:t>
            </a:r>
            <a:r>
              <a:rPr lang="en-US" altLang="zh-CN"/>
              <a:t>/ 15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6A73F7D-3B44-40BF-8EB3-5585EAAFEB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0437" y="656761"/>
            <a:ext cx="8907118" cy="47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6980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63C8B47-7CFF-624F-BBC6-39399D42FB3C}"/>
              </a:ext>
            </a:extLst>
          </p:cNvPr>
          <p:cNvSpPr txBox="1"/>
          <p:nvPr/>
        </p:nvSpPr>
        <p:spPr>
          <a:xfrm>
            <a:off x="323654" y="352727"/>
            <a:ext cx="34481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001E58"/>
                </a:solidFill>
                <a:latin typeface="Arial"/>
                <a:ea typeface="黑体"/>
                <a:cs typeface="Segoe UI Semibold" panose="020B0502040204020203" pitchFamily="34" charset="0"/>
              </a:rPr>
              <a:t>final</a:t>
            </a:r>
            <a:r>
              <a:rPr lang="en-US" sz="2000" b="1" dirty="0">
                <a:solidFill>
                  <a:srgbClr val="001E58"/>
                </a:solidFill>
                <a:latin typeface="Arial"/>
                <a:ea typeface="黑体"/>
                <a:cs typeface="Segoe UI Semibold" panose="020B0502040204020203" pitchFamily="34" charset="0"/>
              </a:rPr>
              <a:t> </a:t>
            </a:r>
            <a:r>
              <a:rPr lang="en-US" sz="2000" b="1" dirty="0" err="1">
                <a:solidFill>
                  <a:srgbClr val="001E58"/>
                </a:solidFill>
                <a:latin typeface="Arial"/>
                <a:ea typeface="黑体"/>
                <a:cs typeface="Segoe UI Semibold" panose="020B0502040204020203" pitchFamily="34" charset="0"/>
              </a:rPr>
              <a:t>v.s</a:t>
            </a:r>
            <a:r>
              <a:rPr lang="en-US" sz="2000" b="1" dirty="0">
                <a:solidFill>
                  <a:srgbClr val="001E58"/>
                </a:solidFill>
                <a:latin typeface="Arial"/>
                <a:ea typeface="黑体"/>
                <a:cs typeface="Segoe UI Semibold" panose="020B0502040204020203" pitchFamily="34" charset="0"/>
              </a:rPr>
              <a:t>. finally </a:t>
            </a:r>
            <a:r>
              <a:rPr lang="en-US" sz="2000" b="1" dirty="0" err="1">
                <a:solidFill>
                  <a:srgbClr val="001E58"/>
                </a:solidFill>
                <a:latin typeface="Arial"/>
                <a:ea typeface="黑体"/>
                <a:cs typeface="Segoe UI Semibold" panose="020B0502040204020203" pitchFamily="34" charset="0"/>
              </a:rPr>
              <a:t>v.s</a:t>
            </a:r>
            <a:r>
              <a:rPr lang="en-US" sz="2000" b="1" dirty="0">
                <a:solidFill>
                  <a:srgbClr val="001E58"/>
                </a:solidFill>
                <a:latin typeface="Arial"/>
                <a:ea typeface="黑体"/>
                <a:cs typeface="Segoe UI Semibold" panose="020B0502040204020203" pitchFamily="34" charset="0"/>
              </a:rPr>
              <a:t>. finalize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3A438-DDFB-2D40-B63B-99D1D45A3BA4}" type="slidenum">
              <a:rPr lang="en-US" altLang="zh-CN" smtClean="0"/>
              <a:pPr/>
              <a:t>11</a:t>
            </a:fld>
            <a:r>
              <a:rPr lang="zh-CN" altLang="en-US"/>
              <a:t> </a:t>
            </a:r>
            <a:r>
              <a:rPr lang="en-US" altLang="zh-CN"/>
              <a:t>/ 15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78CEB65-5CA2-4173-899B-9B55B0F2A7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36445"/>
            <a:ext cx="12192000" cy="1310732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2D1DC13F-60CF-46B0-8082-7D79DB7D78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591242"/>
            <a:ext cx="3296110" cy="2019582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37A6766A-517F-4E9D-8E2C-990E63912D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5870" y="2591242"/>
            <a:ext cx="4229690" cy="255305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37A7697-50E7-4796-80EF-D701E89F6D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67746" y="2591242"/>
            <a:ext cx="4258269" cy="296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9492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1DE5C2E-C68C-4EA9-B2BE-7C7B92458A0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4661"/>
          <a:stretch/>
        </p:blipFill>
        <p:spPr>
          <a:xfrm>
            <a:off x="20" y="-1"/>
            <a:ext cx="12191980" cy="6858000"/>
          </a:xfrm>
          <a:prstGeom prst="rect">
            <a:avLst/>
          </a:pr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1193618-4E25-4CA2-A90E-01462093F1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861374" y="1828154"/>
            <a:ext cx="2330626" cy="5029846"/>
          </a:xfrm>
          <a:custGeom>
            <a:avLst/>
            <a:gdLst>
              <a:gd name="connsiteX0" fmla="*/ 0 w 2330626"/>
              <a:gd name="connsiteY0" fmla="*/ 0 h 5029846"/>
              <a:gd name="connsiteX1" fmla="*/ 0 w 2330626"/>
              <a:gd name="connsiteY1" fmla="*/ 5029846 h 5029846"/>
              <a:gd name="connsiteX2" fmla="*/ 2330626 w 2330626"/>
              <a:gd name="connsiteY2" fmla="*/ 5029846 h 5029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30626" h="5029846">
                <a:moveTo>
                  <a:pt x="0" y="0"/>
                </a:moveTo>
                <a:lnTo>
                  <a:pt x="0" y="5029846"/>
                </a:lnTo>
                <a:lnTo>
                  <a:pt x="2330626" y="5029846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Arial"/>
              <a:ea typeface="黑体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B15CA2-88EC-4E24-9149-55C35A6DEDC0}"/>
              </a:ext>
            </a:extLst>
          </p:cNvPr>
          <p:cNvSpPr/>
          <p:nvPr/>
        </p:nvSpPr>
        <p:spPr>
          <a:xfrm>
            <a:off x="1" y="2419815"/>
            <a:ext cx="12192000" cy="1973765"/>
          </a:xfrm>
          <a:prstGeom prst="rect">
            <a:avLst/>
          </a:prstGeom>
          <a:solidFill>
            <a:srgbClr val="003047">
              <a:alpha val="6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/>
              <a:ea typeface="黑体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AED601-E3C9-4CBC-A7A1-D333A56FAB74}"/>
              </a:ext>
            </a:extLst>
          </p:cNvPr>
          <p:cNvSpPr txBox="1"/>
          <p:nvPr/>
        </p:nvSpPr>
        <p:spPr>
          <a:xfrm>
            <a:off x="974579" y="2967335"/>
            <a:ext cx="36601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>
                <a:solidFill>
                  <a:schemeClr val="bg1"/>
                </a:solidFill>
                <a:latin typeface="Arial"/>
                <a:ea typeface="黑体"/>
                <a:cs typeface="Open Sans" panose="020B0606030504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46307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63C8B47-7CFF-624F-BBC6-39399D42FB3C}"/>
              </a:ext>
            </a:extLst>
          </p:cNvPr>
          <p:cNvSpPr txBox="1"/>
          <p:nvPr/>
        </p:nvSpPr>
        <p:spPr>
          <a:xfrm>
            <a:off x="323654" y="352727"/>
            <a:ext cx="34481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1E58"/>
                </a:solidFill>
                <a:latin typeface="Arial"/>
                <a:ea typeface="黑体"/>
                <a:cs typeface="Segoe UI Semibold" panose="020B0502040204020203" pitchFamily="34" charset="0"/>
              </a:rPr>
              <a:t>What is Exception Handler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3A438-DDFB-2D40-B63B-99D1D45A3BA4}" type="slidenum">
              <a:rPr lang="en-US" altLang="zh-CN" smtClean="0"/>
              <a:pPr/>
              <a:t>2</a:t>
            </a:fld>
            <a:r>
              <a:rPr lang="zh-CN" altLang="en-US"/>
              <a:t> </a:t>
            </a:r>
            <a:r>
              <a:rPr lang="en-US" altLang="zh-CN"/>
              <a:t>/ 15</a:t>
            </a:r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CCEB01F-6EF1-48E3-BB2F-F9A4DDD6B229}"/>
              </a:ext>
            </a:extLst>
          </p:cNvPr>
          <p:cNvSpPr/>
          <p:nvPr/>
        </p:nvSpPr>
        <p:spPr>
          <a:xfrm>
            <a:off x="323654" y="894528"/>
            <a:ext cx="98239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The </a:t>
            </a:r>
            <a:r>
              <a:rPr lang="en-US" altLang="zh-CN" b="1" dirty="0">
                <a:latin typeface="verdana" panose="020B0604030504040204" pitchFamily="34" charset="0"/>
              </a:rPr>
              <a:t>Exception Handling in Java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 is one of the powerful </a:t>
            </a:r>
            <a:r>
              <a:rPr lang="en-US" altLang="zh-CN" i="1" dirty="0">
                <a:solidFill>
                  <a:srgbClr val="000000"/>
                </a:solidFill>
                <a:latin typeface="verdana" panose="020B0604030504040204" pitchFamily="34" charset="0"/>
              </a:rPr>
              <a:t>mechanism to handle the runtime errors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 so that normal flow of the application can be maintained.</a:t>
            </a:r>
            <a:endParaRPr lang="zh-CN" altLang="en-US" dirty="0"/>
          </a:p>
        </p:txBody>
      </p:sp>
      <p:sp>
        <p:nvSpPr>
          <p:cNvPr id="5" name="TextBox 6">
            <a:extLst>
              <a:ext uri="{FF2B5EF4-FFF2-40B4-BE49-F238E27FC236}">
                <a16:creationId xmlns:a16="http://schemas.microsoft.com/office/drawing/2014/main" id="{53E30581-3535-4B40-B8CD-6E3D41CD0C31}"/>
              </a:ext>
            </a:extLst>
          </p:cNvPr>
          <p:cNvSpPr txBox="1"/>
          <p:nvPr/>
        </p:nvSpPr>
        <p:spPr>
          <a:xfrm>
            <a:off x="323654" y="1685110"/>
            <a:ext cx="62529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1E58"/>
                </a:solidFill>
                <a:latin typeface="Arial"/>
                <a:ea typeface="黑体"/>
                <a:cs typeface="Segoe UI Semibold" panose="020B0502040204020203" pitchFamily="34" charset="0"/>
              </a:rPr>
              <a:t>Why we need Exception Handler in Java?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91CFA9E-EA33-4607-A096-B96086E5D452}"/>
              </a:ext>
            </a:extLst>
          </p:cNvPr>
          <p:cNvSpPr/>
          <p:nvPr/>
        </p:nvSpPr>
        <p:spPr>
          <a:xfrm>
            <a:off x="323653" y="2229471"/>
            <a:ext cx="1005126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The core advantage of exception handling is </a:t>
            </a:r>
            <a:r>
              <a:rPr lang="en-US" altLang="zh-CN" b="1" dirty="0">
                <a:latin typeface="verdana" panose="020B0604030504040204" pitchFamily="34" charset="0"/>
              </a:rPr>
              <a:t>to maintain the normal flow of the application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. An exception normally disrupts the normal flow of the application that is why we use exception handling. Let's take a scenario: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E2FF0C0-845E-469E-9E29-F27C8A6CB9A5}"/>
              </a:ext>
            </a:extLst>
          </p:cNvPr>
          <p:cNvSpPr/>
          <p:nvPr/>
        </p:nvSpPr>
        <p:spPr>
          <a:xfrm>
            <a:off x="5349287" y="3624969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there occurs an exception at statement 5, the rest of the code will not be executed i.e. statement 6 to 10 will not be executed. If we perform exception handling, the rest of the statement will be executed. That is why we use exception handling in </a:t>
            </a:r>
            <a:r>
              <a:rPr lang="en-US" altLang="zh-CN" dirty="0">
                <a:solidFill>
                  <a:srgbClr val="008000"/>
                </a:solidFill>
                <a:latin typeface="verdana" panose="020B0604030504040204" pitchFamily="34" charset="0"/>
                <a:hlinkClick r:id="rId3"/>
              </a:rPr>
              <a:t>Java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.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18107AD-49D0-493C-A44B-B6134602A8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1346" y="3297052"/>
            <a:ext cx="2838846" cy="241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791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63C8B47-7CFF-624F-BBC6-39399D42FB3C}"/>
              </a:ext>
            </a:extLst>
          </p:cNvPr>
          <p:cNvSpPr txBox="1"/>
          <p:nvPr/>
        </p:nvSpPr>
        <p:spPr>
          <a:xfrm>
            <a:off x="323654" y="352727"/>
            <a:ext cx="62529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1E58"/>
                </a:solidFill>
                <a:latin typeface="Arial"/>
                <a:ea typeface="黑体"/>
                <a:cs typeface="Segoe UI Semibold" panose="020B0502040204020203" pitchFamily="34" charset="0"/>
              </a:rPr>
              <a:t>Hierarchy of Java Exception classes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3A438-DDFB-2D40-B63B-99D1D45A3BA4}" type="slidenum">
              <a:rPr lang="en-US" altLang="zh-CN" smtClean="0"/>
              <a:pPr/>
              <a:t>3</a:t>
            </a:fld>
            <a:r>
              <a:rPr lang="zh-CN" altLang="en-US"/>
              <a:t> </a:t>
            </a:r>
            <a:r>
              <a:rPr lang="en-US" altLang="zh-CN"/>
              <a:t>/ 15</a:t>
            </a:r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9CE66F2-5A57-4C00-825B-92C481BAF244}"/>
              </a:ext>
            </a:extLst>
          </p:cNvPr>
          <p:cNvSpPr/>
          <p:nvPr/>
        </p:nvSpPr>
        <p:spPr>
          <a:xfrm>
            <a:off x="323654" y="2323728"/>
            <a:ext cx="3029146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0000"/>
                </a:solidFill>
                <a:latin typeface="verdana" panose="020B0604030504040204" pitchFamily="34" charset="0"/>
              </a:rPr>
              <a:t>The </a:t>
            </a:r>
            <a:r>
              <a:rPr lang="en-US" altLang="zh-CN" sz="1400" dirty="0" err="1">
                <a:solidFill>
                  <a:srgbClr val="000000"/>
                </a:solidFill>
                <a:latin typeface="verdana" panose="020B0604030504040204" pitchFamily="34" charset="0"/>
              </a:rPr>
              <a:t>java.lang.Throwable</a:t>
            </a:r>
            <a:r>
              <a:rPr lang="en-US" altLang="zh-CN" sz="1400" dirty="0">
                <a:solidFill>
                  <a:srgbClr val="000000"/>
                </a:solidFill>
                <a:latin typeface="verdana" panose="020B0604030504040204" pitchFamily="34" charset="0"/>
              </a:rPr>
              <a:t> class is the root class of Java Exception hierarchy which is inherited by two subclasses: Exception and Error. A hierarchy of Java Exception classes are given below:</a:t>
            </a:r>
            <a:endParaRPr lang="zh-CN" altLang="en-US" sz="1400" dirty="0"/>
          </a:p>
        </p:txBody>
      </p:sp>
      <p:pic>
        <p:nvPicPr>
          <p:cNvPr id="1026" name="Picture 2" descr="hierarchy of exception handling">
            <a:extLst>
              <a:ext uri="{FF2B5EF4-FFF2-40B4-BE49-F238E27FC236}">
                <a16:creationId xmlns:a16="http://schemas.microsoft.com/office/drawing/2014/main" id="{8C1AFAB7-A145-40CA-B6B5-1FC3BC3400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9394" y="212870"/>
            <a:ext cx="4503837" cy="5720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9456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63C8B47-7CFF-624F-BBC6-39399D42FB3C}"/>
              </a:ext>
            </a:extLst>
          </p:cNvPr>
          <p:cNvSpPr txBox="1"/>
          <p:nvPr/>
        </p:nvSpPr>
        <p:spPr>
          <a:xfrm>
            <a:off x="323654" y="352727"/>
            <a:ext cx="34481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1E58"/>
                </a:solidFill>
                <a:latin typeface="Arial"/>
                <a:ea typeface="黑体"/>
                <a:cs typeface="Segoe UI Semibold" panose="020B0502040204020203" pitchFamily="34" charset="0"/>
              </a:rPr>
              <a:t>Types of Java Exceptions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3A438-DDFB-2D40-B63B-99D1D45A3BA4}" type="slidenum">
              <a:rPr lang="en-US" altLang="zh-CN" smtClean="0"/>
              <a:pPr/>
              <a:t>4</a:t>
            </a:fld>
            <a:r>
              <a:rPr lang="zh-CN" altLang="en-US"/>
              <a:t> </a:t>
            </a:r>
            <a:r>
              <a:rPr lang="en-US" altLang="zh-CN"/>
              <a:t>/ 15</a:t>
            </a:r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0775E29-DFB8-4CA4-8014-FD12CAD4AFF7}"/>
              </a:ext>
            </a:extLst>
          </p:cNvPr>
          <p:cNvSpPr/>
          <p:nvPr/>
        </p:nvSpPr>
        <p:spPr>
          <a:xfrm>
            <a:off x="323654" y="871082"/>
            <a:ext cx="1057880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0000"/>
                </a:solidFill>
                <a:latin typeface="verdana" panose="020B0604030504040204" pitchFamily="34" charset="0"/>
              </a:rPr>
              <a:t>There are mainly two types of exceptions: checked and unchecked. Here, an error is considered as the unchecked exception. According to Oracle, there are three types of exceptions:</a:t>
            </a:r>
            <a:endParaRPr lang="zh-CN" altLang="en-US" sz="14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E6AD797-16C0-496D-9938-30904CE6D1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7212" y="1394302"/>
            <a:ext cx="4762500" cy="43815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7D3915C8-3B5E-421B-88BE-657FABD6A370}"/>
              </a:ext>
            </a:extLst>
          </p:cNvPr>
          <p:cNvSpPr/>
          <p:nvPr/>
        </p:nvSpPr>
        <p:spPr>
          <a:xfrm>
            <a:off x="432288" y="1736228"/>
            <a:ext cx="685946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610B4B"/>
                </a:solidFill>
                <a:latin typeface="erdana"/>
              </a:rPr>
              <a:t>1) Checked Exception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verdana" panose="020B0604030504040204" pitchFamily="34" charset="0"/>
              </a:rPr>
              <a:t>The classes which directly inherit Throwable class except </a:t>
            </a:r>
            <a:r>
              <a:rPr lang="en-US" altLang="zh-CN" sz="1600" dirty="0" err="1">
                <a:solidFill>
                  <a:srgbClr val="000000"/>
                </a:solidFill>
                <a:latin typeface="verdana" panose="020B0604030504040204" pitchFamily="34" charset="0"/>
              </a:rPr>
              <a:t>RuntimeException</a:t>
            </a:r>
            <a:r>
              <a:rPr lang="en-US" altLang="zh-CN" sz="1600" dirty="0">
                <a:solidFill>
                  <a:srgbClr val="000000"/>
                </a:solidFill>
                <a:latin typeface="verdana" panose="020B0604030504040204" pitchFamily="34" charset="0"/>
              </a:rPr>
              <a:t> and Error are known as checked exceptions e.g. </a:t>
            </a:r>
            <a:r>
              <a:rPr lang="en-US" altLang="zh-CN" sz="1600" dirty="0" err="1">
                <a:solidFill>
                  <a:srgbClr val="000000"/>
                </a:solidFill>
                <a:latin typeface="verdana" panose="020B0604030504040204" pitchFamily="34" charset="0"/>
              </a:rPr>
              <a:t>IOException</a:t>
            </a:r>
            <a:r>
              <a:rPr lang="en-US" altLang="zh-CN" sz="1600" dirty="0">
                <a:solidFill>
                  <a:srgbClr val="000000"/>
                </a:solidFill>
                <a:latin typeface="verdana" panose="020B0604030504040204" pitchFamily="34" charset="0"/>
              </a:rPr>
              <a:t>, </a:t>
            </a:r>
            <a:r>
              <a:rPr lang="en-US" altLang="zh-CN" sz="1600" dirty="0" err="1">
                <a:solidFill>
                  <a:srgbClr val="000000"/>
                </a:solidFill>
                <a:latin typeface="verdana" panose="020B0604030504040204" pitchFamily="34" charset="0"/>
              </a:rPr>
              <a:t>SQLException</a:t>
            </a:r>
            <a:r>
              <a:rPr lang="en-US" altLang="zh-CN" sz="1600" dirty="0">
                <a:solidFill>
                  <a:srgbClr val="000000"/>
                </a:solidFill>
                <a:latin typeface="verdana" panose="020B0604030504040204" pitchFamily="34" charset="0"/>
              </a:rPr>
              <a:t> etc. Checked exceptions are checked at compile-time.</a:t>
            </a:r>
          </a:p>
          <a:p>
            <a:r>
              <a:rPr lang="en-US" altLang="zh-CN" sz="1600" dirty="0">
                <a:solidFill>
                  <a:srgbClr val="610B4B"/>
                </a:solidFill>
                <a:latin typeface="erdana"/>
              </a:rPr>
              <a:t>2) Unchecked Exception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verdana" panose="020B0604030504040204" pitchFamily="34" charset="0"/>
              </a:rPr>
              <a:t>The classes which inherit </a:t>
            </a:r>
            <a:r>
              <a:rPr lang="en-US" altLang="zh-CN" sz="1600" dirty="0" err="1">
                <a:solidFill>
                  <a:srgbClr val="000000"/>
                </a:solidFill>
                <a:latin typeface="verdana" panose="020B0604030504040204" pitchFamily="34" charset="0"/>
              </a:rPr>
              <a:t>RuntimeException</a:t>
            </a:r>
            <a:r>
              <a:rPr lang="en-US" altLang="zh-CN" sz="1600" dirty="0">
                <a:solidFill>
                  <a:srgbClr val="000000"/>
                </a:solidFill>
                <a:latin typeface="verdana" panose="020B0604030504040204" pitchFamily="34" charset="0"/>
              </a:rPr>
              <a:t> are known as unchecked exceptions e.g. </a:t>
            </a:r>
            <a:r>
              <a:rPr lang="en-US" altLang="zh-CN" sz="1600" dirty="0" err="1">
                <a:solidFill>
                  <a:srgbClr val="000000"/>
                </a:solidFill>
                <a:latin typeface="verdana" panose="020B0604030504040204" pitchFamily="34" charset="0"/>
              </a:rPr>
              <a:t>ArithmeticException</a:t>
            </a:r>
            <a:r>
              <a:rPr lang="en-US" altLang="zh-CN" sz="1600" dirty="0">
                <a:solidFill>
                  <a:srgbClr val="000000"/>
                </a:solidFill>
                <a:latin typeface="verdana" panose="020B0604030504040204" pitchFamily="34" charset="0"/>
              </a:rPr>
              <a:t>, </a:t>
            </a:r>
            <a:r>
              <a:rPr lang="en-US" altLang="zh-CN" sz="1600" dirty="0" err="1">
                <a:solidFill>
                  <a:srgbClr val="000000"/>
                </a:solidFill>
                <a:latin typeface="verdana" panose="020B0604030504040204" pitchFamily="34" charset="0"/>
              </a:rPr>
              <a:t>NullPointerException</a:t>
            </a:r>
            <a:r>
              <a:rPr lang="en-US" altLang="zh-CN" sz="1600" dirty="0">
                <a:solidFill>
                  <a:srgbClr val="000000"/>
                </a:solidFill>
                <a:latin typeface="verdana" panose="020B0604030504040204" pitchFamily="34" charset="0"/>
              </a:rPr>
              <a:t>, </a:t>
            </a:r>
            <a:r>
              <a:rPr lang="en-US" altLang="zh-CN" sz="1600" dirty="0" err="1">
                <a:solidFill>
                  <a:srgbClr val="000000"/>
                </a:solidFill>
                <a:latin typeface="verdana" panose="020B0604030504040204" pitchFamily="34" charset="0"/>
              </a:rPr>
              <a:t>ArrayIndexOutOfBoundsException</a:t>
            </a:r>
            <a:r>
              <a:rPr lang="en-US" altLang="zh-CN" sz="1600" dirty="0">
                <a:solidFill>
                  <a:srgbClr val="000000"/>
                </a:solidFill>
                <a:latin typeface="verdana" panose="020B0604030504040204" pitchFamily="34" charset="0"/>
              </a:rPr>
              <a:t> etc. Unchecked exceptions are not checked at compile-time, but they are checked at runtime.</a:t>
            </a:r>
          </a:p>
          <a:p>
            <a:r>
              <a:rPr lang="en-US" altLang="zh-CN" sz="1600" dirty="0">
                <a:solidFill>
                  <a:srgbClr val="610B4B"/>
                </a:solidFill>
                <a:latin typeface="erdana"/>
              </a:rPr>
              <a:t>3) Error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verdana" panose="020B0604030504040204" pitchFamily="34" charset="0"/>
              </a:rPr>
              <a:t>Error is irrecoverable e.g. </a:t>
            </a:r>
            <a:r>
              <a:rPr lang="en-US" altLang="zh-CN" sz="1600" dirty="0" err="1">
                <a:solidFill>
                  <a:srgbClr val="000000"/>
                </a:solidFill>
                <a:latin typeface="verdana" panose="020B0604030504040204" pitchFamily="34" charset="0"/>
              </a:rPr>
              <a:t>OutOfMemoryError</a:t>
            </a:r>
            <a:r>
              <a:rPr lang="en-US" altLang="zh-CN" sz="1600" dirty="0">
                <a:solidFill>
                  <a:srgbClr val="000000"/>
                </a:solidFill>
                <a:latin typeface="verdana" panose="020B0604030504040204" pitchFamily="34" charset="0"/>
              </a:rPr>
              <a:t>, </a:t>
            </a:r>
            <a:r>
              <a:rPr lang="en-US" altLang="zh-CN" sz="1600" dirty="0" err="1">
                <a:solidFill>
                  <a:srgbClr val="000000"/>
                </a:solidFill>
                <a:latin typeface="verdana" panose="020B0604030504040204" pitchFamily="34" charset="0"/>
              </a:rPr>
              <a:t>VirtualMachineError</a:t>
            </a:r>
            <a:r>
              <a:rPr lang="en-US" altLang="zh-CN" sz="1600" dirty="0">
                <a:solidFill>
                  <a:srgbClr val="000000"/>
                </a:solidFill>
                <a:latin typeface="verdana" panose="020B0604030504040204" pitchFamily="34" charset="0"/>
              </a:rPr>
              <a:t>, </a:t>
            </a:r>
            <a:r>
              <a:rPr lang="en-US" altLang="zh-CN" sz="1600" dirty="0" err="1">
                <a:solidFill>
                  <a:srgbClr val="000000"/>
                </a:solidFill>
                <a:latin typeface="verdana" panose="020B0604030504040204" pitchFamily="34" charset="0"/>
              </a:rPr>
              <a:t>AssertionError</a:t>
            </a:r>
            <a:r>
              <a:rPr lang="en-US" altLang="zh-CN" sz="1600" dirty="0">
                <a:solidFill>
                  <a:srgbClr val="000000"/>
                </a:solidFill>
                <a:latin typeface="verdana" panose="020B0604030504040204" pitchFamily="34" charset="0"/>
              </a:rPr>
              <a:t> etc.</a:t>
            </a:r>
            <a:endParaRPr lang="en-US" altLang="zh-CN" sz="16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524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63C8B47-7CFF-624F-BBC6-39399D42FB3C}"/>
              </a:ext>
            </a:extLst>
          </p:cNvPr>
          <p:cNvSpPr txBox="1"/>
          <p:nvPr/>
        </p:nvSpPr>
        <p:spPr>
          <a:xfrm>
            <a:off x="323654" y="352727"/>
            <a:ext cx="34481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1E58"/>
                </a:solidFill>
                <a:latin typeface="Arial"/>
                <a:ea typeface="黑体"/>
                <a:cs typeface="Segoe UI Semibold" panose="020B0502040204020203" pitchFamily="34" charset="0"/>
              </a:rPr>
              <a:t>Java Exception Keywords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3A438-DDFB-2D40-B63B-99D1D45A3BA4}" type="slidenum">
              <a:rPr lang="en-US" altLang="zh-CN" smtClean="0"/>
              <a:pPr/>
              <a:t>5</a:t>
            </a:fld>
            <a:r>
              <a:rPr lang="zh-CN" altLang="en-US"/>
              <a:t> </a:t>
            </a:r>
            <a:r>
              <a:rPr lang="en-US" altLang="zh-CN"/>
              <a:t>/ 15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551126F-8488-4A45-AD0E-C49ED440F3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910" y="1146516"/>
            <a:ext cx="10890382" cy="4492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760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63C8B47-7CFF-624F-BBC6-39399D42FB3C}"/>
              </a:ext>
            </a:extLst>
          </p:cNvPr>
          <p:cNvSpPr txBox="1"/>
          <p:nvPr/>
        </p:nvSpPr>
        <p:spPr>
          <a:xfrm>
            <a:off x="323654" y="352727"/>
            <a:ext cx="4811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1E58"/>
                </a:solidFill>
                <a:latin typeface="Arial"/>
                <a:ea typeface="黑体"/>
                <a:cs typeface="Segoe UI Semibold" panose="020B0502040204020203" pitchFamily="34" charset="0"/>
              </a:rPr>
              <a:t>Java Exception Handling Example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3A438-DDFB-2D40-B63B-99D1D45A3BA4}" type="slidenum">
              <a:rPr lang="en-US" altLang="zh-CN" smtClean="0"/>
              <a:pPr/>
              <a:t>6</a:t>
            </a:fld>
            <a:r>
              <a:rPr lang="zh-CN" altLang="en-US"/>
              <a:t> </a:t>
            </a:r>
            <a:r>
              <a:rPr lang="en-US" altLang="zh-CN"/>
              <a:t>/ 15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CC401A5-3DC6-4175-A0AE-F4380A7F85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2544" y="2204866"/>
            <a:ext cx="4382112" cy="244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062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63C8B47-7CFF-624F-BBC6-39399D42FB3C}"/>
              </a:ext>
            </a:extLst>
          </p:cNvPr>
          <p:cNvSpPr txBox="1"/>
          <p:nvPr/>
        </p:nvSpPr>
        <p:spPr>
          <a:xfrm>
            <a:off x="323653" y="352727"/>
            <a:ext cx="68508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1E58"/>
                </a:solidFill>
                <a:latin typeface="Arial"/>
                <a:ea typeface="黑体"/>
                <a:cs typeface="Segoe UI Semibold" panose="020B0502040204020203" pitchFamily="34" charset="0"/>
              </a:rPr>
              <a:t>Java Multi-catch block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3A438-DDFB-2D40-B63B-99D1D45A3BA4}" type="slidenum">
              <a:rPr lang="en-US" altLang="zh-CN" smtClean="0"/>
              <a:pPr/>
              <a:t>7</a:t>
            </a:fld>
            <a:r>
              <a:rPr lang="zh-CN" altLang="en-US"/>
              <a:t> </a:t>
            </a:r>
            <a:r>
              <a:rPr lang="en-US" altLang="zh-CN"/>
              <a:t>/ 15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8F42B35-2C24-4DCF-BDFC-FCC0AA8C95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5420" y="684280"/>
            <a:ext cx="7697166" cy="5167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895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63C8B47-7CFF-624F-BBC6-39399D42FB3C}"/>
              </a:ext>
            </a:extLst>
          </p:cNvPr>
          <p:cNvSpPr txBox="1"/>
          <p:nvPr/>
        </p:nvSpPr>
        <p:spPr>
          <a:xfrm>
            <a:off x="323654" y="352727"/>
            <a:ext cx="34481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1E58"/>
                </a:solidFill>
                <a:latin typeface="Arial"/>
                <a:ea typeface="黑体"/>
                <a:cs typeface="Segoe UI Semibold" panose="020B0502040204020203" pitchFamily="34" charset="0"/>
              </a:rPr>
              <a:t>Finally block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3A438-DDFB-2D40-B63B-99D1D45A3BA4}" type="slidenum">
              <a:rPr lang="en-US" altLang="zh-CN" smtClean="0"/>
              <a:pPr/>
              <a:t>8</a:t>
            </a:fld>
            <a:r>
              <a:rPr lang="zh-CN" altLang="en-US"/>
              <a:t> </a:t>
            </a:r>
            <a:r>
              <a:rPr lang="en-US" altLang="zh-CN"/>
              <a:t>/ 15</a:t>
            </a:r>
            <a:endParaRPr lang="zh-CN" altLang="en-US" dirty="0"/>
          </a:p>
        </p:txBody>
      </p:sp>
      <p:pic>
        <p:nvPicPr>
          <p:cNvPr id="1026" name="Picture 2" descr="java finally">
            <a:extLst>
              <a:ext uri="{FF2B5EF4-FFF2-40B4-BE49-F238E27FC236}">
                <a16:creationId xmlns:a16="http://schemas.microsoft.com/office/drawing/2014/main" id="{502998E5-C2A0-403A-A54C-5650CD8B34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1912" y="465896"/>
            <a:ext cx="4448175" cy="5305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3949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63C8B47-7CFF-624F-BBC6-39399D42FB3C}"/>
              </a:ext>
            </a:extLst>
          </p:cNvPr>
          <p:cNvSpPr txBox="1"/>
          <p:nvPr/>
        </p:nvSpPr>
        <p:spPr>
          <a:xfrm>
            <a:off x="323654" y="352727"/>
            <a:ext cx="34481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1E58"/>
                </a:solidFill>
                <a:latin typeface="Arial"/>
                <a:ea typeface="黑体"/>
                <a:cs typeface="Segoe UI Semibold" panose="020B0502040204020203" pitchFamily="34" charset="0"/>
              </a:rPr>
              <a:t>Throw </a:t>
            </a:r>
            <a:r>
              <a:rPr lang="en-US" sz="2000" b="1" dirty="0" err="1">
                <a:solidFill>
                  <a:srgbClr val="001E58"/>
                </a:solidFill>
                <a:latin typeface="Arial"/>
                <a:ea typeface="黑体"/>
                <a:cs typeface="Segoe UI Semibold" panose="020B0502040204020203" pitchFamily="34" charset="0"/>
              </a:rPr>
              <a:t>v.s</a:t>
            </a:r>
            <a:r>
              <a:rPr lang="en-US" sz="2000" b="1" dirty="0">
                <a:solidFill>
                  <a:srgbClr val="001E58"/>
                </a:solidFill>
                <a:latin typeface="Arial"/>
                <a:ea typeface="黑体"/>
                <a:cs typeface="Segoe UI Semibold" panose="020B0502040204020203" pitchFamily="34" charset="0"/>
              </a:rPr>
              <a:t>. Throws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3A438-DDFB-2D40-B63B-99D1D45A3BA4}" type="slidenum">
              <a:rPr lang="en-US" altLang="zh-CN" smtClean="0"/>
              <a:pPr/>
              <a:t>9</a:t>
            </a:fld>
            <a:r>
              <a:rPr lang="zh-CN" altLang="en-US"/>
              <a:t> </a:t>
            </a:r>
            <a:r>
              <a:rPr lang="en-US" altLang="zh-CN"/>
              <a:t>/ 15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3B48E85-C4A0-4F37-9123-9E8C9232CE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52837"/>
            <a:ext cx="12192000" cy="2181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293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1200" b="1" dirty="0" smtClean="0">
            <a:solidFill>
              <a:schemeClr val="bg1"/>
            </a:solidFill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4351</TotalTime>
  <Words>386</Words>
  <Application>Microsoft Office PowerPoint</Application>
  <PresentationFormat>宽屏</PresentationFormat>
  <Paragraphs>44</Paragraphs>
  <Slides>12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4" baseType="lpstr">
      <vt:lpstr>erdana</vt:lpstr>
      <vt:lpstr>Open Sans</vt:lpstr>
      <vt:lpstr>Open Sans Light</vt:lpstr>
      <vt:lpstr>等线</vt:lpstr>
      <vt:lpstr>黑体</vt:lpstr>
      <vt:lpstr>Arial</vt:lpstr>
      <vt:lpstr>Calibri</vt:lpstr>
      <vt:lpstr>Calibri Light</vt:lpstr>
      <vt:lpstr>Segoe UI Semibold</vt:lpstr>
      <vt:lpstr>Segoe UI Semilight</vt:lpstr>
      <vt:lpstr>verdana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Tarzan The CLPS</dc:creator>
  <cp:lastModifiedBy>Kevin Cater</cp:lastModifiedBy>
  <cp:revision>309</cp:revision>
  <cp:lastPrinted>2019-12-24T09:18:20Z</cp:lastPrinted>
  <dcterms:created xsi:type="dcterms:W3CDTF">2019-11-22T10:04:02Z</dcterms:created>
  <dcterms:modified xsi:type="dcterms:W3CDTF">2020-08-11T03:12:04Z</dcterms:modified>
</cp:coreProperties>
</file>