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97" r:id="rId2"/>
    <p:sldId id="258" r:id="rId3"/>
    <p:sldId id="283" r:id="rId4"/>
    <p:sldId id="259" r:id="rId5"/>
    <p:sldId id="295" r:id="rId6"/>
    <p:sldId id="262" r:id="rId7"/>
    <p:sldId id="322" r:id="rId8"/>
    <p:sldId id="272" r:id="rId9"/>
    <p:sldId id="265" r:id="rId10"/>
    <p:sldId id="263" r:id="rId11"/>
    <p:sldId id="286" r:id="rId12"/>
    <p:sldId id="284" r:id="rId13"/>
    <p:sldId id="273" r:id="rId14"/>
    <p:sldId id="291" r:id="rId15"/>
    <p:sldId id="266" r:id="rId16"/>
    <p:sldId id="293" r:id="rId17"/>
    <p:sldId id="294" r:id="rId18"/>
    <p:sldId id="318" r:id="rId19"/>
    <p:sldId id="319" r:id="rId20"/>
    <p:sldId id="320" r:id="rId21"/>
    <p:sldId id="321" r:id="rId22"/>
    <p:sldId id="325" r:id="rId23"/>
    <p:sldId id="328" r:id="rId24"/>
    <p:sldId id="329" r:id="rId25"/>
    <p:sldId id="32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CE5D"/>
    <a:srgbClr val="0E7FB7"/>
    <a:srgbClr val="C0F2E8"/>
    <a:srgbClr val="85B0F0"/>
    <a:srgbClr val="45C1A4"/>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8360" autoAdjust="0"/>
    <p:restoredTop sz="95373" autoAdjust="0"/>
  </p:normalViewPr>
  <p:slideViewPr>
    <p:cSldViewPr snapToGrid="0">
      <p:cViewPr>
        <p:scale>
          <a:sx n="66" d="100"/>
          <a:sy n="66" d="100"/>
        </p:scale>
        <p:origin x="288" y="1320"/>
      </p:cViewPr>
      <p:guideLst/>
    </p:cSldViewPr>
  </p:slideViewPr>
  <p:notesTextViewPr>
    <p:cViewPr>
      <p:scale>
        <a:sx n="1" d="1"/>
        <a:sy n="1" d="1"/>
      </p:scale>
      <p:origin x="0" y="0"/>
    </p:cViewPr>
  </p:notesTextViewPr>
  <p:sorterViewPr>
    <p:cViewPr>
      <p:scale>
        <a:sx n="100" d="100"/>
        <a:sy n="100" d="100"/>
      </p:scale>
      <p:origin x="0" y="-303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47D6F-B13C-48E3-A5DA-C770CABD6AA5}" type="datetimeFigureOut">
              <a:rPr lang="zh-CN" altLang="en-US" smtClean="0"/>
              <a:t>19/12/29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53CE1-95C1-4E24-BDD1-DD6C466150B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CF0F4F6-3ABF-454A-A492-0556B0FB2A0B}" type="datetimeFigureOut">
              <a:rPr lang="zh-CN" altLang="en-US" smtClean="0"/>
              <a:t>19/12/29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86DE638-C38A-4FCA-9580-F9BCE49C7E2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4" name="日期占位符 3"/>
          <p:cNvSpPr>
            <a:spLocks noGrp="1"/>
          </p:cNvSpPr>
          <p:nvPr>
            <p:ph type="dt" sz="half" idx="10"/>
          </p:nvPr>
        </p:nvSpPr>
        <p:spPr/>
        <p:txBody>
          <a:bodyPr/>
          <a:lstStyle/>
          <a:p>
            <a:fld id="{4CF0F4F6-3ABF-454A-A492-0556B0FB2A0B}" type="datetimeFigureOut">
              <a:rPr lang="zh-CN" altLang="en-US" smtClean="0"/>
              <a:t>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6DE638-C38A-4FCA-9580-F9BCE49C7E2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eg"/><Relationship Id="rId8" Type="http://schemas.openxmlformats.org/officeDocument/2006/relationships/image" Target="../media/image2.png"/><Relationship Id="rId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cxnSp>
        <p:nvCxnSpPr>
          <p:cNvPr id="18" name="直接连接符 17"/>
          <p:cNvCxnSpPr/>
          <p:nvPr/>
        </p:nvCxnSpPr>
        <p:spPr>
          <a:xfrm>
            <a:off x="338206" y="6497173"/>
            <a:ext cx="915652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22875" y="6263173"/>
            <a:ext cx="1290696" cy="468000"/>
          </a:xfrm>
          <a:prstGeom prst="rect">
            <a:avLst/>
          </a:prstGeom>
        </p:spPr>
      </p:pic>
      <p:cxnSp>
        <p:nvCxnSpPr>
          <p:cNvPr id="20" name="直接连接符 19"/>
          <p:cNvCxnSpPr/>
          <p:nvPr/>
        </p:nvCxnSpPr>
        <p:spPr>
          <a:xfrm>
            <a:off x="11010379" y="6497173"/>
            <a:ext cx="86429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22879" y="288100"/>
            <a:ext cx="2251799" cy="43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jpeg"/><Relationship Id="rId3"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Layout" Target="../slideLayouts/slideLayout5.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eg"/><Relationship Id="rId3"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chemeClr val="bg1"/>
                </a:solidFill>
                <a:latin typeface="微软雅黑" panose="020B0503020204020204" pitchFamily="34" charset="-122"/>
                <a:ea typeface="微软雅黑" panose="020B0503020204020204" pitchFamily="34" charset="-122"/>
              </a:rPr>
              <a:t>E-mail Writing Workshop</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r>
              <a:rPr lang="en-US" altLang="zh-CN" dirty="0" smtClean="0">
                <a:solidFill>
                  <a:schemeClr val="bg1"/>
                </a:solidFill>
                <a:latin typeface="微软雅黑" panose="020B0503020204020204" pitchFamily="34" charset="-122"/>
                <a:ea typeface="微软雅黑" panose="020B0503020204020204" pitchFamily="34" charset="-122"/>
              </a:rPr>
              <a:t>Jasmine</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0700" y="257176"/>
            <a:ext cx="2514600" cy="5461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66418" y="272000"/>
            <a:ext cx="4540217" cy="600164"/>
          </a:xfrm>
          <a:prstGeom prst="rect">
            <a:avLst/>
          </a:prstGeom>
          <a:noFill/>
          <a:ln w="9525">
            <a:noFill/>
            <a:miter lim="800000"/>
          </a:ln>
        </p:spPr>
        <p:txBody>
          <a:bodyPr wrap="none" lIns="45720" tIns="22860" rIns="45720" bIns="22860">
            <a:spAutoFit/>
          </a:bodyPr>
          <a:lstStyle/>
          <a:p>
            <a:pPr defTabSz="1087755"/>
            <a:r>
              <a:rPr lang="en-US" altLang="zh-CN" sz="3600" spc="-150" dirty="0">
                <a:solidFill>
                  <a:schemeClr val="accent2"/>
                </a:solidFill>
                <a:latin typeface="Times New Roman" panose="02020603050405020304" pitchFamily="18" charset="0"/>
                <a:ea typeface="Open Sans" pitchFamily="34" charset="0"/>
                <a:cs typeface="Times New Roman" panose="02020603050405020304" pitchFamily="18" charset="0"/>
              </a:rPr>
              <a:t>Staring /Ending  sentences</a:t>
            </a:r>
            <a:endParaRPr lang="en-CA" altLang="zh-CN" sz="3600" spc="-150" dirty="0">
              <a:solidFill>
                <a:schemeClr val="accent2"/>
              </a:solidFill>
              <a:latin typeface="Times New Roman" panose="02020603050405020304" pitchFamily="18" charset="0"/>
              <a:ea typeface="Open Sans" pitchFamily="34" charset="0"/>
              <a:cs typeface="Times New Roman" panose="02020603050405020304" pitchFamily="18" charset="0"/>
            </a:endParaRPr>
          </a:p>
        </p:txBody>
      </p:sp>
      <p:sp>
        <p:nvSpPr>
          <p:cNvPr id="6" name="Text Box 7"/>
          <p:cNvSpPr txBox="1">
            <a:spLocks noChangeArrowheads="1"/>
          </p:cNvSpPr>
          <p:nvPr/>
        </p:nvSpPr>
        <p:spPr bwMode="auto">
          <a:xfrm>
            <a:off x="503065" y="5519449"/>
            <a:ext cx="2921056" cy="477054"/>
          </a:xfrm>
          <a:prstGeom prst="rect">
            <a:avLst/>
          </a:prstGeom>
          <a:noFill/>
          <a:ln w="9525">
            <a:noFill/>
            <a:miter lim="800000"/>
          </a:ln>
        </p:spPr>
        <p:txBody>
          <a:bodyPr wrap="none" lIns="45720" tIns="22860" rIns="45720" bIns="22860">
            <a:spAutoFit/>
          </a:bodyPr>
          <a:lstStyle/>
          <a:p>
            <a:pPr algn="ctr" defTabSz="1087755"/>
            <a:r>
              <a:rPr lang="en-US" altLang="zh-CN" sz="2800" spc="-150" dirty="0">
                <a:solidFill>
                  <a:srgbClr val="0070C0"/>
                </a:solidFill>
                <a:latin typeface="Rockwell" panose="02060603020205020403" pitchFamily="18" charset="0"/>
                <a:ea typeface="Open Sans" pitchFamily="34" charset="0"/>
                <a:cs typeface="Open Sans" pitchFamily="34" charset="0"/>
              </a:rPr>
              <a:t>Regarding closings</a:t>
            </a:r>
          </a:p>
        </p:txBody>
      </p:sp>
      <p:sp>
        <p:nvSpPr>
          <p:cNvPr id="9" name="Text Box 7"/>
          <p:cNvSpPr txBox="1">
            <a:spLocks noChangeArrowheads="1"/>
          </p:cNvSpPr>
          <p:nvPr/>
        </p:nvSpPr>
        <p:spPr bwMode="auto">
          <a:xfrm>
            <a:off x="415541" y="2470836"/>
            <a:ext cx="3128421" cy="477054"/>
          </a:xfrm>
          <a:prstGeom prst="rect">
            <a:avLst/>
          </a:prstGeom>
          <a:noFill/>
          <a:ln w="9525">
            <a:noFill/>
            <a:miter lim="800000"/>
          </a:ln>
        </p:spPr>
        <p:txBody>
          <a:bodyPr wrap="none" lIns="45720" tIns="22860" rIns="45720" bIns="22860">
            <a:spAutoFit/>
          </a:bodyPr>
          <a:lstStyle/>
          <a:p>
            <a:pPr algn="ctr" defTabSz="1087755"/>
            <a:r>
              <a:rPr lang="en-US" altLang="zh-CN" sz="2800" spc="-150" dirty="0">
                <a:solidFill>
                  <a:schemeClr val="bg1">
                    <a:lumMod val="85000"/>
                  </a:schemeClr>
                </a:solidFill>
                <a:latin typeface="Rockwell" panose="02060603020205020403" pitchFamily="18" charset="0"/>
                <a:ea typeface="Open Sans" pitchFamily="34" charset="0"/>
                <a:cs typeface="Open Sans" pitchFamily="34" charset="0"/>
              </a:rPr>
              <a:t>Respond with thanks</a:t>
            </a:r>
            <a:endParaRPr lang="en-US" altLang="zh-CN" sz="3200" spc="-150" dirty="0">
              <a:solidFill>
                <a:schemeClr val="bg1">
                  <a:lumMod val="85000"/>
                </a:schemeClr>
              </a:solidFill>
              <a:latin typeface="Rockwell" panose="02060603020205020403" pitchFamily="18" charset="0"/>
              <a:ea typeface="Open Sans" pitchFamily="34" charset="0"/>
              <a:cs typeface="Open Sans" pitchFamily="34" charset="0"/>
            </a:endParaRPr>
          </a:p>
        </p:txBody>
      </p:sp>
      <p:sp>
        <p:nvSpPr>
          <p:cNvPr id="15" name="Text Box 7"/>
          <p:cNvSpPr txBox="1">
            <a:spLocks noChangeArrowheads="1"/>
          </p:cNvSpPr>
          <p:nvPr/>
        </p:nvSpPr>
        <p:spPr bwMode="auto">
          <a:xfrm>
            <a:off x="390341" y="1570374"/>
            <a:ext cx="3169266" cy="538609"/>
          </a:xfrm>
          <a:prstGeom prst="rect">
            <a:avLst/>
          </a:prstGeom>
          <a:noFill/>
          <a:ln w="9525">
            <a:noFill/>
            <a:miter lim="800000"/>
          </a:ln>
        </p:spPr>
        <p:txBody>
          <a:bodyPr wrap="none" lIns="45720" tIns="22860" rIns="45720" bIns="22860">
            <a:spAutoFit/>
          </a:bodyPr>
          <a:lstStyle/>
          <a:p>
            <a:pPr algn="ctr" defTabSz="1087755"/>
            <a:r>
              <a:rPr lang="en-US" altLang="zh-CN" sz="3200" spc="-150" dirty="0">
                <a:solidFill>
                  <a:schemeClr val="accent1"/>
                </a:solidFill>
                <a:latin typeface="Rockwell" panose="02060603020205020403" pitchFamily="18" charset="0"/>
                <a:ea typeface="Open Sans" pitchFamily="34" charset="0"/>
                <a:cs typeface="Open Sans" pitchFamily="34" charset="0"/>
              </a:rPr>
              <a:t>State your reasons</a:t>
            </a:r>
            <a:endParaRPr lang="en-US" altLang="zh-CN" sz="3200" spc="-150" dirty="0">
              <a:solidFill>
                <a:schemeClr val="bg1">
                  <a:lumMod val="85000"/>
                </a:schemeClr>
              </a:solidFill>
              <a:latin typeface="Rockwell" panose="02060603020205020403" pitchFamily="18" charset="0"/>
              <a:ea typeface="Open Sans" pitchFamily="34" charset="0"/>
              <a:cs typeface="Open Sans" pitchFamily="34" charset="0"/>
            </a:endParaRPr>
          </a:p>
        </p:txBody>
      </p:sp>
      <p:cxnSp>
        <p:nvCxnSpPr>
          <p:cNvPr id="17" name="直接箭头连接符 16"/>
          <p:cNvCxnSpPr/>
          <p:nvPr/>
        </p:nvCxnSpPr>
        <p:spPr>
          <a:xfrm>
            <a:off x="3578773" y="5788753"/>
            <a:ext cx="1115122" cy="0"/>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sp>
        <p:nvSpPr>
          <p:cNvPr id="31" name="文本框 30"/>
          <p:cNvSpPr txBox="1"/>
          <p:nvPr/>
        </p:nvSpPr>
        <p:spPr>
          <a:xfrm>
            <a:off x="4748859" y="5519449"/>
            <a:ext cx="7210295" cy="646331"/>
          </a:xfrm>
          <a:prstGeom prst="rect">
            <a:avLst/>
          </a:prstGeom>
          <a:noFill/>
        </p:spPr>
        <p:txBody>
          <a:bodyPr wrap="square" rtlCol="0">
            <a:spAutoFit/>
          </a:bodyPr>
          <a:lstStyle/>
          <a:p>
            <a:pPr algn="just"/>
            <a:r>
              <a:rPr lang="en-US" altLang="zh-CN" dirty="0">
                <a:solidFill>
                  <a:schemeClr val="bg1"/>
                </a:solidFill>
                <a:latin typeface="Times New Roman" panose="02020603050405020304" pitchFamily="18" charset="0"/>
                <a:cs typeface="Times New Roman" panose="02020603050405020304" pitchFamily="18" charset="0"/>
              </a:rPr>
              <a:t>Sincerely </a:t>
            </a: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Yours truly</a:t>
            </a:r>
            <a:r>
              <a:rPr lang="zh-CN" altLang="en-US"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Best regards </a:t>
            </a:r>
            <a:r>
              <a:rPr lang="zh-CN" altLang="en-US"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Regards</a:t>
            </a:r>
            <a:r>
              <a:rPr lang="zh-CN" altLang="en-US" dirty="0">
                <a:solidFill>
                  <a:schemeClr val="bg1"/>
                </a:solidFill>
                <a:latin typeface="Times New Roman" panose="02020603050405020304" pitchFamily="18" charset="0"/>
                <a:cs typeface="Times New Roman" panose="02020603050405020304" pitchFamily="18" charset="0"/>
              </a:rPr>
              <a:t> 、 </a:t>
            </a:r>
            <a:r>
              <a:rPr lang="en-US" altLang="zh-CN" dirty="0">
                <a:solidFill>
                  <a:schemeClr val="bg1"/>
                </a:solidFill>
                <a:latin typeface="Times New Roman" panose="02020603050405020304" pitchFamily="18" charset="0"/>
                <a:cs typeface="Times New Roman" panose="02020603050405020304" pitchFamily="18" charset="0"/>
              </a:rPr>
              <a:t>Yours faithfully </a:t>
            </a:r>
            <a:r>
              <a:rPr lang="zh-CN" altLang="en-US"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Kind regards</a:t>
            </a:r>
            <a:endPar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4" name="连接符: 曲线 33"/>
          <p:cNvCxnSpPr/>
          <p:nvPr/>
        </p:nvCxnSpPr>
        <p:spPr>
          <a:xfrm>
            <a:off x="3578774" y="1927049"/>
            <a:ext cx="1138325" cy="107235"/>
          </a:xfrm>
          <a:prstGeom prst="curvedConnector3">
            <a:avLst/>
          </a:prstGeom>
          <a:ln>
            <a:prstDash val="dash"/>
            <a:tailEnd type="triangle"/>
          </a:ln>
        </p:spPr>
        <p:style>
          <a:lnRef idx="3">
            <a:schemeClr val="accent1"/>
          </a:lnRef>
          <a:fillRef idx="0">
            <a:schemeClr val="accent1"/>
          </a:fillRef>
          <a:effectRef idx="2">
            <a:schemeClr val="accent1"/>
          </a:effectRef>
          <a:fontRef idx="minor">
            <a:schemeClr val="tx1"/>
          </a:fontRef>
        </p:style>
      </p:cxnSp>
      <p:cxnSp>
        <p:nvCxnSpPr>
          <p:cNvPr id="37" name="连接符: 曲线 36"/>
          <p:cNvCxnSpPr/>
          <p:nvPr/>
        </p:nvCxnSpPr>
        <p:spPr>
          <a:xfrm flipV="1">
            <a:off x="3578775" y="1575509"/>
            <a:ext cx="1138324" cy="239008"/>
          </a:xfrm>
          <a:prstGeom prst="curvedConnector3">
            <a:avLst/>
          </a:prstGeom>
          <a:ln>
            <a:prstDash val="dash"/>
            <a:tailEnd type="triangle"/>
          </a:ln>
        </p:spPr>
        <p:style>
          <a:lnRef idx="3">
            <a:schemeClr val="accent1"/>
          </a:lnRef>
          <a:fillRef idx="0">
            <a:schemeClr val="accent1"/>
          </a:fillRef>
          <a:effectRef idx="2">
            <a:schemeClr val="accent1"/>
          </a:effectRef>
          <a:fontRef idx="minor">
            <a:schemeClr val="tx1"/>
          </a:fontRef>
        </p:style>
      </p:cxnSp>
      <p:cxnSp>
        <p:nvCxnSpPr>
          <p:cNvPr id="40" name="连接符: 曲线 39"/>
          <p:cNvCxnSpPr/>
          <p:nvPr/>
        </p:nvCxnSpPr>
        <p:spPr>
          <a:xfrm flipV="1">
            <a:off x="3578774" y="2487123"/>
            <a:ext cx="1138324" cy="239008"/>
          </a:xfrm>
          <a:prstGeom prst="curvedConnector3">
            <a:avLst/>
          </a:prstGeom>
          <a:ln>
            <a:prstDash val="dash"/>
            <a:tailEnd type="triangle"/>
          </a:ln>
        </p:spPr>
        <p:style>
          <a:lnRef idx="3">
            <a:schemeClr val="accent1"/>
          </a:lnRef>
          <a:fillRef idx="0">
            <a:schemeClr val="accent1"/>
          </a:fillRef>
          <a:effectRef idx="2">
            <a:schemeClr val="accent1"/>
          </a:effectRef>
          <a:fontRef idx="minor">
            <a:schemeClr val="tx1"/>
          </a:fontRef>
        </p:style>
      </p:cxnSp>
      <p:cxnSp>
        <p:nvCxnSpPr>
          <p:cNvPr id="41" name="连接符: 曲线 40"/>
          <p:cNvCxnSpPr/>
          <p:nvPr/>
        </p:nvCxnSpPr>
        <p:spPr>
          <a:xfrm>
            <a:off x="3578773" y="2879685"/>
            <a:ext cx="1138325" cy="107235"/>
          </a:xfrm>
          <a:prstGeom prst="curvedConnector3">
            <a:avLst/>
          </a:prstGeom>
          <a:ln>
            <a:prstDash val="dash"/>
            <a:tailEnd type="triangle"/>
          </a:ln>
        </p:spPr>
        <p:style>
          <a:lnRef idx="3">
            <a:schemeClr val="accent1"/>
          </a:lnRef>
          <a:fillRef idx="0">
            <a:schemeClr val="accent1"/>
          </a:fillRef>
          <a:effectRef idx="2">
            <a:schemeClr val="accent1"/>
          </a:effectRef>
          <a:fontRef idx="minor">
            <a:schemeClr val="tx1"/>
          </a:fontRef>
        </p:style>
      </p:cxnSp>
      <p:sp>
        <p:nvSpPr>
          <p:cNvPr id="3" name="文本框 2"/>
          <p:cNvSpPr txBox="1"/>
          <p:nvPr/>
        </p:nvSpPr>
        <p:spPr>
          <a:xfrm>
            <a:off x="4717099" y="1385708"/>
            <a:ext cx="4806087" cy="369332"/>
          </a:xfrm>
          <a:prstGeom prst="rect">
            <a:avLst/>
          </a:prstGeom>
          <a:noFill/>
        </p:spPr>
        <p:txBody>
          <a:bodyPr wrap="square" rtlCol="0">
            <a:spAutoFit/>
          </a:bodyPr>
          <a:lstStyle/>
          <a:p>
            <a:r>
              <a:rPr kumimoji="1" lang="en-US" altLang="zh-CN" dirty="0">
                <a:solidFill>
                  <a:schemeClr val="bg1"/>
                </a:solidFill>
                <a:latin typeface="Times New Roman" panose="02020603050405020304" pitchFamily="18" charset="0"/>
                <a:cs typeface="Times New Roman" panose="02020603050405020304" pitchFamily="18" charset="0"/>
              </a:rPr>
              <a:t>The reason/purpose I’m writing to you is to</a:t>
            </a:r>
            <a:r>
              <a:rPr kumimoji="1" lang="is-IS" altLang="zh-CN" dirty="0">
                <a:solidFill>
                  <a:schemeClr val="bg1"/>
                </a:solidFill>
                <a:latin typeface="Times New Roman" panose="02020603050405020304" pitchFamily="18" charset="0"/>
                <a:cs typeface="Times New Roman" panose="02020603050405020304" pitchFamily="18" charset="0"/>
              </a:rPr>
              <a:t>…</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32" name="文本框 31"/>
          <p:cNvSpPr txBox="1"/>
          <p:nvPr/>
        </p:nvSpPr>
        <p:spPr>
          <a:xfrm>
            <a:off x="4748859" y="1824652"/>
            <a:ext cx="6747431" cy="369332"/>
          </a:xfrm>
          <a:prstGeom prst="rect">
            <a:avLst/>
          </a:prstGeom>
          <a:noFill/>
        </p:spPr>
        <p:txBody>
          <a:bodyPr wrap="square" rtlCol="0">
            <a:spAutoFit/>
          </a:bodyPr>
          <a:lstStyle/>
          <a:p>
            <a:r>
              <a:rPr kumimoji="1" lang="en-US" altLang="zh-CN" dirty="0">
                <a:solidFill>
                  <a:schemeClr val="bg1"/>
                </a:solidFill>
                <a:latin typeface="Times New Roman" panose="02020603050405020304" pitchFamily="18" charset="0"/>
                <a:cs typeface="Times New Roman" panose="02020603050405020304" pitchFamily="18" charset="0"/>
              </a:rPr>
              <a:t>I‘m writing with reference to /in regard to /with regard to </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33" name="文本框 32"/>
          <p:cNvSpPr txBox="1"/>
          <p:nvPr/>
        </p:nvSpPr>
        <p:spPr>
          <a:xfrm>
            <a:off x="4748859" y="2286170"/>
            <a:ext cx="4806087" cy="369332"/>
          </a:xfrm>
          <a:prstGeom prst="rect">
            <a:avLst/>
          </a:prstGeom>
          <a:noFill/>
        </p:spPr>
        <p:txBody>
          <a:bodyPr wrap="square" rtlCol="0">
            <a:spAutoFit/>
          </a:bodyPr>
          <a:lstStyle/>
          <a:p>
            <a:r>
              <a:rPr kumimoji="1" lang="en-US" altLang="zh-CN" dirty="0">
                <a:solidFill>
                  <a:srgbClr val="0070C0"/>
                </a:solidFill>
                <a:latin typeface="Times New Roman" panose="02020603050405020304" pitchFamily="18" charset="0"/>
                <a:cs typeface="Times New Roman" panose="02020603050405020304" pitchFamily="18" charset="0"/>
              </a:rPr>
              <a:t>Thank you very much for</a:t>
            </a:r>
            <a:r>
              <a:rPr kumimoji="1" lang="is-IS" altLang="zh-CN" dirty="0">
                <a:solidFill>
                  <a:srgbClr val="0070C0"/>
                </a:solidFill>
                <a:latin typeface="Times New Roman" panose="02020603050405020304" pitchFamily="18" charset="0"/>
                <a:cs typeface="Times New Roman" panose="02020603050405020304" pitchFamily="18" charset="0"/>
              </a:rPr>
              <a:t>…</a:t>
            </a:r>
            <a:endParaRPr kumimoji="1" lang="zh-CN" altLang="en-US" dirty="0">
              <a:solidFill>
                <a:srgbClr val="0070C0"/>
              </a:solidFill>
              <a:latin typeface="Times New Roman" panose="02020603050405020304" pitchFamily="18" charset="0"/>
              <a:cs typeface="Times New Roman" panose="02020603050405020304" pitchFamily="18" charset="0"/>
            </a:endParaRPr>
          </a:p>
        </p:txBody>
      </p:sp>
      <p:sp>
        <p:nvSpPr>
          <p:cNvPr id="35" name="文本框 34"/>
          <p:cNvSpPr txBox="1"/>
          <p:nvPr/>
        </p:nvSpPr>
        <p:spPr>
          <a:xfrm>
            <a:off x="4748859" y="2795795"/>
            <a:ext cx="4806087" cy="369332"/>
          </a:xfrm>
          <a:prstGeom prst="rect">
            <a:avLst/>
          </a:prstGeom>
          <a:noFill/>
        </p:spPr>
        <p:txBody>
          <a:bodyPr wrap="square" rtlCol="0">
            <a:spAutoFit/>
          </a:bodyPr>
          <a:lstStyle/>
          <a:p>
            <a:r>
              <a:rPr kumimoji="1" lang="en-US" altLang="zh-CN" dirty="0">
                <a:solidFill>
                  <a:srgbClr val="0070C0"/>
                </a:solidFill>
                <a:latin typeface="Times New Roman" panose="02020603050405020304" pitchFamily="18" charset="0"/>
                <a:cs typeface="Times New Roman" panose="02020603050405020304" pitchFamily="18" charset="0"/>
              </a:rPr>
              <a:t>It was great to get your email</a:t>
            </a:r>
            <a:r>
              <a:rPr kumimoji="1" lang="is-IS" altLang="zh-CN" dirty="0">
                <a:solidFill>
                  <a:srgbClr val="0070C0"/>
                </a:solidFill>
                <a:latin typeface="Times New Roman" panose="02020603050405020304" pitchFamily="18" charset="0"/>
                <a:cs typeface="Times New Roman" panose="02020603050405020304" pitchFamily="18" charset="0"/>
              </a:rPr>
              <a:t>…</a:t>
            </a:r>
            <a:endParaRPr kumimoji="1" lang="zh-CN" altLang="en-US" dirty="0">
              <a:solidFill>
                <a:srgbClr val="0070C0"/>
              </a:solidFill>
              <a:latin typeface="Times New Roman" panose="02020603050405020304" pitchFamily="18" charset="0"/>
              <a:cs typeface="Times New Roman" panose="02020603050405020304" pitchFamily="18" charset="0"/>
            </a:endParaRPr>
          </a:p>
        </p:txBody>
      </p:sp>
      <p:sp>
        <p:nvSpPr>
          <p:cNvPr id="38" name="Text Box 7"/>
          <p:cNvSpPr txBox="1">
            <a:spLocks noChangeArrowheads="1"/>
          </p:cNvSpPr>
          <p:nvPr/>
        </p:nvSpPr>
        <p:spPr bwMode="auto">
          <a:xfrm>
            <a:off x="380018" y="4080433"/>
            <a:ext cx="3228513" cy="477054"/>
          </a:xfrm>
          <a:prstGeom prst="rect">
            <a:avLst/>
          </a:prstGeom>
          <a:noFill/>
          <a:ln w="9525">
            <a:noFill/>
            <a:miter lim="800000"/>
          </a:ln>
        </p:spPr>
        <p:txBody>
          <a:bodyPr wrap="none" lIns="45720" tIns="22860" rIns="45720" bIns="22860">
            <a:spAutoFit/>
          </a:bodyPr>
          <a:lstStyle/>
          <a:p>
            <a:pPr algn="ctr" defTabSz="1087755"/>
            <a:r>
              <a:rPr lang="en-US" altLang="zh-CN" sz="2800" spc="-150" dirty="0">
                <a:solidFill>
                  <a:schemeClr val="bg1">
                    <a:lumMod val="85000"/>
                  </a:schemeClr>
                </a:solidFill>
                <a:latin typeface="Rockwell" panose="02060603020205020403" pitchFamily="18" charset="0"/>
                <a:ea typeface="Open Sans" pitchFamily="34" charset="0"/>
                <a:cs typeface="Open Sans" pitchFamily="34" charset="0"/>
              </a:rPr>
              <a:t>Wrap up the contents</a:t>
            </a:r>
          </a:p>
        </p:txBody>
      </p:sp>
      <p:grpSp>
        <p:nvGrpSpPr>
          <p:cNvPr id="7" name="组 6"/>
          <p:cNvGrpSpPr/>
          <p:nvPr/>
        </p:nvGrpSpPr>
        <p:grpSpPr>
          <a:xfrm>
            <a:off x="3578773" y="3522426"/>
            <a:ext cx="985074" cy="1673826"/>
            <a:chOff x="3340139" y="3797639"/>
            <a:chExt cx="985074" cy="1673826"/>
          </a:xfrm>
        </p:grpSpPr>
        <p:cxnSp>
          <p:nvCxnSpPr>
            <p:cNvPr id="39" name="连接符: 曲线 21"/>
            <p:cNvCxnSpPr/>
            <p:nvPr/>
          </p:nvCxnSpPr>
          <p:spPr>
            <a:xfrm flipV="1">
              <a:off x="3340140" y="3797639"/>
              <a:ext cx="985073" cy="84608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3" name="连接符: 曲线 22"/>
            <p:cNvCxnSpPr/>
            <p:nvPr/>
          </p:nvCxnSpPr>
          <p:spPr>
            <a:xfrm flipV="1">
              <a:off x="3340139" y="4355646"/>
              <a:ext cx="985073" cy="29977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5" name="连接符: 曲线 23"/>
            <p:cNvCxnSpPr/>
            <p:nvPr/>
          </p:nvCxnSpPr>
          <p:spPr>
            <a:xfrm>
              <a:off x="3340139" y="4640120"/>
              <a:ext cx="985073" cy="258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连接符: 曲线 64"/>
            <p:cNvCxnSpPr/>
            <p:nvPr/>
          </p:nvCxnSpPr>
          <p:spPr>
            <a:xfrm>
              <a:off x="3340139" y="4641411"/>
              <a:ext cx="985073" cy="830054"/>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grpSp>
      <p:sp>
        <p:nvSpPr>
          <p:cNvPr id="47" name="文本框 46"/>
          <p:cNvSpPr txBox="1"/>
          <p:nvPr/>
        </p:nvSpPr>
        <p:spPr>
          <a:xfrm>
            <a:off x="4712375" y="3393291"/>
            <a:ext cx="4008581" cy="369332"/>
          </a:xfrm>
          <a:prstGeom prst="rect">
            <a:avLst/>
          </a:prstGeom>
          <a:noFill/>
        </p:spPr>
        <p:txBody>
          <a:bodyPr wrap="square" rtlCol="0">
            <a:spAutoFit/>
          </a:bodyPr>
          <a:lstStyle/>
          <a:p>
            <a:r>
              <a:rPr kumimoji="1" lang="en-US" altLang="zh-CN" dirty="0">
                <a:solidFill>
                  <a:schemeClr val="bg1"/>
                </a:solidFill>
                <a:latin typeface="Times New Roman" panose="02020603050405020304" pitchFamily="18" charset="0"/>
                <a:cs typeface="Times New Roman" panose="02020603050405020304" pitchFamily="18" charset="0"/>
              </a:rPr>
              <a:t>I am looking forward to </a:t>
            </a:r>
            <a:r>
              <a:rPr kumimoji="1" lang="is-IS" altLang="zh-CN" dirty="0">
                <a:solidFill>
                  <a:schemeClr val="bg1"/>
                </a:solidFill>
                <a:latin typeface="Times New Roman" panose="02020603050405020304" pitchFamily="18" charset="0"/>
                <a:cs typeface="Times New Roman" panose="02020603050405020304" pitchFamily="18" charset="0"/>
              </a:rPr>
              <a:t>…</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48" name="文本框 47"/>
          <p:cNvSpPr txBox="1"/>
          <p:nvPr/>
        </p:nvSpPr>
        <p:spPr>
          <a:xfrm>
            <a:off x="4693895" y="3922323"/>
            <a:ext cx="5179616" cy="369332"/>
          </a:xfrm>
          <a:prstGeom prst="rect">
            <a:avLst/>
          </a:prstGeom>
          <a:noFill/>
        </p:spPr>
        <p:txBody>
          <a:bodyPr wrap="square" rtlCol="0">
            <a:spAutoFit/>
          </a:bodyPr>
          <a:lstStyle/>
          <a:p>
            <a:r>
              <a:rPr kumimoji="1" lang="en-US" altLang="zh-CN" dirty="0">
                <a:solidFill>
                  <a:schemeClr val="bg1"/>
                </a:solidFill>
                <a:latin typeface="Times New Roman" panose="02020603050405020304" pitchFamily="18" charset="0"/>
                <a:cs typeface="Times New Roman" panose="02020603050405020304" pitchFamily="18" charset="0"/>
              </a:rPr>
              <a:t>If you have any questions, please don’t hesitate to </a:t>
            </a:r>
            <a:r>
              <a:rPr kumimoji="1" lang="is-IS" altLang="zh-CN" dirty="0">
                <a:solidFill>
                  <a:schemeClr val="bg1"/>
                </a:solidFill>
                <a:latin typeface="Times New Roman" panose="02020603050405020304" pitchFamily="18" charset="0"/>
                <a:cs typeface="Times New Roman" panose="02020603050405020304" pitchFamily="18" charset="0"/>
              </a:rPr>
              <a:t>…</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49" name="文本框 48"/>
          <p:cNvSpPr txBox="1"/>
          <p:nvPr/>
        </p:nvSpPr>
        <p:spPr>
          <a:xfrm>
            <a:off x="4712375" y="4494207"/>
            <a:ext cx="4045065" cy="369332"/>
          </a:xfrm>
          <a:prstGeom prst="rect">
            <a:avLst/>
          </a:prstGeom>
          <a:noFill/>
        </p:spPr>
        <p:txBody>
          <a:bodyPr wrap="square" rtlCol="0">
            <a:spAutoFit/>
          </a:bodyPr>
          <a:lstStyle/>
          <a:p>
            <a:r>
              <a:rPr kumimoji="1" lang="en-US" altLang="zh-CN" dirty="0">
                <a:solidFill>
                  <a:schemeClr val="bg1"/>
                </a:solidFill>
                <a:latin typeface="Times New Roman" panose="02020603050405020304" pitchFamily="18" charset="0"/>
                <a:cs typeface="Times New Roman" panose="02020603050405020304" pitchFamily="18" charset="0"/>
              </a:rPr>
              <a:t>Please let me know if</a:t>
            </a:r>
            <a:r>
              <a:rPr kumimoji="1" lang="is-IS" altLang="zh-CN" dirty="0">
                <a:solidFill>
                  <a:schemeClr val="bg1"/>
                </a:solidFill>
                <a:latin typeface="Times New Roman" panose="02020603050405020304" pitchFamily="18" charset="0"/>
                <a:cs typeface="Times New Roman" panose="02020603050405020304" pitchFamily="18" charset="0"/>
              </a:rPr>
              <a:t>…</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4693895" y="5031182"/>
            <a:ext cx="4660418" cy="369332"/>
          </a:xfrm>
          <a:prstGeom prst="rect">
            <a:avLst/>
          </a:prstGeom>
          <a:noFill/>
        </p:spPr>
        <p:txBody>
          <a:bodyPr wrap="square" rtlCol="0">
            <a:spAutoFit/>
          </a:bodyPr>
          <a:lstStyle/>
          <a:p>
            <a:r>
              <a:rPr kumimoji="1" lang="en-US" altLang="zh-CN" dirty="0">
                <a:solidFill>
                  <a:schemeClr val="bg1"/>
                </a:solidFill>
                <a:latin typeface="Times New Roman" panose="02020603050405020304" pitchFamily="18" charset="0"/>
                <a:cs typeface="Times New Roman" panose="02020603050405020304" pitchFamily="18" charset="0"/>
              </a:rPr>
              <a:t>Thanks all for now.</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425357" y="401502"/>
            <a:ext cx="10566898" cy="600164"/>
          </a:xfrm>
          <a:prstGeom prst="rect">
            <a:avLst/>
          </a:prstGeom>
          <a:noFill/>
          <a:ln w="9525">
            <a:noFill/>
            <a:miter lim="800000"/>
          </a:ln>
        </p:spPr>
        <p:txBody>
          <a:bodyPr wrap="square" lIns="45720" tIns="22860" rIns="45720" bIns="22860">
            <a:spAutoFit/>
          </a:bodyPr>
          <a:lstStyle/>
          <a:p>
            <a:r>
              <a:rPr lang="en-CA" altLang="zh-CN" sz="3600" b="1" dirty="0">
                <a:solidFill>
                  <a:schemeClr val="accent2"/>
                </a:solidFill>
                <a:latin typeface="Times New Roman" panose="02020603050405020304" pitchFamily="18" charset="0"/>
                <a:cs typeface="Times New Roman" panose="02020603050405020304" pitchFamily="18" charset="0"/>
              </a:rPr>
              <a:t>Key Expressions </a:t>
            </a:r>
            <a:r>
              <a:rPr lang="en-CA" altLang="zh-CN" sz="3600" b="1" dirty="0" smtClean="0">
                <a:solidFill>
                  <a:schemeClr val="accent2"/>
                </a:solidFill>
                <a:latin typeface="Times New Roman" panose="02020603050405020304" pitchFamily="18" charset="0"/>
                <a:cs typeface="Times New Roman" panose="02020603050405020304" pitchFamily="18" charset="0"/>
              </a:rPr>
              <a:t>Commonly used in the body </a:t>
            </a:r>
            <a:endParaRPr lang="en-CA" altLang="zh-CN" sz="3600" b="1" dirty="0">
              <a:solidFill>
                <a:schemeClr val="accent2"/>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nvGraphicFramePr>
        <p:xfrm>
          <a:off x="5433839" y="1549660"/>
          <a:ext cx="4377818" cy="1592031"/>
        </p:xfrm>
        <a:graphic>
          <a:graphicData uri="http://schemas.openxmlformats.org/drawingml/2006/table">
            <a:tbl>
              <a:tblPr firstRow="1" bandRow="1">
                <a:tableStyleId>{5C22544A-7EE6-4342-B048-85BDC9FD1C3A}</a:tableStyleId>
              </a:tblPr>
              <a:tblGrid>
                <a:gridCol w="4377818"/>
              </a:tblGrid>
              <a:tr h="398145">
                <a:tc>
                  <a:txBody>
                    <a:bodyPr/>
                    <a:lstStyle/>
                    <a:p>
                      <a:pPr algn="ctr"/>
                      <a:r>
                        <a:rPr lang="en-US" altLang="zh-CN" dirty="0">
                          <a:solidFill>
                            <a:schemeClr val="bg1"/>
                          </a:solidFill>
                          <a:latin typeface="Rockwell" panose="02060603020205020403" pitchFamily="18" charset="0"/>
                        </a:rPr>
                        <a:t>2.Making Request</a:t>
                      </a:r>
                      <a:endParaRPr lang="zh-CN" altLang="en-US" dirty="0">
                        <a:solidFill>
                          <a:schemeClr val="bg1"/>
                        </a:solidFill>
                        <a:latin typeface="Rockwell" panose="02060603020205020403" pitchFamily="18" charset="0"/>
                      </a:endParaRPr>
                    </a:p>
                  </a:txBody>
                  <a:tcPr>
                    <a:solidFill>
                      <a:schemeClr val="accent1"/>
                    </a:solidFill>
                  </a:tcPr>
                </a:tc>
              </a:tr>
              <a:tr h="397962">
                <a:tc>
                  <a:txBody>
                    <a:bodyPr/>
                    <a:lstStyle/>
                    <a:p>
                      <a:pPr algn="l"/>
                      <a:r>
                        <a:rPr lang="en-US" altLang="zh-CN" dirty="0">
                          <a:solidFill>
                            <a:schemeClr val="bg1"/>
                          </a:solidFill>
                          <a:latin typeface="Times New Roman" panose="02020603050405020304" pitchFamily="18" charset="0"/>
                          <a:ea typeface="Apple Braille" charset="0"/>
                          <a:cs typeface="Times New Roman" panose="02020603050405020304" pitchFamily="18" charset="0"/>
                        </a:rPr>
                        <a:t>I  was wondering if</a:t>
                      </a:r>
                      <a:r>
                        <a:rPr lang="is-IS" altLang="zh-CN" dirty="0">
                          <a:solidFill>
                            <a:schemeClr val="bg1"/>
                          </a:solidFill>
                          <a:latin typeface="Times New Roman" panose="02020603050405020304" pitchFamily="18" charset="0"/>
                          <a:ea typeface="Apple Braille" charset="0"/>
                          <a:cs typeface="Times New Roman" panose="02020603050405020304" pitchFamily="18" charset="0"/>
                        </a:rPr>
                        <a:t>…?</a:t>
                      </a:r>
                      <a:endParaRPr lang="zh-CN" altLang="en-US"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r>
              <a:tr h="397962">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Times New Roman" panose="02020603050405020304" pitchFamily="18" charset="0"/>
                          <a:ea typeface="Apple Braille" charset="0"/>
                          <a:cs typeface="Times New Roman" panose="02020603050405020304" pitchFamily="18" charset="0"/>
                        </a:rPr>
                        <a:t>Is it</a:t>
                      </a:r>
                      <a:r>
                        <a:rPr lang="en-US" altLang="zh-CN" baseline="0" dirty="0">
                          <a:solidFill>
                            <a:schemeClr val="bg1"/>
                          </a:solidFill>
                          <a:latin typeface="Times New Roman" panose="02020603050405020304" pitchFamily="18" charset="0"/>
                          <a:ea typeface="Apple Braille" charset="0"/>
                          <a:cs typeface="Times New Roman" panose="02020603050405020304" pitchFamily="18" charset="0"/>
                        </a:rPr>
                        <a:t> possible to </a:t>
                      </a:r>
                      <a:r>
                        <a:rPr lang="is-IS" altLang="zh-CN" baseline="0" dirty="0">
                          <a:solidFill>
                            <a:schemeClr val="bg1"/>
                          </a:solidFill>
                          <a:latin typeface="Times New Roman" panose="02020603050405020304" pitchFamily="18" charset="0"/>
                          <a:ea typeface="Apple Braille" charset="0"/>
                          <a:cs typeface="Times New Roman" panose="02020603050405020304" pitchFamily="18" charset="0"/>
                        </a:rPr>
                        <a:t>…?</a:t>
                      </a:r>
                      <a:endParaRPr lang="zh-CN" altLang="en-US" dirty="0">
                        <a:latin typeface="Times New Roman" panose="02020603050405020304" pitchFamily="18" charset="0"/>
                        <a:ea typeface="Apple Braille" charset="0"/>
                        <a:cs typeface="Times New Roman" panose="02020603050405020304" pitchFamily="18" charset="0"/>
                      </a:endParaRPr>
                    </a:p>
                  </a:txBody>
                  <a:tcPr>
                    <a:noFill/>
                  </a:tcPr>
                </a:tc>
              </a:tr>
              <a:tr h="397962">
                <a:tc>
                  <a:txBody>
                    <a:bodyPr/>
                    <a:lstStyle/>
                    <a:p>
                      <a:pPr algn="l"/>
                      <a:r>
                        <a:rPr lang="en-US" altLang="zh-CN" dirty="0">
                          <a:solidFill>
                            <a:schemeClr val="bg1"/>
                          </a:solidFill>
                          <a:latin typeface="Times New Roman" panose="02020603050405020304" pitchFamily="18" charset="0"/>
                          <a:ea typeface="Apple Braille" charset="0"/>
                          <a:cs typeface="Times New Roman" panose="02020603050405020304" pitchFamily="18" charset="0"/>
                        </a:rPr>
                        <a:t>I  would be grateful if..</a:t>
                      </a:r>
                      <a:endParaRPr lang="zh-CN" altLang="en-US"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r>
            </a:tbl>
          </a:graphicData>
        </a:graphic>
      </p:graphicFrame>
      <p:graphicFrame>
        <p:nvGraphicFramePr>
          <p:cNvPr id="12" name="表格 11"/>
          <p:cNvGraphicFramePr>
            <a:graphicFrameLocks noGrp="1"/>
          </p:cNvGraphicFramePr>
          <p:nvPr/>
        </p:nvGraphicFramePr>
        <p:xfrm>
          <a:off x="425357" y="4080208"/>
          <a:ext cx="4221870" cy="1107440"/>
        </p:xfrm>
        <a:graphic>
          <a:graphicData uri="http://schemas.openxmlformats.org/drawingml/2006/table">
            <a:tbl>
              <a:tblPr firstRow="1" bandRow="1">
                <a:tableStyleId>{5C22544A-7EE6-4342-B048-85BDC9FD1C3A}</a:tableStyleId>
              </a:tblPr>
              <a:tblGrid>
                <a:gridCol w="4221870"/>
              </a:tblGrid>
              <a:tr h="0">
                <a:tc>
                  <a:txBody>
                    <a:bodyPr/>
                    <a:lstStyle/>
                    <a:p>
                      <a:pPr algn="ctr"/>
                      <a:r>
                        <a:rPr lang="en-US" altLang="zh-CN" dirty="0">
                          <a:solidFill>
                            <a:schemeClr val="bg1"/>
                          </a:solidFill>
                          <a:latin typeface="Rockwell" panose="02060603020205020403" pitchFamily="18" charset="0"/>
                        </a:rPr>
                        <a:t>3.Offering help</a:t>
                      </a:r>
                      <a:endParaRPr lang="zh-CN" altLang="en-US" dirty="0">
                        <a:solidFill>
                          <a:schemeClr val="bg1"/>
                        </a:solidFill>
                        <a:latin typeface="Rockwell" panose="02060603020205020403" pitchFamily="18" charset="0"/>
                      </a:endParaRPr>
                    </a:p>
                  </a:txBody>
                  <a:tcPr>
                    <a:solidFill>
                      <a:schemeClr val="accent1"/>
                    </a:solidFill>
                  </a:tcPr>
                </a:tc>
              </a:tr>
              <a:tr h="370840">
                <a:tc>
                  <a:txBody>
                    <a:bodyPr/>
                    <a:lstStyle/>
                    <a:p>
                      <a:r>
                        <a:rPr lang="en-US" altLang="zh-CN" dirty="0">
                          <a:solidFill>
                            <a:schemeClr val="bg1"/>
                          </a:solidFill>
                          <a:latin typeface="Times New Roman" panose="02020603050405020304" pitchFamily="18" charset="0"/>
                          <a:ea typeface="Apple Braille" charset="0"/>
                          <a:cs typeface="Times New Roman" panose="02020603050405020304" pitchFamily="18" charset="0"/>
                        </a:rPr>
                        <a:t>Would you like me/us to </a:t>
                      </a:r>
                      <a:r>
                        <a:rPr lang="is-IS" altLang="zh-CN" dirty="0">
                          <a:solidFill>
                            <a:schemeClr val="bg1"/>
                          </a:solidFill>
                          <a:latin typeface="Times New Roman" panose="02020603050405020304" pitchFamily="18" charset="0"/>
                          <a:ea typeface="Apple Braille" charset="0"/>
                          <a:cs typeface="Times New Roman" panose="02020603050405020304" pitchFamily="18" charset="0"/>
                        </a:rPr>
                        <a:t>…?</a:t>
                      </a:r>
                      <a:endParaRPr lang="zh-CN" altLang="en-US"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r>
              <a:tr h="370840">
                <a:tc>
                  <a:txBody>
                    <a:bodyPr/>
                    <a:lstStyle/>
                    <a:p>
                      <a:r>
                        <a:rPr lang="en-US" altLang="zh-CN" dirty="0">
                          <a:solidFill>
                            <a:schemeClr val="bg1"/>
                          </a:solidFill>
                          <a:latin typeface="Times New Roman" panose="02020603050405020304" pitchFamily="18" charset="0"/>
                          <a:ea typeface="Apple Braille" charset="0"/>
                          <a:cs typeface="Times New Roman" panose="02020603050405020304" pitchFamily="18" charset="0"/>
                        </a:rPr>
                        <a:t>I/we can do this if</a:t>
                      </a:r>
                      <a:r>
                        <a:rPr lang="en-US" altLang="zh-CN" baseline="0" dirty="0">
                          <a:solidFill>
                            <a:schemeClr val="bg1"/>
                          </a:solidFill>
                          <a:latin typeface="Times New Roman" panose="02020603050405020304" pitchFamily="18" charset="0"/>
                          <a:ea typeface="Apple Braille" charset="0"/>
                          <a:cs typeface="Times New Roman" panose="02020603050405020304" pitchFamily="18" charset="0"/>
                        </a:rPr>
                        <a:t> you like.</a:t>
                      </a:r>
                      <a:endParaRPr lang="zh-CN" altLang="en-US"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r>
            </a:tbl>
          </a:graphicData>
        </a:graphic>
      </p:graphicFrame>
      <p:graphicFrame>
        <p:nvGraphicFramePr>
          <p:cNvPr id="14" name="表格 13"/>
          <p:cNvGraphicFramePr>
            <a:graphicFrameLocks noGrp="1"/>
          </p:cNvGraphicFramePr>
          <p:nvPr/>
        </p:nvGraphicFramePr>
        <p:xfrm>
          <a:off x="5448353" y="4080208"/>
          <a:ext cx="4377818" cy="1107440"/>
        </p:xfrm>
        <a:graphic>
          <a:graphicData uri="http://schemas.openxmlformats.org/drawingml/2006/table">
            <a:tbl>
              <a:tblPr firstRow="1" bandRow="1">
                <a:tableStyleId>{5C22544A-7EE6-4342-B048-85BDC9FD1C3A}</a:tableStyleId>
              </a:tblPr>
              <a:tblGrid>
                <a:gridCol w="4377818"/>
              </a:tblGrid>
              <a:tr h="365760">
                <a:tc>
                  <a:txBody>
                    <a:bodyPr/>
                    <a:lstStyle/>
                    <a:p>
                      <a:pPr algn="ctr"/>
                      <a:r>
                        <a:rPr lang="en-US" altLang="zh-CN" dirty="0">
                          <a:solidFill>
                            <a:schemeClr val="bg1"/>
                          </a:solidFill>
                          <a:latin typeface="Rockwell" panose="02060603020205020403" pitchFamily="18" charset="0"/>
                        </a:rPr>
                        <a:t>4.Indicating if</a:t>
                      </a:r>
                      <a:r>
                        <a:rPr lang="en-US" altLang="zh-CN" baseline="0" dirty="0">
                          <a:solidFill>
                            <a:schemeClr val="bg1"/>
                          </a:solidFill>
                          <a:latin typeface="Rockwell" panose="02060603020205020403" pitchFamily="18" charset="0"/>
                        </a:rPr>
                        <a:t> you can comply or not</a:t>
                      </a:r>
                      <a:endParaRPr lang="zh-CN" altLang="en-US" dirty="0">
                        <a:solidFill>
                          <a:schemeClr val="bg1"/>
                        </a:solidFill>
                        <a:latin typeface="Rockwell" panose="02060603020205020403" pitchFamily="18" charset="0"/>
                      </a:endParaRPr>
                    </a:p>
                  </a:txBody>
                  <a:tcPr>
                    <a:solidFill>
                      <a:schemeClr val="accent1"/>
                    </a:solidFill>
                  </a:tcPr>
                </a:tc>
              </a:tr>
              <a:tr h="370840">
                <a:tc>
                  <a:txBody>
                    <a:bodyPr/>
                    <a:lstStyle/>
                    <a:p>
                      <a:r>
                        <a:rPr lang="en-US" altLang="zh-CN" dirty="0">
                          <a:solidFill>
                            <a:schemeClr val="bg1"/>
                          </a:solidFill>
                          <a:latin typeface="Times New Roman" panose="02020603050405020304" pitchFamily="18" charset="0"/>
                          <a:ea typeface="Apple Braille" charset="0"/>
                          <a:cs typeface="Times New Roman" panose="02020603050405020304" pitchFamily="18" charset="0"/>
                        </a:rPr>
                        <a:t>Yes ,we are able</a:t>
                      </a:r>
                      <a:r>
                        <a:rPr lang="en-US" altLang="zh-CN" baseline="0" dirty="0">
                          <a:solidFill>
                            <a:schemeClr val="bg1"/>
                          </a:solidFill>
                          <a:latin typeface="Times New Roman" panose="02020603050405020304" pitchFamily="18" charset="0"/>
                          <a:ea typeface="Apple Braille" charset="0"/>
                          <a:cs typeface="Times New Roman" panose="02020603050405020304" pitchFamily="18" charset="0"/>
                        </a:rPr>
                        <a:t> to </a:t>
                      </a:r>
                      <a:r>
                        <a:rPr lang="is-IS" altLang="zh-CN" baseline="0" dirty="0">
                          <a:solidFill>
                            <a:schemeClr val="bg1"/>
                          </a:solidFill>
                          <a:latin typeface="Times New Roman" panose="02020603050405020304" pitchFamily="18" charset="0"/>
                          <a:ea typeface="Apple Braille" charset="0"/>
                          <a:cs typeface="Times New Roman" panose="02020603050405020304" pitchFamily="18" charset="0"/>
                        </a:rPr>
                        <a:t>…</a:t>
                      </a:r>
                      <a:endParaRPr lang="zh-CN" altLang="en-US"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r>
              <a:tr h="370840">
                <a:tc>
                  <a:txBody>
                    <a:bodyPr/>
                    <a:lstStyle/>
                    <a:p>
                      <a:r>
                        <a:rPr lang="en-US" altLang="zh-CN" dirty="0">
                          <a:solidFill>
                            <a:schemeClr val="bg1"/>
                          </a:solidFill>
                          <a:latin typeface="Times New Roman" panose="02020603050405020304" pitchFamily="18" charset="0"/>
                          <a:ea typeface="Apple Braille" charset="0"/>
                          <a:cs typeface="Times New Roman" panose="02020603050405020304" pitchFamily="18" charset="0"/>
                        </a:rPr>
                        <a:t>Unfortunately , we are unable to ..</a:t>
                      </a:r>
                      <a:endParaRPr lang="zh-CN" altLang="en-US"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r>
            </a:tbl>
          </a:graphicData>
        </a:graphic>
      </p:graphicFrame>
      <p:graphicFrame>
        <p:nvGraphicFramePr>
          <p:cNvPr id="17" name="表格 16"/>
          <p:cNvGraphicFramePr>
            <a:graphicFrameLocks noGrp="1"/>
          </p:cNvGraphicFramePr>
          <p:nvPr/>
        </p:nvGraphicFramePr>
        <p:xfrm>
          <a:off x="425358" y="1549660"/>
          <a:ext cx="4221870" cy="1986280"/>
        </p:xfrm>
        <a:graphic>
          <a:graphicData uri="http://schemas.openxmlformats.org/drawingml/2006/table">
            <a:tbl>
              <a:tblPr firstRow="1" bandRow="1">
                <a:tableStyleId>{5C22544A-7EE6-4342-B048-85BDC9FD1C3A}</a:tableStyleId>
              </a:tblPr>
              <a:tblGrid>
                <a:gridCol w="4221870"/>
              </a:tblGrid>
              <a:tr h="370840">
                <a:tc>
                  <a:txBody>
                    <a:bodyPr/>
                    <a:lstStyle/>
                    <a:p>
                      <a:pPr algn="ctr">
                        <a:lnSpc>
                          <a:spcPct val="150000"/>
                        </a:lnSpc>
                      </a:pPr>
                      <a:r>
                        <a:rPr lang="en-US" altLang="zh-CN" dirty="0">
                          <a:latin typeface="Rockwell" panose="02060603020205020403" pitchFamily="18" charset="0"/>
                        </a:rPr>
                        <a:t>1.Giving good and bad</a:t>
                      </a:r>
                      <a:r>
                        <a:rPr lang="en-US" altLang="zh-CN" baseline="0" dirty="0">
                          <a:latin typeface="Rockwell" panose="02060603020205020403" pitchFamily="18" charset="0"/>
                        </a:rPr>
                        <a:t> news</a:t>
                      </a:r>
                      <a:endParaRPr lang="zh-CN" altLang="en-US" dirty="0">
                        <a:latin typeface="Rockwell" panose="02060603020205020403" pitchFamily="18" charset="0"/>
                      </a:endParaRPr>
                    </a:p>
                  </a:txBody>
                  <a:tcPr anchor="ctr">
                    <a:solidFill>
                      <a:schemeClr val="accent1"/>
                    </a:solidFill>
                  </a:tcPr>
                </a:tc>
              </a:tr>
              <a:tr h="370840">
                <a:tc>
                  <a:txBody>
                    <a:bodyPr/>
                    <a:lstStyle/>
                    <a:p>
                      <a:r>
                        <a:rPr lang="en-US" altLang="zh-CN" dirty="0">
                          <a:solidFill>
                            <a:schemeClr val="bg1"/>
                          </a:solidFill>
                          <a:latin typeface="Times New Roman" panose="02020603050405020304" pitchFamily="18" charset="0"/>
                          <a:ea typeface="Apple Braille" charset="0"/>
                          <a:cs typeface="Times New Roman" panose="02020603050405020304" pitchFamily="18" charset="0"/>
                        </a:rPr>
                        <a:t>I am pleased to inform</a:t>
                      </a:r>
                      <a:r>
                        <a:rPr lang="en-US" altLang="zh-CN" baseline="0" dirty="0">
                          <a:solidFill>
                            <a:schemeClr val="bg1"/>
                          </a:solidFill>
                          <a:latin typeface="Times New Roman" panose="02020603050405020304" pitchFamily="18" charset="0"/>
                          <a:ea typeface="Apple Braille" charset="0"/>
                          <a:cs typeface="Times New Roman" panose="02020603050405020304" pitchFamily="18" charset="0"/>
                        </a:rPr>
                        <a:t> you that</a:t>
                      </a:r>
                      <a:r>
                        <a:rPr lang="is-IS" altLang="zh-CN" baseline="0" dirty="0">
                          <a:solidFill>
                            <a:schemeClr val="bg1"/>
                          </a:solidFill>
                          <a:latin typeface="Times New Roman" panose="02020603050405020304" pitchFamily="18" charset="0"/>
                          <a:ea typeface="Apple Braille" charset="0"/>
                          <a:cs typeface="Times New Roman" panose="02020603050405020304" pitchFamily="18" charset="0"/>
                        </a:rPr>
                        <a:t>…</a:t>
                      </a:r>
                      <a:endParaRPr lang="zh-CN" altLang="en-US"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r>
              <a:tr h="370840">
                <a:tc>
                  <a:txBody>
                    <a:bodyPr/>
                    <a:lstStyle/>
                    <a:p>
                      <a:r>
                        <a:rPr lang="en-US" altLang="zh-CN" dirty="0">
                          <a:solidFill>
                            <a:schemeClr val="bg1"/>
                          </a:solidFill>
                          <a:latin typeface="Times New Roman" panose="02020603050405020304" pitchFamily="18" charset="0"/>
                          <a:ea typeface="Apple Braille" charset="0"/>
                          <a:cs typeface="Times New Roman" panose="02020603050405020304" pitchFamily="18" charset="0"/>
                        </a:rPr>
                        <a:t>You will be pleased to know</a:t>
                      </a:r>
                      <a:r>
                        <a:rPr lang="en-US" altLang="zh-CN" baseline="0" dirty="0">
                          <a:solidFill>
                            <a:schemeClr val="bg1"/>
                          </a:solidFill>
                          <a:latin typeface="Times New Roman" panose="02020603050405020304" pitchFamily="18" charset="0"/>
                          <a:ea typeface="Apple Braille" charset="0"/>
                          <a:cs typeface="Times New Roman" panose="02020603050405020304" pitchFamily="18" charset="0"/>
                        </a:rPr>
                        <a:t> that</a:t>
                      </a:r>
                      <a:r>
                        <a:rPr lang="is-IS" altLang="zh-CN" baseline="0" dirty="0">
                          <a:solidFill>
                            <a:schemeClr val="bg1"/>
                          </a:solidFill>
                          <a:latin typeface="Times New Roman" panose="02020603050405020304" pitchFamily="18" charset="0"/>
                          <a:ea typeface="Apple Braille" charset="0"/>
                          <a:cs typeface="Times New Roman" panose="02020603050405020304" pitchFamily="18" charset="0"/>
                        </a:rPr>
                        <a:t>…</a:t>
                      </a:r>
                      <a:endParaRPr lang="zh-CN" altLang="en-US"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r>
              <a:tr h="370840">
                <a:tc>
                  <a:txBody>
                    <a:bodyPr/>
                    <a:lstStyle/>
                    <a:p>
                      <a:r>
                        <a:rPr lang="en-US" altLang="zh-CN" dirty="0">
                          <a:solidFill>
                            <a:schemeClr val="bg1"/>
                          </a:solidFill>
                          <a:latin typeface="Times New Roman" panose="02020603050405020304" pitchFamily="18" charset="0"/>
                          <a:ea typeface="Apple Braille" charset="0"/>
                          <a:cs typeface="Times New Roman" panose="02020603050405020304" pitchFamily="18" charset="0"/>
                        </a:rPr>
                        <a:t>We regret</a:t>
                      </a:r>
                      <a:r>
                        <a:rPr lang="en-US" altLang="zh-CN" baseline="0" dirty="0">
                          <a:solidFill>
                            <a:schemeClr val="bg1"/>
                          </a:solidFill>
                          <a:latin typeface="Times New Roman" panose="02020603050405020304" pitchFamily="18" charset="0"/>
                          <a:ea typeface="Apple Braille" charset="0"/>
                          <a:cs typeface="Times New Roman" panose="02020603050405020304" pitchFamily="18" charset="0"/>
                        </a:rPr>
                        <a:t> to inform you that</a:t>
                      </a:r>
                      <a:r>
                        <a:rPr lang="is-IS" altLang="zh-CN" baseline="0" dirty="0">
                          <a:solidFill>
                            <a:schemeClr val="bg1"/>
                          </a:solidFill>
                          <a:latin typeface="Times New Roman" panose="02020603050405020304" pitchFamily="18" charset="0"/>
                          <a:ea typeface="Apple Braille" charset="0"/>
                          <a:cs typeface="Times New Roman" panose="02020603050405020304" pitchFamily="18" charset="0"/>
                        </a:rPr>
                        <a:t>…</a:t>
                      </a:r>
                      <a:endParaRPr lang="zh-CN" altLang="en-US"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r>
              <a:tr h="370840">
                <a:tc>
                  <a:txBody>
                    <a:bodyPr/>
                    <a:lstStyle/>
                    <a:p>
                      <a:r>
                        <a:rPr lang="en-US" altLang="zh-CN" dirty="0">
                          <a:solidFill>
                            <a:schemeClr val="bg1"/>
                          </a:solidFill>
                          <a:latin typeface="Times New Roman" panose="02020603050405020304" pitchFamily="18" charset="0"/>
                          <a:ea typeface="Apple Braille" charset="0"/>
                          <a:cs typeface="Times New Roman" panose="02020603050405020304" pitchFamily="18" charset="0"/>
                        </a:rPr>
                        <a:t>I am sorry to tell you that</a:t>
                      </a:r>
                      <a:r>
                        <a:rPr lang="is-IS" altLang="zh-CN" dirty="0">
                          <a:solidFill>
                            <a:schemeClr val="bg1"/>
                          </a:solidFill>
                          <a:latin typeface="Times New Roman" panose="02020603050405020304" pitchFamily="18" charset="0"/>
                          <a:ea typeface="Apple Braille" charset="0"/>
                          <a:cs typeface="Times New Roman" panose="02020603050405020304" pitchFamily="18" charset="0"/>
                        </a:rPr>
                        <a:t>…</a:t>
                      </a:r>
                      <a:endParaRPr lang="zh-CN" altLang="en-US"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圆角 3"/>
          <p:cNvSpPr/>
          <p:nvPr/>
        </p:nvSpPr>
        <p:spPr>
          <a:xfrm>
            <a:off x="1763861" y="3160839"/>
            <a:ext cx="1973766" cy="970156"/>
          </a:xfrm>
          <a:prstGeom prst="roundRect">
            <a:avLst/>
          </a:prstGeom>
          <a:solidFill>
            <a:srgbClr val="0E7FB7"/>
          </a:solidFill>
          <a:ln>
            <a:noFill/>
          </a:ln>
        </p:spPr>
        <p:txBody>
          <a:bodyPr wrap="square" rtlCol="0" anchor="ctr">
            <a:noAutofit/>
          </a:bodyPr>
          <a:lstStyle/>
          <a:p>
            <a:pPr algn="ctr"/>
            <a:r>
              <a:rPr lang="en-US" altLang="zh-CN" sz="2800" b="1" dirty="0">
                <a:solidFill>
                  <a:schemeClr val="bg1">
                    <a:lumMod val="75000"/>
                  </a:schemeClr>
                </a:solidFill>
                <a:latin typeface="Rockwell" panose="02060603020205020403" pitchFamily="18" charset="0"/>
                <a:ea typeface="微软雅黑" panose="020B0503020204020204" pitchFamily="34" charset="-122"/>
              </a:rPr>
              <a:t>phrases</a:t>
            </a:r>
          </a:p>
        </p:txBody>
      </p:sp>
      <p:sp>
        <p:nvSpPr>
          <p:cNvPr id="5" name="文本框 4"/>
          <p:cNvSpPr txBox="1"/>
          <p:nvPr/>
        </p:nvSpPr>
        <p:spPr>
          <a:xfrm>
            <a:off x="5243698" y="3138086"/>
            <a:ext cx="5980114" cy="461665"/>
          </a:xfrm>
          <a:prstGeom prst="rect">
            <a:avLst/>
          </a:prstGeom>
          <a:noFill/>
        </p:spPr>
        <p:txBody>
          <a:bodyPr wrap="square" rtlCol="0">
            <a:spAutoFit/>
          </a:bodyPr>
          <a:lstStyle/>
          <a:p>
            <a:r>
              <a:rPr lang="en-US" altLang="zh-CN" sz="2400"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rPr>
              <a:t>2. Please find (something) attached</a:t>
            </a:r>
            <a:endParaRPr lang="zh-CN" altLang="en-US"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5243698" y="4712784"/>
            <a:ext cx="5980114" cy="461665"/>
          </a:xfrm>
          <a:prstGeom prst="rect">
            <a:avLst/>
          </a:prstGeom>
          <a:noFill/>
        </p:spPr>
        <p:txBody>
          <a:bodyPr wrap="square" rtlCol="0">
            <a:spAutoFit/>
          </a:bodyPr>
          <a:lstStyle/>
          <a:p>
            <a:r>
              <a:rPr lang="en-US" altLang="zh-CN" sz="2400"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rPr>
              <a:t>3. Please see the attachment.</a:t>
            </a:r>
            <a:endParaRPr lang="zh-CN" altLang="en-US" sz="2400"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243698" y="1700151"/>
            <a:ext cx="6123549" cy="461665"/>
          </a:xfrm>
          <a:prstGeom prst="rect">
            <a:avLst/>
          </a:prstGeom>
          <a:noFill/>
        </p:spPr>
        <p:txBody>
          <a:bodyPr wrap="square" rtlCol="0">
            <a:spAutoFit/>
          </a:bodyPr>
          <a:lstStyle/>
          <a:p>
            <a:r>
              <a:rPr lang="en-US" altLang="zh-CN" sz="2400"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rPr>
              <a:t>1. I have attached something to this email</a:t>
            </a:r>
            <a:r>
              <a:rPr lang="is-IS" altLang="zh-CN" sz="2400"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8" name="连接符: 曲线 7"/>
          <p:cNvCxnSpPr>
            <a:stCxn id="4" idx="3"/>
            <a:endCxn id="7" idx="1"/>
          </p:cNvCxnSpPr>
          <p:nvPr/>
        </p:nvCxnSpPr>
        <p:spPr>
          <a:xfrm flipV="1">
            <a:off x="3737627" y="1930984"/>
            <a:ext cx="1506071" cy="1714933"/>
          </a:xfrm>
          <a:prstGeom prst="curvedConnector3">
            <a:avLst/>
          </a:prstGeom>
          <a:ln w="25400" cap="flat" cmpd="sng" algn="ctr">
            <a:solidFill>
              <a:schemeClr val="bg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连接符: 曲线 8"/>
          <p:cNvCxnSpPr>
            <a:stCxn id="4" idx="3"/>
            <a:endCxn id="5" idx="1"/>
          </p:cNvCxnSpPr>
          <p:nvPr/>
        </p:nvCxnSpPr>
        <p:spPr>
          <a:xfrm flipV="1">
            <a:off x="3737627" y="3368919"/>
            <a:ext cx="1506071" cy="276998"/>
          </a:xfrm>
          <a:prstGeom prst="curvedConnector3">
            <a:avLst/>
          </a:prstGeom>
          <a:ln w="25400" cap="flat" cmpd="sng" algn="ctr">
            <a:solidFill>
              <a:schemeClr val="bg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连接符: 曲线 9"/>
          <p:cNvCxnSpPr>
            <a:stCxn id="4" idx="3"/>
            <a:endCxn id="6" idx="1"/>
          </p:cNvCxnSpPr>
          <p:nvPr/>
        </p:nvCxnSpPr>
        <p:spPr>
          <a:xfrm>
            <a:off x="3737627" y="3645917"/>
            <a:ext cx="1506071" cy="1297700"/>
          </a:xfrm>
          <a:prstGeom prst="curvedConnector3">
            <a:avLst/>
          </a:prstGeom>
          <a:ln w="25400" cap="flat" cmpd="sng" algn="ctr">
            <a:solidFill>
              <a:schemeClr val="bg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 Box 7"/>
          <p:cNvSpPr txBox="1">
            <a:spLocks noChangeArrowheads="1"/>
          </p:cNvSpPr>
          <p:nvPr/>
        </p:nvSpPr>
        <p:spPr bwMode="auto">
          <a:xfrm>
            <a:off x="221956" y="371674"/>
            <a:ext cx="6330462" cy="600164"/>
          </a:xfrm>
          <a:prstGeom prst="rect">
            <a:avLst/>
          </a:prstGeom>
          <a:noFill/>
          <a:ln w="9525">
            <a:noFill/>
            <a:miter lim="800000"/>
          </a:ln>
        </p:spPr>
        <p:txBody>
          <a:bodyPr wrap="square" lIns="45720" tIns="22860" rIns="45720" bIns="22860">
            <a:spAutoFit/>
          </a:bodyPr>
          <a:lstStyle/>
          <a:p>
            <a:r>
              <a:rPr lang="en-CA" altLang="zh-CN" sz="3600" b="1" spc="-150" dirty="0">
                <a:solidFill>
                  <a:schemeClr val="accent2"/>
                </a:solidFill>
                <a:latin typeface="Times New Roman" panose="02020603050405020304" pitchFamily="18" charset="0"/>
                <a:ea typeface="Open Sans" pitchFamily="34" charset="0"/>
                <a:cs typeface="Times New Roman" panose="02020603050405020304" pitchFamily="18" charset="0"/>
              </a:rPr>
              <a:t>How to deal with attachments?</a:t>
            </a:r>
            <a:endParaRPr lang="en-CA" altLang="zh-CN" sz="3600" b="1"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244288" y="2755900"/>
            <a:ext cx="7131952" cy="877163"/>
          </a:xfrm>
          <a:prstGeom prst="rect">
            <a:avLst/>
          </a:prstGeom>
          <a:noFill/>
          <a:ln w="9525">
            <a:noFill/>
            <a:miter lim="800000"/>
          </a:ln>
        </p:spPr>
        <p:txBody>
          <a:bodyPr wrap="none" lIns="45720" tIns="22860" rIns="45720" bIns="22860">
            <a:spAutoFit/>
          </a:bodyPr>
          <a:lstStyle/>
          <a:p>
            <a:pPr algn="ctr" defTabSz="1087755"/>
            <a:r>
              <a:rPr lang="en-US" altLang="zh-CN" sz="5400" spc="-150" dirty="0">
                <a:solidFill>
                  <a:schemeClr val="accent2"/>
                </a:solidFill>
                <a:ea typeface="Open Sans" pitchFamily="34" charset="0"/>
                <a:cs typeface="Open Sans" pitchFamily="34" charset="0"/>
              </a:rPr>
              <a:t>Part 3. Formal or informal?</a:t>
            </a:r>
            <a:endParaRPr lang="en-CA" sz="5400" spc="-150" dirty="0">
              <a:solidFill>
                <a:schemeClr val="accent2"/>
              </a:solidFill>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401625" y="421863"/>
            <a:ext cx="5854032" cy="646331"/>
          </a:xfrm>
          <a:prstGeom prst="rect">
            <a:avLst/>
          </a:prstGeom>
        </p:spPr>
        <p:txBody>
          <a:bodyPr wrap="square">
            <a:spAutoFit/>
          </a:bodyPr>
          <a:lstStyle/>
          <a:p>
            <a:r>
              <a:rPr kumimoji="1" lang="en-US" altLang="zh-CN" sz="3600" b="1" dirty="0">
                <a:solidFill>
                  <a:schemeClr val="accent2"/>
                </a:solidFill>
                <a:latin typeface="Times New Roman" panose="02020603050405020304" pitchFamily="18" charset="0"/>
                <a:ea typeface="PingFang SC" charset="-122"/>
                <a:cs typeface="Times New Roman" panose="02020603050405020304" pitchFamily="18" charset="0"/>
              </a:rPr>
              <a:t>Compare these sentences:</a:t>
            </a:r>
            <a:endParaRPr kumimoji="1" lang="zh-CN" altLang="en-US" sz="3600" b="1" dirty="0">
              <a:solidFill>
                <a:schemeClr val="accent2"/>
              </a:solidFill>
              <a:latin typeface="Times New Roman" panose="02020603050405020304" pitchFamily="18" charset="0"/>
              <a:ea typeface="PingFang SC" charset="-122"/>
              <a:cs typeface="Times New Roman" panose="02020603050405020304" pitchFamily="18" charset="0"/>
            </a:endParaRPr>
          </a:p>
        </p:txBody>
      </p:sp>
      <p:graphicFrame>
        <p:nvGraphicFramePr>
          <p:cNvPr id="3" name="表格 2"/>
          <p:cNvGraphicFramePr>
            <a:graphicFrameLocks noGrp="1"/>
          </p:cNvGraphicFramePr>
          <p:nvPr/>
        </p:nvGraphicFramePr>
        <p:xfrm>
          <a:off x="625231" y="1732539"/>
          <a:ext cx="10614856" cy="3876040"/>
        </p:xfrm>
        <a:graphic>
          <a:graphicData uri="http://schemas.openxmlformats.org/drawingml/2006/table">
            <a:tbl>
              <a:tblPr firstRow="1" bandRow="1">
                <a:tableStyleId>{5C22544A-7EE6-4342-B048-85BDC9FD1C3A}</a:tableStyleId>
              </a:tblPr>
              <a:tblGrid>
                <a:gridCol w="4957877"/>
                <a:gridCol w="5656979"/>
              </a:tblGrid>
              <a:tr h="370840">
                <a:tc>
                  <a:txBody>
                    <a:bodyPr/>
                    <a:lstStyle/>
                    <a:p>
                      <a:pPr algn="ctr"/>
                      <a:r>
                        <a:rPr lang="en-US" altLang="zh-CN" dirty="0">
                          <a:latin typeface="Rockwell" panose="02060603020205020403" pitchFamily="18" charset="0"/>
                        </a:rPr>
                        <a:t>Semi-formal/informal</a:t>
                      </a:r>
                      <a:endParaRPr lang="zh-CN" altLang="en-US" dirty="0">
                        <a:latin typeface="Rockwell" panose="02060603020205020403" pitchFamily="18" charset="0"/>
                      </a:endParaRPr>
                    </a:p>
                  </a:txBody>
                  <a:tcPr>
                    <a:solidFill>
                      <a:schemeClr val="accent1"/>
                    </a:solidFill>
                  </a:tcPr>
                </a:tc>
                <a:tc>
                  <a:txBody>
                    <a:bodyPr/>
                    <a:lstStyle/>
                    <a:p>
                      <a:pPr algn="ctr"/>
                      <a:r>
                        <a:rPr lang="en-US" altLang="zh-CN" dirty="0">
                          <a:latin typeface="Rockwell" panose="02060603020205020403" pitchFamily="18" charset="0"/>
                        </a:rPr>
                        <a:t>Formal</a:t>
                      </a:r>
                      <a:endParaRPr lang="zh-CN" altLang="en-US" dirty="0">
                        <a:latin typeface="Rockwell" panose="02060603020205020403" pitchFamily="18" charset="0"/>
                      </a:endParaRPr>
                    </a:p>
                  </a:txBody>
                  <a:tcPr>
                    <a:solidFill>
                      <a:schemeClr val="accent1"/>
                    </a:solidFill>
                  </a:tcPr>
                </a:tc>
              </a:tr>
              <a:tr h="370840">
                <a:tc>
                  <a:txBody>
                    <a:bodyPr/>
                    <a:lstStyle/>
                    <a:p>
                      <a:pPr algn="ctr"/>
                      <a:r>
                        <a:rPr lang="en-US" altLang="zh-CN" b="0" i="0" dirty="0">
                          <a:solidFill>
                            <a:schemeClr val="bg1"/>
                          </a:solidFill>
                          <a:latin typeface="Times New Roman" panose="02020603050405020304" pitchFamily="18" charset="0"/>
                          <a:cs typeface="Times New Roman" panose="02020603050405020304" pitchFamily="18" charset="0"/>
                        </a:rPr>
                        <a:t>Hi John</a:t>
                      </a:r>
                      <a:endParaRPr lang="zh-CN" altLang="en-US" b="0" i="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b="0" i="0" dirty="0">
                          <a:solidFill>
                            <a:schemeClr val="bg1"/>
                          </a:solidFill>
                          <a:latin typeface="Times New Roman" panose="02020603050405020304" pitchFamily="18" charset="0"/>
                          <a:cs typeface="Times New Roman" panose="02020603050405020304" pitchFamily="18" charset="0"/>
                        </a:rPr>
                        <a:t>Dear</a:t>
                      </a:r>
                      <a:r>
                        <a:rPr lang="en-US" altLang="zh-CN" b="0" i="0" baseline="0" dirty="0">
                          <a:solidFill>
                            <a:schemeClr val="bg1"/>
                          </a:solidFill>
                          <a:latin typeface="Times New Roman" panose="02020603050405020304" pitchFamily="18" charset="0"/>
                          <a:cs typeface="Times New Roman" panose="02020603050405020304" pitchFamily="18" charset="0"/>
                        </a:rPr>
                        <a:t> sir/madam</a:t>
                      </a:r>
                      <a:endParaRPr lang="zh-CN" altLang="en-US" b="0" i="0" dirty="0">
                        <a:solidFill>
                          <a:schemeClr val="bg1"/>
                        </a:solidFill>
                        <a:latin typeface="Times New Roman" panose="02020603050405020304" pitchFamily="18" charset="0"/>
                        <a:cs typeface="Times New Roman" panose="02020603050405020304" pitchFamily="18" charset="0"/>
                      </a:endParaRPr>
                    </a:p>
                  </a:txBody>
                  <a:tcPr>
                    <a:noFill/>
                  </a:tcPr>
                </a:tc>
              </a:tr>
              <a:tr h="370840">
                <a:tc>
                  <a:txBody>
                    <a:bodyPr/>
                    <a:lstStyle/>
                    <a:p>
                      <a:r>
                        <a:rPr lang="en-US" altLang="zh-CN" b="0" i="0" dirty="0">
                          <a:solidFill>
                            <a:schemeClr val="bg1"/>
                          </a:solidFill>
                          <a:latin typeface="Times New Roman" panose="02020603050405020304" pitchFamily="18" charset="0"/>
                          <a:ea typeface="Apple Braille" charset="0"/>
                          <a:cs typeface="Times New Roman" panose="02020603050405020304" pitchFamily="18" charset="0"/>
                        </a:rPr>
                        <a:t>Thank</a:t>
                      </a:r>
                      <a:r>
                        <a:rPr lang="en-US" altLang="zh-CN" b="0" i="0" baseline="0" dirty="0">
                          <a:solidFill>
                            <a:schemeClr val="bg1"/>
                          </a:solidFill>
                          <a:latin typeface="Times New Roman" panose="02020603050405020304" pitchFamily="18" charset="0"/>
                          <a:ea typeface="Apple Braille" charset="0"/>
                          <a:cs typeface="Times New Roman" panose="02020603050405020304" pitchFamily="18" charset="0"/>
                        </a:rPr>
                        <a:t> you for your email ,it was great to hear from you.</a:t>
                      </a:r>
                      <a:endParaRPr lang="zh-CN" altLang="en-US" b="0" i="0"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c>
                  <a:txBody>
                    <a:bodyPr/>
                    <a:lstStyle/>
                    <a:p>
                      <a:r>
                        <a:rPr lang="en-US" altLang="zh-CN" b="0" i="0" dirty="0">
                          <a:solidFill>
                            <a:schemeClr val="bg1"/>
                          </a:solidFill>
                          <a:latin typeface="Times New Roman" panose="02020603050405020304" pitchFamily="18" charset="0"/>
                          <a:cs typeface="Times New Roman" panose="02020603050405020304" pitchFamily="18" charset="0"/>
                        </a:rPr>
                        <a:t>Thank you for your email </a:t>
                      </a:r>
                      <a:r>
                        <a:rPr lang="en-US" altLang="zh-CN" b="0" i="0" dirty="0">
                          <a:solidFill>
                            <a:schemeClr val="accent2">
                              <a:lumMod val="75000"/>
                            </a:schemeClr>
                          </a:solidFill>
                          <a:latin typeface="Times New Roman" panose="02020603050405020304" pitchFamily="18" charset="0"/>
                          <a:cs typeface="Times New Roman" panose="02020603050405020304" pitchFamily="18" charset="0"/>
                        </a:rPr>
                        <a:t>of 25</a:t>
                      </a:r>
                      <a:r>
                        <a:rPr lang="en-US" altLang="zh-CN" b="0" i="0" baseline="30000" dirty="0">
                          <a:solidFill>
                            <a:schemeClr val="accent2">
                              <a:lumMod val="75000"/>
                            </a:schemeClr>
                          </a:solidFill>
                          <a:latin typeface="Times New Roman" panose="02020603050405020304" pitchFamily="18" charset="0"/>
                          <a:cs typeface="Times New Roman" panose="02020603050405020304" pitchFamily="18" charset="0"/>
                        </a:rPr>
                        <a:t>th</a:t>
                      </a:r>
                      <a:r>
                        <a:rPr lang="en-US" altLang="zh-CN" b="0" i="0" dirty="0">
                          <a:solidFill>
                            <a:schemeClr val="accent2">
                              <a:lumMod val="75000"/>
                            </a:schemeClr>
                          </a:solidFill>
                          <a:latin typeface="Times New Roman" panose="02020603050405020304" pitchFamily="18" charset="0"/>
                          <a:cs typeface="Times New Roman" panose="02020603050405020304" pitchFamily="18" charset="0"/>
                        </a:rPr>
                        <a:t> June regarding the </a:t>
                      </a:r>
                      <a:r>
                        <a:rPr lang="en-US" altLang="zh-CN" b="0" i="0" dirty="0">
                          <a:solidFill>
                            <a:schemeClr val="bg1"/>
                          </a:solidFill>
                          <a:latin typeface="Times New Roman" panose="02020603050405020304" pitchFamily="18" charset="0"/>
                          <a:cs typeface="Times New Roman" panose="02020603050405020304" pitchFamily="18" charset="0"/>
                        </a:rPr>
                        <a:t>sale of</a:t>
                      </a:r>
                      <a:r>
                        <a:rPr lang="is-IS" altLang="zh-CN" b="0" i="0" dirty="0">
                          <a:solidFill>
                            <a:schemeClr val="bg1"/>
                          </a:solidFill>
                          <a:latin typeface="Times New Roman" panose="02020603050405020304" pitchFamily="18" charset="0"/>
                          <a:cs typeface="Times New Roman" panose="02020603050405020304" pitchFamily="18" charset="0"/>
                        </a:rPr>
                        <a:t>…</a:t>
                      </a:r>
                      <a:endParaRPr lang="zh-CN" altLang="en-US" b="0" i="0" dirty="0">
                        <a:solidFill>
                          <a:schemeClr val="bg1"/>
                        </a:solidFill>
                        <a:latin typeface="Times New Roman" panose="02020603050405020304" pitchFamily="18" charset="0"/>
                        <a:cs typeface="Times New Roman" panose="02020603050405020304" pitchFamily="18" charset="0"/>
                      </a:endParaRPr>
                    </a:p>
                  </a:txBody>
                  <a:tcPr>
                    <a:noFill/>
                  </a:tcPr>
                </a:tc>
              </a:tr>
              <a:tr h="370840">
                <a:tc>
                  <a:txBody>
                    <a:bodyPr/>
                    <a:lstStyle/>
                    <a:p>
                      <a:r>
                        <a:rPr lang="en-US" altLang="zh-CN" b="0" i="0" dirty="0">
                          <a:solidFill>
                            <a:schemeClr val="bg1"/>
                          </a:solidFill>
                          <a:latin typeface="Times New Roman" panose="02020603050405020304" pitchFamily="18" charset="0"/>
                          <a:ea typeface="Apple Braille" charset="0"/>
                          <a:cs typeface="Times New Roman" panose="02020603050405020304" pitchFamily="18" charset="0"/>
                        </a:rPr>
                        <a:t>I want  </a:t>
                      </a:r>
                      <a:r>
                        <a:rPr lang="en-US" altLang="zh-CN" b="0" i="0" dirty="0">
                          <a:solidFill>
                            <a:schemeClr val="accent2">
                              <a:lumMod val="75000"/>
                            </a:schemeClr>
                          </a:solidFill>
                          <a:latin typeface="Times New Roman" panose="02020603050405020304" pitchFamily="18" charset="0"/>
                          <a:ea typeface="Apple Braille" charset="0"/>
                          <a:cs typeface="Times New Roman" panose="02020603050405020304" pitchFamily="18" charset="0"/>
                        </a:rPr>
                        <a:t>to let you know</a:t>
                      </a:r>
                      <a:r>
                        <a:rPr lang="en-US" altLang="zh-CN" b="0" i="0" dirty="0">
                          <a:solidFill>
                            <a:schemeClr val="bg1"/>
                          </a:solidFill>
                          <a:latin typeface="Times New Roman" panose="02020603050405020304" pitchFamily="18" charset="0"/>
                          <a:ea typeface="Apple Braille" charset="0"/>
                          <a:cs typeface="Times New Roman" panose="02020603050405020304" pitchFamily="18" charset="0"/>
                        </a:rPr>
                        <a:t> that</a:t>
                      </a:r>
                      <a:r>
                        <a:rPr lang="is-IS" altLang="zh-CN" b="0" i="0" dirty="0">
                          <a:solidFill>
                            <a:schemeClr val="bg1"/>
                          </a:solidFill>
                          <a:latin typeface="Times New Roman" panose="02020603050405020304" pitchFamily="18" charset="0"/>
                          <a:ea typeface="Apple Braille" charset="0"/>
                          <a:cs typeface="Times New Roman" panose="02020603050405020304" pitchFamily="18" charset="0"/>
                        </a:rPr>
                        <a:t>…</a:t>
                      </a:r>
                      <a:endParaRPr lang="zh-CN" altLang="en-US" b="0" i="0"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is-IS" altLang="zh-CN" b="0" i="0" dirty="0">
                          <a:solidFill>
                            <a:schemeClr val="bg1"/>
                          </a:solidFill>
                          <a:latin typeface="Times New Roman" panose="02020603050405020304" pitchFamily="18" charset="0"/>
                          <a:cs typeface="Times New Roman" panose="02020603050405020304" pitchFamily="18" charset="0"/>
                        </a:rPr>
                        <a:t>I am writing</a:t>
                      </a:r>
                      <a:r>
                        <a:rPr lang="is-IS" altLang="zh-CN" b="0" i="0" baseline="0" dirty="0">
                          <a:solidFill>
                            <a:schemeClr val="bg1"/>
                          </a:solidFill>
                          <a:latin typeface="Times New Roman" panose="02020603050405020304" pitchFamily="18" charset="0"/>
                          <a:cs typeface="Times New Roman" panose="02020603050405020304" pitchFamily="18" charset="0"/>
                        </a:rPr>
                        <a:t> </a:t>
                      </a:r>
                      <a:r>
                        <a:rPr lang="is-IS" altLang="zh-CN" b="0" i="0" baseline="0" dirty="0">
                          <a:solidFill>
                            <a:schemeClr val="accent2">
                              <a:lumMod val="75000"/>
                            </a:schemeClr>
                          </a:solidFill>
                          <a:latin typeface="Times New Roman" panose="02020603050405020304" pitchFamily="18" charset="0"/>
                          <a:cs typeface="Times New Roman" panose="02020603050405020304" pitchFamily="18" charset="0"/>
                        </a:rPr>
                        <a:t>with regard to</a:t>
                      </a:r>
                      <a:r>
                        <a:rPr lang="is-IS" altLang="zh-CN" b="0" i="0" baseline="0" dirty="0">
                          <a:solidFill>
                            <a:schemeClr val="bg1"/>
                          </a:solidFill>
                          <a:latin typeface="Times New Roman" panose="02020603050405020304" pitchFamily="18" charset="0"/>
                          <a:cs typeface="Times New Roman" panose="02020603050405020304" pitchFamily="18" charset="0"/>
                        </a:rPr>
                        <a:t> the sale of....</a:t>
                      </a:r>
                      <a:endParaRPr lang="zh-CN" altLang="en-US" b="0" i="0" dirty="0">
                        <a:solidFill>
                          <a:schemeClr val="bg1"/>
                        </a:solidFill>
                        <a:latin typeface="Times New Roman" panose="02020603050405020304" pitchFamily="18" charset="0"/>
                        <a:cs typeface="Times New Roman" panose="02020603050405020304" pitchFamily="18" charset="0"/>
                      </a:endParaRPr>
                    </a:p>
                  </a:txBody>
                  <a:tcPr>
                    <a:noFill/>
                  </a:tcPr>
                </a:tc>
              </a:tr>
              <a:tr h="370840">
                <a:tc>
                  <a:txBody>
                    <a:bodyPr/>
                    <a:lstStyle/>
                    <a:p>
                      <a:r>
                        <a:rPr lang="is-IS" altLang="zh-CN" b="0" i="0" dirty="0">
                          <a:solidFill>
                            <a:schemeClr val="bg1"/>
                          </a:solidFill>
                          <a:latin typeface="Times New Roman" panose="02020603050405020304" pitchFamily="18" charset="0"/>
                          <a:ea typeface="Apple Braille" charset="0"/>
                          <a:cs typeface="Times New Roman" panose="02020603050405020304" pitchFamily="18" charset="0"/>
                        </a:rPr>
                        <a:t>Please</a:t>
                      </a:r>
                      <a:r>
                        <a:rPr lang="is-IS" altLang="zh-CN" b="0" i="0" baseline="0" dirty="0">
                          <a:solidFill>
                            <a:schemeClr val="bg1"/>
                          </a:solidFill>
                          <a:latin typeface="Times New Roman" panose="02020603050405020304" pitchFamily="18" charset="0"/>
                          <a:ea typeface="Apple Braille" charset="0"/>
                          <a:cs typeface="Times New Roman" panose="02020603050405020304" pitchFamily="18" charset="0"/>
                        </a:rPr>
                        <a:t> let me know if you can ...</a:t>
                      </a:r>
                      <a:endParaRPr lang="zh-CN" altLang="en-US" b="0" i="0" dirty="0">
                        <a:latin typeface="Times New Roman" panose="02020603050405020304" pitchFamily="18" charset="0"/>
                        <a:cs typeface="Times New Roman" panose="02020603050405020304" pitchFamily="18" charset="0"/>
                      </a:endParaRPr>
                    </a:p>
                  </a:txBody>
                  <a:tcPr>
                    <a:noFill/>
                  </a:tcPr>
                </a:tc>
                <a:tc>
                  <a:txBody>
                    <a:bodyPr/>
                    <a:lstStyle/>
                    <a:p>
                      <a:r>
                        <a:rPr lang="en-US" altLang="zh-CN" b="0" i="0" dirty="0">
                          <a:solidFill>
                            <a:schemeClr val="accent2">
                              <a:lumMod val="75000"/>
                            </a:schemeClr>
                          </a:solidFill>
                          <a:latin typeface="Times New Roman" panose="02020603050405020304" pitchFamily="18" charset="0"/>
                          <a:cs typeface="Times New Roman" panose="02020603050405020304" pitchFamily="18" charset="0"/>
                        </a:rPr>
                        <a:t>Could you please</a:t>
                      </a:r>
                      <a:r>
                        <a:rPr lang="en-US" altLang="zh-CN" b="0" i="0" baseline="0" dirty="0">
                          <a:solidFill>
                            <a:schemeClr val="accent2">
                              <a:lumMod val="75000"/>
                            </a:schemeClr>
                          </a:solidFill>
                          <a:latin typeface="Times New Roman" panose="02020603050405020304" pitchFamily="18" charset="0"/>
                          <a:cs typeface="Times New Roman" panose="02020603050405020304" pitchFamily="18" charset="0"/>
                        </a:rPr>
                        <a:t> </a:t>
                      </a:r>
                      <a:r>
                        <a:rPr lang="en-US" altLang="zh-CN" b="0" i="0" baseline="0" dirty="0">
                          <a:solidFill>
                            <a:schemeClr val="bg1"/>
                          </a:solidFill>
                          <a:latin typeface="Times New Roman" panose="02020603050405020304" pitchFamily="18" charset="0"/>
                          <a:cs typeface="Times New Roman" panose="02020603050405020304" pitchFamily="18" charset="0"/>
                        </a:rPr>
                        <a:t>tell me if you can attend</a:t>
                      </a:r>
                      <a:r>
                        <a:rPr lang="is-IS" altLang="zh-CN" b="0" i="0" baseline="0" dirty="0">
                          <a:solidFill>
                            <a:schemeClr val="bg1"/>
                          </a:solidFill>
                          <a:latin typeface="Times New Roman" panose="02020603050405020304" pitchFamily="18" charset="0"/>
                          <a:cs typeface="Times New Roman" panose="02020603050405020304" pitchFamily="18" charset="0"/>
                        </a:rPr>
                        <a:t>…?</a:t>
                      </a:r>
                      <a:endParaRPr lang="zh-CN" altLang="en-US" b="0" i="0" dirty="0">
                        <a:solidFill>
                          <a:schemeClr val="bg1"/>
                        </a:solidFill>
                        <a:latin typeface="Times New Roman" panose="02020603050405020304" pitchFamily="18" charset="0"/>
                        <a:cs typeface="Times New Roman" panose="02020603050405020304" pitchFamily="18" charset="0"/>
                      </a:endParaRPr>
                    </a:p>
                  </a:txBody>
                  <a:tcPr>
                    <a:noFill/>
                  </a:tcPr>
                </a:tc>
              </a:tr>
              <a:tr h="370840">
                <a:tc>
                  <a:txBody>
                    <a:bodyPr/>
                    <a:lstStyle/>
                    <a:p>
                      <a:r>
                        <a:rPr lang="en-US" altLang="zh-CN" b="0" i="0" dirty="0">
                          <a:solidFill>
                            <a:schemeClr val="accent2">
                              <a:lumMod val="75000"/>
                            </a:schemeClr>
                          </a:solidFill>
                          <a:latin typeface="Times New Roman" panose="02020603050405020304" pitchFamily="18" charset="0"/>
                          <a:ea typeface="Apple Braille" charset="0"/>
                          <a:cs typeface="Times New Roman" panose="02020603050405020304" pitchFamily="18" charset="0"/>
                        </a:rPr>
                        <a:t>Would you mind</a:t>
                      </a:r>
                      <a:r>
                        <a:rPr lang="en-US" altLang="zh-CN" b="0" i="0" dirty="0">
                          <a:solidFill>
                            <a:schemeClr val="bg1"/>
                          </a:solidFill>
                          <a:latin typeface="Times New Roman" panose="02020603050405020304" pitchFamily="18" charset="0"/>
                          <a:ea typeface="Apple Braille" charset="0"/>
                          <a:cs typeface="Times New Roman" panose="02020603050405020304" pitchFamily="18" charset="0"/>
                        </a:rPr>
                        <a:t> to come early</a:t>
                      </a:r>
                      <a:r>
                        <a:rPr lang="is-IS" altLang="zh-CN" b="0" i="0" dirty="0">
                          <a:solidFill>
                            <a:schemeClr val="bg1"/>
                          </a:solidFill>
                          <a:latin typeface="Times New Roman" panose="02020603050405020304" pitchFamily="18" charset="0"/>
                          <a:ea typeface="Apple Braille" charset="0"/>
                          <a:cs typeface="Times New Roman" panose="02020603050405020304" pitchFamily="18" charset="0"/>
                        </a:rPr>
                        <a:t>…?</a:t>
                      </a:r>
                      <a:endParaRPr lang="zh-CN" altLang="en-US" b="0" i="0"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c>
                  <a:txBody>
                    <a:bodyPr/>
                    <a:lstStyle/>
                    <a:p>
                      <a:r>
                        <a:rPr lang="en-US" altLang="zh-CN" b="0" i="0" dirty="0">
                          <a:solidFill>
                            <a:schemeClr val="accent2">
                              <a:lumMod val="75000"/>
                            </a:schemeClr>
                          </a:solidFill>
                          <a:latin typeface="Times New Roman" panose="02020603050405020304" pitchFamily="18" charset="0"/>
                          <a:cs typeface="Times New Roman" panose="02020603050405020304" pitchFamily="18" charset="0"/>
                        </a:rPr>
                        <a:t>I would</a:t>
                      </a:r>
                      <a:r>
                        <a:rPr lang="en-US" altLang="zh-CN" b="0" i="0" baseline="0" dirty="0">
                          <a:solidFill>
                            <a:schemeClr val="accent2">
                              <a:lumMod val="75000"/>
                            </a:schemeClr>
                          </a:solidFill>
                          <a:latin typeface="Times New Roman" panose="02020603050405020304" pitchFamily="18" charset="0"/>
                          <a:cs typeface="Times New Roman" panose="02020603050405020304" pitchFamily="18" charset="0"/>
                        </a:rPr>
                        <a:t> appreciate</a:t>
                      </a:r>
                      <a:r>
                        <a:rPr lang="en-US" altLang="zh-CN" b="0" i="0" baseline="0" dirty="0">
                          <a:solidFill>
                            <a:schemeClr val="bg1"/>
                          </a:solidFill>
                          <a:latin typeface="Times New Roman" panose="02020603050405020304" pitchFamily="18" charset="0"/>
                          <a:cs typeface="Times New Roman" panose="02020603050405020304" pitchFamily="18" charset="0"/>
                        </a:rPr>
                        <a:t> it  if you can come early</a:t>
                      </a:r>
                      <a:r>
                        <a:rPr lang="is-IS" altLang="zh-CN" b="0" i="0" baseline="0" dirty="0">
                          <a:solidFill>
                            <a:schemeClr val="bg1"/>
                          </a:solidFill>
                          <a:latin typeface="Times New Roman" panose="02020603050405020304" pitchFamily="18" charset="0"/>
                          <a:cs typeface="Times New Roman" panose="02020603050405020304" pitchFamily="18" charset="0"/>
                        </a:rPr>
                        <a:t>…...</a:t>
                      </a:r>
                      <a:endParaRPr lang="zh-CN" altLang="en-US" b="0" i="0" dirty="0">
                        <a:solidFill>
                          <a:schemeClr val="bg1"/>
                        </a:solidFill>
                        <a:latin typeface="Times New Roman" panose="02020603050405020304" pitchFamily="18" charset="0"/>
                        <a:cs typeface="Times New Roman" panose="02020603050405020304" pitchFamily="18" charset="0"/>
                      </a:endParaRPr>
                    </a:p>
                  </a:txBody>
                  <a:tcP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0" i="0" dirty="0">
                          <a:latin typeface="Times New Roman" panose="02020603050405020304" pitchFamily="18" charset="0"/>
                          <a:cs typeface="Times New Roman" panose="02020603050405020304" pitchFamily="18" charset="0"/>
                        </a:rPr>
                        <a:t>I</a:t>
                      </a:r>
                      <a:r>
                        <a:rPr lang="is-IS" altLang="zh-CN" b="0" i="0" dirty="0">
                          <a:solidFill>
                            <a:schemeClr val="bg1"/>
                          </a:solidFill>
                          <a:latin typeface="Times New Roman" panose="02020603050405020304" pitchFamily="18" charset="0"/>
                          <a:ea typeface="Apple Braille" charset="0"/>
                          <a:cs typeface="Times New Roman" panose="02020603050405020304" pitchFamily="18" charset="0"/>
                        </a:rPr>
                        <a:t>I am sorry to say</a:t>
                      </a:r>
                      <a:r>
                        <a:rPr lang="en-US" altLang="zh-CN" b="0" i="0" dirty="0">
                          <a:solidFill>
                            <a:schemeClr val="bg1"/>
                          </a:solidFill>
                          <a:latin typeface="Times New Roman" panose="02020603050405020304" pitchFamily="18" charset="0"/>
                          <a:ea typeface="Apple Braille" charset="0"/>
                          <a:cs typeface="Times New Roman" panose="02020603050405020304" pitchFamily="18" charset="0"/>
                        </a:rPr>
                        <a:t>  that</a:t>
                      </a:r>
                      <a:r>
                        <a:rPr lang="is-IS" altLang="zh-CN" b="0" i="0" dirty="0">
                          <a:solidFill>
                            <a:schemeClr val="bg1"/>
                          </a:solidFill>
                          <a:latin typeface="Times New Roman" panose="02020603050405020304" pitchFamily="18" charset="0"/>
                          <a:ea typeface="Apple Braille" charset="0"/>
                          <a:cs typeface="Times New Roman" panose="02020603050405020304" pitchFamily="18" charset="0"/>
                        </a:rPr>
                        <a:t>…</a:t>
                      </a:r>
                      <a:endParaRPr lang="zh-CN" altLang="en-US" b="0" i="0"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c>
                  <a:txBody>
                    <a:bodyPr/>
                    <a:lstStyle/>
                    <a:p>
                      <a:r>
                        <a:rPr lang="en-US" altLang="zh-CN" b="0" i="0" dirty="0">
                          <a:solidFill>
                            <a:schemeClr val="bg1"/>
                          </a:solidFill>
                          <a:latin typeface="Times New Roman" panose="02020603050405020304" pitchFamily="18" charset="0"/>
                          <a:cs typeface="Times New Roman" panose="02020603050405020304" pitchFamily="18" charset="0"/>
                        </a:rPr>
                        <a:t>We regret to inform you that</a:t>
                      </a:r>
                      <a:r>
                        <a:rPr lang="is-IS" altLang="zh-CN" b="0" i="0" dirty="0">
                          <a:solidFill>
                            <a:schemeClr val="bg1"/>
                          </a:solidFill>
                          <a:latin typeface="Times New Roman" panose="02020603050405020304" pitchFamily="18" charset="0"/>
                          <a:cs typeface="Times New Roman" panose="02020603050405020304" pitchFamily="18" charset="0"/>
                        </a:rPr>
                        <a:t>….</a:t>
                      </a:r>
                      <a:endParaRPr lang="zh-CN" altLang="en-US" b="0" i="0" dirty="0">
                        <a:solidFill>
                          <a:schemeClr val="bg1"/>
                        </a:solidFill>
                        <a:latin typeface="Times New Roman" panose="02020603050405020304" pitchFamily="18" charset="0"/>
                        <a:cs typeface="Times New Roman" panose="02020603050405020304" pitchFamily="18" charset="0"/>
                      </a:endParaRPr>
                    </a:p>
                  </a:txBody>
                  <a:tcPr>
                    <a:noFill/>
                  </a:tcPr>
                </a:tc>
              </a:tr>
              <a:tr h="370840">
                <a:tc>
                  <a:txBody>
                    <a:bodyPr/>
                    <a:lstStyle/>
                    <a:p>
                      <a:r>
                        <a:rPr lang="en-US" altLang="zh-CN" b="0" i="0" dirty="0">
                          <a:solidFill>
                            <a:schemeClr val="bg1"/>
                          </a:solidFill>
                          <a:latin typeface="Times New Roman" panose="02020603050405020304" pitchFamily="18" charset="0"/>
                          <a:ea typeface="PingFang SC" charset="-122"/>
                          <a:cs typeface="Times New Roman" panose="02020603050405020304" pitchFamily="18" charset="0"/>
                        </a:rPr>
                        <a:t>I am write to </a:t>
                      </a:r>
                      <a:r>
                        <a:rPr lang="en-US" altLang="zh-CN" b="0" i="0" dirty="0">
                          <a:solidFill>
                            <a:schemeClr val="accent2">
                              <a:lumMod val="75000"/>
                            </a:schemeClr>
                          </a:solidFill>
                          <a:latin typeface="Times New Roman" panose="02020603050405020304" pitchFamily="18" charset="0"/>
                          <a:ea typeface="PingFang SC" charset="-122"/>
                          <a:cs typeface="Times New Roman" panose="02020603050405020304" pitchFamily="18" charset="0"/>
                        </a:rPr>
                        <a:t>complain</a:t>
                      </a:r>
                      <a:r>
                        <a:rPr lang="en-US" altLang="zh-CN" b="0" i="0" dirty="0">
                          <a:solidFill>
                            <a:schemeClr val="bg1"/>
                          </a:solidFill>
                          <a:latin typeface="Times New Roman" panose="02020603050405020304" pitchFamily="18" charset="0"/>
                          <a:ea typeface="PingFang SC" charset="-122"/>
                          <a:cs typeface="Times New Roman" panose="02020603050405020304" pitchFamily="18" charset="0"/>
                        </a:rPr>
                        <a:t> about</a:t>
                      </a:r>
                      <a:r>
                        <a:rPr lang="is-IS" altLang="zh-CN" b="0" i="0" dirty="0">
                          <a:solidFill>
                            <a:schemeClr val="bg1"/>
                          </a:solidFill>
                          <a:latin typeface="Times New Roman" panose="02020603050405020304" pitchFamily="18" charset="0"/>
                          <a:ea typeface="PingFang SC" charset="-122"/>
                          <a:cs typeface="Times New Roman" panose="02020603050405020304" pitchFamily="18" charset="0"/>
                        </a:rPr>
                        <a:t>…</a:t>
                      </a:r>
                      <a:endParaRPr lang="zh-CN" altLang="en-US" b="0" i="0" dirty="0">
                        <a:solidFill>
                          <a:schemeClr val="bg1"/>
                        </a:solidFill>
                        <a:latin typeface="Times New Roman" panose="02020603050405020304" pitchFamily="18" charset="0"/>
                        <a:ea typeface="PingFang SC" charset="-122"/>
                        <a:cs typeface="Times New Roman" panose="02020603050405020304" pitchFamily="18" charset="0"/>
                      </a:endParaRPr>
                    </a:p>
                  </a:txBody>
                  <a:tcPr>
                    <a:noFill/>
                  </a:tcPr>
                </a:tc>
                <a:tc>
                  <a:txBody>
                    <a:bodyPr/>
                    <a:lstStyle/>
                    <a:p>
                      <a:r>
                        <a:rPr lang="en-US" altLang="zh-CN" b="0" i="0" dirty="0">
                          <a:solidFill>
                            <a:schemeClr val="bg1"/>
                          </a:solidFill>
                          <a:latin typeface="Times New Roman" panose="02020603050405020304" pitchFamily="18" charset="0"/>
                          <a:cs typeface="Times New Roman" panose="02020603050405020304" pitchFamily="18" charset="0"/>
                        </a:rPr>
                        <a:t>I am writing</a:t>
                      </a:r>
                      <a:r>
                        <a:rPr lang="en-US" altLang="zh-CN" b="0" i="0" baseline="0" dirty="0">
                          <a:solidFill>
                            <a:schemeClr val="bg1"/>
                          </a:solidFill>
                          <a:latin typeface="Times New Roman" panose="02020603050405020304" pitchFamily="18" charset="0"/>
                          <a:cs typeface="Times New Roman" panose="02020603050405020304" pitchFamily="18" charset="0"/>
                        </a:rPr>
                        <a:t> to</a:t>
                      </a:r>
                      <a:r>
                        <a:rPr lang="en-US" altLang="zh-CN" b="0" i="0" baseline="0" dirty="0">
                          <a:solidFill>
                            <a:schemeClr val="accent2">
                              <a:lumMod val="75000"/>
                            </a:schemeClr>
                          </a:solidFill>
                          <a:latin typeface="Times New Roman" panose="02020603050405020304" pitchFamily="18" charset="0"/>
                          <a:cs typeface="Times New Roman" panose="02020603050405020304" pitchFamily="18" charset="0"/>
                        </a:rPr>
                        <a:t> express my dissatisfaction </a:t>
                      </a:r>
                      <a:r>
                        <a:rPr lang="en-US" altLang="zh-CN" b="0" i="0" baseline="0" dirty="0">
                          <a:solidFill>
                            <a:schemeClr val="bg1"/>
                          </a:solidFill>
                          <a:latin typeface="Times New Roman" panose="02020603050405020304" pitchFamily="18" charset="0"/>
                          <a:cs typeface="Times New Roman" panose="02020603050405020304" pitchFamily="18" charset="0"/>
                        </a:rPr>
                        <a:t>with</a:t>
                      </a:r>
                      <a:r>
                        <a:rPr lang="is-IS" altLang="zh-CN" b="0" i="0" baseline="0" dirty="0">
                          <a:solidFill>
                            <a:schemeClr val="bg1"/>
                          </a:solidFill>
                          <a:latin typeface="Times New Roman" panose="02020603050405020304" pitchFamily="18" charset="0"/>
                          <a:cs typeface="Times New Roman" panose="02020603050405020304" pitchFamily="18" charset="0"/>
                        </a:rPr>
                        <a:t>…</a:t>
                      </a:r>
                      <a:endParaRPr lang="zh-CN" altLang="en-US" b="0" i="0" dirty="0">
                        <a:solidFill>
                          <a:schemeClr val="bg1"/>
                        </a:solidFill>
                        <a:latin typeface="Times New Roman" panose="02020603050405020304" pitchFamily="18" charset="0"/>
                        <a:cs typeface="Times New Roman" panose="02020603050405020304" pitchFamily="18" charset="0"/>
                      </a:endParaRPr>
                    </a:p>
                  </a:txBody>
                  <a:tcPr>
                    <a:noFill/>
                  </a:tcPr>
                </a:tc>
              </a:tr>
              <a:tr h="370840">
                <a:tc>
                  <a:txBody>
                    <a:bodyPr/>
                    <a:lstStyle/>
                    <a:p>
                      <a:r>
                        <a:rPr lang="en-US" altLang="zh-CN" b="0" i="0" dirty="0">
                          <a:solidFill>
                            <a:schemeClr val="bg1"/>
                          </a:solidFill>
                          <a:latin typeface="Times New Roman" panose="02020603050405020304" pitchFamily="18" charset="0"/>
                          <a:ea typeface="Apple Braille" charset="0"/>
                          <a:cs typeface="Times New Roman" panose="02020603050405020304" pitchFamily="18" charset="0"/>
                        </a:rPr>
                        <a:t>How about I come and help you?</a:t>
                      </a:r>
                      <a:endParaRPr lang="zh-CN" altLang="en-US" b="0" i="0" dirty="0">
                        <a:solidFill>
                          <a:schemeClr val="bg1"/>
                        </a:solidFill>
                        <a:latin typeface="Times New Roman" panose="02020603050405020304" pitchFamily="18" charset="0"/>
                        <a:ea typeface="Apple Braille" charset="0"/>
                        <a:cs typeface="Times New Roman" panose="02020603050405020304" pitchFamily="18" charset="0"/>
                      </a:endParaRPr>
                    </a:p>
                  </a:txBody>
                  <a:tcPr>
                    <a:noFill/>
                  </a:tcPr>
                </a:tc>
                <a:tc>
                  <a:txBody>
                    <a:bodyPr/>
                    <a:lstStyle/>
                    <a:p>
                      <a:r>
                        <a:rPr lang="en-US" altLang="zh-CN" b="0" i="0" dirty="0">
                          <a:solidFill>
                            <a:schemeClr val="bg1"/>
                          </a:solidFill>
                          <a:latin typeface="Times New Roman" panose="02020603050405020304" pitchFamily="18" charset="0"/>
                          <a:cs typeface="Times New Roman" panose="02020603050405020304" pitchFamily="18" charset="0"/>
                        </a:rPr>
                        <a:t>Should</a:t>
                      </a:r>
                      <a:r>
                        <a:rPr lang="en-US" altLang="zh-CN" b="0" i="0" baseline="0" dirty="0">
                          <a:solidFill>
                            <a:schemeClr val="bg1"/>
                          </a:solidFill>
                          <a:latin typeface="Times New Roman" panose="02020603050405020304" pitchFamily="18" charset="0"/>
                          <a:cs typeface="Times New Roman" panose="02020603050405020304" pitchFamily="18" charset="0"/>
                        </a:rPr>
                        <a:t> you need any further assistance, please don’t hesitate to contact us.</a:t>
                      </a:r>
                      <a:endParaRPr lang="zh-CN" altLang="en-US" b="0" i="0" dirty="0">
                        <a:solidFill>
                          <a:schemeClr val="bg1"/>
                        </a:solidFill>
                        <a:latin typeface="Times New Roman" panose="02020603050405020304" pitchFamily="18" charset="0"/>
                        <a:cs typeface="Times New Roman" panose="02020603050405020304" pitchFamily="18" charset="0"/>
                      </a:endParaRPr>
                    </a:p>
                  </a:txBody>
                  <a:tcP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53" y="1531034"/>
            <a:ext cx="6308758" cy="3066757"/>
          </a:xfrm>
          <a:prstGeom prst="rect">
            <a:avLst/>
          </a:prstGeom>
          <a:effectLst>
            <a:outerShdw blurRad="1270000" dir="5400000" algn="ctr" rotWithShape="0">
              <a:srgbClr val="000000">
                <a:alpha val="43137"/>
              </a:srgbClr>
            </a:outerShdw>
            <a:reflection stA="49000" endPos="65000" dist="50800" dir="5400000" sy="-100000" algn="bl" rotWithShape="0"/>
            <a:softEdge rad="101600"/>
          </a:effectLst>
        </p:spPr>
      </p:pic>
      <p:sp>
        <p:nvSpPr>
          <p:cNvPr id="8" name="文本框 7"/>
          <p:cNvSpPr txBox="1"/>
          <p:nvPr/>
        </p:nvSpPr>
        <p:spPr>
          <a:xfrm>
            <a:off x="302676" y="354507"/>
            <a:ext cx="7028712" cy="646331"/>
          </a:xfrm>
          <a:prstGeom prst="rect">
            <a:avLst/>
          </a:prstGeom>
          <a:noFill/>
        </p:spPr>
        <p:txBody>
          <a:bodyPr wrap="square" rtlCol="0">
            <a:spAutoFit/>
          </a:bodyPr>
          <a:lstStyle/>
          <a:p>
            <a:r>
              <a:rPr kumimoji="1" lang="en-US" altLang="zh-CN" sz="3600" b="1" dirty="0">
                <a:solidFill>
                  <a:schemeClr val="accent2"/>
                </a:solidFill>
                <a:latin typeface="Times New Roman" panose="02020603050405020304" pitchFamily="18" charset="0"/>
                <a:cs typeface="Times New Roman" panose="02020603050405020304" pitchFamily="18" charset="0"/>
              </a:rPr>
              <a:t>Compare these sentences:</a:t>
            </a:r>
            <a:endParaRPr kumimoji="1" lang="zh-CN" altLang="en-US" sz="3600" b="1" dirty="0">
              <a:solidFill>
                <a:schemeClr val="accent2"/>
              </a:solidFill>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031" y="4597791"/>
            <a:ext cx="6177905" cy="2260209"/>
          </a:xfrm>
          <a:prstGeom prst="rect">
            <a:avLst/>
          </a:prstGeom>
          <a:effectLst>
            <a:softEdge rad="38100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403950" y="2755900"/>
            <a:ext cx="6812634" cy="877163"/>
          </a:xfrm>
          <a:prstGeom prst="rect">
            <a:avLst/>
          </a:prstGeom>
          <a:noFill/>
          <a:ln w="9525">
            <a:noFill/>
            <a:miter lim="800000"/>
          </a:ln>
        </p:spPr>
        <p:txBody>
          <a:bodyPr wrap="none" lIns="45720" tIns="22860" rIns="45720" bIns="22860">
            <a:spAutoFit/>
          </a:bodyPr>
          <a:lstStyle/>
          <a:p>
            <a:pPr algn="ctr" defTabSz="1087755"/>
            <a:r>
              <a:rPr lang="en-US" altLang="zh-CN" sz="5400" spc="-150" dirty="0">
                <a:solidFill>
                  <a:schemeClr val="accent2"/>
                </a:solidFill>
                <a:ea typeface="Open Sans" pitchFamily="34" charset="0"/>
                <a:cs typeface="Open Sans" pitchFamily="34" charset="0"/>
              </a:rPr>
              <a:t>Part 4.E-mail Terminology</a:t>
            </a:r>
            <a:endParaRPr lang="en-CA" sz="5400" spc="-150" dirty="0">
              <a:solidFill>
                <a:schemeClr val="accent2"/>
              </a:solidFill>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55525" y="1009356"/>
          <a:ext cx="6569389" cy="4839288"/>
        </p:xfrm>
        <a:graphic>
          <a:graphicData uri="http://schemas.openxmlformats.org/drawingml/2006/table">
            <a:tbl>
              <a:tblPr firstRow="1" bandRow="1">
                <a:tableStyleId>{5C22544A-7EE6-4342-B048-85BDC9FD1C3A}</a:tableStyleId>
              </a:tblPr>
              <a:tblGrid>
                <a:gridCol w="1861588"/>
                <a:gridCol w="4707801"/>
              </a:tblGrid>
              <a:tr h="806548">
                <a:tc>
                  <a:txBody>
                    <a:bodyPr/>
                    <a:lstStyle/>
                    <a:p>
                      <a:pPr algn="ctr"/>
                      <a:r>
                        <a:rPr lang="zh-CN" altLang="en-US" sz="2000" b="1" dirty="0">
                          <a:solidFill>
                            <a:srgbClr val="0E7FB7"/>
                          </a:solidFill>
                          <a:latin typeface="+mn-ea"/>
                          <a:ea typeface="+mn-ea"/>
                          <a:cs typeface="Hannotate SC" charset="-122"/>
                        </a:rPr>
                        <a:t>抄送别人</a:t>
                      </a:r>
                    </a:p>
                  </a:txBody>
                  <a:tcPr anchor="ctr">
                    <a:noFill/>
                  </a:tcPr>
                </a:tc>
                <a:tc>
                  <a:txBody>
                    <a:bodyPr/>
                    <a:lstStyle/>
                    <a:p>
                      <a:pPr algn="l"/>
                      <a:r>
                        <a:rPr lang="en-US" altLang="zh-CN" sz="1800" b="1" i="0" u="none" strike="noStrike" kern="1200" dirty="0">
                          <a:solidFill>
                            <a:schemeClr val="lt1"/>
                          </a:solidFill>
                          <a:effectLst/>
                          <a:latin typeface="Rockwell" panose="02060603020205020403" pitchFamily="18" charset="0"/>
                          <a:ea typeface="Apple Braille" charset="0"/>
                          <a:cs typeface="Apple Braille" charset="0"/>
                        </a:rPr>
                        <a:t>Cc(</a:t>
                      </a:r>
                      <a:r>
                        <a:rPr lang="it-IT" altLang="zh-CN" sz="1800" b="1" i="0" u="none" strike="noStrike" kern="1200" dirty="0">
                          <a:solidFill>
                            <a:schemeClr val="lt1"/>
                          </a:solidFill>
                          <a:effectLst/>
                          <a:latin typeface="Rockwell" panose="02060603020205020403" pitchFamily="18" charset="0"/>
                          <a:ea typeface="Apple Braille" charset="0"/>
                          <a:cs typeface="Apple Braille" charset="0"/>
                        </a:rPr>
                        <a:t>carbon copy</a:t>
                      </a:r>
                      <a:r>
                        <a:rPr lang="en-US" altLang="zh-CN" sz="1800" b="1" i="0" u="none" strike="noStrike" kern="1200" dirty="0">
                          <a:solidFill>
                            <a:schemeClr val="lt1"/>
                          </a:solidFill>
                          <a:effectLst/>
                          <a:latin typeface="Rockwell" panose="02060603020205020403" pitchFamily="18" charset="0"/>
                          <a:ea typeface="Apple Braille" charset="0"/>
                          <a:cs typeface="Apple Braille" charset="0"/>
                        </a:rPr>
                        <a:t>)/BCC(blind cc)</a:t>
                      </a:r>
                      <a:endParaRPr lang="zh-CN" altLang="en-US" sz="1800" b="1" dirty="0">
                        <a:latin typeface="Rockwell" panose="02060603020205020403" pitchFamily="18" charset="0"/>
                        <a:ea typeface="Apple Braille" charset="0"/>
                        <a:cs typeface="Apple Braille" charset="0"/>
                      </a:endParaRPr>
                    </a:p>
                  </a:txBody>
                  <a:tcPr anchor="ctr">
                    <a:noFill/>
                  </a:tcPr>
                </a:tc>
              </a:tr>
              <a:tr h="806548">
                <a:tc>
                  <a:txBody>
                    <a:bodyPr/>
                    <a:lstStyle/>
                    <a:p>
                      <a:pPr algn="ctr"/>
                      <a:r>
                        <a:rPr lang="zh-CN" altLang="en-US" sz="2000" b="1" dirty="0">
                          <a:solidFill>
                            <a:srgbClr val="0E7FB7"/>
                          </a:solidFill>
                          <a:latin typeface="+mn-ea"/>
                          <a:ea typeface="+mn-ea"/>
                          <a:cs typeface="Hannotate SC" charset="-122"/>
                        </a:rPr>
                        <a:t>群发邮件增加联系人</a:t>
                      </a:r>
                    </a:p>
                  </a:txBody>
                  <a:tcPr anchor="ctr">
                    <a:noFill/>
                  </a:tcPr>
                </a:tc>
                <a:tc>
                  <a:txBody>
                    <a:bodyPr/>
                    <a:lstStyle/>
                    <a:p>
                      <a:pPr algn="l"/>
                      <a:r>
                        <a:rPr lang="en-US" altLang="zh-CN" sz="1800" b="1" i="0" u="none" strike="noStrike" kern="1200" dirty="0">
                          <a:solidFill>
                            <a:schemeClr val="bg1"/>
                          </a:solidFill>
                          <a:effectLst/>
                          <a:latin typeface="Rockwell" panose="02060603020205020403" pitchFamily="18" charset="0"/>
                          <a:ea typeface="Apple Braille" charset="0"/>
                          <a:cs typeface="Apple Braille" charset="0"/>
                        </a:rPr>
                        <a:t>Looping in Steven.</a:t>
                      </a:r>
                      <a:endParaRPr lang="en-US" altLang="zh-CN" sz="1800" b="0" i="0" u="none" strike="noStrike" kern="1200" dirty="0">
                        <a:solidFill>
                          <a:schemeClr val="bg1"/>
                        </a:solidFill>
                        <a:effectLst/>
                        <a:latin typeface="Rockwell" panose="02060603020205020403" pitchFamily="18" charset="0"/>
                        <a:ea typeface="Apple Braille" charset="0"/>
                        <a:cs typeface="Apple Braille" charset="0"/>
                      </a:endParaRPr>
                    </a:p>
                    <a:p>
                      <a:pPr algn="l"/>
                      <a:r>
                        <a:rPr lang="en-US" altLang="zh-CN" sz="1800" b="1" i="0" u="none" strike="noStrike" kern="1200" dirty="0">
                          <a:solidFill>
                            <a:schemeClr val="bg1"/>
                          </a:solidFill>
                          <a:effectLst/>
                          <a:latin typeface="Rockwell" panose="02060603020205020403" pitchFamily="18" charset="0"/>
                          <a:ea typeface="Apple Braille" charset="0"/>
                          <a:cs typeface="Apple Braille" charset="0"/>
                        </a:rPr>
                        <a:t>Adding/Added Steven.</a:t>
                      </a:r>
                      <a:r>
                        <a:rPr lang="en-US" altLang="zh-CN" sz="1800" b="0" i="0" u="none" strike="noStrike" kern="1200" dirty="0">
                          <a:solidFill>
                            <a:schemeClr val="bg1"/>
                          </a:solidFill>
                          <a:effectLst/>
                          <a:latin typeface="Rockwell" panose="02060603020205020403" pitchFamily="18" charset="0"/>
                          <a:ea typeface="Apple Braille" charset="0"/>
                          <a:cs typeface="Apple Braille" charset="0"/>
                        </a:rPr>
                        <a:t>(</a:t>
                      </a:r>
                      <a:r>
                        <a:rPr lang="zh-CN" altLang="en-US" sz="1800" b="1" i="0" u="none" strike="noStrike" kern="1200" dirty="0">
                          <a:solidFill>
                            <a:schemeClr val="bg1"/>
                          </a:solidFill>
                          <a:effectLst/>
                          <a:latin typeface="+mn-ea"/>
                          <a:ea typeface="+mn-ea"/>
                          <a:cs typeface="Apple Braille" charset="0"/>
                        </a:rPr>
                        <a:t>开头处加</a:t>
                      </a:r>
                      <a:r>
                        <a:rPr lang="zh-CN" altLang="en-US" sz="1800" b="1" i="0" u="none" strike="noStrike" kern="1200" dirty="0">
                          <a:solidFill>
                            <a:schemeClr val="bg1"/>
                          </a:solidFill>
                          <a:effectLst/>
                          <a:latin typeface="Rockwell" panose="02060603020205020403" pitchFamily="18" charset="0"/>
                          <a:ea typeface="Apple Braille" charset="0"/>
                          <a:cs typeface="Apple Braille" charset="0"/>
                        </a:rPr>
                        <a:t>）</a:t>
                      </a:r>
                      <a:endParaRPr lang="en-US" altLang="zh-CN" sz="1800" b="1" i="0" u="none" strike="noStrike" kern="1200" dirty="0">
                        <a:solidFill>
                          <a:schemeClr val="bg1"/>
                        </a:solidFill>
                        <a:effectLst/>
                        <a:latin typeface="Rockwell" panose="02060603020205020403" pitchFamily="18" charset="0"/>
                        <a:ea typeface="Apple Braille" charset="0"/>
                        <a:cs typeface="Apple Braille" charset="0"/>
                      </a:endParaRPr>
                    </a:p>
                  </a:txBody>
                  <a:tcPr anchor="ctr">
                    <a:noFill/>
                  </a:tcPr>
                </a:tc>
              </a:tr>
              <a:tr h="806548">
                <a:tc>
                  <a:txBody>
                    <a:bodyPr/>
                    <a:lstStyle/>
                    <a:p>
                      <a:pPr algn="ctr"/>
                      <a:r>
                        <a:rPr lang="zh-CN" altLang="en-US" sz="2000" b="1" dirty="0">
                          <a:solidFill>
                            <a:srgbClr val="0E7FB7"/>
                          </a:solidFill>
                          <a:latin typeface="+mn-ea"/>
                          <a:ea typeface="+mn-ea"/>
                          <a:cs typeface="Hannotate SC" charset="-122"/>
                        </a:rPr>
                        <a:t>转发邮件</a:t>
                      </a:r>
                    </a:p>
                  </a:txBody>
                  <a:tcPr anchor="ctr">
                    <a:noFill/>
                  </a:tcPr>
                </a:tc>
                <a:tc>
                  <a:txBody>
                    <a:bodyPr/>
                    <a:lstStyle/>
                    <a:p>
                      <a:pPr algn="l"/>
                      <a:r>
                        <a:rPr lang="en-US" altLang="zh-CN" sz="1800" b="1" i="0" u="none" strike="noStrike" kern="1200" dirty="0">
                          <a:solidFill>
                            <a:schemeClr val="accent2">
                              <a:lumMod val="75000"/>
                            </a:schemeClr>
                          </a:solidFill>
                          <a:effectLst/>
                          <a:latin typeface="Rockwell" panose="02060603020205020403" pitchFamily="18" charset="0"/>
                          <a:ea typeface="Apple Braille" charset="0"/>
                          <a:cs typeface="Apple Braille" charset="0"/>
                        </a:rPr>
                        <a:t>forward</a:t>
                      </a:r>
                      <a:r>
                        <a:rPr lang="en-US" altLang="zh-CN" sz="1800" b="1" i="0" u="none" strike="noStrike" kern="1200" dirty="0">
                          <a:solidFill>
                            <a:schemeClr val="bg1"/>
                          </a:solidFill>
                          <a:effectLst/>
                          <a:latin typeface="Rockwell" panose="02060603020205020403" pitchFamily="18" charset="0"/>
                          <a:ea typeface="Apple Braille" charset="0"/>
                          <a:cs typeface="Apple Braille" charset="0"/>
                        </a:rPr>
                        <a:t> the email to someone</a:t>
                      </a:r>
                      <a:br>
                        <a:rPr lang="en-US" altLang="zh-CN" sz="1800" b="1" i="0" u="none" strike="noStrike" kern="1200" dirty="0">
                          <a:solidFill>
                            <a:schemeClr val="bg1"/>
                          </a:solidFill>
                          <a:effectLst/>
                          <a:latin typeface="Rockwell" panose="02060603020205020403" pitchFamily="18" charset="0"/>
                          <a:ea typeface="Apple Braille" charset="0"/>
                          <a:cs typeface="Apple Braille" charset="0"/>
                        </a:rPr>
                      </a:br>
                      <a:r>
                        <a:rPr lang="en-US" altLang="zh-CN" sz="1800" b="1" i="0" u="none" strike="noStrike" kern="1200" dirty="0">
                          <a:solidFill>
                            <a:schemeClr val="accent2">
                              <a:lumMod val="75000"/>
                            </a:schemeClr>
                          </a:solidFill>
                          <a:effectLst/>
                          <a:latin typeface="Rockwell" panose="02060603020205020403" pitchFamily="18" charset="0"/>
                          <a:ea typeface="Apple Braille" charset="0"/>
                          <a:cs typeface="Apple Braille" charset="0"/>
                        </a:rPr>
                        <a:t>pass</a:t>
                      </a:r>
                      <a:r>
                        <a:rPr lang="en-US" altLang="zh-CN" sz="1800" b="1" i="0" u="none" strike="noStrike" kern="1200" dirty="0">
                          <a:solidFill>
                            <a:schemeClr val="bg1"/>
                          </a:solidFill>
                          <a:effectLst/>
                          <a:latin typeface="Rockwell" panose="02060603020205020403" pitchFamily="18" charset="0"/>
                          <a:ea typeface="Apple Braille" charset="0"/>
                          <a:cs typeface="Apple Braille" charset="0"/>
                        </a:rPr>
                        <a:t> me the email</a:t>
                      </a:r>
                      <a:endParaRPr lang="zh-CN" altLang="en-US" sz="1800" dirty="0">
                        <a:solidFill>
                          <a:schemeClr val="bg1"/>
                        </a:solidFill>
                        <a:latin typeface="Rockwell" panose="02060603020205020403" pitchFamily="18" charset="0"/>
                        <a:ea typeface="Apple Braille" charset="0"/>
                        <a:cs typeface="Apple Braille" charset="0"/>
                      </a:endParaRPr>
                    </a:p>
                  </a:txBody>
                  <a:tcPr anchor="ctr">
                    <a:noFill/>
                  </a:tcPr>
                </a:tc>
              </a:tr>
              <a:tr h="806548">
                <a:tc>
                  <a:txBody>
                    <a:bodyPr/>
                    <a:lstStyle/>
                    <a:p>
                      <a:pPr algn="ctr"/>
                      <a:r>
                        <a:rPr lang="zh-CN" altLang="en-US" sz="2000" b="1" dirty="0">
                          <a:solidFill>
                            <a:srgbClr val="0E7FB7"/>
                          </a:solidFill>
                          <a:latin typeface="+mn-ea"/>
                          <a:ea typeface="+mn-ea"/>
                          <a:cs typeface="Hannotate SC" charset="-122"/>
                        </a:rPr>
                        <a:t>回复邮件</a:t>
                      </a:r>
                    </a:p>
                  </a:txBody>
                  <a:tcPr anchor="ctr">
                    <a:noFill/>
                  </a:tcPr>
                </a:tc>
                <a:tc>
                  <a:txBody>
                    <a:bodyPr/>
                    <a:lstStyle/>
                    <a:p>
                      <a:pPr algn="l"/>
                      <a:r>
                        <a:rPr lang="en-US" altLang="zh-CN" sz="1800" b="1" i="0" u="none" strike="noStrike" kern="1200" dirty="0">
                          <a:solidFill>
                            <a:schemeClr val="accent2">
                              <a:lumMod val="75000"/>
                            </a:schemeClr>
                          </a:solidFill>
                          <a:effectLst/>
                          <a:latin typeface="Rockwell" panose="02060603020205020403" pitchFamily="18" charset="0"/>
                          <a:ea typeface="Apple Braille" charset="0"/>
                          <a:cs typeface="Apple Braille" charset="0"/>
                        </a:rPr>
                        <a:t>get back</a:t>
                      </a:r>
                      <a:r>
                        <a:rPr lang="zh-CN" altLang="en-US" sz="1800" b="1" i="0" u="none" strike="noStrike" kern="1200" dirty="0">
                          <a:solidFill>
                            <a:schemeClr val="bg1"/>
                          </a:solidFill>
                          <a:effectLst/>
                          <a:latin typeface="Rockwell" panose="02060603020205020403" pitchFamily="18" charset="0"/>
                          <a:ea typeface="Apple Braille" charset="0"/>
                          <a:cs typeface="Apple Braille" charset="0"/>
                        </a:rPr>
                        <a:t>， </a:t>
                      </a:r>
                      <a:r>
                        <a:rPr lang="en-US" altLang="zh-CN" sz="1800" b="1" i="0" u="none" strike="noStrike" kern="1200" dirty="0">
                          <a:solidFill>
                            <a:schemeClr val="bg1"/>
                          </a:solidFill>
                          <a:effectLst/>
                          <a:latin typeface="Rockwell" panose="02060603020205020403" pitchFamily="18" charset="0"/>
                          <a:ea typeface="Apple Braille" charset="0"/>
                          <a:cs typeface="Apple Braille" charset="0"/>
                        </a:rPr>
                        <a:t>reply</a:t>
                      </a:r>
                      <a:r>
                        <a:rPr lang="zh-CN" altLang="en-US" sz="1800" b="1" i="0" u="none" strike="noStrike" kern="1200" dirty="0">
                          <a:solidFill>
                            <a:schemeClr val="bg1"/>
                          </a:solidFill>
                          <a:effectLst/>
                          <a:latin typeface="Rockwell" panose="02060603020205020403" pitchFamily="18" charset="0"/>
                          <a:ea typeface="Apple Braille" charset="0"/>
                          <a:cs typeface="Apple Braille" charset="0"/>
                        </a:rPr>
                        <a:t>（</a:t>
                      </a:r>
                      <a:r>
                        <a:rPr lang="zh-CN" altLang="en-US" sz="1800" b="1" i="0" u="none" strike="noStrike" kern="1200" baseline="0" dirty="0">
                          <a:solidFill>
                            <a:schemeClr val="bg1"/>
                          </a:solidFill>
                          <a:effectLst/>
                          <a:latin typeface="Rockwell" panose="02060603020205020403" pitchFamily="18" charset="0"/>
                          <a:ea typeface="Apple Braille" charset="0"/>
                          <a:cs typeface="Apple Braille" charset="0"/>
                        </a:rPr>
                        <a:t> </a:t>
                      </a:r>
                      <a:r>
                        <a:rPr lang="en-US" altLang="zh-CN" sz="1800" b="1" i="0" u="none" strike="noStrike" kern="1200" baseline="0" dirty="0">
                          <a:solidFill>
                            <a:schemeClr val="bg1"/>
                          </a:solidFill>
                          <a:effectLst/>
                          <a:latin typeface="Rockwell" panose="02060603020205020403" pitchFamily="18" charset="0"/>
                          <a:ea typeface="Apple Braille" charset="0"/>
                          <a:cs typeface="Apple Braille" charset="0"/>
                        </a:rPr>
                        <a:t>I will  get back to you tomorrow)</a:t>
                      </a:r>
                      <a:endParaRPr lang="zh-CN" altLang="en-US" sz="1800" b="1" dirty="0">
                        <a:solidFill>
                          <a:schemeClr val="bg1"/>
                        </a:solidFill>
                        <a:latin typeface="Rockwell" panose="02060603020205020403" pitchFamily="18" charset="0"/>
                        <a:ea typeface="Apple Braille" charset="0"/>
                        <a:cs typeface="Apple Braille" charset="0"/>
                      </a:endParaRPr>
                    </a:p>
                  </a:txBody>
                  <a:tcPr anchor="ctr">
                    <a:noFill/>
                  </a:tcPr>
                </a:tc>
              </a:tr>
              <a:tr h="806548">
                <a:tc>
                  <a:txBody>
                    <a:bodyPr/>
                    <a:lstStyle/>
                    <a:p>
                      <a:pPr algn="ctr"/>
                      <a:r>
                        <a:rPr lang="zh-CN" altLang="en-US" sz="2000" b="1" dirty="0">
                          <a:solidFill>
                            <a:srgbClr val="0E7FB7"/>
                          </a:solidFill>
                          <a:latin typeface="+mn-ea"/>
                          <a:ea typeface="+mn-ea"/>
                          <a:cs typeface="Hannotate SC" charset="-122"/>
                        </a:rPr>
                        <a:t>附件</a:t>
                      </a:r>
                    </a:p>
                  </a:txBody>
                  <a:tcPr anchor="ctr">
                    <a:noFill/>
                  </a:tcPr>
                </a:tc>
                <a:tc>
                  <a:txBody>
                    <a:bodyPr/>
                    <a:lstStyle/>
                    <a:p>
                      <a:pPr algn="l"/>
                      <a:r>
                        <a:rPr lang="en-US" altLang="zh-CN" sz="1800" b="1" i="0" u="none" strike="noStrike" kern="1200" dirty="0">
                          <a:solidFill>
                            <a:schemeClr val="bg1"/>
                          </a:solidFill>
                          <a:effectLst/>
                          <a:latin typeface="Rockwell" panose="02060603020205020403" pitchFamily="18" charset="0"/>
                          <a:ea typeface="Apple Braille" charset="0"/>
                          <a:cs typeface="Apple Braille" charset="0"/>
                        </a:rPr>
                        <a:t>Attached / Enclosed </a:t>
                      </a:r>
                      <a:endParaRPr lang="zh-CN" altLang="en-US" sz="1800" dirty="0">
                        <a:solidFill>
                          <a:schemeClr val="bg1"/>
                        </a:solidFill>
                        <a:latin typeface="Rockwell" panose="02060603020205020403" pitchFamily="18" charset="0"/>
                        <a:ea typeface="Apple Braille" charset="0"/>
                        <a:cs typeface="Apple Braille" charset="0"/>
                      </a:endParaRPr>
                    </a:p>
                  </a:txBody>
                  <a:tcPr anchor="ctr">
                    <a:noFill/>
                  </a:tcPr>
                </a:tc>
              </a:tr>
              <a:tr h="806548">
                <a:tc>
                  <a:txBody>
                    <a:bodyPr/>
                    <a:lstStyle/>
                    <a:p>
                      <a:pPr algn="ctr"/>
                      <a:r>
                        <a:rPr lang="zh-CN" altLang="en-US" sz="2000" b="1" dirty="0">
                          <a:solidFill>
                            <a:srgbClr val="0E7FB7"/>
                          </a:solidFill>
                          <a:latin typeface="+mn-ea"/>
                          <a:ea typeface="+mn-ea"/>
                          <a:cs typeface="Hannotate SC" charset="-122"/>
                        </a:rPr>
                        <a:t>文件</a:t>
                      </a:r>
                    </a:p>
                  </a:txBody>
                  <a:tcPr anchor="ctr">
                    <a:noFill/>
                  </a:tcPr>
                </a:tc>
                <a:tc>
                  <a:txBody>
                    <a:bodyPr/>
                    <a:lstStyle/>
                    <a:p>
                      <a:pPr algn="l"/>
                      <a:r>
                        <a:rPr lang="en-US" altLang="zh-CN" sz="1800" b="1" i="0" u="none" strike="noStrike" kern="1200" dirty="0">
                          <a:solidFill>
                            <a:schemeClr val="bg1"/>
                          </a:solidFill>
                          <a:effectLst/>
                          <a:latin typeface="Rockwell" panose="02060603020205020403" pitchFamily="18" charset="0"/>
                          <a:ea typeface="Apple Braille" charset="0"/>
                          <a:cs typeface="Apple Braille" charset="0"/>
                        </a:rPr>
                        <a:t>Document.(excel</a:t>
                      </a:r>
                      <a:r>
                        <a:rPr lang="zh-CN" altLang="en-US" sz="1800" b="1" i="0" u="none" strike="noStrike" kern="1200" dirty="0">
                          <a:solidFill>
                            <a:schemeClr val="bg1"/>
                          </a:solidFill>
                          <a:effectLst/>
                          <a:latin typeface="+mn-ea"/>
                          <a:ea typeface="+mn-ea"/>
                          <a:cs typeface="Apple Braille" charset="0"/>
                        </a:rPr>
                        <a:t>可以说</a:t>
                      </a:r>
                      <a:r>
                        <a:rPr lang="en-US" altLang="zh-CN" sz="1800" b="1" i="0" u="none" strike="noStrike" kern="1200" dirty="0">
                          <a:solidFill>
                            <a:schemeClr val="bg1"/>
                          </a:solidFill>
                          <a:effectLst/>
                          <a:latin typeface="Rockwell" panose="02060603020205020403" pitchFamily="18" charset="0"/>
                          <a:ea typeface="Apple Braille" charset="0"/>
                          <a:cs typeface="Apple Braille" charset="0"/>
                        </a:rPr>
                        <a:t>spreadsheet, </a:t>
                      </a:r>
                      <a:r>
                        <a:rPr lang="en-US" altLang="zh-CN" sz="1800" b="1" i="0" u="none" strike="noStrike" kern="1200" dirty="0" err="1">
                          <a:solidFill>
                            <a:schemeClr val="bg1"/>
                          </a:solidFill>
                          <a:effectLst/>
                          <a:latin typeface="Rockwell" panose="02060603020205020403" pitchFamily="18" charset="0"/>
                          <a:ea typeface="Apple Braille" charset="0"/>
                          <a:cs typeface="Apple Braille" charset="0"/>
                        </a:rPr>
                        <a:t>ppt</a:t>
                      </a:r>
                      <a:r>
                        <a:rPr lang="zh-CN" altLang="en-US" sz="1800" b="1" i="0" u="none" strike="noStrike" kern="1200" dirty="0">
                          <a:solidFill>
                            <a:schemeClr val="bg1"/>
                          </a:solidFill>
                          <a:effectLst/>
                          <a:latin typeface="+mn-ea"/>
                          <a:ea typeface="+mn-ea"/>
                          <a:cs typeface="Apple Braille" charset="0"/>
                        </a:rPr>
                        <a:t>可以说</a:t>
                      </a:r>
                      <a:r>
                        <a:rPr lang="en-US" altLang="zh-CN" sz="1800" b="1" i="0" u="none" strike="noStrike" kern="1200" dirty="0">
                          <a:solidFill>
                            <a:schemeClr val="bg1"/>
                          </a:solidFill>
                          <a:effectLst/>
                          <a:latin typeface="Rockwell" panose="02060603020205020403" pitchFamily="18" charset="0"/>
                          <a:ea typeface="Apple Braille" charset="0"/>
                          <a:cs typeface="Apple Braille" charset="0"/>
                        </a:rPr>
                        <a:t>presentation) ,file</a:t>
                      </a:r>
                      <a:endParaRPr lang="zh-CN" altLang="en-US" sz="1800" b="1" dirty="0">
                        <a:solidFill>
                          <a:schemeClr val="bg1"/>
                        </a:solidFill>
                        <a:latin typeface="Rockwell" panose="02060603020205020403" pitchFamily="18" charset="0"/>
                        <a:ea typeface="Apple Braille" charset="0"/>
                        <a:cs typeface="Apple Braille" charset="0"/>
                      </a:endParaRPr>
                    </a:p>
                  </a:txBody>
                  <a:tcPr anchor="ctr">
                    <a:noFill/>
                  </a:tcPr>
                </a:tc>
              </a:tr>
            </a:tbl>
          </a:graphicData>
        </a:graphic>
      </p:graphicFrame>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21309">
            <a:off x="7376160" y="3169203"/>
            <a:ext cx="4454769" cy="2957471"/>
          </a:xfrm>
          <a:prstGeom prst="rect">
            <a:avLst/>
          </a:prstGeom>
          <a:effectLst>
            <a:softEdge rad="254000"/>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6645910" y="2815590"/>
            <a:ext cx="4895215" cy="829945"/>
          </a:xfrm>
          <a:prstGeom prst="rect">
            <a:avLst/>
          </a:prstGeom>
          <a:noFill/>
        </p:spPr>
        <p:txBody>
          <a:bodyPr wrap="square" rtlCol="0">
            <a:spAutoFit/>
          </a:bodyPr>
          <a:lstStyle/>
          <a:p>
            <a:r>
              <a:rPr lang="en-US" altLang="zh-CN" sz="4800">
                <a:solidFill>
                  <a:schemeClr val="accent1"/>
                </a:solidFill>
                <a:effectLst>
                  <a:outerShdw blurRad="38100" dist="25400" dir="5400000" algn="ctr" rotWithShape="0">
                    <a:srgbClr val="6E747A">
                      <a:alpha val="43000"/>
                    </a:srgbClr>
                  </a:outerShdw>
                </a:effectLst>
              </a:rPr>
              <a:t>Email   etiquette</a:t>
            </a:r>
          </a:p>
        </p:txBody>
      </p:sp>
      <p:pic>
        <p:nvPicPr>
          <p:cNvPr id="4" name="图片 3" descr="pexels-photo-1243365"/>
          <p:cNvPicPr>
            <a:picLocks noChangeAspect="1"/>
          </p:cNvPicPr>
          <p:nvPr/>
        </p:nvPicPr>
        <p:blipFill>
          <a:blip r:embed="rId2"/>
          <a:stretch>
            <a:fillRect/>
          </a:stretch>
        </p:blipFill>
        <p:spPr>
          <a:xfrm>
            <a:off x="637540" y="1063625"/>
            <a:ext cx="5163820" cy="505079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985520" y="548640"/>
            <a:ext cx="7987665" cy="5631180"/>
          </a:xfrm>
          <a:prstGeom prst="rect">
            <a:avLst/>
          </a:prstGeom>
          <a:noFill/>
        </p:spPr>
        <p:txBody>
          <a:bodyPr wrap="square" rtlCol="0" anchor="t">
            <a:spAutoFit/>
          </a:bodyPr>
          <a:lstStyle/>
          <a:p>
            <a:r>
              <a:rPr lang="zh-CN" altLang="en-US" b="1" dirty="0">
                <a:solidFill>
                  <a:schemeClr val="accent2"/>
                </a:solidFill>
              </a:rPr>
              <a:t>1）感谢</a:t>
            </a:r>
            <a:r>
              <a:rPr lang="en-US" altLang="zh-CN" b="1" dirty="0">
                <a:solidFill>
                  <a:schemeClr val="accent2"/>
                </a:solidFill>
              </a:rPr>
              <a:t>acknowledge</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中文邮件不喜欢太多客套话，废话少说，直入正题，但是美国人写邮件，哪怕是和熟悉的人，回邮件第一句话，都要感谢，所以他们的邮件都是thank来thank去的，中文邮件没这种习惯。开头，感谢别人回复自己的邮件（也可以用thank you，用在稍微正式场合，比如和陌生人发邮件）</a:t>
            </a:r>
          </a:p>
          <a:p>
            <a:endParaRPr lang="zh-CN" altLang="en-US" dirty="0">
              <a:solidFill>
                <a:schemeClr val="bg1"/>
              </a:solidFill>
            </a:endParaRPr>
          </a:p>
          <a:p>
            <a:pPr marL="285750" indent="-285750">
              <a:buFont typeface="Arial" panose="020B0604020202020204" pitchFamily="34" charset="0"/>
              <a:buChar char="•"/>
            </a:pPr>
            <a:r>
              <a:rPr lang="zh-CN" altLang="en-US" dirty="0">
                <a:solidFill>
                  <a:schemeClr val="bg1"/>
                </a:solidFill>
              </a:rPr>
              <a:t>Thanks for the quick reply.</a:t>
            </a:r>
          </a:p>
          <a:p>
            <a:pPr marL="285750" indent="-285750">
              <a:buFont typeface="Arial" panose="020B0604020202020204" pitchFamily="34" charset="0"/>
              <a:buChar char="•"/>
            </a:pPr>
            <a:r>
              <a:rPr lang="zh-CN" altLang="en-US" dirty="0">
                <a:solidFill>
                  <a:schemeClr val="bg1"/>
                </a:solidFill>
              </a:rPr>
              <a:t>Thanks for getting back to me.</a:t>
            </a:r>
          </a:p>
          <a:p>
            <a:pPr marL="285750" indent="-285750">
              <a:buFont typeface="Arial" panose="020B0604020202020204" pitchFamily="34" charset="0"/>
              <a:buChar char="•"/>
            </a:pPr>
            <a:r>
              <a:rPr lang="zh-CN" altLang="en-US" dirty="0">
                <a:solidFill>
                  <a:schemeClr val="bg1"/>
                </a:solidFill>
              </a:rPr>
              <a:t>Thanks for the update on the situation.</a:t>
            </a:r>
          </a:p>
          <a:p>
            <a:pPr marL="285750" indent="-285750">
              <a:buFont typeface="Arial" panose="020B0604020202020204" pitchFamily="34" charset="0"/>
              <a:buChar char="•"/>
            </a:pPr>
            <a:r>
              <a:rPr lang="zh-CN" altLang="en-US" dirty="0">
                <a:solidFill>
                  <a:schemeClr val="bg1"/>
                </a:solidFill>
              </a:rPr>
              <a:t>Thanks for the updated information.</a:t>
            </a:r>
          </a:p>
          <a:p>
            <a:pPr marL="285750" indent="-285750">
              <a:buFont typeface="Arial" panose="020B0604020202020204" pitchFamily="34" charset="0"/>
              <a:buChar char="•"/>
            </a:pPr>
            <a:r>
              <a:rPr lang="zh-CN" altLang="en-US" dirty="0">
                <a:solidFill>
                  <a:schemeClr val="bg1"/>
                </a:solidFill>
              </a:rPr>
              <a:t>Thanks for gathering the information this week on this issue. </a:t>
            </a:r>
          </a:p>
          <a:p>
            <a:pPr marL="285750" indent="-285750">
              <a:buFont typeface="Arial" panose="020B0604020202020204" pitchFamily="34" charset="0"/>
              <a:buChar char="•"/>
            </a:pPr>
            <a:endParaRPr lang="zh-CN" altLang="en-US" dirty="0">
              <a:solidFill>
                <a:schemeClr val="bg1"/>
              </a:solidFill>
            </a:endParaRPr>
          </a:p>
          <a:p>
            <a:pPr indent="0">
              <a:buNone/>
            </a:pPr>
            <a:r>
              <a:rPr lang="zh-CN" altLang="en-US" dirty="0">
                <a:solidFill>
                  <a:schemeClr val="bg1"/>
                </a:solidFill>
              </a:rPr>
              <a:t>别人发邮件提供信息给你，中文邮件是懒得回的，英文邮件也习惯感谢，简单回复一个。</a:t>
            </a:r>
          </a:p>
          <a:p>
            <a:pPr indent="0">
              <a:buNone/>
            </a:pPr>
            <a:endParaRPr lang="zh-CN" altLang="en-US" dirty="0">
              <a:solidFill>
                <a:schemeClr val="bg1"/>
              </a:solidFill>
            </a:endParaRPr>
          </a:p>
          <a:p>
            <a:pPr marL="285750" indent="-285750">
              <a:buFont typeface="Arial" panose="020B0604020202020204" pitchFamily="34" charset="0"/>
              <a:buChar char="•"/>
            </a:pPr>
            <a:r>
              <a:rPr lang="zh-CN" altLang="en-US" dirty="0">
                <a:solidFill>
                  <a:schemeClr val="bg1"/>
                </a:solidFill>
              </a:rPr>
              <a:t>Thank you.</a:t>
            </a:r>
          </a:p>
          <a:p>
            <a:pPr marL="285750" indent="-285750">
              <a:buFont typeface="Arial" panose="020B0604020202020204" pitchFamily="34" charset="0"/>
              <a:buChar char="•"/>
            </a:pPr>
            <a:r>
              <a:rPr lang="zh-CN" altLang="en-US" dirty="0">
                <a:solidFill>
                  <a:schemeClr val="bg1"/>
                </a:solidFill>
              </a:rPr>
              <a:t>Well noted. </a:t>
            </a:r>
          </a:p>
          <a:p>
            <a:pPr marL="285750" indent="-285750">
              <a:buFont typeface="Arial" panose="020B0604020202020204" pitchFamily="34" charset="0"/>
              <a:buChar char="•"/>
            </a:pPr>
            <a:r>
              <a:rPr lang="zh-CN" altLang="en-US" dirty="0">
                <a:solidFill>
                  <a:schemeClr val="bg1"/>
                </a:solidFill>
              </a:rPr>
              <a:t>Noted/Received with thanks.</a:t>
            </a:r>
          </a:p>
          <a:p>
            <a:pPr marL="285750" indent="-285750">
              <a:buFont typeface="Arial" panose="020B0604020202020204" pitchFamily="34" charset="0"/>
              <a:buChar char="•"/>
            </a:pPr>
            <a:r>
              <a:rPr lang="zh-CN" altLang="en-US" dirty="0">
                <a:solidFill>
                  <a:schemeClr val="bg1"/>
                </a:solidFill>
              </a:rPr>
              <a:t>Good information.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 Box 7"/>
          <p:cNvSpPr txBox="1">
            <a:spLocks noChangeArrowheads="1"/>
          </p:cNvSpPr>
          <p:nvPr/>
        </p:nvSpPr>
        <p:spPr bwMode="auto">
          <a:xfrm>
            <a:off x="408156" y="509273"/>
            <a:ext cx="4425249" cy="600164"/>
          </a:xfrm>
          <a:prstGeom prst="rect">
            <a:avLst/>
          </a:prstGeom>
          <a:noFill/>
          <a:ln w="9525">
            <a:noFill/>
            <a:miter lim="800000"/>
          </a:ln>
        </p:spPr>
        <p:txBody>
          <a:bodyPr wrap="none" lIns="45720" tIns="22860" rIns="45720" bIns="22860">
            <a:spAutoFit/>
          </a:bodyPr>
          <a:lstStyle/>
          <a:p>
            <a:pPr algn="ctr" defTabSz="1087755"/>
            <a:r>
              <a:rPr lang="en-CA" sz="3600" spc="-150" dirty="0">
                <a:solidFill>
                  <a:schemeClr val="bg2"/>
                </a:solidFill>
                <a:latin typeface="Times New Roman" panose="02020603050405020304" pitchFamily="18" charset="0"/>
                <a:ea typeface="Open Sans" pitchFamily="34" charset="0"/>
                <a:cs typeface="Times New Roman" panose="02020603050405020304" pitchFamily="18" charset="0"/>
              </a:rPr>
              <a:t>E-mail Writing Workshop</a:t>
            </a:r>
          </a:p>
        </p:txBody>
      </p:sp>
      <p:sp>
        <p:nvSpPr>
          <p:cNvPr id="16" name="Freeform 5"/>
          <p:cNvSpPr/>
          <p:nvPr/>
        </p:nvSpPr>
        <p:spPr bwMode="auto">
          <a:xfrm>
            <a:off x="1278375" y="5229185"/>
            <a:ext cx="2298528" cy="959885"/>
          </a:xfrm>
          <a:custGeom>
            <a:avLst/>
            <a:gdLst>
              <a:gd name="T0" fmla="*/ 0 w 973"/>
              <a:gd name="T1" fmla="*/ 300 h 300"/>
              <a:gd name="T2" fmla="*/ 0 w 973"/>
              <a:gd name="T3" fmla="*/ 0 h 300"/>
              <a:gd name="T4" fmla="*/ 973 w 973"/>
              <a:gd name="T5" fmla="*/ 0 h 300"/>
            </a:gdLst>
            <a:ahLst/>
            <a:cxnLst>
              <a:cxn ang="0">
                <a:pos x="T0" y="T1"/>
              </a:cxn>
              <a:cxn ang="0">
                <a:pos x="T2" y="T3"/>
              </a:cxn>
              <a:cxn ang="0">
                <a:pos x="T4" y="T5"/>
              </a:cxn>
            </a:cxnLst>
            <a:rect l="0" t="0" r="r" b="b"/>
            <a:pathLst>
              <a:path w="973" h="300">
                <a:moveTo>
                  <a:pt x="0" y="300"/>
                </a:moveTo>
                <a:lnTo>
                  <a:pt x="0" y="0"/>
                </a:lnTo>
                <a:lnTo>
                  <a:pt x="973" y="0"/>
                </a:lnTo>
              </a:path>
            </a:pathLst>
          </a:custGeom>
          <a:noFill/>
          <a:ln w="57150" cap="flat">
            <a:solidFill>
              <a:srgbClr val="0E7FB7"/>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2" name="Rectangle 12"/>
          <p:cNvSpPr/>
          <p:nvPr/>
        </p:nvSpPr>
        <p:spPr>
          <a:xfrm>
            <a:off x="1157638" y="3823502"/>
            <a:ext cx="2540001" cy="1400383"/>
          </a:xfrm>
          <a:prstGeom prst="rect">
            <a:avLst/>
          </a:prstGeom>
        </p:spPr>
        <p:txBody>
          <a:bodyPr wrap="square">
            <a:spAutoFit/>
          </a:bodyPr>
          <a:lstStyle/>
          <a:p>
            <a:pPr>
              <a:lnSpc>
                <a:spcPct val="200000"/>
              </a:lnSpc>
            </a:pPr>
            <a:r>
              <a:rPr lang="en-US" sz="2400" b="1" dirty="0">
                <a:solidFill>
                  <a:srgbClr val="0E7FB7"/>
                </a:solidFill>
                <a:ea typeface="Open Sans" pitchFamily="34" charset="0"/>
                <a:cs typeface="Open Sans" pitchFamily="34" charset="0"/>
              </a:rPr>
              <a:t>Part 1</a:t>
            </a:r>
            <a:endParaRPr lang="en-US" sz="1100" dirty="0">
              <a:solidFill>
                <a:srgbClr val="0E7FB7"/>
              </a:solidFill>
              <a:latin typeface="Open Sans" pitchFamily="34" charset="0"/>
              <a:ea typeface="Open Sans" pitchFamily="34" charset="0"/>
              <a:cs typeface="Open Sans" pitchFamily="34" charset="0"/>
            </a:endParaRPr>
          </a:p>
          <a:p>
            <a:pPr>
              <a:spcBef>
                <a:spcPts val="600"/>
              </a:spcBef>
            </a:pPr>
            <a:r>
              <a:rPr lang="en-US" sz="1600" dirty="0">
                <a:solidFill>
                  <a:schemeClr val="bg1">
                    <a:lumMod val="95000"/>
                  </a:schemeClr>
                </a:solidFill>
                <a:latin typeface="Rockwell" panose="02060603020205020403" pitchFamily="18" charset="0"/>
                <a:ea typeface="Open Sans" pitchFamily="34" charset="0"/>
                <a:cs typeface="Open Sans" pitchFamily="34" charset="0"/>
              </a:rPr>
              <a:t>Why are business writing skills important?</a:t>
            </a:r>
          </a:p>
        </p:txBody>
      </p:sp>
      <p:sp>
        <p:nvSpPr>
          <p:cNvPr id="26" name="Freeform 5"/>
          <p:cNvSpPr/>
          <p:nvPr/>
        </p:nvSpPr>
        <p:spPr bwMode="auto">
          <a:xfrm>
            <a:off x="3576902" y="4278140"/>
            <a:ext cx="2298528" cy="959885"/>
          </a:xfrm>
          <a:custGeom>
            <a:avLst/>
            <a:gdLst>
              <a:gd name="T0" fmla="*/ 0 w 973"/>
              <a:gd name="T1" fmla="*/ 300 h 300"/>
              <a:gd name="T2" fmla="*/ 0 w 973"/>
              <a:gd name="T3" fmla="*/ 0 h 300"/>
              <a:gd name="T4" fmla="*/ 973 w 973"/>
              <a:gd name="T5" fmla="*/ 0 h 300"/>
            </a:gdLst>
            <a:ahLst/>
            <a:cxnLst>
              <a:cxn ang="0">
                <a:pos x="T0" y="T1"/>
              </a:cxn>
              <a:cxn ang="0">
                <a:pos x="T2" y="T3"/>
              </a:cxn>
              <a:cxn ang="0">
                <a:pos x="T4" y="T5"/>
              </a:cxn>
            </a:cxnLst>
            <a:rect l="0" t="0" r="r" b="b"/>
            <a:pathLst>
              <a:path w="973" h="300">
                <a:moveTo>
                  <a:pt x="0" y="300"/>
                </a:moveTo>
                <a:lnTo>
                  <a:pt x="0" y="0"/>
                </a:lnTo>
                <a:lnTo>
                  <a:pt x="973" y="0"/>
                </a:lnTo>
              </a:path>
            </a:pathLst>
          </a:custGeom>
          <a:noFill/>
          <a:ln w="57150" cap="flat">
            <a:solidFill>
              <a:srgbClr val="92D05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7" name="Rectangle 12"/>
          <p:cNvSpPr/>
          <p:nvPr/>
        </p:nvSpPr>
        <p:spPr>
          <a:xfrm>
            <a:off x="3450895" y="2902397"/>
            <a:ext cx="2177791" cy="1400383"/>
          </a:xfrm>
          <a:prstGeom prst="rect">
            <a:avLst/>
          </a:prstGeom>
        </p:spPr>
        <p:txBody>
          <a:bodyPr wrap="square">
            <a:spAutoFit/>
          </a:bodyPr>
          <a:lstStyle/>
          <a:p>
            <a:pPr>
              <a:lnSpc>
                <a:spcPct val="200000"/>
              </a:lnSpc>
            </a:pPr>
            <a:r>
              <a:rPr lang="en-US" altLang="zh-CN" sz="2400" b="1" dirty="0">
                <a:solidFill>
                  <a:srgbClr val="45C1A4"/>
                </a:solidFill>
                <a:ea typeface="Open Sans" pitchFamily="34" charset="0"/>
                <a:cs typeface="Open Sans" pitchFamily="34" charset="0"/>
              </a:rPr>
              <a:t>Part 2</a:t>
            </a:r>
            <a:endParaRPr lang="en-US" altLang="zh-CN" sz="1200" dirty="0">
              <a:solidFill>
                <a:srgbClr val="45C1A4"/>
              </a:solidFill>
              <a:latin typeface="Open Sans" pitchFamily="34" charset="0"/>
              <a:ea typeface="Open Sans" pitchFamily="34" charset="0"/>
              <a:cs typeface="Open Sans" pitchFamily="34" charset="0"/>
            </a:endParaRPr>
          </a:p>
          <a:p>
            <a:pPr>
              <a:spcBef>
                <a:spcPts val="600"/>
              </a:spcBef>
            </a:pPr>
            <a:r>
              <a:rPr lang="en-US" altLang="zh-CN" sz="1600" dirty="0">
                <a:solidFill>
                  <a:schemeClr val="bg1">
                    <a:lumMod val="95000"/>
                  </a:schemeClr>
                </a:solidFill>
                <a:latin typeface="Rockwell" panose="02060603020205020403" pitchFamily="18" charset="0"/>
                <a:ea typeface="Open Sans" pitchFamily="34" charset="0"/>
                <a:cs typeface="Open Sans" pitchFamily="34" charset="0"/>
              </a:rPr>
              <a:t>Composition of  the E-mail</a:t>
            </a:r>
          </a:p>
        </p:txBody>
      </p:sp>
      <p:sp>
        <p:nvSpPr>
          <p:cNvPr id="28" name="Freeform 5"/>
          <p:cNvSpPr/>
          <p:nvPr/>
        </p:nvSpPr>
        <p:spPr bwMode="auto">
          <a:xfrm>
            <a:off x="5875430" y="3343560"/>
            <a:ext cx="2298528" cy="959885"/>
          </a:xfrm>
          <a:custGeom>
            <a:avLst/>
            <a:gdLst>
              <a:gd name="T0" fmla="*/ 0 w 973"/>
              <a:gd name="T1" fmla="*/ 300 h 300"/>
              <a:gd name="T2" fmla="*/ 0 w 973"/>
              <a:gd name="T3" fmla="*/ 0 h 300"/>
              <a:gd name="T4" fmla="*/ 973 w 973"/>
              <a:gd name="T5" fmla="*/ 0 h 300"/>
            </a:gdLst>
            <a:ahLst/>
            <a:cxnLst>
              <a:cxn ang="0">
                <a:pos x="T0" y="T1"/>
              </a:cxn>
              <a:cxn ang="0">
                <a:pos x="T2" y="T3"/>
              </a:cxn>
              <a:cxn ang="0">
                <a:pos x="T4" y="T5"/>
              </a:cxn>
            </a:cxnLst>
            <a:rect l="0" t="0" r="r" b="b"/>
            <a:pathLst>
              <a:path w="973" h="300">
                <a:moveTo>
                  <a:pt x="0" y="300"/>
                </a:moveTo>
                <a:lnTo>
                  <a:pt x="0" y="0"/>
                </a:lnTo>
                <a:lnTo>
                  <a:pt x="973" y="0"/>
                </a:lnTo>
              </a:path>
            </a:pathLst>
          </a:custGeom>
          <a:noFill/>
          <a:ln w="57150" cap="flat">
            <a:solidFill>
              <a:schemeClr val="accent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9" name="Freeform 5"/>
          <p:cNvSpPr/>
          <p:nvPr/>
        </p:nvSpPr>
        <p:spPr bwMode="auto">
          <a:xfrm>
            <a:off x="8173958" y="2383675"/>
            <a:ext cx="2298528" cy="959885"/>
          </a:xfrm>
          <a:custGeom>
            <a:avLst/>
            <a:gdLst>
              <a:gd name="T0" fmla="*/ 0 w 973"/>
              <a:gd name="T1" fmla="*/ 300 h 300"/>
              <a:gd name="T2" fmla="*/ 0 w 973"/>
              <a:gd name="T3" fmla="*/ 0 h 300"/>
              <a:gd name="T4" fmla="*/ 973 w 973"/>
              <a:gd name="T5" fmla="*/ 0 h 300"/>
            </a:gdLst>
            <a:ahLst/>
            <a:cxnLst>
              <a:cxn ang="0">
                <a:pos x="T0" y="T1"/>
              </a:cxn>
              <a:cxn ang="0">
                <a:pos x="T2" y="T3"/>
              </a:cxn>
              <a:cxn ang="0">
                <a:pos x="T4" y="T5"/>
              </a:cxn>
            </a:cxnLst>
            <a:rect l="0" t="0" r="r" b="b"/>
            <a:pathLst>
              <a:path w="973" h="300">
                <a:moveTo>
                  <a:pt x="0" y="300"/>
                </a:moveTo>
                <a:lnTo>
                  <a:pt x="0" y="0"/>
                </a:lnTo>
                <a:lnTo>
                  <a:pt x="973" y="0"/>
                </a:lnTo>
              </a:path>
            </a:pathLst>
          </a:custGeom>
          <a:noFill/>
          <a:ln w="57150" cap="flat">
            <a:solidFill>
              <a:schemeClr val="accent2">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30" name="Rectangle 12"/>
          <p:cNvSpPr/>
          <p:nvPr/>
        </p:nvSpPr>
        <p:spPr>
          <a:xfrm>
            <a:off x="5812426" y="1993969"/>
            <a:ext cx="2177791" cy="1323439"/>
          </a:xfrm>
          <a:prstGeom prst="rect">
            <a:avLst/>
          </a:prstGeom>
        </p:spPr>
        <p:txBody>
          <a:bodyPr wrap="square">
            <a:spAutoFit/>
          </a:bodyPr>
          <a:lstStyle/>
          <a:p>
            <a:pPr>
              <a:lnSpc>
                <a:spcPct val="200000"/>
              </a:lnSpc>
            </a:pPr>
            <a:r>
              <a:rPr lang="en-US" altLang="zh-CN" sz="2400" b="1" dirty="0">
                <a:solidFill>
                  <a:srgbClr val="B9D51F"/>
                </a:solidFill>
                <a:ea typeface="Open Sans" pitchFamily="34" charset="0"/>
                <a:cs typeface="Open Sans" pitchFamily="34" charset="0"/>
              </a:rPr>
              <a:t>Part 3</a:t>
            </a:r>
          </a:p>
          <a:p>
            <a:r>
              <a:rPr lang="en-US" altLang="zh-CN" sz="1600" dirty="0">
                <a:solidFill>
                  <a:schemeClr val="bg1">
                    <a:lumMod val="95000"/>
                  </a:schemeClr>
                </a:solidFill>
                <a:latin typeface="Rockwell" panose="02060603020205020403" pitchFamily="18" charset="0"/>
                <a:ea typeface="Open Sans" pitchFamily="34" charset="0"/>
                <a:cs typeface="Open Sans" pitchFamily="34" charset="0"/>
              </a:rPr>
              <a:t>The tone of the mail,</a:t>
            </a:r>
          </a:p>
          <a:p>
            <a:r>
              <a:rPr lang="en-US" altLang="zh-CN" sz="1600" dirty="0">
                <a:solidFill>
                  <a:schemeClr val="bg1">
                    <a:lumMod val="95000"/>
                  </a:schemeClr>
                </a:solidFill>
                <a:latin typeface="Rockwell" panose="02060603020205020403" pitchFamily="18" charset="0"/>
                <a:ea typeface="Open Sans" pitchFamily="34" charset="0"/>
                <a:cs typeface="Open Sans" pitchFamily="34" charset="0"/>
              </a:rPr>
              <a:t>formal or informal</a:t>
            </a:r>
            <a:endParaRPr lang="en-US" altLang="zh-CN" sz="1600" b="1" dirty="0">
              <a:solidFill>
                <a:schemeClr val="bg1"/>
              </a:solidFill>
              <a:latin typeface="Rockwell" panose="02060603020205020403" pitchFamily="18" charset="0"/>
              <a:ea typeface="Open Sans" pitchFamily="34" charset="0"/>
              <a:cs typeface="Open Sans" pitchFamily="34" charset="0"/>
            </a:endParaRPr>
          </a:p>
        </p:txBody>
      </p:sp>
      <p:sp>
        <p:nvSpPr>
          <p:cNvPr id="31" name="Rectangle 12"/>
          <p:cNvSpPr/>
          <p:nvPr/>
        </p:nvSpPr>
        <p:spPr>
          <a:xfrm>
            <a:off x="8173958" y="1260291"/>
            <a:ext cx="2298528" cy="1154162"/>
          </a:xfrm>
          <a:prstGeom prst="rect">
            <a:avLst/>
          </a:prstGeom>
        </p:spPr>
        <p:txBody>
          <a:bodyPr wrap="square">
            <a:spAutoFit/>
          </a:bodyPr>
          <a:lstStyle/>
          <a:p>
            <a:pPr>
              <a:lnSpc>
                <a:spcPct val="200000"/>
              </a:lnSpc>
            </a:pPr>
            <a:r>
              <a:rPr lang="en-US" altLang="zh-CN" sz="2400" b="1" dirty="0">
                <a:solidFill>
                  <a:srgbClr val="F2685A"/>
                </a:solidFill>
                <a:ea typeface="Open Sans" pitchFamily="34" charset="0"/>
                <a:cs typeface="Open Sans" pitchFamily="34" charset="0"/>
              </a:rPr>
              <a:t>Part 4</a:t>
            </a:r>
            <a:endParaRPr lang="en-US" altLang="zh-CN" sz="1200" dirty="0">
              <a:solidFill>
                <a:srgbClr val="F2685A"/>
              </a:solidFill>
              <a:latin typeface="Open Sans" pitchFamily="34" charset="0"/>
              <a:ea typeface="Open Sans" pitchFamily="34" charset="0"/>
              <a:cs typeface="Open Sans" pitchFamily="34" charset="0"/>
            </a:endParaRPr>
          </a:p>
          <a:p>
            <a:pPr>
              <a:spcBef>
                <a:spcPts val="600"/>
              </a:spcBef>
            </a:pPr>
            <a:r>
              <a:rPr lang="en-US" altLang="zh-CN" sz="1600" dirty="0">
                <a:solidFill>
                  <a:schemeClr val="bg1">
                    <a:lumMod val="95000"/>
                  </a:schemeClr>
                </a:solidFill>
                <a:latin typeface="Rockwell" panose="02060603020205020403" pitchFamily="18" charset="0"/>
                <a:ea typeface="Open Sans" pitchFamily="34" charset="0"/>
                <a:cs typeface="Open Sans" pitchFamily="34" charset="0"/>
              </a:rPr>
              <a:t>Basic terminology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726440" y="770255"/>
            <a:ext cx="11045825" cy="3692525"/>
          </a:xfrm>
          <a:prstGeom prst="rect">
            <a:avLst/>
          </a:prstGeom>
          <a:noFill/>
        </p:spPr>
        <p:txBody>
          <a:bodyPr wrap="square" rtlCol="0" anchor="t">
            <a:spAutoFit/>
          </a:bodyPr>
          <a:lstStyle/>
          <a:p>
            <a:r>
              <a:rPr lang="zh-CN" altLang="en-US" b="1" dirty="0">
                <a:solidFill>
                  <a:schemeClr val="accent2"/>
                </a:solidFill>
              </a:rPr>
              <a:t>2）道歉</a:t>
            </a:r>
            <a:endParaRPr lang="zh-CN" altLang="en-US" dirty="0">
              <a:solidFill>
                <a:schemeClr val="bg1"/>
              </a:solidFill>
            </a:endParaRPr>
          </a:p>
          <a:p>
            <a:endParaRPr lang="zh-CN" altLang="en-US" dirty="0">
              <a:solidFill>
                <a:schemeClr val="bg1"/>
              </a:solidFill>
            </a:endParaRPr>
          </a:p>
          <a:p>
            <a:r>
              <a:rPr lang="zh-CN" altLang="en-US" dirty="0">
                <a:solidFill>
                  <a:schemeClr val="bg1"/>
                </a:solidFill>
              </a:rPr>
              <a:t>如果是回邮件回得晚了，先道歉，貌似中文很少有这个习惯(以下sorry也可以替换成apologize，更正式一点，发给重要的人或者群发）</a:t>
            </a:r>
          </a:p>
          <a:p>
            <a:endParaRPr lang="zh-CN" altLang="en-US" dirty="0">
              <a:solidFill>
                <a:schemeClr val="bg1"/>
              </a:solidFill>
            </a:endParaRPr>
          </a:p>
          <a:p>
            <a:pPr marL="285750" indent="-285750">
              <a:buFont typeface="Arial" panose="020B0604020202020204" pitchFamily="34" charset="0"/>
              <a:buChar char="•"/>
            </a:pPr>
            <a:r>
              <a:rPr lang="zh-CN" altLang="en-US" dirty="0">
                <a:solidFill>
                  <a:schemeClr val="bg1"/>
                </a:solidFill>
              </a:rPr>
              <a:t>Sorry for the</a:t>
            </a:r>
            <a:r>
              <a:rPr lang="zh-CN" altLang="en-US" dirty="0">
                <a:solidFill>
                  <a:srgbClr val="FF0000"/>
                </a:solidFill>
              </a:rPr>
              <a:t> </a:t>
            </a:r>
            <a:r>
              <a:rPr lang="zh-CN" altLang="en-US" dirty="0">
                <a:solidFill>
                  <a:schemeClr val="accent2">
                    <a:lumMod val="75000"/>
                  </a:schemeClr>
                </a:solidFill>
              </a:rPr>
              <a:t>late reply</a:t>
            </a:r>
            <a:r>
              <a:rPr lang="zh-CN" altLang="en-US" dirty="0">
                <a:solidFill>
                  <a:schemeClr val="bg1"/>
                </a:solidFill>
              </a:rPr>
              <a:t>.（中国人普遍用这一种，也有老外用，不过下面两种更多）</a:t>
            </a:r>
          </a:p>
          <a:p>
            <a:pPr marL="285750" indent="-285750">
              <a:buFont typeface="Arial" panose="020B0604020202020204" pitchFamily="34" charset="0"/>
              <a:buChar char="•"/>
            </a:pPr>
            <a:r>
              <a:rPr lang="zh-CN" altLang="en-US" dirty="0">
                <a:solidFill>
                  <a:schemeClr val="bg1"/>
                </a:solidFill>
              </a:rPr>
              <a:t>Sorry I haven</a:t>
            </a:r>
            <a:r>
              <a:rPr lang="en-US" altLang="zh-CN" dirty="0">
                <a:solidFill>
                  <a:schemeClr val="bg1"/>
                </a:solidFill>
              </a:rPr>
              <a:t>’</a:t>
            </a:r>
            <a:r>
              <a:rPr lang="zh-CN" altLang="en-US" dirty="0">
                <a:solidFill>
                  <a:schemeClr val="bg1"/>
                </a:solidFill>
              </a:rPr>
              <a:t>t</a:t>
            </a:r>
            <a:r>
              <a:rPr lang="zh-CN" altLang="en-US" dirty="0">
                <a:solidFill>
                  <a:schemeClr val="accent2">
                    <a:lumMod val="75000"/>
                  </a:schemeClr>
                </a:solidFill>
              </a:rPr>
              <a:t> got back</a:t>
            </a:r>
            <a:r>
              <a:rPr lang="zh-CN" altLang="en-US" dirty="0">
                <a:solidFill>
                  <a:schemeClr val="bg1"/>
                </a:solidFill>
              </a:rPr>
              <a:t> to you sooner . </a:t>
            </a:r>
          </a:p>
          <a:p>
            <a:pPr marL="285750" indent="-285750">
              <a:buFont typeface="Arial" panose="020B0604020202020204" pitchFamily="34" charset="0"/>
              <a:buChar char="•"/>
            </a:pPr>
            <a:r>
              <a:rPr lang="zh-CN" altLang="en-US" dirty="0">
                <a:solidFill>
                  <a:schemeClr val="bg1"/>
                </a:solidFill>
              </a:rPr>
              <a:t>Sorry for the </a:t>
            </a:r>
            <a:r>
              <a:rPr lang="zh-CN" altLang="en-US" dirty="0">
                <a:solidFill>
                  <a:schemeClr val="accent2">
                    <a:lumMod val="75000"/>
                  </a:schemeClr>
                </a:solidFill>
              </a:rPr>
              <a:t>delay getting back </a:t>
            </a:r>
            <a:r>
              <a:rPr lang="zh-CN" altLang="en-US" dirty="0">
                <a:solidFill>
                  <a:schemeClr val="bg1"/>
                </a:solidFill>
              </a:rPr>
              <a:t>to you.</a:t>
            </a:r>
          </a:p>
          <a:p>
            <a:pPr marL="285750" indent="-285750"/>
            <a:endParaRPr lang="zh-CN" altLang="en-US" dirty="0">
              <a:solidFill>
                <a:schemeClr val="bg1"/>
              </a:solidFill>
            </a:endParaRPr>
          </a:p>
          <a:p>
            <a:pPr marL="285750" indent="-285750">
              <a:buFont typeface="Arial" panose="020B0604020202020204" pitchFamily="34" charset="0"/>
              <a:buChar char="•"/>
            </a:pPr>
            <a:r>
              <a:rPr lang="zh-CN" altLang="en-US" dirty="0">
                <a:solidFill>
                  <a:schemeClr val="bg1"/>
                </a:solidFill>
              </a:rPr>
              <a:t>如果是临时通知别人是什么事情</a:t>
            </a:r>
            <a:r>
              <a:rPr lang="en-US" altLang="zh-CN" dirty="0">
                <a:solidFill>
                  <a:schemeClr val="bg1"/>
                </a:solidFill>
              </a:rPr>
              <a:t>:                          </a:t>
            </a:r>
            <a:r>
              <a:rPr lang="zh-CN" altLang="en-US" dirty="0" smtClean="0">
                <a:solidFill>
                  <a:schemeClr val="bg1"/>
                </a:solidFill>
              </a:rPr>
              <a:t> </a:t>
            </a:r>
            <a:r>
              <a:rPr lang="en-US" altLang="zh-CN" dirty="0" smtClean="0">
                <a:solidFill>
                  <a:schemeClr val="bg1"/>
                </a:solidFill>
              </a:rPr>
              <a:t>   </a:t>
            </a:r>
            <a:r>
              <a:rPr lang="zh-CN" altLang="en-US" dirty="0">
                <a:solidFill>
                  <a:schemeClr val="bg1"/>
                </a:solidFill>
              </a:rPr>
              <a:t>Apologies for the late/short notice.</a:t>
            </a:r>
          </a:p>
          <a:p>
            <a:pPr marL="285750" indent="-285750">
              <a:buFont typeface="Arial" panose="020B0604020202020204" pitchFamily="34" charset="0"/>
              <a:buChar char="•"/>
            </a:pPr>
            <a:r>
              <a:rPr lang="zh-CN" altLang="en-US" dirty="0">
                <a:solidFill>
                  <a:schemeClr val="bg1"/>
                </a:solidFill>
              </a:rPr>
              <a:t>如果是上一封邮件没写清楚导致收件人误解了</a:t>
            </a:r>
            <a:r>
              <a:rPr lang="en-US" altLang="zh-CN" dirty="0">
                <a:solidFill>
                  <a:schemeClr val="bg1"/>
                </a:solidFill>
              </a:rPr>
              <a:t>:  </a:t>
            </a:r>
            <a:r>
              <a:rPr lang="zh-CN" altLang="en-US" dirty="0">
                <a:solidFill>
                  <a:schemeClr val="bg1"/>
                </a:solidFill>
              </a:rPr>
              <a:t> I apologize if this was not made clear </a:t>
            </a:r>
          </a:p>
          <a:p>
            <a:pPr marL="285750" indent="-285750">
              <a:buFont typeface="Arial" panose="020B0604020202020204" pitchFamily="34" charset="0"/>
              <a:buChar char="•"/>
            </a:pPr>
            <a:r>
              <a:rPr lang="zh-CN" altLang="en-US" dirty="0">
                <a:solidFill>
                  <a:schemeClr val="bg1"/>
                </a:solidFill>
              </a:rPr>
              <a:t>提前给别人预警如果自己的措辞过于强硬</a:t>
            </a:r>
            <a:r>
              <a:rPr lang="en-US" altLang="zh-CN" dirty="0">
                <a:solidFill>
                  <a:schemeClr val="bg1"/>
                </a:solidFill>
              </a:rPr>
              <a:t>:</a:t>
            </a:r>
          </a:p>
          <a:p>
            <a:pPr marL="285750" indent="-285750">
              <a:buFont typeface="Arial" panose="020B0604020202020204" pitchFamily="34" charset="0"/>
              <a:buChar char="•"/>
            </a:pPr>
            <a:r>
              <a:rPr lang="zh-CN" altLang="en-US" dirty="0">
                <a:solidFill>
                  <a:schemeClr val="bg1"/>
                </a:solidFill>
              </a:rPr>
              <a:t>I apologize if this may make you feel uncomfortable/bad.I apologize if this may sound a little harsh.</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077595" y="741045"/>
            <a:ext cx="9178290" cy="4523105"/>
          </a:xfrm>
          <a:prstGeom prst="rect">
            <a:avLst/>
          </a:prstGeom>
          <a:noFill/>
        </p:spPr>
        <p:txBody>
          <a:bodyPr wrap="square" rtlCol="0" anchor="t">
            <a:spAutoFit/>
          </a:bodyPr>
          <a:lstStyle/>
          <a:p>
            <a:r>
              <a:rPr lang="zh-CN" altLang="en-US" b="1">
                <a:solidFill>
                  <a:schemeClr val="accent2"/>
                </a:solidFill>
              </a:rPr>
              <a:t>3）收尾套路</a:t>
            </a:r>
            <a:endParaRPr lang="zh-CN" altLang="en-US">
              <a:solidFill>
                <a:schemeClr val="bg1"/>
              </a:solidFill>
            </a:endParaRPr>
          </a:p>
          <a:p>
            <a:endParaRPr lang="zh-CN" altLang="en-US">
              <a:solidFill>
                <a:schemeClr val="bg1"/>
              </a:solidFill>
            </a:endParaRPr>
          </a:p>
          <a:p>
            <a:r>
              <a:rPr lang="zh-CN" altLang="en-US">
                <a:solidFill>
                  <a:schemeClr val="bg1"/>
                </a:solidFill>
              </a:rPr>
              <a:t>最后收尾的套路，一般都是问别人意下如何。(不要用please tell me ...这种句式，从来没见过老外用的）</a:t>
            </a:r>
          </a:p>
          <a:p>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Please let me know what you think. </a:t>
            </a:r>
          </a:p>
          <a:p>
            <a:pPr marL="285750" indent="-285750">
              <a:buFont typeface="Arial" panose="020B0604020202020204" pitchFamily="34" charset="0"/>
              <a:buChar char="•"/>
            </a:pPr>
            <a:r>
              <a:rPr lang="zh-CN" altLang="en-US">
                <a:solidFill>
                  <a:schemeClr val="bg1"/>
                </a:solidFill>
              </a:rPr>
              <a:t>Please let me know your thoughts. </a:t>
            </a:r>
          </a:p>
          <a:p>
            <a:pPr marL="285750" indent="-285750">
              <a:buFont typeface="Arial" panose="020B0604020202020204" pitchFamily="34" charset="0"/>
              <a:buChar char="•"/>
            </a:pPr>
            <a:r>
              <a:rPr lang="zh-CN" altLang="en-US">
                <a:solidFill>
                  <a:schemeClr val="bg1"/>
                </a:solidFill>
              </a:rPr>
              <a:t>Let me know if you have any questions or concerns. (最常见）</a:t>
            </a:r>
          </a:p>
          <a:p>
            <a:pPr marL="285750" indent="-285750">
              <a:buFont typeface="Arial" panose="020B0604020202020204" pitchFamily="34" charset="0"/>
              <a:buChar char="•"/>
            </a:pPr>
            <a:r>
              <a:rPr lang="zh-CN" altLang="en-US">
                <a:solidFill>
                  <a:schemeClr val="bg1"/>
                </a:solidFill>
              </a:rPr>
              <a:t>Please let me know if there are questions.</a:t>
            </a:r>
          </a:p>
          <a:p>
            <a:pPr marL="285750" indent="-285750">
              <a:buFont typeface="Arial" panose="020B0604020202020204" pitchFamily="34" charset="0"/>
              <a:buChar char="•"/>
            </a:pPr>
            <a:r>
              <a:rPr lang="zh-CN" altLang="en-US">
                <a:solidFill>
                  <a:schemeClr val="bg1"/>
                </a:solidFill>
              </a:rPr>
              <a:t>Looking forward to your input/insight(用insight/input代替opinion)</a:t>
            </a:r>
          </a:p>
          <a:p>
            <a:pPr marL="285750" indent="-285750">
              <a:buFont typeface="Arial" panose="020B0604020202020204" pitchFamily="34" charset="0"/>
              <a:buChar char="•"/>
            </a:pPr>
            <a:r>
              <a:rPr lang="zh-CN" altLang="en-US">
                <a:solidFill>
                  <a:schemeClr val="bg1"/>
                </a:solidFill>
              </a:rPr>
              <a:t>That</a:t>
            </a:r>
            <a:r>
              <a:rPr lang="en-US" altLang="zh-CN">
                <a:solidFill>
                  <a:schemeClr val="bg1"/>
                </a:solidFill>
              </a:rPr>
              <a:t>'</a:t>
            </a:r>
            <a:r>
              <a:rPr lang="zh-CN" altLang="en-US">
                <a:solidFill>
                  <a:schemeClr val="bg1"/>
                </a:solidFill>
              </a:rPr>
              <a:t>s my idea, what's your idea?(也有直接这样说的）</a:t>
            </a:r>
          </a:p>
          <a:p>
            <a:pPr marL="285750" indent="-285750">
              <a:buFont typeface="Arial" panose="020B0604020202020204" pitchFamily="34" charset="0"/>
              <a:buChar char="•"/>
            </a:pPr>
            <a:endParaRPr lang="zh-CN" altLang="en-US">
              <a:solidFill>
                <a:schemeClr val="bg1"/>
              </a:solidFill>
            </a:endParaRPr>
          </a:p>
          <a:p>
            <a:r>
              <a:rPr lang="zh-CN" altLang="en-US">
                <a:solidFill>
                  <a:schemeClr val="bg1"/>
                </a:solidFill>
              </a:rPr>
              <a:t>Please review the lengthy e-mail and provide feedback on how we can proceed.(如果邮件太长了）或者，干脆下面的话结尾</a:t>
            </a:r>
            <a:r>
              <a:rPr lang="en-US" altLang="zh-CN">
                <a:solidFill>
                  <a:schemeClr val="bg1"/>
                </a:solidFill>
              </a:rPr>
              <a:t>:</a:t>
            </a:r>
          </a:p>
          <a:p>
            <a:r>
              <a:rPr lang="zh-CN" altLang="en-US">
                <a:solidFill>
                  <a:schemeClr val="bg1"/>
                </a:solidFill>
              </a:rPr>
              <a:t>I'll let you know more tomorrow(表示今天没说完，明天再说更多)</a:t>
            </a:r>
          </a:p>
          <a:p>
            <a:r>
              <a:rPr lang="zh-CN" altLang="en-US">
                <a:solidFill>
                  <a:schemeClr val="bg1"/>
                </a:solidFill>
              </a:rPr>
              <a:t>Please call me if you like.(有什么事打我电话）</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001021649"/>
              </p:ext>
            </p:extLst>
          </p:nvPr>
        </p:nvGraphicFramePr>
        <p:xfrm>
          <a:off x="1039776" y="1342237"/>
          <a:ext cx="10108120" cy="4397080"/>
        </p:xfrm>
        <a:graphic>
          <a:graphicData uri="http://schemas.openxmlformats.org/drawingml/2006/table">
            <a:tbl>
              <a:tblPr firstRow="1" bandRow="1">
                <a:tableStyleId>{5C22544A-7EE6-4342-B048-85BDC9FD1C3A}</a:tableStyleId>
              </a:tblPr>
              <a:tblGrid>
                <a:gridCol w="5054060"/>
                <a:gridCol w="5054060"/>
              </a:tblGrid>
              <a:tr h="879416">
                <a:tc>
                  <a:txBody>
                    <a:bodyPr/>
                    <a:lstStyle/>
                    <a:p>
                      <a:endParaRPr lang="zh-CN" altLang="en-US" dirty="0"/>
                    </a:p>
                  </a:txBody>
                  <a:tcPr/>
                </a:tc>
                <a:tc>
                  <a:txBody>
                    <a:bodyPr/>
                    <a:lstStyle/>
                    <a:p>
                      <a:endParaRPr lang="zh-CN" altLang="en-US" dirty="0"/>
                    </a:p>
                  </a:txBody>
                  <a:tcPr/>
                </a:tc>
              </a:tr>
              <a:tr h="879416">
                <a:tc>
                  <a:txBody>
                    <a:bodyPr/>
                    <a:lstStyle/>
                    <a:p>
                      <a:endParaRPr lang="zh-CN" altLang="en-US" dirty="0"/>
                    </a:p>
                  </a:txBody>
                  <a:tcPr/>
                </a:tc>
                <a:tc>
                  <a:txBody>
                    <a:bodyPr/>
                    <a:lstStyle/>
                    <a:p>
                      <a:endParaRPr lang="zh-CN" altLang="en-US" dirty="0"/>
                    </a:p>
                  </a:txBody>
                  <a:tcPr/>
                </a:tc>
              </a:tr>
              <a:tr h="879416">
                <a:tc>
                  <a:txBody>
                    <a:bodyPr/>
                    <a:lstStyle/>
                    <a:p>
                      <a:endParaRPr lang="zh-CN" altLang="en-US"/>
                    </a:p>
                  </a:txBody>
                  <a:tcPr/>
                </a:tc>
                <a:tc>
                  <a:txBody>
                    <a:bodyPr/>
                    <a:lstStyle/>
                    <a:p>
                      <a:endParaRPr lang="zh-CN" altLang="en-US" dirty="0"/>
                    </a:p>
                  </a:txBody>
                  <a:tcPr/>
                </a:tc>
              </a:tr>
              <a:tr h="879416">
                <a:tc>
                  <a:txBody>
                    <a:bodyPr/>
                    <a:lstStyle/>
                    <a:p>
                      <a:endParaRPr lang="zh-CN" altLang="en-US" dirty="0"/>
                    </a:p>
                  </a:txBody>
                  <a:tcPr/>
                </a:tc>
                <a:tc>
                  <a:txBody>
                    <a:bodyPr/>
                    <a:lstStyle/>
                    <a:p>
                      <a:endParaRPr lang="zh-CN" altLang="en-US"/>
                    </a:p>
                  </a:txBody>
                  <a:tcPr/>
                </a:tc>
              </a:tr>
              <a:tr h="879416">
                <a:tc>
                  <a:txBody>
                    <a:bodyPr/>
                    <a:lstStyle/>
                    <a:p>
                      <a:endParaRPr lang="zh-CN" altLang="en-US"/>
                    </a:p>
                  </a:txBody>
                  <a:tcPr/>
                </a:tc>
                <a:tc>
                  <a:txBody>
                    <a:bodyPr/>
                    <a:lstStyle/>
                    <a:p>
                      <a:endParaRPr lang="zh-CN" altLang="en-US" dirty="0"/>
                    </a:p>
                  </a:txBody>
                  <a:tcPr/>
                </a:tc>
              </a:tr>
            </a:tbl>
          </a:graphicData>
        </a:graphic>
      </p:graphicFrame>
      <p:sp>
        <p:nvSpPr>
          <p:cNvPr id="7" name="文本框 6"/>
          <p:cNvSpPr txBox="1"/>
          <p:nvPr/>
        </p:nvSpPr>
        <p:spPr>
          <a:xfrm>
            <a:off x="1556426" y="1536970"/>
            <a:ext cx="3929974" cy="523220"/>
          </a:xfrm>
          <a:prstGeom prst="rect">
            <a:avLst/>
          </a:prstGeom>
          <a:noFill/>
        </p:spPr>
        <p:txBody>
          <a:bodyPr wrap="square" rtlCol="0">
            <a:spAutoFit/>
          </a:bodyPr>
          <a:lstStyle/>
          <a:p>
            <a:r>
              <a:rPr lang="en-US" altLang="zh-CN" sz="2800" b="1" dirty="0"/>
              <a:t>S</a:t>
            </a:r>
            <a:r>
              <a:rPr lang="en-US" altLang="zh-CN" sz="2800" dirty="0"/>
              <a:t>alutation</a:t>
            </a:r>
            <a:r>
              <a:rPr lang="zh-CN" altLang="zh-CN" sz="2800" dirty="0"/>
              <a:t> </a:t>
            </a:r>
            <a:endParaRPr kumimoji="1" lang="zh-CN" altLang="en-US" sz="2800" dirty="0"/>
          </a:p>
        </p:txBody>
      </p:sp>
      <p:sp>
        <p:nvSpPr>
          <p:cNvPr id="8" name="文本框 7"/>
          <p:cNvSpPr txBox="1"/>
          <p:nvPr/>
        </p:nvSpPr>
        <p:spPr>
          <a:xfrm>
            <a:off x="6507803" y="1602272"/>
            <a:ext cx="3929974" cy="461665"/>
          </a:xfrm>
          <a:prstGeom prst="rect">
            <a:avLst/>
          </a:prstGeom>
          <a:noFill/>
        </p:spPr>
        <p:txBody>
          <a:bodyPr wrap="square" rtlCol="0">
            <a:spAutoFit/>
          </a:bodyPr>
          <a:lstStyle/>
          <a:p>
            <a:r>
              <a:rPr lang="en-US" altLang="zh-CN" sz="2400" b="1" dirty="0">
                <a:solidFill>
                  <a:schemeClr val="accent2"/>
                </a:solidFill>
              </a:rPr>
              <a:t>Dear </a:t>
            </a:r>
            <a:r>
              <a:rPr lang="en-US" altLang="zh-CN" sz="2400" b="1" dirty="0" err="1">
                <a:solidFill>
                  <a:schemeClr val="accent2"/>
                </a:solidFill>
              </a:rPr>
              <a:t>Mr</a:t>
            </a:r>
            <a:r>
              <a:rPr lang="en-US" altLang="zh-CN" sz="2400" b="1" dirty="0">
                <a:solidFill>
                  <a:schemeClr val="accent2"/>
                </a:solidFill>
              </a:rPr>
              <a:t>/</a:t>
            </a:r>
            <a:r>
              <a:rPr lang="en-US" altLang="zh-CN" sz="2400" b="1" dirty="0" err="1">
                <a:solidFill>
                  <a:schemeClr val="accent2"/>
                </a:solidFill>
              </a:rPr>
              <a:t>Mrs</a:t>
            </a:r>
            <a:r>
              <a:rPr lang="en-US" altLang="zh-CN" sz="2400" b="1" dirty="0">
                <a:solidFill>
                  <a:schemeClr val="accent2"/>
                </a:solidFill>
              </a:rPr>
              <a:t>/</a:t>
            </a:r>
            <a:r>
              <a:rPr lang="en-US" altLang="zh-CN" sz="2400" b="1" dirty="0" err="1">
                <a:solidFill>
                  <a:schemeClr val="accent2"/>
                </a:solidFill>
              </a:rPr>
              <a:t>Ms</a:t>
            </a:r>
            <a:r>
              <a:rPr lang="en-US" altLang="zh-CN" sz="2400" b="1" dirty="0">
                <a:solidFill>
                  <a:schemeClr val="accent2"/>
                </a:solidFill>
              </a:rPr>
              <a:t>/Miss...</a:t>
            </a:r>
            <a:r>
              <a:rPr lang="zh-CN" altLang="zh-CN" sz="2400" b="1" dirty="0">
                <a:solidFill>
                  <a:schemeClr val="accent2"/>
                </a:solidFill>
              </a:rPr>
              <a:t> </a:t>
            </a:r>
            <a:r>
              <a:rPr lang="zh-CN" altLang="zh-CN" sz="2400" b="1" dirty="0" smtClean="0">
                <a:solidFill>
                  <a:schemeClr val="accent2"/>
                </a:solidFill>
              </a:rPr>
              <a:t> </a:t>
            </a:r>
            <a:endParaRPr kumimoji="1" lang="zh-CN" altLang="en-US" sz="2400" b="1" dirty="0">
              <a:solidFill>
                <a:schemeClr val="accent2"/>
              </a:solidFill>
            </a:endParaRPr>
          </a:p>
        </p:txBody>
      </p:sp>
      <p:sp>
        <p:nvSpPr>
          <p:cNvPr id="9" name="文本框 8"/>
          <p:cNvSpPr txBox="1"/>
          <p:nvPr/>
        </p:nvSpPr>
        <p:spPr>
          <a:xfrm>
            <a:off x="1556426" y="2330850"/>
            <a:ext cx="3929974" cy="523220"/>
          </a:xfrm>
          <a:prstGeom prst="rect">
            <a:avLst/>
          </a:prstGeom>
          <a:noFill/>
        </p:spPr>
        <p:txBody>
          <a:bodyPr wrap="square" rtlCol="0">
            <a:spAutoFit/>
          </a:bodyPr>
          <a:lstStyle/>
          <a:p>
            <a:r>
              <a:rPr lang="en-US" altLang="zh-CN" sz="2800" b="1" dirty="0"/>
              <a:t>O</a:t>
            </a:r>
            <a:r>
              <a:rPr lang="en-US" altLang="zh-CN" sz="2800" dirty="0"/>
              <a:t>pening</a:t>
            </a:r>
            <a:endParaRPr kumimoji="1" lang="zh-CN" altLang="en-US" sz="2800" dirty="0"/>
          </a:p>
        </p:txBody>
      </p:sp>
      <p:sp>
        <p:nvSpPr>
          <p:cNvPr id="10" name="文本框 9"/>
          <p:cNvSpPr txBox="1"/>
          <p:nvPr/>
        </p:nvSpPr>
        <p:spPr>
          <a:xfrm>
            <a:off x="6507803" y="2330850"/>
            <a:ext cx="3929974" cy="523220"/>
          </a:xfrm>
          <a:prstGeom prst="rect">
            <a:avLst/>
          </a:prstGeom>
          <a:noFill/>
        </p:spPr>
        <p:txBody>
          <a:bodyPr wrap="square" rtlCol="0">
            <a:spAutoFit/>
          </a:bodyPr>
          <a:lstStyle/>
          <a:p>
            <a:r>
              <a:rPr lang="en-US" altLang="zh-CN" sz="2800" b="1" dirty="0">
                <a:solidFill>
                  <a:schemeClr val="accent2"/>
                </a:solidFill>
              </a:rPr>
              <a:t>Background + Purpose</a:t>
            </a:r>
            <a:endParaRPr kumimoji="1" lang="zh-CN" altLang="en-US" sz="2800" b="1" dirty="0">
              <a:solidFill>
                <a:schemeClr val="accent2"/>
              </a:solidFill>
            </a:endParaRPr>
          </a:p>
        </p:txBody>
      </p:sp>
      <p:sp>
        <p:nvSpPr>
          <p:cNvPr id="11" name="文本框 10"/>
          <p:cNvSpPr txBox="1"/>
          <p:nvPr/>
        </p:nvSpPr>
        <p:spPr>
          <a:xfrm>
            <a:off x="1556426" y="3233886"/>
            <a:ext cx="3929974" cy="523220"/>
          </a:xfrm>
          <a:prstGeom prst="rect">
            <a:avLst/>
          </a:prstGeom>
          <a:noFill/>
        </p:spPr>
        <p:txBody>
          <a:bodyPr wrap="square" rtlCol="0">
            <a:spAutoFit/>
          </a:bodyPr>
          <a:lstStyle/>
          <a:p>
            <a:r>
              <a:rPr lang="en-US" altLang="zh-CN" sz="2800" b="1" dirty="0" smtClean="0"/>
              <a:t>Facts</a:t>
            </a:r>
            <a:endParaRPr kumimoji="1" lang="zh-CN" altLang="en-US" sz="2800" dirty="0"/>
          </a:p>
        </p:txBody>
      </p:sp>
      <p:sp>
        <p:nvSpPr>
          <p:cNvPr id="12" name="文本框 11"/>
          <p:cNvSpPr txBox="1"/>
          <p:nvPr/>
        </p:nvSpPr>
        <p:spPr>
          <a:xfrm>
            <a:off x="1556426" y="4147483"/>
            <a:ext cx="3929974" cy="523220"/>
          </a:xfrm>
          <a:prstGeom prst="rect">
            <a:avLst/>
          </a:prstGeom>
          <a:noFill/>
        </p:spPr>
        <p:txBody>
          <a:bodyPr wrap="square" rtlCol="0">
            <a:spAutoFit/>
          </a:bodyPr>
          <a:lstStyle/>
          <a:p>
            <a:r>
              <a:rPr lang="en-US" altLang="zh-CN" sz="2800" b="1" dirty="0"/>
              <a:t>A</a:t>
            </a:r>
            <a:r>
              <a:rPr lang="en-US" altLang="zh-CN" sz="2800" dirty="0"/>
              <a:t>ction</a:t>
            </a:r>
            <a:endParaRPr kumimoji="1" lang="zh-CN" altLang="en-US" sz="2800" dirty="0"/>
          </a:p>
        </p:txBody>
      </p:sp>
      <p:sp>
        <p:nvSpPr>
          <p:cNvPr id="13" name="文本框 12"/>
          <p:cNvSpPr txBox="1"/>
          <p:nvPr/>
        </p:nvSpPr>
        <p:spPr>
          <a:xfrm>
            <a:off x="1556426" y="5019868"/>
            <a:ext cx="3929974" cy="523220"/>
          </a:xfrm>
          <a:prstGeom prst="rect">
            <a:avLst/>
          </a:prstGeom>
          <a:noFill/>
        </p:spPr>
        <p:txBody>
          <a:bodyPr wrap="square" rtlCol="0">
            <a:spAutoFit/>
          </a:bodyPr>
          <a:lstStyle/>
          <a:p>
            <a:r>
              <a:rPr lang="en-US" altLang="zh-CN" sz="2800" b="1" dirty="0" smtClean="0"/>
              <a:t>Remarks</a:t>
            </a:r>
            <a:endParaRPr kumimoji="1" lang="zh-CN" altLang="en-US" sz="2800" dirty="0"/>
          </a:p>
        </p:txBody>
      </p:sp>
      <p:sp>
        <p:nvSpPr>
          <p:cNvPr id="14" name="文本框 13"/>
          <p:cNvSpPr txBox="1"/>
          <p:nvPr/>
        </p:nvSpPr>
        <p:spPr>
          <a:xfrm>
            <a:off x="6507803" y="3274621"/>
            <a:ext cx="3929974" cy="523220"/>
          </a:xfrm>
          <a:prstGeom prst="rect">
            <a:avLst/>
          </a:prstGeom>
          <a:noFill/>
        </p:spPr>
        <p:txBody>
          <a:bodyPr wrap="square" rtlCol="0">
            <a:spAutoFit/>
          </a:bodyPr>
          <a:lstStyle/>
          <a:p>
            <a:r>
              <a:rPr lang="en-US" altLang="zh-CN" sz="2800" b="1" dirty="0">
                <a:solidFill>
                  <a:schemeClr val="accent2"/>
                </a:solidFill>
              </a:rPr>
              <a:t>Reader's Information</a:t>
            </a:r>
            <a:endParaRPr kumimoji="1" lang="zh-CN" altLang="en-US" sz="2800" b="1" dirty="0">
              <a:solidFill>
                <a:schemeClr val="accent2"/>
              </a:solidFill>
            </a:endParaRPr>
          </a:p>
        </p:txBody>
      </p:sp>
      <p:sp>
        <p:nvSpPr>
          <p:cNvPr id="15" name="文本框 14"/>
          <p:cNvSpPr txBox="1"/>
          <p:nvPr/>
        </p:nvSpPr>
        <p:spPr>
          <a:xfrm>
            <a:off x="6507803" y="4073715"/>
            <a:ext cx="3929974" cy="523220"/>
          </a:xfrm>
          <a:prstGeom prst="rect">
            <a:avLst/>
          </a:prstGeom>
          <a:noFill/>
        </p:spPr>
        <p:txBody>
          <a:bodyPr wrap="square" rtlCol="0">
            <a:spAutoFit/>
          </a:bodyPr>
          <a:lstStyle/>
          <a:p>
            <a:r>
              <a:rPr lang="en-US" altLang="zh-CN" sz="2800" b="1" dirty="0">
                <a:solidFill>
                  <a:schemeClr val="accent2"/>
                </a:solidFill>
              </a:rPr>
              <a:t>Reader's Response</a:t>
            </a:r>
            <a:endParaRPr kumimoji="1" lang="zh-CN" altLang="en-US" sz="2800" b="1" dirty="0">
              <a:solidFill>
                <a:schemeClr val="accent2"/>
              </a:solidFill>
            </a:endParaRPr>
          </a:p>
        </p:txBody>
      </p:sp>
      <p:sp>
        <p:nvSpPr>
          <p:cNvPr id="16" name="文本框 15"/>
          <p:cNvSpPr txBox="1"/>
          <p:nvPr/>
        </p:nvSpPr>
        <p:spPr>
          <a:xfrm>
            <a:off x="6507803" y="4977639"/>
            <a:ext cx="3929974" cy="523220"/>
          </a:xfrm>
          <a:prstGeom prst="rect">
            <a:avLst/>
          </a:prstGeom>
          <a:noFill/>
        </p:spPr>
        <p:txBody>
          <a:bodyPr wrap="square" rtlCol="0">
            <a:spAutoFit/>
          </a:bodyPr>
          <a:lstStyle/>
          <a:p>
            <a:r>
              <a:rPr lang="en-US" altLang="zh-CN" sz="2800" b="1" dirty="0">
                <a:solidFill>
                  <a:schemeClr val="accent2"/>
                </a:solidFill>
              </a:rPr>
              <a:t>Polite Closing</a:t>
            </a:r>
            <a:endParaRPr kumimoji="1" lang="zh-CN" altLang="en-US" sz="2800" b="1" dirty="0">
              <a:solidFill>
                <a:schemeClr val="accent2"/>
              </a:solidFill>
            </a:endParaRPr>
          </a:p>
        </p:txBody>
      </p:sp>
    </p:spTree>
    <p:extLst>
      <p:ext uri="{BB962C8B-B14F-4D97-AF65-F5344CB8AC3E}">
        <p14:creationId xmlns:p14="http://schemas.microsoft.com/office/powerpoint/2010/main" val="650906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778212" y="2509737"/>
            <a:ext cx="10038945" cy="3139321"/>
          </a:xfrm>
          <a:prstGeom prst="rect">
            <a:avLst/>
          </a:prstGeom>
          <a:noFill/>
        </p:spPr>
        <p:txBody>
          <a:bodyPr wrap="square" rtlCol="0">
            <a:spAutoFit/>
          </a:bodyPr>
          <a:lstStyle/>
          <a:p>
            <a:r>
              <a:rPr lang="en-US" altLang="zh-CN" dirty="0">
                <a:solidFill>
                  <a:schemeClr val="bg1"/>
                </a:solidFill>
              </a:rPr>
              <a:t>As you know, we have always enforced a strict dress code. We have now revised this code. </a:t>
            </a:r>
            <a:endParaRPr lang="en-US" altLang="zh-CN" dirty="0" smtClean="0">
              <a:solidFill>
                <a:schemeClr val="bg1"/>
              </a:solidFill>
            </a:endParaRPr>
          </a:p>
          <a:p>
            <a:endParaRPr lang="zh-CN" altLang="zh-CN" dirty="0">
              <a:solidFill>
                <a:schemeClr val="bg1"/>
              </a:solidFill>
            </a:endParaRPr>
          </a:p>
          <a:p>
            <a:r>
              <a:rPr lang="en-US" altLang="zh-CN" dirty="0">
                <a:solidFill>
                  <a:schemeClr val="bg1"/>
                </a:solidFill>
              </a:rPr>
              <a:t>I would like to inform you of the changes</a:t>
            </a:r>
            <a:r>
              <a:rPr lang="en-US" altLang="zh-CN" dirty="0" smtClean="0">
                <a:solidFill>
                  <a:schemeClr val="bg1"/>
                </a:solidFill>
              </a:rPr>
              <a:t>.</a:t>
            </a:r>
          </a:p>
          <a:p>
            <a:endParaRPr lang="zh-CN" altLang="zh-CN" dirty="0">
              <a:solidFill>
                <a:schemeClr val="bg1"/>
              </a:solidFill>
            </a:endParaRPr>
          </a:p>
          <a:p>
            <a:r>
              <a:rPr lang="en-US" altLang="zh-CN" dirty="0">
                <a:solidFill>
                  <a:schemeClr val="bg1"/>
                </a:solidFill>
              </a:rPr>
              <a:t>The code for branch staff and office staff is different. As I'm sure you will appreciate, there are no changes for branch staff. All branch staff must wear the correct uniform at all times. On the other hand, if you work in the office, you may wear 'smart-casual' wear. However, on any day that you do meet people from outside the company, please ensure you are dressed in a business-like manner</a:t>
            </a:r>
            <a:r>
              <a:rPr lang="en-US" altLang="zh-CN" dirty="0" smtClean="0">
                <a:solidFill>
                  <a:schemeClr val="bg1"/>
                </a:solidFill>
              </a:rPr>
              <a:t>.</a:t>
            </a:r>
          </a:p>
          <a:p>
            <a:endParaRPr lang="zh-CN" altLang="zh-CN" dirty="0">
              <a:solidFill>
                <a:schemeClr val="bg1"/>
              </a:solidFill>
            </a:endParaRPr>
          </a:p>
          <a:p>
            <a:r>
              <a:rPr lang="en-US" altLang="zh-CN" dirty="0">
                <a:solidFill>
                  <a:schemeClr val="bg1"/>
                </a:solidFill>
              </a:rPr>
              <a:t>Please adopt the new dress code from 1 September. If you have any questions, please call Annie Wong on 2344 7765.</a:t>
            </a:r>
            <a:r>
              <a:rPr lang="zh-CN" altLang="zh-CN" dirty="0">
                <a:solidFill>
                  <a:schemeClr val="bg1"/>
                </a:solidFill>
              </a:rPr>
              <a:t> </a:t>
            </a:r>
            <a:endParaRPr kumimoji="1" lang="zh-CN" altLang="en-US" dirty="0">
              <a:solidFill>
                <a:schemeClr val="bg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619503890"/>
              </p:ext>
            </p:extLst>
          </p:nvPr>
        </p:nvGraphicFramePr>
        <p:xfrm>
          <a:off x="953310" y="525293"/>
          <a:ext cx="5340081" cy="1439693"/>
        </p:xfrm>
        <a:graphic>
          <a:graphicData uri="http://schemas.openxmlformats.org/drawingml/2006/table">
            <a:tbl>
              <a:tblPr>
                <a:tableStyleId>{5C22544A-7EE6-4342-B048-85BDC9FD1C3A}</a:tableStyleId>
              </a:tblPr>
              <a:tblGrid>
                <a:gridCol w="2593754"/>
                <a:gridCol w="2746327"/>
              </a:tblGrid>
              <a:tr h="439625">
                <a:tc>
                  <a:txBody>
                    <a:bodyPr/>
                    <a:lstStyle/>
                    <a:p>
                      <a:pPr>
                        <a:lnSpc>
                          <a:spcPts val="1125"/>
                        </a:lnSpc>
                      </a:pPr>
                      <a:r>
                        <a:rPr lang="en-US" sz="1100">
                          <a:effectLst/>
                        </a:rPr>
                        <a:t>To: All Staff</a:t>
                      </a:r>
                      <a:endParaRPr lang="zh-CN" sz="1000">
                        <a:effectLst/>
                        <a:latin typeface="Times New Roman" charset="0"/>
                      </a:endParaRPr>
                    </a:p>
                  </a:txBody>
                  <a:tcPr marL="0" marR="0" marT="0" marB="0"/>
                </a:tc>
                <a:tc>
                  <a:txBody>
                    <a:bodyPr/>
                    <a:lstStyle/>
                    <a:p>
                      <a:pPr>
                        <a:lnSpc>
                          <a:spcPts val="1125"/>
                        </a:lnSpc>
                      </a:pPr>
                      <a:r>
                        <a:rPr lang="en-US" sz="1100">
                          <a:effectLst/>
                        </a:rPr>
                        <a:t>Date: 20 July 200X</a:t>
                      </a:r>
                      <a:endParaRPr lang="zh-CN" sz="1000">
                        <a:effectLst/>
                        <a:latin typeface="Times New Roman" charset="0"/>
                      </a:endParaRPr>
                    </a:p>
                  </a:txBody>
                  <a:tcPr marL="0" marR="0" marT="0" marB="0"/>
                </a:tc>
              </a:tr>
              <a:tr h="500034">
                <a:tc>
                  <a:txBody>
                    <a:bodyPr/>
                    <a:lstStyle/>
                    <a:p>
                      <a:pPr>
                        <a:lnSpc>
                          <a:spcPts val="1125"/>
                        </a:lnSpc>
                      </a:pPr>
                      <a:r>
                        <a:rPr lang="en-US" sz="1100">
                          <a:effectLst/>
                        </a:rPr>
                        <a:t>From: General Manager</a:t>
                      </a:r>
                      <a:endParaRPr lang="zh-CN" sz="1000">
                        <a:effectLst/>
                        <a:latin typeface="Times New Roman" charset="0"/>
                      </a:endParaRPr>
                    </a:p>
                  </a:txBody>
                  <a:tcPr marL="0" marR="0" marT="0" marB="0"/>
                </a:tc>
                <a:tc>
                  <a:txBody>
                    <a:bodyPr/>
                    <a:lstStyle/>
                    <a:p>
                      <a:pPr>
                        <a:lnSpc>
                          <a:spcPts val="1125"/>
                        </a:lnSpc>
                      </a:pPr>
                      <a:r>
                        <a:rPr lang="en-US" sz="1100">
                          <a:effectLst/>
                        </a:rPr>
                        <a:t>Reference</a:t>
                      </a:r>
                      <a:endParaRPr lang="zh-CN" sz="1000">
                        <a:effectLst/>
                        <a:latin typeface="Times New Roman" charset="0"/>
                      </a:endParaRPr>
                    </a:p>
                  </a:txBody>
                  <a:tcPr marL="0" marR="0" marT="0" marB="0"/>
                </a:tc>
              </a:tr>
              <a:tr h="500034">
                <a:tc>
                  <a:txBody>
                    <a:bodyPr/>
                    <a:lstStyle/>
                    <a:p>
                      <a:pPr>
                        <a:lnSpc>
                          <a:spcPts val="1125"/>
                        </a:lnSpc>
                      </a:pPr>
                      <a:r>
                        <a:rPr lang="en-US" sz="1100" dirty="0">
                          <a:effectLst/>
                        </a:rPr>
                        <a:t>Subject: Dress Code</a:t>
                      </a:r>
                      <a:endParaRPr lang="zh-CN" sz="1000" dirty="0">
                        <a:effectLst/>
                        <a:latin typeface="Times New Roman" charset="0"/>
                      </a:endParaRPr>
                    </a:p>
                  </a:txBody>
                  <a:tcPr marL="0" marR="0" marT="0" marB="0"/>
                </a:tc>
                <a:tc>
                  <a:txBody>
                    <a:bodyPr/>
                    <a:lstStyle/>
                    <a:p>
                      <a:pPr>
                        <a:lnSpc>
                          <a:spcPts val="1125"/>
                        </a:lnSpc>
                      </a:pPr>
                      <a:r>
                        <a:rPr lang="en-US" sz="1100" dirty="0">
                          <a:effectLst/>
                        </a:rPr>
                        <a:t> </a:t>
                      </a:r>
                      <a:endParaRPr lang="zh-CN" sz="1000" dirty="0">
                        <a:effectLst/>
                        <a:latin typeface="Times New Roman" charset="0"/>
                      </a:endParaRPr>
                    </a:p>
                  </a:txBody>
                  <a:tcPr marL="0" marR="0" marT="0" marB="0"/>
                </a:tc>
              </a:tr>
            </a:tbl>
          </a:graphicData>
        </a:graphic>
      </p:graphicFrame>
      <p:sp>
        <p:nvSpPr>
          <p:cNvPr id="22" name="文本框 21"/>
          <p:cNvSpPr txBox="1"/>
          <p:nvPr/>
        </p:nvSpPr>
        <p:spPr>
          <a:xfrm>
            <a:off x="9319097" y="2217349"/>
            <a:ext cx="2373549" cy="584775"/>
          </a:xfrm>
          <a:prstGeom prst="rect">
            <a:avLst/>
          </a:prstGeom>
          <a:noFill/>
        </p:spPr>
        <p:txBody>
          <a:bodyPr wrap="square" rtlCol="0">
            <a:spAutoFit/>
          </a:bodyPr>
          <a:lstStyle/>
          <a:p>
            <a:r>
              <a:rPr kumimoji="1" lang="en-US" altLang="zh-CN" sz="3200" b="1" dirty="0" smtClean="0">
                <a:solidFill>
                  <a:schemeClr val="accent2"/>
                </a:solidFill>
              </a:rPr>
              <a:t>background</a:t>
            </a:r>
            <a:endParaRPr kumimoji="1" lang="zh-CN" altLang="en-US" sz="3200" b="1" dirty="0">
              <a:solidFill>
                <a:schemeClr val="accent2"/>
              </a:solidFill>
            </a:endParaRPr>
          </a:p>
        </p:txBody>
      </p:sp>
      <p:sp>
        <p:nvSpPr>
          <p:cNvPr id="23" name="文本框 22"/>
          <p:cNvSpPr txBox="1"/>
          <p:nvPr/>
        </p:nvSpPr>
        <p:spPr>
          <a:xfrm>
            <a:off x="4821675" y="2972863"/>
            <a:ext cx="2373549" cy="584775"/>
          </a:xfrm>
          <a:prstGeom prst="rect">
            <a:avLst/>
          </a:prstGeom>
          <a:noFill/>
        </p:spPr>
        <p:txBody>
          <a:bodyPr wrap="square" rtlCol="0">
            <a:spAutoFit/>
          </a:bodyPr>
          <a:lstStyle/>
          <a:p>
            <a:r>
              <a:rPr kumimoji="1" lang="en-US" altLang="zh-CN" sz="3200" b="1" dirty="0" smtClean="0">
                <a:solidFill>
                  <a:schemeClr val="accent2"/>
                </a:solidFill>
              </a:rPr>
              <a:t>purpose</a:t>
            </a:r>
            <a:endParaRPr kumimoji="1" lang="zh-CN" altLang="en-US" sz="3200" b="1" dirty="0">
              <a:solidFill>
                <a:schemeClr val="accent2"/>
              </a:solidFill>
            </a:endParaRPr>
          </a:p>
        </p:txBody>
      </p:sp>
      <p:sp>
        <p:nvSpPr>
          <p:cNvPr id="24" name="文本框 23"/>
          <p:cNvSpPr txBox="1"/>
          <p:nvPr/>
        </p:nvSpPr>
        <p:spPr>
          <a:xfrm>
            <a:off x="8132322" y="4389858"/>
            <a:ext cx="4059678" cy="584775"/>
          </a:xfrm>
          <a:prstGeom prst="rect">
            <a:avLst/>
          </a:prstGeom>
          <a:noFill/>
        </p:spPr>
        <p:txBody>
          <a:bodyPr wrap="square" rtlCol="0">
            <a:spAutoFit/>
          </a:bodyPr>
          <a:lstStyle/>
          <a:p>
            <a:r>
              <a:rPr kumimoji="1" lang="en-US" altLang="zh-CN" sz="3200" b="1" dirty="0" smtClean="0">
                <a:solidFill>
                  <a:schemeClr val="accent2"/>
                </a:solidFill>
              </a:rPr>
              <a:t>Reader‘s information</a:t>
            </a:r>
            <a:endParaRPr kumimoji="1" lang="zh-CN" altLang="en-US" sz="3200" b="1" dirty="0">
              <a:solidFill>
                <a:schemeClr val="accent2"/>
              </a:solidFill>
            </a:endParaRPr>
          </a:p>
        </p:txBody>
      </p:sp>
      <p:sp>
        <p:nvSpPr>
          <p:cNvPr id="25" name="文本框 24"/>
          <p:cNvSpPr txBox="1"/>
          <p:nvPr/>
        </p:nvSpPr>
        <p:spPr>
          <a:xfrm>
            <a:off x="2233713" y="5404748"/>
            <a:ext cx="4059678" cy="584775"/>
          </a:xfrm>
          <a:prstGeom prst="rect">
            <a:avLst/>
          </a:prstGeom>
          <a:noFill/>
        </p:spPr>
        <p:txBody>
          <a:bodyPr wrap="square" rtlCol="0">
            <a:spAutoFit/>
          </a:bodyPr>
          <a:lstStyle/>
          <a:p>
            <a:r>
              <a:rPr kumimoji="1" lang="en-US" altLang="zh-CN" sz="3200" b="1" dirty="0" smtClean="0">
                <a:solidFill>
                  <a:schemeClr val="accent2"/>
                </a:solidFill>
              </a:rPr>
              <a:t>Reader‘s respond</a:t>
            </a:r>
            <a:endParaRPr kumimoji="1" lang="zh-CN" altLang="en-US" sz="3200" b="1" dirty="0">
              <a:solidFill>
                <a:schemeClr val="accent2"/>
              </a:solidFill>
            </a:endParaRPr>
          </a:p>
        </p:txBody>
      </p:sp>
    </p:spTree>
    <p:extLst>
      <p:ext uri="{BB962C8B-B14F-4D97-AF65-F5344CB8AC3E}">
        <p14:creationId xmlns:p14="http://schemas.microsoft.com/office/powerpoint/2010/main" val="75977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75490" y="233464"/>
            <a:ext cx="8774349" cy="6424350"/>
          </a:xfrm>
          <a:prstGeom prst="rect">
            <a:avLst/>
          </a:prstGeom>
        </p:spPr>
      </p:pic>
      <p:sp>
        <p:nvSpPr>
          <p:cNvPr id="4" name="文本框 3"/>
          <p:cNvSpPr txBox="1"/>
          <p:nvPr/>
        </p:nvSpPr>
        <p:spPr>
          <a:xfrm>
            <a:off x="6595352" y="1536413"/>
            <a:ext cx="2373549" cy="584775"/>
          </a:xfrm>
          <a:prstGeom prst="rect">
            <a:avLst/>
          </a:prstGeom>
          <a:noFill/>
        </p:spPr>
        <p:txBody>
          <a:bodyPr wrap="square" rtlCol="0">
            <a:spAutoFit/>
          </a:bodyPr>
          <a:lstStyle/>
          <a:p>
            <a:r>
              <a:rPr kumimoji="1" lang="en-US" altLang="zh-CN" sz="3200" b="1" dirty="0" smtClean="0">
                <a:solidFill>
                  <a:schemeClr val="accent2"/>
                </a:solidFill>
              </a:rPr>
              <a:t>background</a:t>
            </a:r>
            <a:endParaRPr kumimoji="1" lang="zh-CN" altLang="en-US" sz="3200" b="1" dirty="0">
              <a:solidFill>
                <a:schemeClr val="accent2"/>
              </a:solidFill>
            </a:endParaRPr>
          </a:p>
        </p:txBody>
      </p:sp>
      <p:sp>
        <p:nvSpPr>
          <p:cNvPr id="5" name="文本框 4"/>
          <p:cNvSpPr txBox="1"/>
          <p:nvPr/>
        </p:nvSpPr>
        <p:spPr>
          <a:xfrm>
            <a:off x="4568756" y="1980642"/>
            <a:ext cx="2373549" cy="584775"/>
          </a:xfrm>
          <a:prstGeom prst="rect">
            <a:avLst/>
          </a:prstGeom>
          <a:noFill/>
        </p:spPr>
        <p:txBody>
          <a:bodyPr wrap="square" rtlCol="0">
            <a:spAutoFit/>
          </a:bodyPr>
          <a:lstStyle/>
          <a:p>
            <a:r>
              <a:rPr kumimoji="1" lang="en-US" altLang="zh-CN" sz="3200" b="1" dirty="0" smtClean="0">
                <a:solidFill>
                  <a:schemeClr val="accent2"/>
                </a:solidFill>
              </a:rPr>
              <a:t>purpose</a:t>
            </a:r>
            <a:endParaRPr kumimoji="1" lang="zh-CN" altLang="en-US" sz="3200" b="1" dirty="0">
              <a:solidFill>
                <a:schemeClr val="accent2"/>
              </a:solidFill>
            </a:endParaRPr>
          </a:p>
        </p:txBody>
      </p:sp>
      <p:sp>
        <p:nvSpPr>
          <p:cNvPr id="6" name="文本框 5"/>
          <p:cNvSpPr txBox="1"/>
          <p:nvPr/>
        </p:nvSpPr>
        <p:spPr>
          <a:xfrm>
            <a:off x="2256816" y="3153251"/>
            <a:ext cx="4059678" cy="584775"/>
          </a:xfrm>
          <a:prstGeom prst="rect">
            <a:avLst/>
          </a:prstGeom>
          <a:noFill/>
        </p:spPr>
        <p:txBody>
          <a:bodyPr wrap="square" rtlCol="0">
            <a:spAutoFit/>
          </a:bodyPr>
          <a:lstStyle/>
          <a:p>
            <a:r>
              <a:rPr kumimoji="1" lang="en-US" altLang="zh-CN" sz="3200" b="1" dirty="0" smtClean="0">
                <a:solidFill>
                  <a:schemeClr val="accent2"/>
                </a:solidFill>
              </a:rPr>
              <a:t>Reader‘s information</a:t>
            </a:r>
            <a:endParaRPr kumimoji="1" lang="zh-CN" altLang="en-US" sz="3200" b="1" dirty="0">
              <a:solidFill>
                <a:schemeClr val="accent2"/>
              </a:solidFill>
            </a:endParaRPr>
          </a:p>
        </p:txBody>
      </p:sp>
      <p:sp>
        <p:nvSpPr>
          <p:cNvPr id="7" name="文本框 6"/>
          <p:cNvSpPr txBox="1"/>
          <p:nvPr/>
        </p:nvSpPr>
        <p:spPr>
          <a:xfrm>
            <a:off x="4101423" y="4097113"/>
            <a:ext cx="4059678" cy="584775"/>
          </a:xfrm>
          <a:prstGeom prst="rect">
            <a:avLst/>
          </a:prstGeom>
          <a:noFill/>
        </p:spPr>
        <p:txBody>
          <a:bodyPr wrap="square" rtlCol="0">
            <a:spAutoFit/>
          </a:bodyPr>
          <a:lstStyle/>
          <a:p>
            <a:r>
              <a:rPr kumimoji="1" lang="en-US" altLang="zh-CN" sz="3200" b="1" dirty="0" smtClean="0">
                <a:solidFill>
                  <a:schemeClr val="accent2"/>
                </a:solidFill>
              </a:rPr>
              <a:t>Reader‘s respond</a:t>
            </a:r>
            <a:endParaRPr kumimoji="1" lang="zh-CN" altLang="en-US" sz="3200" b="1" dirty="0">
              <a:solidFill>
                <a:schemeClr val="accent2"/>
              </a:solidFill>
            </a:endParaRPr>
          </a:p>
        </p:txBody>
      </p:sp>
      <p:sp>
        <p:nvSpPr>
          <p:cNvPr id="8" name="文本框 7"/>
          <p:cNvSpPr txBox="1"/>
          <p:nvPr/>
        </p:nvSpPr>
        <p:spPr>
          <a:xfrm>
            <a:off x="4286655" y="4905532"/>
            <a:ext cx="4059678" cy="584775"/>
          </a:xfrm>
          <a:prstGeom prst="rect">
            <a:avLst/>
          </a:prstGeom>
          <a:noFill/>
        </p:spPr>
        <p:txBody>
          <a:bodyPr wrap="square" rtlCol="0">
            <a:spAutoFit/>
          </a:bodyPr>
          <a:lstStyle/>
          <a:p>
            <a:r>
              <a:rPr kumimoji="1" lang="en-US" altLang="zh-CN" sz="3200" b="1" dirty="0" smtClean="0">
                <a:solidFill>
                  <a:schemeClr val="accent2"/>
                </a:solidFill>
              </a:rPr>
              <a:t>Polite closing</a:t>
            </a:r>
            <a:endParaRPr kumimoji="1" lang="zh-CN" altLang="en-US" sz="3200" b="1" dirty="0">
              <a:solidFill>
                <a:schemeClr val="accent2"/>
              </a:solidFill>
            </a:endParaRPr>
          </a:p>
        </p:txBody>
      </p:sp>
    </p:spTree>
    <p:extLst>
      <p:ext uri="{BB962C8B-B14F-4D97-AF65-F5344CB8AC3E}">
        <p14:creationId xmlns:p14="http://schemas.microsoft.com/office/powerpoint/2010/main" val="203067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784475" y="2160270"/>
            <a:ext cx="6623050" cy="156845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400">
                <a:solidFill>
                  <a:schemeClr val="accent2"/>
                </a:solidFill>
              </a:rPr>
              <a:t>Happy New Year</a:t>
            </a:r>
            <a:r>
              <a:rPr lang="zh-CN" altLang="en-US" sz="2400">
                <a:solidFill>
                  <a:schemeClr val="bg1"/>
                </a:solidFill>
              </a:rPr>
              <a:t>—I hope you and your family had a great holiday and enjoyed some well-deserved  time  off.  Thank  you  again  for  a  terrific  effort  and  a  strong  result  last year!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圆角 3"/>
          <p:cNvSpPr/>
          <p:nvPr/>
        </p:nvSpPr>
        <p:spPr>
          <a:xfrm>
            <a:off x="1188488" y="3451124"/>
            <a:ext cx="1973766" cy="970156"/>
          </a:xfrm>
          <a:prstGeom prst="roundRect">
            <a:avLst/>
          </a:prstGeom>
          <a:solidFill>
            <a:srgbClr val="0E7FB7"/>
          </a:solidFill>
          <a:ln>
            <a:noFill/>
          </a:ln>
        </p:spPr>
        <p:txBody>
          <a:bodyPr wrap="square" rtlCol="0" anchor="ctr">
            <a:noAutofit/>
          </a:bodyPr>
          <a:lstStyle/>
          <a:p>
            <a:pPr algn="ctr"/>
            <a:r>
              <a:rPr lang="en-US" altLang="zh-CN" sz="2800" b="1" dirty="0">
                <a:solidFill>
                  <a:schemeClr val="bg1">
                    <a:lumMod val="75000"/>
                  </a:schemeClr>
                </a:solidFill>
                <a:latin typeface="微软雅黑" panose="020B0503020204020204" pitchFamily="34" charset="-122"/>
                <a:ea typeface="微软雅黑" panose="020B0503020204020204" pitchFamily="34" charset="-122"/>
              </a:rPr>
              <a:t>Causes</a:t>
            </a:r>
          </a:p>
        </p:txBody>
      </p:sp>
      <p:sp>
        <p:nvSpPr>
          <p:cNvPr id="5" name="文本框 4"/>
          <p:cNvSpPr txBox="1"/>
          <p:nvPr/>
        </p:nvSpPr>
        <p:spPr>
          <a:xfrm>
            <a:off x="4668325" y="3428371"/>
            <a:ext cx="5980114" cy="954107"/>
          </a:xfrm>
          <a:prstGeom prst="rect">
            <a:avLst/>
          </a:prstGeom>
          <a:noFill/>
        </p:spPr>
        <p:txBody>
          <a:bodyPr wrap="square" rtlCol="0">
            <a:spAutoFit/>
          </a:bodyPr>
          <a:lstStyle/>
          <a:p>
            <a:r>
              <a:rPr lang="en-US" altLang="zh-CN" sz="2800" dirty="0">
                <a:solidFill>
                  <a:schemeClr val="bg1">
                    <a:lumMod val="95000"/>
                  </a:schemeClr>
                </a:solidFill>
                <a:latin typeface="Times New Roman" panose="02020603050405020304" pitchFamily="18" charset="0"/>
                <a:ea typeface="Apple Braille" charset="0"/>
                <a:cs typeface="Times New Roman" panose="02020603050405020304" pitchFamily="18" charset="0"/>
              </a:rPr>
              <a:t>2. Good writing skills show you are really care</a:t>
            </a:r>
            <a:endParaRPr lang="zh-CN" altLang="en-US" sz="2800" dirty="0">
              <a:solidFill>
                <a:schemeClr val="bg1">
                  <a:lumMod val="95000"/>
                </a:schemeClr>
              </a:solidFill>
              <a:latin typeface="Times New Roman" panose="02020603050405020304" pitchFamily="18" charset="0"/>
              <a:ea typeface="Apple Braille" charset="0"/>
              <a:cs typeface="Times New Roman" panose="02020603050405020304" pitchFamily="18" charset="0"/>
            </a:endParaRPr>
          </a:p>
        </p:txBody>
      </p:sp>
      <p:sp>
        <p:nvSpPr>
          <p:cNvPr id="6" name="文本框 5"/>
          <p:cNvSpPr txBox="1"/>
          <p:nvPr/>
        </p:nvSpPr>
        <p:spPr>
          <a:xfrm>
            <a:off x="4740042" y="5133697"/>
            <a:ext cx="5980114" cy="954107"/>
          </a:xfrm>
          <a:prstGeom prst="rect">
            <a:avLst/>
          </a:prstGeom>
          <a:noFill/>
        </p:spPr>
        <p:txBody>
          <a:bodyPr wrap="square" rtlCol="0">
            <a:spAutoFit/>
          </a:bodyPr>
          <a:lstStyle/>
          <a:p>
            <a:r>
              <a:rPr lang="en-US" altLang="zh-CN" sz="2800" dirty="0">
                <a:solidFill>
                  <a:schemeClr val="bg1">
                    <a:lumMod val="95000"/>
                  </a:schemeClr>
                </a:solidFill>
                <a:latin typeface="Times New Roman" panose="02020603050405020304" pitchFamily="18" charset="0"/>
                <a:ea typeface="Apple Braille" charset="0"/>
                <a:cs typeface="Times New Roman" panose="02020603050405020304" pitchFamily="18" charset="0"/>
              </a:rPr>
              <a:t>3. Good writing skills boost argument/persuasion/selling</a:t>
            </a:r>
            <a:endParaRPr lang="zh-CN" altLang="en-US" sz="2800" dirty="0">
              <a:solidFill>
                <a:schemeClr val="bg1">
                  <a:lumMod val="95000"/>
                </a:schemeClr>
              </a:solidFill>
              <a:latin typeface="Times New Roman" panose="02020603050405020304" pitchFamily="18" charset="0"/>
              <a:ea typeface="Apple Braille" charset="0"/>
              <a:cs typeface="Times New Roman" panose="02020603050405020304" pitchFamily="18" charset="0"/>
            </a:endParaRPr>
          </a:p>
        </p:txBody>
      </p:sp>
      <p:sp>
        <p:nvSpPr>
          <p:cNvPr id="7" name="文本框 6"/>
          <p:cNvSpPr txBox="1"/>
          <p:nvPr/>
        </p:nvSpPr>
        <p:spPr>
          <a:xfrm>
            <a:off x="4668325" y="1990436"/>
            <a:ext cx="6123549" cy="954107"/>
          </a:xfrm>
          <a:prstGeom prst="rect">
            <a:avLst/>
          </a:prstGeom>
          <a:noFill/>
        </p:spPr>
        <p:txBody>
          <a:bodyPr wrap="square" rtlCol="0">
            <a:spAutoFit/>
          </a:bodyPr>
          <a:lstStyle/>
          <a:p>
            <a:r>
              <a:rPr lang="en-US" altLang="zh-CN" sz="2800" dirty="0">
                <a:solidFill>
                  <a:schemeClr val="bg1">
                    <a:lumMod val="95000"/>
                  </a:schemeClr>
                </a:solidFill>
                <a:latin typeface="Times New Roman" panose="02020603050405020304" pitchFamily="18" charset="0"/>
                <a:ea typeface="Apple Braille" charset="0"/>
                <a:cs typeface="Times New Roman" panose="02020603050405020304" pitchFamily="18" charset="0"/>
              </a:rPr>
              <a:t>1.Customers</a:t>
            </a:r>
            <a:r>
              <a:rPr lang="zh-CN" altLang="en-US" sz="2800" dirty="0">
                <a:solidFill>
                  <a:schemeClr val="bg1">
                    <a:lumMod val="95000"/>
                  </a:schemeClr>
                </a:solidFill>
                <a:latin typeface="Times New Roman" panose="02020603050405020304" pitchFamily="18" charset="0"/>
                <a:ea typeface="Apple Braille" charset="0"/>
                <a:cs typeface="Times New Roman" panose="02020603050405020304" pitchFamily="18" charset="0"/>
              </a:rPr>
              <a:t> </a:t>
            </a:r>
            <a:r>
              <a:rPr lang="en-US" altLang="zh-CN" sz="2800" dirty="0">
                <a:solidFill>
                  <a:schemeClr val="bg1">
                    <a:lumMod val="95000"/>
                  </a:schemeClr>
                </a:solidFill>
                <a:latin typeface="Times New Roman" panose="02020603050405020304" pitchFamily="18" charset="0"/>
                <a:ea typeface="Apple Braille" charset="0"/>
                <a:cs typeface="Times New Roman" panose="02020603050405020304" pitchFamily="18" charset="0"/>
              </a:rPr>
              <a:t>see</a:t>
            </a:r>
            <a:r>
              <a:rPr lang="zh-CN" altLang="en-US" sz="2800" dirty="0">
                <a:solidFill>
                  <a:schemeClr val="bg1">
                    <a:lumMod val="95000"/>
                  </a:schemeClr>
                </a:solidFill>
                <a:latin typeface="Times New Roman" panose="02020603050405020304" pitchFamily="18" charset="0"/>
                <a:ea typeface="Apple Braille" charset="0"/>
                <a:cs typeface="Times New Roman" panose="02020603050405020304" pitchFamily="18" charset="0"/>
              </a:rPr>
              <a:t> </a:t>
            </a:r>
            <a:r>
              <a:rPr lang="en-US" altLang="zh-CN" sz="2800" dirty="0">
                <a:solidFill>
                  <a:schemeClr val="bg1">
                    <a:lumMod val="95000"/>
                  </a:schemeClr>
                </a:solidFill>
                <a:latin typeface="Times New Roman" panose="02020603050405020304" pitchFamily="18" charset="0"/>
                <a:ea typeface="Apple Braille" charset="0"/>
                <a:cs typeface="Times New Roman" panose="02020603050405020304" pitchFamily="18" charset="0"/>
              </a:rPr>
              <a:t>your writing more than see you </a:t>
            </a:r>
            <a:endParaRPr lang="zh-CN" altLang="en-US" sz="2800" dirty="0">
              <a:solidFill>
                <a:schemeClr val="bg1">
                  <a:lumMod val="95000"/>
                </a:schemeClr>
              </a:solidFill>
              <a:latin typeface="Times New Roman" panose="02020603050405020304" pitchFamily="18" charset="0"/>
              <a:ea typeface="Apple Braille" charset="0"/>
              <a:cs typeface="Times New Roman" panose="02020603050405020304" pitchFamily="18" charset="0"/>
            </a:endParaRPr>
          </a:p>
        </p:txBody>
      </p:sp>
      <p:cxnSp>
        <p:nvCxnSpPr>
          <p:cNvPr id="9" name="连接符: 曲线 8"/>
          <p:cNvCxnSpPr>
            <a:stCxn id="4" idx="3"/>
            <a:endCxn id="7" idx="1"/>
          </p:cNvCxnSpPr>
          <p:nvPr/>
        </p:nvCxnSpPr>
        <p:spPr>
          <a:xfrm flipV="1">
            <a:off x="3162254" y="2467490"/>
            <a:ext cx="1506071" cy="1468712"/>
          </a:xfrm>
          <a:prstGeom prst="curvedConnector3">
            <a:avLst/>
          </a:prstGeom>
          <a:ln w="25400" cap="flat" cmpd="sng" algn="ctr">
            <a:solidFill>
              <a:schemeClr val="bg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连接符: 曲线 10"/>
          <p:cNvCxnSpPr>
            <a:stCxn id="4" idx="3"/>
            <a:endCxn id="5" idx="1"/>
          </p:cNvCxnSpPr>
          <p:nvPr/>
        </p:nvCxnSpPr>
        <p:spPr>
          <a:xfrm flipV="1">
            <a:off x="3162254" y="3905425"/>
            <a:ext cx="1506071" cy="30777"/>
          </a:xfrm>
          <a:prstGeom prst="curvedConnector3">
            <a:avLst/>
          </a:prstGeom>
          <a:ln w="25400" cap="flat" cmpd="sng" algn="ctr">
            <a:solidFill>
              <a:schemeClr val="bg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连接符: 曲线 12"/>
          <p:cNvCxnSpPr>
            <a:stCxn id="4" idx="3"/>
            <a:endCxn id="6" idx="1"/>
          </p:cNvCxnSpPr>
          <p:nvPr/>
        </p:nvCxnSpPr>
        <p:spPr>
          <a:xfrm>
            <a:off x="3162254" y="3936202"/>
            <a:ext cx="1577788" cy="1674549"/>
          </a:xfrm>
          <a:prstGeom prst="curvedConnector3">
            <a:avLst/>
          </a:prstGeom>
          <a:ln w="25400" cap="flat" cmpd="sng" algn="ctr">
            <a:solidFill>
              <a:schemeClr val="bg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 Box 7"/>
          <p:cNvSpPr txBox="1">
            <a:spLocks noChangeArrowheads="1"/>
          </p:cNvSpPr>
          <p:nvPr/>
        </p:nvSpPr>
        <p:spPr bwMode="auto">
          <a:xfrm>
            <a:off x="461315" y="595777"/>
            <a:ext cx="7645683" cy="600164"/>
          </a:xfrm>
          <a:prstGeom prst="rect">
            <a:avLst/>
          </a:prstGeom>
          <a:noFill/>
          <a:ln w="9525">
            <a:noFill/>
            <a:miter lim="800000"/>
          </a:ln>
        </p:spPr>
        <p:txBody>
          <a:bodyPr wrap="none" lIns="45720" tIns="22860" rIns="45720" bIns="22860">
            <a:spAutoFit/>
          </a:bodyPr>
          <a:lstStyle/>
          <a:p>
            <a:pPr defTabSz="1087755"/>
            <a:r>
              <a:rPr lang="en-CA" sz="3600" spc="-150" dirty="0">
                <a:solidFill>
                  <a:schemeClr val="bg1">
                    <a:lumMod val="85000"/>
                  </a:schemeClr>
                </a:solidFill>
                <a:latin typeface="Times New Roman" panose="02020603050405020304" pitchFamily="18" charset="0"/>
                <a:ea typeface="Open Sans" pitchFamily="34" charset="0"/>
                <a:cs typeface="Times New Roman" panose="02020603050405020304" pitchFamily="18" charset="0"/>
              </a:rPr>
              <a:t>Why</a:t>
            </a:r>
            <a:r>
              <a:rPr lang="zh-CN" altLang="en-US" sz="3600" spc="-150" dirty="0">
                <a:solidFill>
                  <a:schemeClr val="bg1">
                    <a:lumMod val="85000"/>
                  </a:schemeClr>
                </a:solidFill>
                <a:latin typeface="Times New Roman" panose="02020603050405020304" pitchFamily="18" charset="0"/>
                <a:ea typeface="Open Sans" pitchFamily="34" charset="0"/>
                <a:cs typeface="Times New Roman" panose="02020603050405020304" pitchFamily="18" charset="0"/>
              </a:rPr>
              <a:t> </a:t>
            </a:r>
            <a:r>
              <a:rPr lang="en-US" altLang="zh-CN" sz="3600" spc="-150" dirty="0">
                <a:solidFill>
                  <a:schemeClr val="bg1">
                    <a:lumMod val="85000"/>
                  </a:schemeClr>
                </a:solidFill>
                <a:latin typeface="Times New Roman" panose="02020603050405020304" pitchFamily="18" charset="0"/>
                <a:ea typeface="Open Sans" pitchFamily="34" charset="0"/>
                <a:cs typeface="Times New Roman" panose="02020603050405020304" pitchFamily="18" charset="0"/>
              </a:rPr>
              <a:t>are</a:t>
            </a:r>
            <a:r>
              <a:rPr lang="zh-CN" altLang="en-US" sz="3600" spc="-150" dirty="0">
                <a:solidFill>
                  <a:schemeClr val="bg1">
                    <a:lumMod val="85000"/>
                  </a:schemeClr>
                </a:solidFill>
                <a:latin typeface="Times New Roman" panose="02020603050405020304" pitchFamily="18" charset="0"/>
                <a:ea typeface="Open Sans" pitchFamily="34" charset="0"/>
                <a:cs typeface="Times New Roman" panose="02020603050405020304" pitchFamily="18" charset="0"/>
              </a:rPr>
              <a:t> </a:t>
            </a:r>
            <a:r>
              <a:rPr lang="en-US" altLang="zh-CN" sz="3600" spc="-150" dirty="0">
                <a:solidFill>
                  <a:schemeClr val="bg1">
                    <a:lumMod val="85000"/>
                  </a:schemeClr>
                </a:solidFill>
                <a:latin typeface="Times New Roman" panose="02020603050405020304" pitchFamily="18" charset="0"/>
                <a:ea typeface="Open Sans" pitchFamily="34" charset="0"/>
                <a:cs typeface="Times New Roman" panose="02020603050405020304" pitchFamily="18" charset="0"/>
              </a:rPr>
              <a:t>business</a:t>
            </a:r>
            <a:r>
              <a:rPr lang="zh-CN" altLang="en-US" sz="3600" spc="-150" dirty="0">
                <a:solidFill>
                  <a:schemeClr val="bg1">
                    <a:lumMod val="85000"/>
                  </a:schemeClr>
                </a:solidFill>
                <a:latin typeface="Times New Roman" panose="02020603050405020304" pitchFamily="18" charset="0"/>
                <a:ea typeface="Open Sans" pitchFamily="34" charset="0"/>
                <a:cs typeface="Times New Roman" panose="02020603050405020304" pitchFamily="18" charset="0"/>
              </a:rPr>
              <a:t> </a:t>
            </a:r>
            <a:r>
              <a:rPr lang="en-US" altLang="zh-CN" sz="3600" spc="-150" dirty="0">
                <a:solidFill>
                  <a:schemeClr val="bg1">
                    <a:lumMod val="85000"/>
                  </a:schemeClr>
                </a:solidFill>
                <a:latin typeface="Times New Roman" panose="02020603050405020304" pitchFamily="18" charset="0"/>
                <a:ea typeface="Open Sans" pitchFamily="34" charset="0"/>
                <a:cs typeface="Times New Roman" panose="02020603050405020304" pitchFamily="18" charset="0"/>
              </a:rPr>
              <a:t>writing</a:t>
            </a:r>
            <a:r>
              <a:rPr lang="zh-CN" altLang="en-US" sz="3600" spc="-150" dirty="0">
                <a:solidFill>
                  <a:schemeClr val="bg1">
                    <a:lumMod val="85000"/>
                  </a:schemeClr>
                </a:solidFill>
                <a:latin typeface="Times New Roman" panose="02020603050405020304" pitchFamily="18" charset="0"/>
                <a:ea typeface="Open Sans" pitchFamily="34" charset="0"/>
                <a:cs typeface="Times New Roman" panose="02020603050405020304" pitchFamily="18" charset="0"/>
              </a:rPr>
              <a:t> </a:t>
            </a:r>
            <a:r>
              <a:rPr lang="en-US" altLang="zh-CN" sz="3600" spc="-150" dirty="0">
                <a:solidFill>
                  <a:schemeClr val="bg1">
                    <a:lumMod val="85000"/>
                  </a:schemeClr>
                </a:solidFill>
                <a:latin typeface="Times New Roman" panose="02020603050405020304" pitchFamily="18" charset="0"/>
                <a:ea typeface="Open Sans" pitchFamily="34" charset="0"/>
                <a:cs typeface="Times New Roman" panose="02020603050405020304" pitchFamily="18" charset="0"/>
              </a:rPr>
              <a:t>skills</a:t>
            </a:r>
            <a:r>
              <a:rPr lang="zh-CN" altLang="en-US" sz="3600" spc="-150" dirty="0">
                <a:solidFill>
                  <a:schemeClr val="bg1">
                    <a:lumMod val="85000"/>
                  </a:schemeClr>
                </a:solidFill>
                <a:latin typeface="Times New Roman" panose="02020603050405020304" pitchFamily="18" charset="0"/>
                <a:ea typeface="Open Sans" pitchFamily="34" charset="0"/>
                <a:cs typeface="Times New Roman" panose="02020603050405020304" pitchFamily="18" charset="0"/>
              </a:rPr>
              <a:t> </a:t>
            </a:r>
            <a:r>
              <a:rPr lang="en-US" altLang="zh-CN" sz="3600" spc="-150" dirty="0">
                <a:solidFill>
                  <a:schemeClr val="bg1">
                    <a:lumMod val="85000"/>
                  </a:schemeClr>
                </a:solidFill>
                <a:latin typeface="Times New Roman" panose="02020603050405020304" pitchFamily="18" charset="0"/>
                <a:ea typeface="Open Sans" pitchFamily="34" charset="0"/>
                <a:cs typeface="Times New Roman" panose="02020603050405020304" pitchFamily="18" charset="0"/>
              </a:rPr>
              <a:t>important</a:t>
            </a:r>
            <a:r>
              <a:rPr lang="zh-CN" altLang="en-US" sz="3600" spc="-150" dirty="0">
                <a:solidFill>
                  <a:schemeClr val="bg1">
                    <a:lumMod val="85000"/>
                  </a:schemeClr>
                </a:solidFill>
                <a:latin typeface="Times New Roman" panose="02020603050405020304" pitchFamily="18" charset="0"/>
                <a:ea typeface="Open Sans" pitchFamily="34" charset="0"/>
                <a:cs typeface="Times New Roman" panose="02020603050405020304" pitchFamily="18" charset="0"/>
              </a:rPr>
              <a:t>？</a:t>
            </a:r>
            <a:r>
              <a:rPr lang="en-CA" sz="3600" spc="-150" dirty="0">
                <a:solidFill>
                  <a:schemeClr val="bg1">
                    <a:lumMod val="85000"/>
                  </a:schemeClr>
                </a:solidFill>
                <a:latin typeface="Times New Roman" panose="02020603050405020304" pitchFamily="18" charset="0"/>
                <a:ea typeface="Open Sans" pitchFamily="34"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400905" y="563581"/>
            <a:ext cx="4138312" cy="600164"/>
          </a:xfrm>
          <a:prstGeom prst="rect">
            <a:avLst/>
          </a:prstGeom>
          <a:noFill/>
          <a:ln w="9525">
            <a:noFill/>
            <a:miter lim="800000"/>
          </a:ln>
        </p:spPr>
        <p:txBody>
          <a:bodyPr wrap="none" lIns="45720" tIns="22860" rIns="45720" bIns="22860">
            <a:spAutoFit/>
          </a:bodyPr>
          <a:lstStyle/>
          <a:p>
            <a:pPr algn="ctr" defTabSz="1087755"/>
            <a:r>
              <a:rPr lang="en-US" sz="3600" spc="-150" dirty="0">
                <a:solidFill>
                  <a:schemeClr val="bg2"/>
                </a:solidFill>
                <a:latin typeface="Times New Roman" panose="02020603050405020304" pitchFamily="18" charset="0"/>
                <a:ea typeface="Open Sans" pitchFamily="34" charset="0"/>
                <a:cs typeface="Times New Roman" panose="02020603050405020304" pitchFamily="18" charset="0"/>
              </a:rPr>
              <a:t>Composition of  E-mail </a:t>
            </a:r>
            <a:endParaRPr lang="en-CA" sz="3600" spc="-150" dirty="0">
              <a:solidFill>
                <a:schemeClr val="bg2"/>
              </a:solidFill>
              <a:latin typeface="Times New Roman" panose="02020603050405020304" pitchFamily="18" charset="0"/>
              <a:ea typeface="Open Sans" pitchFamily="34" charset="0"/>
              <a:cs typeface="Times New Roman" panose="02020603050405020304" pitchFamily="18" charset="0"/>
            </a:endParaRPr>
          </a:p>
        </p:txBody>
      </p:sp>
      <p:grpSp>
        <p:nvGrpSpPr>
          <p:cNvPr id="6" name="Group 13"/>
          <p:cNvGrpSpPr/>
          <p:nvPr/>
        </p:nvGrpSpPr>
        <p:grpSpPr>
          <a:xfrm>
            <a:off x="674739" y="2182275"/>
            <a:ext cx="2039911" cy="1820098"/>
            <a:chOff x="609600" y="1581150"/>
            <a:chExt cx="2039911" cy="1820098"/>
          </a:xfrm>
        </p:grpSpPr>
        <p:sp>
          <p:nvSpPr>
            <p:cNvPr id="7" name="Rounded Rectangle 3"/>
            <p:cNvSpPr/>
            <p:nvPr/>
          </p:nvSpPr>
          <p:spPr>
            <a:xfrm>
              <a:off x="609600" y="1581150"/>
              <a:ext cx="1883278" cy="1820098"/>
            </a:xfrm>
            <a:prstGeom prst="roundRect">
              <a:avLst>
                <a:gd name="adj" fmla="val 8094"/>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1"/>
            <p:cNvSpPr/>
            <p:nvPr/>
          </p:nvSpPr>
          <p:spPr>
            <a:xfrm rot="18853506" flipH="1">
              <a:off x="1777521" y="2058362"/>
              <a:ext cx="878305" cy="865675"/>
            </a:xfrm>
            <a:prstGeom prst="rtTriangle">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14"/>
          <p:cNvGrpSpPr/>
          <p:nvPr/>
        </p:nvGrpSpPr>
        <p:grpSpPr>
          <a:xfrm>
            <a:off x="6422495" y="2151036"/>
            <a:ext cx="2042156" cy="1820098"/>
            <a:chOff x="3426755" y="1581150"/>
            <a:chExt cx="2042156" cy="1820098"/>
          </a:xfrm>
          <a:solidFill>
            <a:srgbClr val="45C1A4"/>
          </a:solidFill>
        </p:grpSpPr>
        <p:sp>
          <p:nvSpPr>
            <p:cNvPr id="10" name="Rounded Rectangle 6"/>
            <p:cNvSpPr/>
            <p:nvPr/>
          </p:nvSpPr>
          <p:spPr>
            <a:xfrm>
              <a:off x="3426755" y="1581150"/>
              <a:ext cx="1883278" cy="1820098"/>
            </a:xfrm>
            <a:prstGeom prst="roundRect">
              <a:avLst>
                <a:gd name="adj" fmla="val 80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7"/>
            <p:cNvSpPr/>
            <p:nvPr/>
          </p:nvSpPr>
          <p:spPr>
            <a:xfrm rot="18853506" flipH="1">
              <a:off x="4596921" y="2058362"/>
              <a:ext cx="878305" cy="8656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5"/>
          <p:cNvGrpSpPr/>
          <p:nvPr/>
        </p:nvGrpSpPr>
        <p:grpSpPr>
          <a:xfrm>
            <a:off x="9438685" y="2151036"/>
            <a:ext cx="2039911" cy="1820098"/>
            <a:chOff x="6172200" y="1581150"/>
            <a:chExt cx="2039911" cy="1820098"/>
          </a:xfrm>
        </p:grpSpPr>
        <p:sp>
          <p:nvSpPr>
            <p:cNvPr id="13" name="Rounded Rectangle 8"/>
            <p:cNvSpPr/>
            <p:nvPr/>
          </p:nvSpPr>
          <p:spPr>
            <a:xfrm>
              <a:off x="6172200" y="1581150"/>
              <a:ext cx="1883278" cy="1820098"/>
            </a:xfrm>
            <a:prstGeom prst="roundRect">
              <a:avLst>
                <a:gd name="adj" fmla="val 8094"/>
              </a:avLst>
            </a:prstGeom>
            <a:solidFill>
              <a:srgbClr val="B9D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9"/>
            <p:cNvSpPr/>
            <p:nvPr/>
          </p:nvSpPr>
          <p:spPr>
            <a:xfrm rot="18853506" flipH="1">
              <a:off x="7340121" y="2058362"/>
              <a:ext cx="878305" cy="865675"/>
            </a:xfrm>
            <a:prstGeom prst="rtTriangle">
              <a:avLst/>
            </a:prstGeom>
            <a:solidFill>
              <a:srgbClr val="B9D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0"/>
          <p:cNvSpPr/>
          <p:nvPr/>
        </p:nvSpPr>
        <p:spPr>
          <a:xfrm>
            <a:off x="626548" y="4187808"/>
            <a:ext cx="1931469" cy="1138773"/>
          </a:xfrm>
          <a:prstGeom prst="rect">
            <a:avLst/>
          </a:prstGeom>
        </p:spPr>
        <p:txBody>
          <a:bodyPr wrap="square">
            <a:spAutoFit/>
          </a:bodyPr>
          <a:lstStyle/>
          <a:p>
            <a:pPr algn="ctr">
              <a:lnSpc>
                <a:spcPct val="200000"/>
              </a:lnSpc>
            </a:pPr>
            <a:r>
              <a:rPr lang="en-US" sz="2000" b="1" dirty="0">
                <a:solidFill>
                  <a:srgbClr val="0E7FB7"/>
                </a:solidFill>
                <a:latin typeface="Rockwell" panose="02060603020205020403" pitchFamily="18" charset="0"/>
                <a:ea typeface="Open Sans" pitchFamily="34" charset="0"/>
                <a:cs typeface="Open Sans" pitchFamily="34" charset="0"/>
              </a:rPr>
              <a:t>Format</a:t>
            </a:r>
          </a:p>
          <a:p>
            <a:pPr algn="ctr"/>
            <a:r>
              <a:rPr lang="en-US" sz="1400" dirty="0">
                <a:solidFill>
                  <a:schemeClr val="bg1">
                    <a:lumMod val="65000"/>
                  </a:schemeClr>
                </a:solidFill>
                <a:latin typeface="Times New Roman" panose="02020603050405020304" pitchFamily="18" charset="0"/>
                <a:ea typeface="Open Sans" pitchFamily="34" charset="0"/>
                <a:cs typeface="Times New Roman" panose="02020603050405020304" pitchFamily="18" charset="0"/>
              </a:rPr>
              <a:t>The format of business  English Email</a:t>
            </a:r>
          </a:p>
        </p:txBody>
      </p:sp>
      <p:sp>
        <p:nvSpPr>
          <p:cNvPr id="16" name="Rectangle 16"/>
          <p:cNvSpPr/>
          <p:nvPr/>
        </p:nvSpPr>
        <p:spPr>
          <a:xfrm>
            <a:off x="6217141" y="4264589"/>
            <a:ext cx="2431146" cy="1138773"/>
          </a:xfrm>
          <a:prstGeom prst="rect">
            <a:avLst/>
          </a:prstGeom>
        </p:spPr>
        <p:txBody>
          <a:bodyPr wrap="square">
            <a:spAutoFit/>
          </a:bodyPr>
          <a:lstStyle/>
          <a:p>
            <a:pPr algn="ctr">
              <a:lnSpc>
                <a:spcPct val="200000"/>
              </a:lnSpc>
            </a:pPr>
            <a:r>
              <a:rPr lang="en-US" sz="2000" b="1" dirty="0">
                <a:solidFill>
                  <a:srgbClr val="45C1A4"/>
                </a:solidFill>
                <a:latin typeface="Rockwell" panose="02060603020205020403" pitchFamily="18" charset="0"/>
                <a:ea typeface="Open Sans" pitchFamily="34" charset="0"/>
                <a:cs typeface="Open Sans" pitchFamily="34" charset="0"/>
              </a:rPr>
              <a:t>Body</a:t>
            </a:r>
            <a:r>
              <a:rPr lang="en-US" sz="1400" b="1" dirty="0">
                <a:solidFill>
                  <a:srgbClr val="45C1A4"/>
                </a:solidFill>
                <a:ea typeface="Open Sans" pitchFamily="34" charset="0"/>
                <a:cs typeface="Open Sans" pitchFamily="34" charset="0"/>
              </a:rPr>
              <a:t> </a:t>
            </a:r>
          </a:p>
          <a:p>
            <a:pPr algn="ctr"/>
            <a:r>
              <a:rPr lang="en-US" sz="1400" dirty="0">
                <a:solidFill>
                  <a:schemeClr val="bg1">
                    <a:lumMod val="65000"/>
                  </a:schemeClr>
                </a:solidFill>
                <a:latin typeface="Times New Roman" panose="02020603050405020304" pitchFamily="18" charset="0"/>
                <a:ea typeface="Open Sans" pitchFamily="34" charset="0"/>
                <a:cs typeface="Times New Roman" panose="02020603050405020304" pitchFamily="18" charset="0"/>
              </a:rPr>
              <a:t>Key expressions commonly used in the body of Email</a:t>
            </a:r>
          </a:p>
        </p:txBody>
      </p:sp>
      <p:grpSp>
        <p:nvGrpSpPr>
          <p:cNvPr id="29" name="Group 13"/>
          <p:cNvGrpSpPr/>
          <p:nvPr/>
        </p:nvGrpSpPr>
        <p:grpSpPr>
          <a:xfrm>
            <a:off x="3548617" y="2151036"/>
            <a:ext cx="2039911" cy="1820098"/>
            <a:chOff x="609600" y="1581150"/>
            <a:chExt cx="2039911" cy="1820098"/>
          </a:xfrm>
          <a:solidFill>
            <a:schemeClr val="accent2"/>
          </a:solidFill>
        </p:grpSpPr>
        <p:sp>
          <p:nvSpPr>
            <p:cNvPr id="30" name="Rounded Rectangle 3"/>
            <p:cNvSpPr/>
            <p:nvPr/>
          </p:nvSpPr>
          <p:spPr>
            <a:xfrm>
              <a:off x="609600" y="1581150"/>
              <a:ext cx="1883278" cy="1820098"/>
            </a:xfrm>
            <a:prstGeom prst="roundRect">
              <a:avLst>
                <a:gd name="adj" fmla="val 80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1"/>
            <p:cNvSpPr/>
            <p:nvPr/>
          </p:nvSpPr>
          <p:spPr>
            <a:xfrm rot="18853506" flipH="1">
              <a:off x="1777521" y="2058362"/>
              <a:ext cx="878305" cy="8656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17"/>
          <p:cNvSpPr/>
          <p:nvPr/>
        </p:nvSpPr>
        <p:spPr>
          <a:xfrm>
            <a:off x="9231086" y="4264589"/>
            <a:ext cx="2431146" cy="1569660"/>
          </a:xfrm>
          <a:prstGeom prst="rect">
            <a:avLst/>
          </a:prstGeom>
        </p:spPr>
        <p:txBody>
          <a:bodyPr wrap="square">
            <a:spAutoFit/>
          </a:bodyPr>
          <a:lstStyle/>
          <a:p>
            <a:pPr algn="ctr">
              <a:lnSpc>
                <a:spcPct val="200000"/>
              </a:lnSpc>
            </a:pPr>
            <a:r>
              <a:rPr lang="en-US" sz="2000" b="1" dirty="0">
                <a:solidFill>
                  <a:srgbClr val="B9D51F"/>
                </a:solidFill>
                <a:latin typeface="Rockwell" panose="02060603020205020403" pitchFamily="18" charset="0"/>
                <a:ea typeface="Open Sans" pitchFamily="34" charset="0"/>
                <a:cs typeface="Open Sans" pitchFamily="34" charset="0"/>
              </a:rPr>
              <a:t>Attachment</a:t>
            </a:r>
            <a:endParaRPr lang="en-US" sz="2000" dirty="0">
              <a:solidFill>
                <a:srgbClr val="B9D51F"/>
              </a:solidFill>
              <a:latin typeface="Rockwell" panose="02060603020205020403" pitchFamily="18" charset="0"/>
              <a:ea typeface="Open Sans" pitchFamily="34" charset="0"/>
              <a:cs typeface="Open Sans" pitchFamily="34" charset="0"/>
            </a:endParaRPr>
          </a:p>
          <a:p>
            <a:pPr algn="ctr"/>
            <a:r>
              <a:rPr lang="en-US" sz="1400" dirty="0">
                <a:solidFill>
                  <a:schemeClr val="bg1">
                    <a:lumMod val="65000"/>
                  </a:schemeClr>
                </a:solidFill>
                <a:latin typeface="Times New Roman" panose="02020603050405020304" pitchFamily="18" charset="0"/>
                <a:ea typeface="Open Sans" pitchFamily="34" charset="0"/>
                <a:cs typeface="Times New Roman" panose="02020603050405020304" pitchFamily="18" charset="0"/>
              </a:rPr>
              <a:t>When attaching files to your Email, it’s necessary to make reference to it in  the context of your mail</a:t>
            </a:r>
          </a:p>
        </p:txBody>
      </p:sp>
      <p:sp>
        <p:nvSpPr>
          <p:cNvPr id="33" name="Rectangle 10"/>
          <p:cNvSpPr/>
          <p:nvPr/>
        </p:nvSpPr>
        <p:spPr>
          <a:xfrm>
            <a:off x="2829562" y="4499164"/>
            <a:ext cx="3181221" cy="830997"/>
          </a:xfrm>
          <a:prstGeom prst="rect">
            <a:avLst/>
          </a:prstGeom>
        </p:spPr>
        <p:txBody>
          <a:bodyPr wrap="square">
            <a:spAutoFit/>
          </a:bodyPr>
          <a:lstStyle/>
          <a:p>
            <a:pPr algn="ctr"/>
            <a:r>
              <a:rPr lang="en-US" sz="2000" b="1" dirty="0">
                <a:solidFill>
                  <a:schemeClr val="accent2"/>
                </a:solidFill>
                <a:latin typeface="Rockwell" panose="02060603020205020403" pitchFamily="18" charset="0"/>
                <a:ea typeface="Open Sans" pitchFamily="34" charset="0"/>
                <a:cs typeface="Open Sans" pitchFamily="34" charset="0"/>
              </a:rPr>
              <a:t>Openings and closings</a:t>
            </a:r>
            <a:endParaRPr lang="en-US" sz="2000" dirty="0">
              <a:solidFill>
                <a:schemeClr val="accent2"/>
              </a:solidFill>
              <a:latin typeface="Rockwell" panose="02060603020205020403" pitchFamily="18" charset="0"/>
              <a:ea typeface="Open Sans" pitchFamily="34" charset="0"/>
              <a:cs typeface="Open Sans" pitchFamily="34" charset="0"/>
            </a:endParaRPr>
          </a:p>
          <a:p>
            <a:pPr algn="ctr"/>
            <a:r>
              <a:rPr lang="en-US" sz="1400" dirty="0">
                <a:solidFill>
                  <a:schemeClr val="bg1">
                    <a:lumMod val="65000"/>
                  </a:schemeClr>
                </a:solidFill>
                <a:latin typeface="Times New Roman" panose="02020603050405020304" pitchFamily="18" charset="0"/>
                <a:ea typeface="Open Sans" pitchFamily="34" charset="0"/>
                <a:cs typeface="Times New Roman" panose="02020603050405020304" pitchFamily="18" charset="0"/>
              </a:rPr>
              <a:t>Salutations/beginning/</a:t>
            </a:r>
          </a:p>
          <a:p>
            <a:pPr algn="ctr"/>
            <a:r>
              <a:rPr lang="en-US" sz="1400" dirty="0">
                <a:solidFill>
                  <a:schemeClr val="bg1">
                    <a:lumMod val="65000"/>
                  </a:schemeClr>
                </a:solidFill>
                <a:latin typeface="Times New Roman" panose="02020603050405020304" pitchFamily="18" charset="0"/>
                <a:ea typeface="Open Sans" pitchFamily="34" charset="0"/>
                <a:cs typeface="Times New Roman" panose="02020603050405020304" pitchFamily="18" charset="0"/>
              </a:rPr>
              <a:t>closing regards/ending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071" y="2664530"/>
            <a:ext cx="1032821" cy="909527"/>
          </a:xfrm>
          <a:prstGeom prst="rect">
            <a:avLst/>
          </a:prstGeom>
          <a:effectLst>
            <a:softEdge rad="38100"/>
          </a:effec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942" y="2571737"/>
            <a:ext cx="1388552" cy="893066"/>
          </a:xfrm>
          <a:prstGeom prst="rect">
            <a:avLst/>
          </a:prstGeom>
          <a:effectLst>
            <a:softEdge rad="63500"/>
          </a:effectLst>
        </p:spPr>
      </p:pic>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4602" y="2554482"/>
            <a:ext cx="980370" cy="1075684"/>
          </a:xfrm>
          <a:prstGeom prst="rect">
            <a:avLst/>
          </a:prstGeom>
          <a:effectLst>
            <a:softEdge rad="76200"/>
          </a:effectLst>
        </p:spPr>
      </p:pic>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4214" y="2675360"/>
            <a:ext cx="837565" cy="756510"/>
          </a:xfrm>
          <a:prstGeom prst="rect">
            <a:avLst/>
          </a:prstGeom>
          <a:effectLst>
            <a:softEdge rad="762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3701189" y="2755900"/>
            <a:ext cx="4218142" cy="877163"/>
          </a:xfrm>
          <a:prstGeom prst="rect">
            <a:avLst/>
          </a:prstGeom>
          <a:noFill/>
          <a:ln w="9525">
            <a:noFill/>
            <a:miter lim="800000"/>
          </a:ln>
        </p:spPr>
        <p:txBody>
          <a:bodyPr wrap="none" lIns="45720" tIns="22860" rIns="45720" bIns="22860">
            <a:spAutoFit/>
          </a:bodyPr>
          <a:lstStyle/>
          <a:p>
            <a:pPr algn="ctr" defTabSz="1087755"/>
            <a:r>
              <a:rPr lang="en-US" altLang="zh-CN" sz="5400" spc="-150" dirty="0">
                <a:solidFill>
                  <a:schemeClr val="accent2"/>
                </a:solidFill>
                <a:ea typeface="Open Sans" pitchFamily="34" charset="0"/>
                <a:cs typeface="Open Sans" pitchFamily="34" charset="0"/>
              </a:rPr>
              <a:t>Part 1</a:t>
            </a:r>
            <a:r>
              <a:rPr lang="zh-CN" altLang="en-US" sz="5400" spc="-150" dirty="0">
                <a:solidFill>
                  <a:schemeClr val="accent2"/>
                </a:solidFill>
                <a:ea typeface="Open Sans" pitchFamily="34" charset="0"/>
                <a:cs typeface="Open Sans" pitchFamily="34" charset="0"/>
              </a:rPr>
              <a:t>：</a:t>
            </a:r>
            <a:r>
              <a:rPr lang="en-US" altLang="zh-CN" sz="5400" spc="-150" dirty="0">
                <a:solidFill>
                  <a:schemeClr val="accent2"/>
                </a:solidFill>
                <a:ea typeface="Open Sans" pitchFamily="34" charset="0"/>
                <a:cs typeface="Open Sans" pitchFamily="34" charset="0"/>
              </a:rPr>
              <a:t>Format</a:t>
            </a:r>
            <a:endParaRPr lang="en-CA" sz="5400" spc="-150" dirty="0">
              <a:solidFill>
                <a:schemeClr val="accent2"/>
              </a:solidFill>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2"/>
          <p:cNvCxnSpPr/>
          <p:nvPr/>
        </p:nvCxnSpPr>
        <p:spPr>
          <a:xfrm flipH="1">
            <a:off x="3646991" y="1420707"/>
            <a:ext cx="15325" cy="396710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Rectangle 18"/>
          <p:cNvSpPr/>
          <p:nvPr/>
        </p:nvSpPr>
        <p:spPr>
          <a:xfrm>
            <a:off x="367116" y="1500137"/>
            <a:ext cx="3011736" cy="3858877"/>
          </a:xfrm>
          <a:prstGeom prst="rect">
            <a:avLst/>
          </a:prstGeom>
        </p:spPr>
        <p:txBody>
          <a:bodyPr wrap="square">
            <a:spAutoFit/>
          </a:bodyPr>
          <a:lstStyle/>
          <a:p>
            <a:pPr>
              <a:lnSpc>
                <a:spcPct val="200000"/>
              </a:lnSpc>
            </a:pPr>
            <a:r>
              <a:rPr lang="en-US" altLang="zh-CN" sz="2400" b="1" dirty="0">
                <a:solidFill>
                  <a:srgbClr val="0E7FB7"/>
                </a:solidFill>
                <a:latin typeface="Rockwell" panose="02060603020205020403" pitchFamily="18" charset="0"/>
                <a:ea typeface="Open Sans" pitchFamily="34" charset="0"/>
                <a:cs typeface="Open Sans" pitchFamily="34" charset="0"/>
              </a:rPr>
              <a:t>Content:</a:t>
            </a:r>
          </a:p>
          <a:p>
            <a:pPr marL="171450" indent="-171450">
              <a:spcBef>
                <a:spcPts val="600"/>
              </a:spcBef>
              <a:buFont typeface="Arial" panose="020B0604020202020204" pitchFamily="34" charset="0"/>
              <a:buChar char="•"/>
            </a:pPr>
            <a:r>
              <a:rPr lang="en-US" altLang="zh-CN" sz="14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Writer’s  address, recipient’s address, CC,BCC</a:t>
            </a:r>
          </a:p>
          <a:p>
            <a:pPr marL="171450" indent="-171450">
              <a:lnSpc>
                <a:spcPct val="150000"/>
              </a:lnSpc>
              <a:spcBef>
                <a:spcPts val="600"/>
              </a:spcBef>
              <a:buFont typeface="Arial" panose="020B0604020202020204" pitchFamily="34" charset="0"/>
              <a:buChar char="•"/>
            </a:pPr>
            <a:r>
              <a:rPr lang="en-US" altLang="zh-CN" sz="14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Subject</a:t>
            </a:r>
          </a:p>
          <a:p>
            <a:pPr marL="171450" indent="-171450">
              <a:lnSpc>
                <a:spcPct val="150000"/>
              </a:lnSpc>
              <a:spcBef>
                <a:spcPts val="600"/>
              </a:spcBef>
              <a:buFont typeface="Arial" panose="020B0604020202020204" pitchFamily="34" charset="0"/>
              <a:buChar char="•"/>
            </a:pPr>
            <a:r>
              <a:rPr lang="en-US" altLang="zh-CN" sz="14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Salutations, beginning ,body , ending</a:t>
            </a:r>
          </a:p>
          <a:p>
            <a:pPr marL="171450" indent="-171450">
              <a:lnSpc>
                <a:spcPct val="150000"/>
              </a:lnSpc>
              <a:spcBef>
                <a:spcPts val="600"/>
              </a:spcBef>
              <a:buFont typeface="Arial" panose="020B0604020202020204" pitchFamily="34" charset="0"/>
              <a:buChar char="•"/>
            </a:pPr>
            <a:r>
              <a:rPr lang="en-US" altLang="zh-CN" sz="14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Complimentary close</a:t>
            </a:r>
          </a:p>
          <a:p>
            <a:pPr marL="171450" indent="-171450">
              <a:lnSpc>
                <a:spcPct val="150000"/>
              </a:lnSpc>
              <a:spcBef>
                <a:spcPts val="600"/>
              </a:spcBef>
              <a:buFont typeface="Arial" panose="020B0604020202020204" pitchFamily="34" charset="0"/>
              <a:buChar char="•"/>
            </a:pPr>
            <a:r>
              <a:rPr lang="en-US" altLang="zh-CN" sz="14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Writers full name. titles and department, address, </a:t>
            </a:r>
            <a:r>
              <a:rPr lang="en-US" altLang="zh-CN" sz="1400" dirty="0" err="1">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tel</a:t>
            </a:r>
            <a:r>
              <a:rPr lang="en-US" altLang="zh-CN" sz="14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 fax  </a:t>
            </a:r>
            <a:r>
              <a:rPr lang="is-IS" altLang="zh-CN" sz="14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a:t>
            </a:r>
            <a:endParaRPr lang="en-US" altLang="zh-CN" sz="14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endParaRPr>
          </a:p>
          <a:p>
            <a:pPr marL="171450" indent="-171450">
              <a:lnSpc>
                <a:spcPct val="150000"/>
              </a:lnSpc>
              <a:spcBef>
                <a:spcPts val="600"/>
              </a:spcBef>
              <a:buFont typeface="Arial" panose="020B0604020202020204" pitchFamily="34" charset="0"/>
              <a:buChar char="•"/>
            </a:pPr>
            <a:endParaRPr lang="en-US" altLang="zh-CN" sz="1050" dirty="0">
              <a:solidFill>
                <a:schemeClr val="bg1">
                  <a:lumMod val="95000"/>
                </a:schemeClr>
              </a:solidFill>
              <a:latin typeface="Open Sans" pitchFamily="34" charset="0"/>
              <a:ea typeface="Open Sans" pitchFamily="34" charset="0"/>
              <a:cs typeface="Open Sans" pitchFamily="34" charset="0"/>
            </a:endParaRPr>
          </a:p>
          <a:p>
            <a:pPr marL="171450" indent="-171450">
              <a:lnSpc>
                <a:spcPct val="200000"/>
              </a:lnSpc>
              <a:buFont typeface="Arial" panose="020B0604020202020204" pitchFamily="34" charset="0"/>
              <a:buChar char="•"/>
            </a:pPr>
            <a:endParaRPr lang="en-US" sz="1050" dirty="0">
              <a:solidFill>
                <a:schemeClr val="bg1">
                  <a:lumMod val="65000"/>
                </a:schemeClr>
              </a:solidFill>
              <a:latin typeface="Open Sans" pitchFamily="34" charset="0"/>
              <a:ea typeface="Open Sans" pitchFamily="34" charset="0"/>
              <a:cs typeface="Open Sans"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614" y="2897770"/>
            <a:ext cx="560754" cy="506487"/>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89128"/>
            <a:ext cx="4724400" cy="4521200"/>
          </a:xfrm>
          <a:prstGeom prst="rect">
            <a:avLst/>
          </a:prstGeom>
        </p:spPr>
      </p:pic>
      <p:sp>
        <p:nvSpPr>
          <p:cNvPr id="13" name="圆角矩形 12"/>
          <p:cNvSpPr/>
          <p:nvPr/>
        </p:nvSpPr>
        <p:spPr>
          <a:xfrm>
            <a:off x="4522105" y="1094953"/>
            <a:ext cx="1186973" cy="810369"/>
          </a:xfrm>
          <a:prstGeom prst="roundRect">
            <a:avLst/>
          </a:prstGeom>
          <a:noFill/>
        </p:spPr>
        <p:style>
          <a:lnRef idx="2">
            <a:schemeClr val="accent5"/>
          </a:lnRef>
          <a:fillRef idx="1">
            <a:schemeClr val="lt1"/>
          </a:fillRef>
          <a:effectRef idx="0">
            <a:schemeClr val="accent5"/>
          </a:effectRef>
          <a:fontRef idx="minor">
            <a:schemeClr val="dk1"/>
          </a:fontRef>
        </p:style>
        <p:txBody>
          <a:bodyPr wrap="square" rtlCol="0" anchor="ctr">
            <a:noAutofit/>
          </a:bodyPr>
          <a:lstStyle/>
          <a:p>
            <a:pPr marL="285750" indent="-285750" algn="ctr">
              <a:buFont typeface="Wingdings" panose="05000000000000000000" pitchFamily="2" charset="2"/>
              <a:buChar char="ü"/>
            </a:pPr>
            <a:endParaRPr kumimoji="1"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535159" y="1074325"/>
            <a:ext cx="1160864" cy="830997"/>
          </a:xfrm>
          <a:prstGeom prst="rect">
            <a:avLst/>
          </a:prstGeom>
          <a:noFill/>
        </p:spPr>
        <p:txBody>
          <a:bodyPr wrap="square" rtlCol="0">
            <a:spAutoFit/>
          </a:bodyPr>
          <a:lstStyle/>
          <a:p>
            <a:r>
              <a:rPr kumimoji="1" lang="en-US" altLang="zh-CN" sz="1200" dirty="0">
                <a:solidFill>
                  <a:schemeClr val="bg1"/>
                </a:solidFill>
              </a:rPr>
              <a:t>Carbon copy</a:t>
            </a:r>
            <a:r>
              <a:rPr kumimoji="1" lang="zh-CN" altLang="en-US" sz="1200" dirty="0">
                <a:solidFill>
                  <a:schemeClr val="bg1"/>
                </a:solidFill>
              </a:rPr>
              <a:t>表示这封邮件也将寄给其他收件人</a:t>
            </a:r>
          </a:p>
        </p:txBody>
      </p:sp>
      <p:cxnSp>
        <p:nvCxnSpPr>
          <p:cNvPr id="26" name="直线箭头连接符 25"/>
          <p:cNvCxnSpPr/>
          <p:nvPr/>
        </p:nvCxnSpPr>
        <p:spPr>
          <a:xfrm>
            <a:off x="5696023" y="1762337"/>
            <a:ext cx="984959" cy="642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4522105" y="2118487"/>
            <a:ext cx="1028719" cy="646331"/>
          </a:xfrm>
          <a:prstGeom prst="roundRect">
            <a:avLst/>
          </a:prstGeom>
          <a:noFill/>
        </p:spPr>
        <p:style>
          <a:lnRef idx="2">
            <a:schemeClr val="accent5"/>
          </a:lnRef>
          <a:fillRef idx="1">
            <a:schemeClr val="lt1"/>
          </a:fillRef>
          <a:effectRef idx="0">
            <a:schemeClr val="accent5"/>
          </a:effectRef>
          <a:fontRef idx="minor">
            <a:schemeClr val="dk1"/>
          </a:fontRef>
        </p:style>
        <p:txBody>
          <a:bodyPr wrap="square" rtlCol="0" anchor="ctr">
            <a:noAutofit/>
          </a:bodyPr>
          <a:lstStyle/>
          <a:p>
            <a:pPr marL="285750" indent="-285750" algn="ctr">
              <a:buFont typeface="Wingdings" panose="05000000000000000000" pitchFamily="2" charset="2"/>
              <a:buChar char="ü"/>
            </a:pPr>
            <a:endParaRPr kumimoji="1"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5" name="圆角矩形 54"/>
          <p:cNvSpPr/>
          <p:nvPr/>
        </p:nvSpPr>
        <p:spPr>
          <a:xfrm>
            <a:off x="4108824" y="3005494"/>
            <a:ext cx="1511140" cy="458859"/>
          </a:xfrm>
          <a:prstGeom prst="roundRect">
            <a:avLst/>
          </a:prstGeom>
          <a:noFill/>
        </p:spPr>
        <p:style>
          <a:lnRef idx="2">
            <a:schemeClr val="accent5"/>
          </a:lnRef>
          <a:fillRef idx="1">
            <a:schemeClr val="lt1"/>
          </a:fillRef>
          <a:effectRef idx="0">
            <a:schemeClr val="accent5"/>
          </a:effectRef>
          <a:fontRef idx="minor">
            <a:schemeClr val="dk1"/>
          </a:fontRef>
        </p:style>
        <p:txBody>
          <a:bodyPr wrap="square" rtlCol="0" anchor="ctr">
            <a:noAutofit/>
          </a:bodyPr>
          <a:lstStyle/>
          <a:p>
            <a:pPr marL="285750" indent="-285750" algn="ctr">
              <a:buFont typeface="Wingdings" panose="05000000000000000000" pitchFamily="2" charset="2"/>
              <a:buChar char="ü"/>
            </a:pPr>
            <a:endParaRPr kumimoji="1"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6" name="圆角矩形 55"/>
          <p:cNvSpPr/>
          <p:nvPr/>
        </p:nvSpPr>
        <p:spPr>
          <a:xfrm>
            <a:off x="8064714" y="6320269"/>
            <a:ext cx="1205183" cy="485625"/>
          </a:xfrm>
          <a:prstGeom prst="roundRect">
            <a:avLst/>
          </a:prstGeom>
          <a:noFill/>
        </p:spPr>
        <p:style>
          <a:lnRef idx="2">
            <a:schemeClr val="accent5"/>
          </a:lnRef>
          <a:fillRef idx="1">
            <a:schemeClr val="lt1"/>
          </a:fillRef>
          <a:effectRef idx="0">
            <a:schemeClr val="accent5"/>
          </a:effectRef>
          <a:fontRef idx="minor">
            <a:schemeClr val="dk1"/>
          </a:fontRef>
        </p:style>
        <p:txBody>
          <a:bodyPr wrap="square" rtlCol="0" anchor="ctr">
            <a:noAutofit/>
          </a:bodyPr>
          <a:lstStyle/>
          <a:p>
            <a:pPr marL="285750" indent="-285750" algn="ctr">
              <a:buFont typeface="Wingdings" panose="05000000000000000000" pitchFamily="2" charset="2"/>
              <a:buChar char="ü"/>
            </a:pPr>
            <a:endParaRPr kumimoji="1"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7" name="圆角矩形 56"/>
          <p:cNvSpPr/>
          <p:nvPr/>
        </p:nvSpPr>
        <p:spPr>
          <a:xfrm>
            <a:off x="11194120" y="2968697"/>
            <a:ext cx="907408" cy="536502"/>
          </a:xfrm>
          <a:prstGeom prst="roundRect">
            <a:avLst/>
          </a:prstGeom>
          <a:noFill/>
        </p:spPr>
        <p:style>
          <a:lnRef idx="2">
            <a:schemeClr val="accent5"/>
          </a:lnRef>
          <a:fillRef idx="1">
            <a:schemeClr val="lt1"/>
          </a:fillRef>
          <a:effectRef idx="0">
            <a:schemeClr val="accent5"/>
          </a:effectRef>
          <a:fontRef idx="minor">
            <a:schemeClr val="dk1"/>
          </a:fontRef>
        </p:style>
        <p:txBody>
          <a:bodyPr wrap="square" rtlCol="0" anchor="ctr">
            <a:noAutofit/>
          </a:bodyPr>
          <a:lstStyle/>
          <a:p>
            <a:pPr marL="285750" indent="-285750" algn="ctr">
              <a:buFont typeface="Wingdings" panose="05000000000000000000" pitchFamily="2" charset="2"/>
              <a:buChar char="ü"/>
            </a:pPr>
            <a:endParaRPr kumimoji="1"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4554963" y="2118487"/>
            <a:ext cx="1065001" cy="646331"/>
          </a:xfrm>
          <a:prstGeom prst="rect">
            <a:avLst/>
          </a:prstGeom>
          <a:noFill/>
        </p:spPr>
        <p:txBody>
          <a:bodyPr wrap="square" rtlCol="0">
            <a:spAutoFit/>
          </a:bodyPr>
          <a:lstStyle/>
          <a:p>
            <a:r>
              <a:rPr kumimoji="1" lang="en-US" altLang="zh-CN" sz="1200" dirty="0">
                <a:solidFill>
                  <a:schemeClr val="bg1"/>
                </a:solidFill>
              </a:rPr>
              <a:t>Blind carbon copy </a:t>
            </a:r>
            <a:r>
              <a:rPr kumimoji="1" lang="zh-CN" altLang="en-US" sz="1200" dirty="0">
                <a:solidFill>
                  <a:schemeClr val="bg1"/>
                </a:solidFill>
              </a:rPr>
              <a:t>密件副本</a:t>
            </a:r>
          </a:p>
        </p:txBody>
      </p:sp>
      <p:sp>
        <p:nvSpPr>
          <p:cNvPr id="28" name="文本框 27"/>
          <p:cNvSpPr txBox="1"/>
          <p:nvPr/>
        </p:nvSpPr>
        <p:spPr>
          <a:xfrm>
            <a:off x="4205622" y="3043534"/>
            <a:ext cx="1516658" cy="461665"/>
          </a:xfrm>
          <a:prstGeom prst="rect">
            <a:avLst/>
          </a:prstGeom>
          <a:noFill/>
        </p:spPr>
        <p:txBody>
          <a:bodyPr wrap="square" rtlCol="0">
            <a:spAutoFit/>
          </a:bodyPr>
          <a:lstStyle/>
          <a:p>
            <a:r>
              <a:rPr kumimoji="1" lang="en-US" altLang="zh-CN" sz="1200" dirty="0">
                <a:solidFill>
                  <a:schemeClr val="bg1"/>
                </a:solidFill>
              </a:rPr>
              <a:t>Subject</a:t>
            </a:r>
            <a:r>
              <a:rPr kumimoji="1" lang="zh-CN" altLang="en-US" sz="1200" dirty="0">
                <a:solidFill>
                  <a:schemeClr val="bg1"/>
                </a:solidFill>
              </a:rPr>
              <a:t> </a:t>
            </a:r>
            <a:r>
              <a:rPr kumimoji="1" lang="en-US" altLang="zh-CN" sz="1200" dirty="0">
                <a:solidFill>
                  <a:schemeClr val="bg1"/>
                </a:solidFill>
              </a:rPr>
              <a:t>line</a:t>
            </a:r>
            <a:r>
              <a:rPr kumimoji="1" lang="zh-CN" altLang="en-US" sz="1200" dirty="0">
                <a:solidFill>
                  <a:schemeClr val="bg1"/>
                </a:solidFill>
              </a:rPr>
              <a:t> 主题，告知内容</a:t>
            </a:r>
          </a:p>
        </p:txBody>
      </p:sp>
      <p:sp>
        <p:nvSpPr>
          <p:cNvPr id="29" name="文本框 28"/>
          <p:cNvSpPr txBox="1"/>
          <p:nvPr/>
        </p:nvSpPr>
        <p:spPr>
          <a:xfrm>
            <a:off x="11267526" y="3005494"/>
            <a:ext cx="907408" cy="461665"/>
          </a:xfrm>
          <a:prstGeom prst="rect">
            <a:avLst/>
          </a:prstGeom>
          <a:noFill/>
        </p:spPr>
        <p:txBody>
          <a:bodyPr wrap="square" rtlCol="0">
            <a:spAutoFit/>
          </a:bodyPr>
          <a:lstStyle/>
          <a:p>
            <a:r>
              <a:rPr kumimoji="1" lang="en-US" altLang="zh-CN" sz="1200" dirty="0">
                <a:solidFill>
                  <a:schemeClr val="bg1"/>
                </a:solidFill>
              </a:rPr>
              <a:t>salutation</a:t>
            </a:r>
            <a:r>
              <a:rPr kumimoji="1" lang="zh-CN" altLang="en-US" sz="1200" dirty="0">
                <a:solidFill>
                  <a:schemeClr val="bg1"/>
                </a:solidFill>
              </a:rPr>
              <a:t>称呼</a:t>
            </a:r>
          </a:p>
        </p:txBody>
      </p:sp>
      <p:sp>
        <p:nvSpPr>
          <p:cNvPr id="30" name="文本框 29"/>
          <p:cNvSpPr txBox="1"/>
          <p:nvPr/>
        </p:nvSpPr>
        <p:spPr>
          <a:xfrm>
            <a:off x="8082924" y="6344229"/>
            <a:ext cx="1186973" cy="461665"/>
          </a:xfrm>
          <a:prstGeom prst="rect">
            <a:avLst/>
          </a:prstGeom>
          <a:noFill/>
        </p:spPr>
        <p:txBody>
          <a:bodyPr wrap="square" rtlCol="0">
            <a:spAutoFit/>
          </a:bodyPr>
          <a:lstStyle/>
          <a:p>
            <a:r>
              <a:rPr kumimoji="1" lang="en-US" altLang="zh-CN" sz="1200" dirty="0">
                <a:solidFill>
                  <a:schemeClr val="bg1"/>
                </a:solidFill>
              </a:rPr>
              <a:t>Close</a:t>
            </a:r>
            <a:r>
              <a:rPr kumimoji="1" lang="zh-CN" altLang="en-US" sz="1200" dirty="0">
                <a:solidFill>
                  <a:schemeClr val="bg1"/>
                </a:solidFill>
              </a:rPr>
              <a:t> </a:t>
            </a:r>
            <a:r>
              <a:rPr kumimoji="1" lang="en-US" altLang="zh-CN" sz="1200" dirty="0">
                <a:solidFill>
                  <a:schemeClr val="bg1"/>
                </a:solidFill>
              </a:rPr>
              <a:t>regarding</a:t>
            </a:r>
            <a:r>
              <a:rPr kumimoji="1" lang="zh-CN" altLang="en-US" sz="1200" dirty="0">
                <a:solidFill>
                  <a:schemeClr val="bg1"/>
                </a:solidFill>
              </a:rPr>
              <a:t>结尾</a:t>
            </a:r>
          </a:p>
        </p:txBody>
      </p:sp>
      <p:cxnSp>
        <p:nvCxnSpPr>
          <p:cNvPr id="33" name="直线箭头连接符 32"/>
          <p:cNvCxnSpPr>
            <a:stCxn id="27" idx="3"/>
          </p:cNvCxnSpPr>
          <p:nvPr/>
        </p:nvCxnSpPr>
        <p:spPr>
          <a:xfrm>
            <a:off x="5619964" y="2441653"/>
            <a:ext cx="920341" cy="192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p:nvPr/>
        </p:nvCxnSpPr>
        <p:spPr>
          <a:xfrm flipV="1">
            <a:off x="5696023" y="2873685"/>
            <a:ext cx="745808" cy="45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H="1">
            <a:off x="8082924" y="3136367"/>
            <a:ext cx="3124399" cy="327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p:nvPr/>
        </p:nvCxnSpPr>
        <p:spPr>
          <a:xfrm flipH="1" flipV="1">
            <a:off x="7004539" y="5536654"/>
            <a:ext cx="1078385" cy="78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 Box 7"/>
          <p:cNvSpPr txBox="1">
            <a:spLocks noChangeArrowheads="1"/>
          </p:cNvSpPr>
          <p:nvPr/>
        </p:nvSpPr>
        <p:spPr bwMode="auto">
          <a:xfrm>
            <a:off x="367116" y="280119"/>
            <a:ext cx="1325684" cy="600164"/>
          </a:xfrm>
          <a:prstGeom prst="rect">
            <a:avLst/>
          </a:prstGeom>
          <a:noFill/>
          <a:ln w="9525">
            <a:noFill/>
            <a:miter lim="800000"/>
          </a:ln>
        </p:spPr>
        <p:txBody>
          <a:bodyPr wrap="none" lIns="45720" tIns="22860" rIns="45720" bIns="22860">
            <a:spAutoFit/>
          </a:bodyPr>
          <a:lstStyle/>
          <a:p>
            <a:pPr algn="ctr" defTabSz="1087755"/>
            <a:r>
              <a:rPr lang="en-US" altLang="zh-CN" sz="3600" spc="-150" dirty="0">
                <a:solidFill>
                  <a:schemeClr val="accent2"/>
                </a:solidFill>
                <a:latin typeface="Times New Roman" panose="02020603050405020304" pitchFamily="18" charset="0"/>
                <a:ea typeface="Open Sans" pitchFamily="34" charset="0"/>
                <a:cs typeface="Times New Roman" panose="02020603050405020304" pitchFamily="18" charset="0"/>
              </a:rPr>
              <a:t>Format</a:t>
            </a:r>
            <a:endParaRPr lang="en-CA" sz="3600" spc="-150" dirty="0">
              <a:solidFill>
                <a:schemeClr val="accent2"/>
              </a:solidFill>
              <a:latin typeface="Times New Roman" panose="02020603050405020304" pitchFamily="18" charset="0"/>
              <a:ea typeface="Open Sans"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711835" y="659765"/>
            <a:ext cx="10003790" cy="6185535"/>
          </a:xfrm>
          <a:prstGeom prst="rect">
            <a:avLst/>
          </a:prstGeom>
          <a:noFill/>
        </p:spPr>
        <p:txBody>
          <a:bodyPr wrap="square" rtlCol="0" anchor="t">
            <a:spAutoFit/>
          </a:bodyPr>
          <a:lstStyle/>
          <a:p>
            <a:r>
              <a:rPr lang="zh-CN" altLang="en-US">
                <a:solidFill>
                  <a:schemeClr val="accent2"/>
                </a:solidFill>
              </a:rPr>
              <a:t>1）抄送别人怎么说？</a:t>
            </a:r>
            <a:endParaRPr lang="zh-CN" altLang="en-US">
              <a:solidFill>
                <a:schemeClr val="bg1"/>
              </a:solidFill>
            </a:endParaRPr>
          </a:p>
          <a:p>
            <a:endParaRPr lang="zh-CN" altLang="en-US">
              <a:solidFill>
                <a:schemeClr val="bg1"/>
              </a:solidFill>
            </a:endParaRPr>
          </a:p>
          <a:p>
            <a:r>
              <a:rPr lang="zh-CN" altLang="en-US">
                <a:solidFill>
                  <a:schemeClr val="bg1"/>
                </a:solidFill>
              </a:rPr>
              <a:t>中国人喜欢说cc，美国人直接说copy. cc是carbon copy（复写纸）的简称，以前还没有电子邮件时候，用复写纸抄送，所以本质上还是copy.</a:t>
            </a:r>
          </a:p>
          <a:p>
            <a:endParaRPr lang="zh-CN" altLang="en-US">
              <a:solidFill>
                <a:schemeClr val="bg1"/>
              </a:solidFill>
            </a:endParaRPr>
          </a:p>
          <a:p>
            <a:r>
              <a:rPr lang="zh-CN" altLang="en-US">
                <a:solidFill>
                  <a:schemeClr val="accent2"/>
                </a:solidFill>
              </a:rPr>
              <a:t>I have put John on copy.</a:t>
            </a:r>
            <a:r>
              <a:rPr lang="zh-CN" altLang="en-US">
                <a:solidFill>
                  <a:schemeClr val="bg1"/>
                </a:solidFill>
              </a:rPr>
              <a:t> (记住put on copy的固定搭配）</a:t>
            </a:r>
          </a:p>
          <a:p>
            <a:r>
              <a:rPr lang="zh-CN" altLang="en-US">
                <a:solidFill>
                  <a:schemeClr val="bg1"/>
                </a:solidFill>
              </a:rPr>
              <a:t>You can copy Steven going forward.</a:t>
            </a:r>
          </a:p>
          <a:p>
            <a:endParaRPr lang="zh-CN" altLang="en-US">
              <a:solidFill>
                <a:schemeClr val="bg1"/>
              </a:solidFill>
            </a:endParaRPr>
          </a:p>
          <a:p>
            <a:r>
              <a:rPr lang="zh-CN" altLang="en-US">
                <a:solidFill>
                  <a:schemeClr val="bg1"/>
                </a:solidFill>
              </a:rPr>
              <a:t>如果是分别抄送给某些人，但是又不想让他们互相知道对方的联系方式，可以用暗送(BCC也就是blind cc),比如同时发给几个供应商，邮件开头直接写</a:t>
            </a:r>
            <a:r>
              <a:rPr lang="en-US" altLang="zh-CN">
                <a:solidFill>
                  <a:schemeClr val="bg1"/>
                </a:solidFill>
              </a:rPr>
              <a:t>: </a:t>
            </a:r>
            <a:r>
              <a:rPr lang="zh-CN" altLang="en-US">
                <a:solidFill>
                  <a:schemeClr val="accent2"/>
                </a:solidFill>
              </a:rPr>
              <a:t>BCC vendors</a:t>
            </a:r>
          </a:p>
          <a:p>
            <a:endParaRPr lang="zh-CN" altLang="en-US">
              <a:solidFill>
                <a:schemeClr val="accent2"/>
              </a:solidFill>
            </a:endParaRPr>
          </a:p>
          <a:p>
            <a:r>
              <a:rPr lang="zh-CN" altLang="en-US">
                <a:solidFill>
                  <a:schemeClr val="accent2"/>
                </a:solidFill>
              </a:rPr>
              <a:t>2）群发邮件增加联系人怎么说？</a:t>
            </a:r>
          </a:p>
          <a:p>
            <a:endParaRPr lang="zh-CN" altLang="en-US">
              <a:solidFill>
                <a:schemeClr val="accent2"/>
              </a:solidFill>
            </a:endParaRPr>
          </a:p>
          <a:p>
            <a:r>
              <a:rPr lang="zh-CN" altLang="en-US">
                <a:solidFill>
                  <a:schemeClr val="bg1"/>
                </a:solidFill>
              </a:rPr>
              <a:t>Looping in Steven.</a:t>
            </a:r>
          </a:p>
          <a:p>
            <a:r>
              <a:rPr lang="zh-CN" altLang="en-US">
                <a:solidFill>
                  <a:schemeClr val="bg1"/>
                </a:solidFill>
              </a:rPr>
              <a:t>Adding/Added Steven.</a:t>
            </a:r>
          </a:p>
          <a:p>
            <a:r>
              <a:rPr lang="zh-CN" altLang="en-US">
                <a:solidFill>
                  <a:schemeClr val="bg1"/>
                </a:solidFill>
              </a:rPr>
              <a:t>甚至直接用“+”都可以+ Steven</a:t>
            </a:r>
          </a:p>
          <a:p>
            <a:r>
              <a:rPr lang="zh-CN" altLang="en-US">
                <a:solidFill>
                  <a:schemeClr val="bg1"/>
                </a:solidFill>
              </a:rPr>
              <a:t>把某个人删除（涉及到保密的信息）,用remove    Removed Mike from this email </a:t>
            </a:r>
          </a:p>
          <a:p>
            <a:endParaRPr lang="zh-CN" altLang="en-US">
              <a:solidFill>
                <a:schemeClr val="bg1"/>
              </a:solidFill>
            </a:endParaRPr>
          </a:p>
          <a:p>
            <a:r>
              <a:rPr lang="zh-CN" altLang="en-US">
                <a:solidFill>
                  <a:schemeClr val="accent2"/>
                </a:solidFill>
              </a:rPr>
              <a:t>3)转发邮件怎么说？</a:t>
            </a:r>
          </a:p>
          <a:p>
            <a:endParaRPr lang="zh-CN" altLang="en-US">
              <a:solidFill>
                <a:schemeClr val="bg1"/>
              </a:solidFill>
            </a:endParaRPr>
          </a:p>
          <a:p>
            <a:r>
              <a:rPr lang="zh-CN" altLang="en-US">
                <a:solidFill>
                  <a:schemeClr val="bg1"/>
                </a:solidFill>
              </a:rPr>
              <a:t>forward the email to someone(大部分中国人只会用这种)</a:t>
            </a:r>
          </a:p>
          <a:p>
            <a:r>
              <a:rPr lang="zh-CN" altLang="en-US">
                <a:solidFill>
                  <a:schemeClr val="bg1"/>
                </a:solidFill>
              </a:rPr>
              <a:t>pass me the email(老外也经常用这种)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743024" y="2755900"/>
            <a:ext cx="8134471" cy="877163"/>
          </a:xfrm>
          <a:prstGeom prst="rect">
            <a:avLst/>
          </a:prstGeom>
          <a:noFill/>
          <a:ln w="9525">
            <a:noFill/>
            <a:miter lim="800000"/>
          </a:ln>
        </p:spPr>
        <p:txBody>
          <a:bodyPr wrap="none" lIns="45720" tIns="22860" rIns="45720" bIns="22860">
            <a:spAutoFit/>
          </a:bodyPr>
          <a:lstStyle/>
          <a:p>
            <a:pPr algn="ctr" defTabSz="1087755"/>
            <a:r>
              <a:rPr lang="en-US" altLang="zh-CN" sz="5400" spc="-150" dirty="0">
                <a:solidFill>
                  <a:schemeClr val="accent2"/>
                </a:solidFill>
                <a:ea typeface="Open Sans" pitchFamily="34" charset="0"/>
                <a:cs typeface="Open Sans" pitchFamily="34" charset="0"/>
              </a:rPr>
              <a:t>Part 2</a:t>
            </a:r>
            <a:r>
              <a:rPr lang="zh-CN" altLang="en-US" sz="5400" spc="-150" dirty="0">
                <a:solidFill>
                  <a:schemeClr val="accent2"/>
                </a:solidFill>
                <a:ea typeface="Open Sans" pitchFamily="34" charset="0"/>
                <a:cs typeface="Open Sans" pitchFamily="34" charset="0"/>
              </a:rPr>
              <a:t>：</a:t>
            </a:r>
            <a:r>
              <a:rPr lang="en-US" altLang="zh-CN" sz="5400" spc="-150" dirty="0">
                <a:solidFill>
                  <a:schemeClr val="accent2"/>
                </a:solidFill>
                <a:ea typeface="Open Sans" pitchFamily="34" charset="0"/>
                <a:cs typeface="Open Sans" pitchFamily="34" charset="0"/>
              </a:rPr>
              <a:t>Openings and closings</a:t>
            </a:r>
            <a:endParaRPr lang="en-CA" sz="5400" spc="-150" dirty="0">
              <a:solidFill>
                <a:schemeClr val="accent2"/>
              </a:solidFill>
              <a:ea typeface="Open Sans" pitchFamily="34" charset="0"/>
              <a:cs typeface="Open Sans"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50837" y="425700"/>
            <a:ext cx="1953099" cy="600164"/>
          </a:xfrm>
          <a:prstGeom prst="rect">
            <a:avLst/>
          </a:prstGeom>
          <a:noFill/>
          <a:ln w="9525">
            <a:noFill/>
            <a:miter lim="800000"/>
          </a:ln>
        </p:spPr>
        <p:txBody>
          <a:bodyPr wrap="none" lIns="45720" tIns="22860" rIns="45720" bIns="22860">
            <a:spAutoFit/>
          </a:bodyPr>
          <a:lstStyle/>
          <a:p>
            <a:pPr defTabSz="1087755"/>
            <a:r>
              <a:rPr lang="en-US" altLang="zh-CN" sz="3600" spc="-150" dirty="0">
                <a:solidFill>
                  <a:schemeClr val="accent2"/>
                </a:solidFill>
                <a:latin typeface="Times New Roman" panose="02020603050405020304" pitchFamily="18" charset="0"/>
                <a:ea typeface="Open Sans" pitchFamily="34" charset="0"/>
                <a:cs typeface="Times New Roman" panose="02020603050405020304" pitchFamily="18" charset="0"/>
              </a:rPr>
              <a:t>Salutations</a:t>
            </a:r>
            <a:endParaRPr lang="en-CA" sz="3600" spc="-150" dirty="0">
              <a:solidFill>
                <a:schemeClr val="accent2"/>
              </a:solidFill>
              <a:latin typeface="Times New Roman" panose="02020603050405020304" pitchFamily="18" charset="0"/>
              <a:ea typeface="Open Sans" pitchFamily="34" charset="0"/>
              <a:cs typeface="Times New Roman" panose="02020603050405020304" pitchFamily="18" charset="0"/>
            </a:endParaRPr>
          </a:p>
        </p:txBody>
      </p:sp>
      <p:cxnSp>
        <p:nvCxnSpPr>
          <p:cNvPr id="7" name="Straight Arrow Connector 2"/>
          <p:cNvCxnSpPr/>
          <p:nvPr/>
        </p:nvCxnSpPr>
        <p:spPr>
          <a:xfrm flipV="1">
            <a:off x="3860279" y="1957273"/>
            <a:ext cx="0" cy="340995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nvGraphicFramePr>
        <p:xfrm>
          <a:off x="4267887" y="2717410"/>
          <a:ext cx="7463536" cy="1463040"/>
        </p:xfrm>
        <a:graphic>
          <a:graphicData uri="http://schemas.openxmlformats.org/drawingml/2006/table">
            <a:tbl>
              <a:tblPr firstRow="1" bandRow="1">
                <a:tableStyleId>{5C22544A-7EE6-4342-B048-85BDC9FD1C3A}</a:tableStyleId>
              </a:tblPr>
              <a:tblGrid>
                <a:gridCol w="3685735"/>
                <a:gridCol w="3777801"/>
              </a:tblGrid>
              <a:tr h="0">
                <a:tc>
                  <a:txBody>
                    <a:bodyPr/>
                    <a:lstStyle/>
                    <a:p>
                      <a:pPr algn="ctr"/>
                      <a:r>
                        <a:rPr lang="en-US" altLang="zh-CN" sz="2400" dirty="0">
                          <a:solidFill>
                            <a:schemeClr val="accent2">
                              <a:lumMod val="75000"/>
                            </a:schemeClr>
                          </a:solidFill>
                          <a:latin typeface="Rockwell" panose="02060603020205020403" pitchFamily="18" charset="0"/>
                        </a:rPr>
                        <a:t>right</a:t>
                      </a:r>
                      <a:endParaRPr lang="zh-CN" altLang="en-US" sz="2400" dirty="0">
                        <a:solidFill>
                          <a:schemeClr val="accent2">
                            <a:lumMod val="75000"/>
                          </a:schemeClr>
                        </a:solidFill>
                        <a:latin typeface="Rockwell" panose="02060603020205020403" pitchFamily="18" charset="0"/>
                      </a:endParaRPr>
                    </a:p>
                  </a:txBody>
                  <a:tcPr>
                    <a:noFill/>
                  </a:tcPr>
                </a:tc>
                <a:tc>
                  <a:txBody>
                    <a:bodyPr/>
                    <a:lstStyle/>
                    <a:p>
                      <a:pPr algn="ctr"/>
                      <a:r>
                        <a:rPr lang="en-US" altLang="zh-CN" sz="2400" dirty="0">
                          <a:solidFill>
                            <a:schemeClr val="accent2">
                              <a:lumMod val="75000"/>
                            </a:schemeClr>
                          </a:solidFill>
                          <a:latin typeface="Rockwell" panose="02060603020205020403" pitchFamily="18" charset="0"/>
                        </a:rPr>
                        <a:t>wrong</a:t>
                      </a:r>
                      <a:endParaRPr lang="zh-CN" altLang="en-US" sz="2400" dirty="0">
                        <a:solidFill>
                          <a:schemeClr val="accent2">
                            <a:lumMod val="75000"/>
                          </a:schemeClr>
                        </a:solidFill>
                        <a:latin typeface="Rockwell" panose="02060603020205020403" pitchFamily="18" charset="0"/>
                      </a:endParaRPr>
                    </a:p>
                  </a:txBody>
                  <a:tcPr>
                    <a:noFill/>
                  </a:tcPr>
                </a:tc>
              </a:tr>
              <a:tr h="627619">
                <a:tc>
                  <a:txBody>
                    <a:bodyPr/>
                    <a:lstStyle/>
                    <a:p>
                      <a:r>
                        <a:rPr lang="en-US" altLang="zh-CN" sz="1800" dirty="0">
                          <a:solidFill>
                            <a:schemeClr val="bg1"/>
                          </a:solidFill>
                          <a:latin typeface="Times New Roman" panose="02020603050405020304" pitchFamily="18" charset="0"/>
                          <a:cs typeface="Times New Roman" panose="02020603050405020304" pitchFamily="18" charset="0"/>
                        </a:rPr>
                        <a:t>Ms./Mrs./Dr.</a:t>
                      </a:r>
                      <a:r>
                        <a:rPr lang="en-US" altLang="zh-CN" sz="1800" baseline="0" dirty="0">
                          <a:solidFill>
                            <a:schemeClr val="bg1"/>
                          </a:solidFill>
                          <a:latin typeface="Times New Roman" panose="02020603050405020304" pitchFamily="18" charset="0"/>
                          <a:cs typeface="Times New Roman" panose="02020603050405020304" pitchFamily="18" charset="0"/>
                        </a:rPr>
                        <a:t> Bolton  or  Ms./Mrs./Dr. Dorothy Bolton</a:t>
                      </a:r>
                      <a:endParaRPr lang="zh-CN" altLang="en-US" sz="1800" dirty="0">
                        <a:solidFill>
                          <a:schemeClr val="bg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err="1">
                          <a:solidFill>
                            <a:schemeClr val="bg1"/>
                          </a:solidFill>
                          <a:latin typeface="Times New Roman" panose="02020603050405020304" pitchFamily="18" charset="0"/>
                          <a:cs typeface="Times New Roman" panose="02020603050405020304" pitchFamily="18" charset="0"/>
                        </a:rPr>
                        <a:t>Ms</a:t>
                      </a:r>
                      <a:r>
                        <a:rPr lang="en-US" altLang="zh-CN" sz="1800" dirty="0">
                          <a:solidFill>
                            <a:schemeClr val="bg1"/>
                          </a:solidFill>
                          <a:latin typeface="Times New Roman" panose="02020603050405020304" pitchFamily="18" charset="0"/>
                          <a:cs typeface="Times New Roman" panose="02020603050405020304" pitchFamily="18" charset="0"/>
                        </a:rPr>
                        <a:t>/</a:t>
                      </a:r>
                      <a:r>
                        <a:rPr lang="zh-CN" altLang="en-US" sz="1800" dirty="0">
                          <a:solidFill>
                            <a:schemeClr val="bg1"/>
                          </a:solidFill>
                          <a:latin typeface="Times New Roman" panose="02020603050405020304" pitchFamily="18" charset="0"/>
                          <a:cs typeface="Times New Roman" panose="02020603050405020304" pitchFamily="18" charset="0"/>
                        </a:rPr>
                        <a:t> </a:t>
                      </a:r>
                      <a:r>
                        <a:rPr lang="en-US" altLang="zh-CN" sz="1800" dirty="0" err="1">
                          <a:solidFill>
                            <a:schemeClr val="bg1"/>
                          </a:solidFill>
                          <a:latin typeface="Times New Roman" panose="02020603050405020304" pitchFamily="18" charset="0"/>
                          <a:cs typeface="Times New Roman" panose="02020603050405020304" pitchFamily="18" charset="0"/>
                        </a:rPr>
                        <a:t>Mrs</a:t>
                      </a:r>
                      <a:r>
                        <a:rPr lang="en-US" altLang="zh-CN" sz="1800" dirty="0">
                          <a:solidFill>
                            <a:schemeClr val="bg1"/>
                          </a:solidFill>
                          <a:latin typeface="Times New Roman" panose="02020603050405020304" pitchFamily="18" charset="0"/>
                          <a:cs typeface="Times New Roman" panose="02020603050405020304" pitchFamily="18" charset="0"/>
                        </a:rPr>
                        <a:t>/</a:t>
                      </a:r>
                      <a:r>
                        <a:rPr lang="zh-CN" altLang="en-US" sz="1800" dirty="0">
                          <a:solidFill>
                            <a:schemeClr val="bg1"/>
                          </a:solidFill>
                          <a:latin typeface="Times New Roman" panose="02020603050405020304" pitchFamily="18" charset="0"/>
                          <a:cs typeface="Times New Roman" panose="02020603050405020304" pitchFamily="18" charset="0"/>
                        </a:rPr>
                        <a:t> </a:t>
                      </a:r>
                      <a:r>
                        <a:rPr lang="en-US" altLang="zh-CN" sz="1800" dirty="0" err="1">
                          <a:solidFill>
                            <a:schemeClr val="bg1"/>
                          </a:solidFill>
                          <a:latin typeface="Times New Roman" panose="02020603050405020304" pitchFamily="18" charset="0"/>
                          <a:cs typeface="Times New Roman" panose="02020603050405020304" pitchFamily="18" charset="0"/>
                        </a:rPr>
                        <a:t>Dr.Dorothy</a:t>
                      </a:r>
                      <a:endParaRPr lang="zh-CN" altLang="en-US" sz="1800" dirty="0">
                        <a:solidFill>
                          <a:schemeClr val="bg1"/>
                        </a:solidFill>
                        <a:latin typeface="Times New Roman" panose="02020603050405020304" pitchFamily="18" charset="0"/>
                        <a:cs typeface="Times New Roman" panose="02020603050405020304" pitchFamily="18" charset="0"/>
                      </a:endParaRPr>
                    </a:p>
                  </a:txBody>
                  <a:tcPr anchor="ctr">
                    <a:noFill/>
                  </a:tcPr>
                </a:tc>
              </a:tr>
              <a:tr h="314309">
                <a:tc>
                  <a:txBody>
                    <a:bodyPr/>
                    <a:lstStyle/>
                    <a:p>
                      <a:pPr algn="ctr"/>
                      <a:r>
                        <a:rPr lang="en-US" altLang="zh-CN" sz="1800" dirty="0">
                          <a:solidFill>
                            <a:schemeClr val="bg1"/>
                          </a:solidFill>
                          <a:latin typeface="Times New Roman" panose="02020603050405020304" pitchFamily="18" charset="0"/>
                          <a:cs typeface="Times New Roman" panose="02020603050405020304" pitchFamily="18" charset="0"/>
                        </a:rPr>
                        <a:t>Dorothy</a:t>
                      </a:r>
                      <a:endParaRPr lang="zh-CN" altLang="en-US" sz="180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dirty="0">
                          <a:solidFill>
                            <a:schemeClr val="bg1"/>
                          </a:solidFill>
                          <a:latin typeface="Times New Roman" panose="02020603050405020304" pitchFamily="18" charset="0"/>
                          <a:cs typeface="Times New Roman" panose="02020603050405020304" pitchFamily="18" charset="0"/>
                        </a:rPr>
                        <a:t>Bolton</a:t>
                      </a:r>
                      <a:endParaRPr lang="zh-CN" altLang="en-US" sz="1800" dirty="0">
                        <a:solidFill>
                          <a:schemeClr val="bg1"/>
                        </a:solidFill>
                        <a:latin typeface="Times New Roman" panose="02020603050405020304" pitchFamily="18" charset="0"/>
                        <a:cs typeface="Times New Roman" panose="02020603050405020304" pitchFamily="18" charset="0"/>
                      </a:endParaRPr>
                    </a:p>
                  </a:txBody>
                  <a:tcPr>
                    <a:noFill/>
                  </a:tcPr>
                </a:tc>
              </a:tr>
            </a:tbl>
          </a:graphicData>
        </a:graphic>
      </p:graphicFrame>
      <p:sp>
        <p:nvSpPr>
          <p:cNvPr id="8" name="文本框 7"/>
          <p:cNvSpPr txBox="1"/>
          <p:nvPr/>
        </p:nvSpPr>
        <p:spPr>
          <a:xfrm>
            <a:off x="682622" y="2785085"/>
            <a:ext cx="2906125" cy="1754326"/>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cs typeface="Times New Roman" panose="02020603050405020304" pitchFamily="18" charset="0"/>
              </a:rPr>
              <a:t>The standard way to </a:t>
            </a: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begin a formal e-mail is by using</a:t>
            </a:r>
            <a:r>
              <a:rPr lang="en-US" altLang="zh-CN" dirty="0">
                <a:solidFill>
                  <a:schemeClr val="bg1"/>
                </a:solidFill>
              </a:rPr>
              <a:t> </a:t>
            </a:r>
            <a:r>
              <a:rPr lang="en-US" altLang="zh-CN" sz="2400" b="1" dirty="0">
                <a:solidFill>
                  <a:srgbClr val="00B0F0"/>
                </a:solidFill>
                <a:latin typeface="Rockwell" panose="02060603020205020403" pitchFamily="18" charset="0"/>
              </a:rPr>
              <a:t>“</a:t>
            </a:r>
            <a:r>
              <a:rPr lang="en-US" altLang="zh-CN" sz="2400" dirty="0">
                <a:solidFill>
                  <a:srgbClr val="00B0F0"/>
                </a:solidFill>
                <a:latin typeface="Rockwell" panose="02060603020205020403" pitchFamily="18" charset="0"/>
              </a:rPr>
              <a:t>Dear/</a:t>
            </a:r>
            <a:r>
              <a:rPr lang="en-US" altLang="zh-CN" sz="2400" dirty="0">
                <a:solidFill>
                  <a:schemeClr val="accent2"/>
                </a:solidFill>
                <a:latin typeface="Rockwell" panose="02060603020205020403" pitchFamily="18" charset="0"/>
              </a:rPr>
              <a:t>Hi/Hello</a:t>
            </a:r>
            <a:r>
              <a:rPr lang="en-US" altLang="zh-CN" sz="2400" dirty="0">
                <a:solidFill>
                  <a:srgbClr val="00B0F0"/>
                </a:solidFill>
                <a:latin typeface="Rockwell" panose="02060603020205020403" pitchFamily="18" charset="0"/>
              </a:rPr>
              <a:t> +</a:t>
            </a:r>
            <a:r>
              <a:rPr lang="zh-CN" altLang="en-US" sz="2400" dirty="0">
                <a:solidFill>
                  <a:srgbClr val="00B0F0"/>
                </a:solidFill>
                <a:latin typeface="Rockwell" panose="02060603020205020403" pitchFamily="18" charset="0"/>
              </a:rPr>
              <a:t> </a:t>
            </a:r>
            <a:r>
              <a:rPr lang="en-US" altLang="zh-CN" sz="2400" dirty="0">
                <a:solidFill>
                  <a:srgbClr val="00B0F0"/>
                </a:solidFill>
                <a:latin typeface="Rockwell" panose="02060603020205020403" pitchFamily="18" charset="0"/>
              </a:rPr>
              <a:t>(person‘s name</a:t>
            </a:r>
            <a:r>
              <a:rPr lang="en-US" altLang="zh-CN" sz="2400" dirty="0" smtClean="0">
                <a:solidFill>
                  <a:srgbClr val="00B0F0"/>
                </a:solidFill>
                <a:latin typeface="Rockwell" panose="02060603020205020403" pitchFamily="18" charset="0"/>
              </a:rPr>
              <a:t>)</a:t>
            </a:r>
            <a:r>
              <a:rPr lang="zh-CN" altLang="en-US" sz="2400" dirty="0" smtClean="0">
                <a:solidFill>
                  <a:srgbClr val="00B0F0"/>
                </a:solidFill>
                <a:latin typeface="Rockwell" panose="02060603020205020403" pitchFamily="18" charset="0"/>
              </a:rPr>
              <a:t>：</a:t>
            </a:r>
            <a:r>
              <a:rPr lang="en-US" altLang="zh-CN" sz="2400" dirty="0" smtClean="0">
                <a:solidFill>
                  <a:srgbClr val="00B0F0"/>
                </a:solidFill>
                <a:latin typeface="Rockwell" panose="02060603020205020403" pitchFamily="18" charset="0"/>
              </a:rPr>
              <a:t>”</a:t>
            </a:r>
            <a:endParaRPr kumimoji="1" lang="zh-CN" altLang="en-US" dirty="0">
              <a:solidFill>
                <a:srgbClr val="00B0F0"/>
              </a:solidFill>
              <a:latin typeface="Rockwell" panose="02060603020205020403" pitchFamily="18" charset="0"/>
            </a:endParaRPr>
          </a:p>
        </p:txBody>
      </p:sp>
      <p:grpSp>
        <p:nvGrpSpPr>
          <p:cNvPr id="11" name="组 10"/>
          <p:cNvGrpSpPr/>
          <p:nvPr/>
        </p:nvGrpSpPr>
        <p:grpSpPr>
          <a:xfrm>
            <a:off x="6192989" y="673094"/>
            <a:ext cx="2310931" cy="705540"/>
            <a:chOff x="6316394" y="436099"/>
            <a:chExt cx="2310931" cy="1097280"/>
          </a:xfrm>
        </p:grpSpPr>
        <p:sp>
          <p:nvSpPr>
            <p:cNvPr id="9" name="圆角矩形 8"/>
            <p:cNvSpPr/>
            <p:nvPr/>
          </p:nvSpPr>
          <p:spPr>
            <a:xfrm>
              <a:off x="6316394" y="436099"/>
              <a:ext cx="2310931" cy="1097280"/>
            </a:xfrm>
            <a:prstGeom prst="roundRect">
              <a:avLst/>
            </a:prstGeom>
            <a:noFill/>
            <a:ln>
              <a:solidFill>
                <a:schemeClr val="bg1">
                  <a:lumMod val="85000"/>
                </a:schemeClr>
              </a:solidFill>
            </a:ln>
          </p:spPr>
          <p:txBody>
            <a:bodyPr wrap="square" rtlCol="0" anchor="ctr">
              <a:noAutofit/>
            </a:bodyPr>
            <a:lstStyle/>
            <a:p>
              <a:pPr marL="285750" indent="-285750" algn="ctr">
                <a:buFont typeface="Wingdings" panose="05000000000000000000" pitchFamily="2" charset="2"/>
                <a:buChar char="ü"/>
              </a:pPr>
              <a:endParaRPr kumimoji="1"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471138" y="576775"/>
              <a:ext cx="2053884" cy="369332"/>
            </a:xfrm>
            <a:prstGeom prst="rect">
              <a:avLst/>
            </a:prstGeom>
            <a:noFill/>
          </p:spPr>
          <p:txBody>
            <a:bodyPr wrap="square" rtlCol="0">
              <a:spAutoFit/>
            </a:bodyPr>
            <a:lstStyle/>
            <a:p>
              <a:endParaRPr kumimoji="1" lang="zh-CN" altLang="en-US" dirty="0">
                <a:solidFill>
                  <a:schemeClr val="bg1"/>
                </a:solidFill>
              </a:endParaRPr>
            </a:p>
          </p:txBody>
        </p:sp>
      </p:grpSp>
      <p:sp>
        <p:nvSpPr>
          <p:cNvPr id="12" name="矩形 11"/>
          <p:cNvSpPr/>
          <p:nvPr/>
        </p:nvSpPr>
        <p:spPr>
          <a:xfrm>
            <a:off x="6393766" y="673094"/>
            <a:ext cx="2208628" cy="738664"/>
          </a:xfrm>
          <a:prstGeom prst="rect">
            <a:avLst/>
          </a:prstGeom>
        </p:spPr>
        <p:txBody>
          <a:bodyPr wrap="square">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Mr., Ms. or Dr., it must be followed by a </a:t>
            </a:r>
            <a:r>
              <a:rPr lang="en-US" altLang="zh-CN" sz="1400" dirty="0">
                <a:solidFill>
                  <a:srgbClr val="00B0F0"/>
                </a:solidFill>
                <a:latin typeface="Times New Roman" panose="02020603050405020304" pitchFamily="18" charset="0"/>
                <a:cs typeface="Times New Roman" panose="02020603050405020304" pitchFamily="18" charset="0"/>
              </a:rPr>
              <a:t>person's last name or full name</a:t>
            </a:r>
            <a:endParaRPr lang="zh-CN" altLang="en-US" sz="1400" dirty="0">
              <a:solidFill>
                <a:srgbClr val="00B0F0"/>
              </a:solidFill>
              <a:latin typeface="Times New Roman" panose="02020603050405020304" pitchFamily="18" charset="0"/>
              <a:cs typeface="Times New Roman" panose="02020603050405020304" pitchFamily="18" charset="0"/>
            </a:endParaRPr>
          </a:p>
        </p:txBody>
      </p:sp>
      <p:cxnSp>
        <p:nvCxnSpPr>
          <p:cNvPr id="14" name="直线箭头连接符 13"/>
          <p:cNvCxnSpPr/>
          <p:nvPr/>
        </p:nvCxnSpPr>
        <p:spPr>
          <a:xfrm flipH="1">
            <a:off x="6393766" y="1378634"/>
            <a:ext cx="724486" cy="1237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组 14"/>
          <p:cNvGrpSpPr/>
          <p:nvPr/>
        </p:nvGrpSpPr>
        <p:grpSpPr>
          <a:xfrm>
            <a:off x="4237580" y="5347490"/>
            <a:ext cx="2310931" cy="937172"/>
            <a:chOff x="6316394" y="436099"/>
            <a:chExt cx="2310931" cy="1097280"/>
          </a:xfrm>
        </p:grpSpPr>
        <p:sp>
          <p:nvSpPr>
            <p:cNvPr id="16" name="圆角矩形 15"/>
            <p:cNvSpPr/>
            <p:nvPr/>
          </p:nvSpPr>
          <p:spPr>
            <a:xfrm>
              <a:off x="6316394" y="436099"/>
              <a:ext cx="2310931" cy="1097280"/>
            </a:xfrm>
            <a:prstGeom prst="roundRect">
              <a:avLst/>
            </a:prstGeom>
            <a:noFill/>
            <a:ln>
              <a:solidFill>
                <a:schemeClr val="bg1">
                  <a:lumMod val="85000"/>
                </a:schemeClr>
              </a:solidFill>
            </a:ln>
          </p:spPr>
          <p:txBody>
            <a:bodyPr wrap="square" rtlCol="0" anchor="ctr">
              <a:noAutofit/>
            </a:bodyPr>
            <a:lstStyle/>
            <a:p>
              <a:pPr marL="285750" indent="-285750" algn="ctr">
                <a:buFont typeface="Wingdings" panose="05000000000000000000" pitchFamily="2" charset="2"/>
                <a:buChar char="ü"/>
              </a:pPr>
              <a:endParaRPr kumimoji="1"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523688" y="605654"/>
              <a:ext cx="2053884" cy="369332"/>
            </a:xfrm>
            <a:prstGeom prst="rect">
              <a:avLst/>
            </a:prstGeom>
            <a:noFill/>
          </p:spPr>
          <p:txBody>
            <a:bodyPr wrap="square" rtlCol="0">
              <a:spAutoFit/>
            </a:bodyPr>
            <a:lstStyle/>
            <a:p>
              <a:endParaRPr kumimoji="1" lang="zh-CN" altLang="en-US" dirty="0">
                <a:solidFill>
                  <a:schemeClr val="bg1"/>
                </a:solidFill>
              </a:endParaRPr>
            </a:p>
          </p:txBody>
        </p:sp>
      </p:grpSp>
      <p:sp>
        <p:nvSpPr>
          <p:cNvPr id="22" name="矩形 21"/>
          <p:cNvSpPr/>
          <p:nvPr/>
        </p:nvSpPr>
        <p:spPr>
          <a:xfrm>
            <a:off x="4267887" y="5427491"/>
            <a:ext cx="2250315" cy="738664"/>
          </a:xfrm>
          <a:prstGeom prst="rect">
            <a:avLst/>
          </a:prstGeom>
        </p:spPr>
        <p:txBody>
          <a:bodyPr wrap="square">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Using just a person's first name provides a sense of seriousness</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cxnSp>
        <p:nvCxnSpPr>
          <p:cNvPr id="27" name="直线箭头连接符 26"/>
          <p:cNvCxnSpPr/>
          <p:nvPr/>
        </p:nvCxnSpPr>
        <p:spPr>
          <a:xfrm flipV="1">
            <a:off x="5584874" y="4281943"/>
            <a:ext cx="295421" cy="937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卡中心模板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lumMod val="85000"/>
            </a:schemeClr>
          </a:solidFill>
        </a:ln>
      </a:spPr>
      <a:bodyPr wrap="square" anchor="ctr">
        <a:noAutofit/>
      </a:bodyPr>
      <a:lstStyle>
        <a:defPPr marL="285750" indent="-285750">
          <a:buFont typeface="Wingdings" panose="05000000000000000000" pitchFamily="2" charset="2"/>
          <a:buChar char="ü"/>
          <a:defRPr b="1" dirty="0" smtClean="0">
            <a:solidFill>
              <a:schemeClr val="bg1">
                <a:lumMod val="75000"/>
              </a:schemeClr>
            </a:solidFill>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招行卡中心模板1</Template>
  <TotalTime>414</TotalTime>
  <Words>1631</Words>
  <Application>Microsoft Macintosh PowerPoint</Application>
  <PresentationFormat>宽屏</PresentationFormat>
  <Paragraphs>217</Paragraphs>
  <Slides>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Apple Braille</vt:lpstr>
      <vt:lpstr>Calibri</vt:lpstr>
      <vt:lpstr>Calibri Light</vt:lpstr>
      <vt:lpstr>Hannotate SC</vt:lpstr>
      <vt:lpstr>Open Sans</vt:lpstr>
      <vt:lpstr>PingFang SC</vt:lpstr>
      <vt:lpstr>Rockwell</vt:lpstr>
      <vt:lpstr>Times New Roman</vt:lpstr>
      <vt:lpstr>Wingdings</vt:lpstr>
      <vt:lpstr>等线</vt:lpstr>
      <vt:lpstr>宋体</vt:lpstr>
      <vt:lpstr>微软雅黑</vt:lpstr>
      <vt:lpstr>Arial</vt:lpstr>
      <vt:lpstr>卡中心模板1</vt:lpstr>
      <vt:lpstr>E-mail Writing Workshop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微光演进之路</dc:title>
  <dc:creator>程曦</dc:creator>
  <cp:lastModifiedBy>Microsoft Office 用户</cp:lastModifiedBy>
  <cp:revision>213</cp:revision>
  <dcterms:created xsi:type="dcterms:W3CDTF">2016-08-02T01:57:00Z</dcterms:created>
  <dcterms:modified xsi:type="dcterms:W3CDTF">2019-12-29T00:46:55Z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2052-11.1.0.7849</vt:lpwstr>
  </property>
</Properties>
</file>