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6" r:id="rId13"/>
    <p:sldId id="269" r:id="rId14"/>
    <p:sldId id="267"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LPS" initials="CLPS" lastIdx="1" clrIdx="6"/>
  <p:cmAuthor id="1" name="Matthew Tang" initials="MT" lastIdx="2" clrIdx="0"/>
  <p:cmAuthor id="3" name="Tarzan The CLPS" initials="TTC" lastIdx="3" clrIdx="2"/>
  <p:cmAuthor id="4" name="user" initials="u" lastIdx="4" clrIdx="3"/>
  <p:cmAuthor id="5" name="Way Tsang" initials="WT" lastIdx="2" clrIdx="4"/>
  <p:cmAuthor id="6" name="Rhon" initials="R" lastIdx="1" clrIdx="5"/>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293 535,'5'0,"-2"0,16-3,-16 3,1-1,0-1,0 2,4-1,-4 1,-1 0,2-2,5 1,-7 1,0-1,0 1,1 0,-1 0,0 0,6 0,-5 0,-1 0,1 0,2 0,-3 0,3 0,-3 0,2 0,-1 0,-1 0,5 0,-4 0,-1 0,1 0,3 0,-4 0,0 0,0 0,1 0,-1 0,7 0,-6 0,0 0,-1 0,0 0,0 0,2 0,-2 0,0 1,0-1,1 0,0 1,-1-1,1 1,2-1,-2 0,-1 1,11 0,-9 0,9 0,-8 0,-2-1,0 0,1 0,-2 0,1 1,-1-1,0 1,3-1,-3 0,0 0,0 0,0 0,0 0,1 0,-1 0,2 0,6 1,-6-1,-2 0,0 0,0 0,7 0,-5 0,1 0,-2 0,-1 0,2 0,-2 0,6 0,-6 0,0 0,0 0,2 0,9 0,-11 0,0 0,13 0,-13 0,2 0,-2 0,1 0,-1 0,6 0,-5 0,-1 0,1 0,1 0,-2 0,1 0,-1 0,12 0,-11 0,0 0,0 0,-1 0,2 0,-1 0,0 0,9 0,-10 0,2 0,0 0,-2 0,8 0,-7 0,5 0,-4 0,0 0,-2 0,2 0,-2 0,1 0,-1 0,6 0,-6 0,0 0,1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716 648,'6'-2,"10"2,-12 0,-1-2,0 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763 617,'8'0,"-1"0,0 0,16 8,-21 3,-2-8,0 1,0 0,-2 0,-5 2,7-2,12-2,-8-2,-10 4,2-3,1 0,0 1,1 1,2 1,0-1,2 1,6 14,-8-15,0 2,-1 2,-2-4,1 0,-2 0,-8 7,7-9,2-1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730 523,'5'0,"24"4,-25-4,0 0,2 0,-3 0,11 0,-9 0,-1 0,0 0,-1 0,0 0,1 0,-1 0,1 0,1 0,-2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868 523,'3'0,"13"0,-13 0,0 0,0 0,3 0,-3 0,0 0,0 0,7 0,-6 0,10 0,-5 0,-6 0,2 0,-2 0,1 0,-1 0,0 0,4 0,-3 0,0 0,1 0,-2 0,1 0,-1 0,0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274 583,'3'0,"1"0,1 0,20 0,-18 0,-1 0,-1 0,0 0,-2 0,11 0,-9 0,3 0,-5 0,0 0,0 0,0 0,1 0,7 0,-8 0,1 0,-1 0,1 0,-1 0,1-1,-1 1,13 0,-10 0,-1 0,1 0,-1 0,2 0,-1 0,8 0,-10 0,-1 0,1 0,2 0,-2 0,17 0,-13 0,-1 0,1 0,-1 0,1 0,13 0,-16 0,0 0,0 0,2 0,-3 0,1 0,11 0,-11 0,7 0,11 2,-16-2,12 0,40 0,-38 0,-3 0,-12 0,0 0,0 0,0 0,-1 0,3 0,12 0,-13 0,1 0,-3 0,1 0,-2 0,21 0,-19 0,-1 0,4 0,32 0,-37 0,3 0,-4 0,49-1,-49 1,0 0,4 0,-3 0,0 0,-1 0,0 0,1 0,-1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962 532,'27'0,"-18"0,-6 0,7 1,-7-1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288 559,'4'0,"1"0,-1 0,1 0,2 0,0 0,3 0,-3 0,8 0,-7-2,-2 1,2 1,-2 0,-2 0,0 0,21 0,-18 0,-1 0,-1 0,2 0,-3 0,1 0,4 0,-5 0,0 0,2 0,-1 0,1 0,13 0,-13 0,-1 0,0 0,0 0,-1 0,3 0,-2 0,18 0,-17 0,-1 0,1 0,57-1,-58 1,3 0,13 0,-13 0,-1 0,1 0,1 0,-1 0,0 0,50 0,-50 0,0 0,0 0,0 0,28 0,-28 0,-1 0,1 0,10 0,-13 0,0 0,1 0,-2 0,2 0,25 0,-25 0,-1 0,2 0,-1 0,2 0,-5 0,1 0,2 0,-2 0,2 0,-3 0,5 0,-5 0,0 0,1 0,0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512 480,'-4'4,"3"-1,0 0,-1 4,0-2,2-2,0 0,0 0,0 0,0 0,0 0,0 0,0 0,2 0,1 0,1-1,-1 0,1-1,14 5,-13-4,3-1,-3-1,17 2,-16-2,-2 0,0 0,6 0,1 0,-8 0,1 0,4-1,-5 1,0 0,0-2,1 1,1 1,4-1,-5-1,-1 2,0-2,5 2,-5-2,1 1,-1 1,6-4,-6 3,0-2,0 0,0 1,0 0,3-3,-2 1,-1 0,0-3,-2 4,2-4,-3 4,0 0,0 0,0-1,-4 3,1-1,-15-3,12 4,1 0,0 0,1 1,-1-1,1 1,0 0,-9-2,3 2,6 0,-1 0,1 0,-5 0,6 0,0 0,0 0,0 0,0 0,-16 0,15 0,1 0,-1 0,-9 0,10 0,0 0,-1 0,1 0,0 0,-2 0,1 0,0 1,-2 1,1 0,2-1,0 1,0-1,-1 2,1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526 631,'-3'0,"-3"0,2 0,-8 0,7 0,2 0,1 3,2 0,3-2,2 1,7-1,-9 0,-2 3,-5-3,1 0,-21 4,17-3,0 0,2-1,2 1,13 11,-9-8,2 2,-2-4,1 2,-2-1,2 13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521 643,'1'3,"0"1,0 1,6 10,-4-10,0-2,5-15,-7 9,0 0,2-7,-3 7,0 0,0 0,0-1,0 1,-2 0,2 10,8 15,-5-18,-2 0,2 1,-2-1,0-1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609 630,'-4'0,"-2"1,3 0,-1 0,0 2,0 1,3 0,1-1,0 1,1-1,2-1,1-2,0 2,4-1,-1 0,9 4,-13-5,0 3,-3 0,-4 0,0-2,-36 9,36-9</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644 656,'11'-1,"-7"1,1-1,-2 0,1 0,-1 0,2-4,-2 3,-2-2,-7 1,-2-1,5 3,0 0,-3 0,3 1,-1 2,2 18,2-17,0 0,1 0,2 2,-1-2,2 1,3 0,-4-4,0 1,1-1,1 3,-2-3,0 0,0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8-31T16:14: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708 627,'2'3,"1"9,-1-6,-1 0,-1-1,0 10,1-9,-1-1,2-1,-1-1,-1 1,2-9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DA33AE-D0D3-FD4E-98EA-5553C13709F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DA33AE-D0D3-FD4E-98EA-5553C13709F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microsoft.com/office/2007/relationships/hdphoto" Target="../media/image5.wdp"/><Relationship Id="rId5" Type="http://schemas.openxmlformats.org/officeDocument/2006/relationships/image" Target="../media/image4.jpeg"/><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矩形 68"/>
          <p:cNvSpPr/>
          <p:nvPr userDrawn="1"/>
        </p:nvSpPr>
        <p:spPr>
          <a:xfrm>
            <a:off x="0" y="6087291"/>
            <a:ext cx="12192000" cy="770709"/>
          </a:xfrm>
          <a:prstGeom prst="rect">
            <a:avLst/>
          </a:prstGeom>
          <a:gradFill flip="none" rotWithShape="1">
            <a:gsLst>
              <a:gs pos="0">
                <a:srgbClr val="003047"/>
              </a:gs>
              <a:gs pos="20000">
                <a:srgbClr val="003047"/>
              </a:gs>
              <a:gs pos="69000">
                <a:srgbClr val="002558"/>
              </a:gs>
              <a:gs pos="97000">
                <a:srgbClr val="003047"/>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1" name="Picture 10" descr="E:\Lenny.LI\~desktop\0suTyFFJgA副本.png"/>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40000"/>
                    </a14:imgEffect>
                  </a14:imgLayer>
                </a14:imgProps>
              </a:ext>
            </a:extLst>
          </a:blip>
          <a:srcRect/>
          <a:stretch>
            <a:fillRect/>
          </a:stretch>
        </p:blipFill>
        <p:spPr bwMode="auto">
          <a:xfrm>
            <a:off x="355912" y="5979402"/>
            <a:ext cx="2389788" cy="9864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7106479" y="6472645"/>
            <a:ext cx="4930812" cy="420370"/>
          </a:xfrm>
          <a:prstGeom prst="rect">
            <a:avLst/>
          </a:prstGeom>
          <a:noFill/>
        </p:spPr>
        <p:txBody>
          <a:bodyPr wrap="square" rtlCol="0">
            <a:spAutoFit/>
          </a:bodyPr>
          <a:lstStyle/>
          <a:p>
            <a:pPr algn="r"/>
            <a:r>
              <a:rPr lang="en-US" sz="79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 2019 C</a:t>
            </a:r>
            <a:r>
              <a:rPr lang="en-US" sz="790">
                <a:solidFill>
                  <a:srgbClr val="F8C700"/>
                </a:solidFill>
                <a:latin typeface="Open Sans Light" panose="020B0306030504020204" pitchFamily="34" charset="0"/>
                <a:ea typeface="Open Sans Light" panose="020B0306030504020204" pitchFamily="34" charset="0"/>
                <a:cs typeface="Open Sans Light" panose="020B0306030504020204" pitchFamily="34" charset="0"/>
              </a:rPr>
              <a:t>L</a:t>
            </a:r>
            <a:r>
              <a:rPr lang="en-US" sz="79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PS Inc. All rights reserved. </a:t>
            </a:r>
            <a:endParaRPr lang="en-US" sz="79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algn="r"/>
            <a:r>
              <a:rPr lang="en-US" sz="60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Any unauthorized copying or distribution of this material is prohibited.</a:t>
            </a:r>
            <a:endParaRPr lang="en-US" sz="60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US" sz="750">
              <a:solidFill>
                <a:schemeClr val="bg1">
                  <a:lumMod val="75000"/>
                </a:schemeClr>
              </a:solidFill>
              <a:latin typeface="Segoe UI Semilight" panose="020B0402040204020203" pitchFamily="34" charset="0"/>
              <a:cs typeface="Segoe UI Semilight" panose="020B0402040204020203" pitchFamily="34" charset="0"/>
            </a:endParaRPr>
          </a:p>
        </p:txBody>
      </p:sp>
      <p:sp>
        <p:nvSpPr>
          <p:cNvPr id="16" name="TextBox 15"/>
          <p:cNvSpPr txBox="1"/>
          <p:nvPr userDrawn="1"/>
        </p:nvSpPr>
        <p:spPr>
          <a:xfrm>
            <a:off x="9135291" y="252549"/>
            <a:ext cx="2516777" cy="299085"/>
          </a:xfrm>
          <a:prstGeom prst="rect">
            <a:avLst/>
          </a:prstGeom>
          <a:noFill/>
        </p:spPr>
        <p:txBody>
          <a:bodyPr wrap="square" rtlCol="0">
            <a:spAutoFit/>
          </a:bodyPr>
          <a:lstStyle/>
          <a:p>
            <a:endParaRPr lang="en-US" sz="1350"/>
          </a:p>
        </p:txBody>
      </p:sp>
      <p:pic>
        <p:nvPicPr>
          <p:cNvPr id="6" name="Picture 7" descr="A picture containing wheel, drawing&#10;&#10;Description automatically generated"/>
          <p:cNvPicPr>
            <a:picLocks noChangeAspect="1"/>
          </p:cNvPicPr>
          <p:nvPr userDrawn="1"/>
        </p:nvPicPr>
        <p:blipFill>
          <a:blip r:embed="rId4" cstate="email"/>
          <a:stretch>
            <a:fillRect/>
          </a:stretch>
        </p:blipFill>
        <p:spPr>
          <a:xfrm>
            <a:off x="310192" y="6263122"/>
            <a:ext cx="924248" cy="380228"/>
          </a:xfrm>
          <a:prstGeom prst="rect">
            <a:avLst/>
          </a:prstGeom>
        </p:spPr>
      </p:pic>
      <p:sp>
        <p:nvSpPr>
          <p:cNvPr id="7" name="Slide Number Placeholder 4"/>
          <p:cNvSpPr>
            <a:spLocks noGrp="1"/>
          </p:cNvSpPr>
          <p:nvPr>
            <p:ph type="sldNum" sz="quarter" idx="12"/>
          </p:nvPr>
        </p:nvSpPr>
        <p:spPr>
          <a:xfrm>
            <a:off x="9191159" y="6174470"/>
            <a:ext cx="2743200" cy="365125"/>
          </a:xfrm>
          <a:prstGeom prst="rect">
            <a:avLst/>
          </a:prstGeom>
        </p:spPr>
        <p:txBody>
          <a:bodyPr/>
          <a:lstStyle>
            <a:lvl1pPr marL="0" algn="r" defTabSz="914400" rtl="0" eaLnBrk="1" latinLnBrk="0" hangingPunct="1">
              <a:defRPr lang="en-US" sz="900" b="1" kern="1200" smtClean="0">
                <a:solidFill>
                  <a:schemeClr val="bg1"/>
                </a:solidFill>
                <a:latin typeface="Arial" panose="020B0604020202020204"/>
                <a:ea typeface="黑体" panose="02010609060101010101" pitchFamily="49" charset="-122"/>
                <a:cs typeface="Open Sans" panose="020B0606030504020204" pitchFamily="34" charset="0"/>
              </a:defRPr>
            </a:lvl1pPr>
          </a:lstStyle>
          <a:p>
            <a:fld id="{CAD3A438-DDFB-2D40-B63B-99D1D45A3BA4}" type="slidenum">
              <a:rPr lang="en-US" altLang="zh-CN" smtClean="0"/>
            </a:fld>
            <a:r>
              <a:rPr lang="zh-CN" altLang="en-US" dirty="0" smtClean="0"/>
              <a:t> </a:t>
            </a:r>
            <a:r>
              <a:rPr lang="en-US" altLang="zh-CN" dirty="0" smtClean="0"/>
              <a:t>/ 15</a:t>
            </a:r>
            <a:endParaRPr lang="zh-CN" altLang="en-US" dirty="0"/>
          </a:p>
        </p:txBody>
      </p:sp>
      <p:pic>
        <p:nvPicPr>
          <p:cNvPr id="8" name="Picture 1"/>
          <p:cNvPicPr>
            <a:picLocks noChangeAspect="1"/>
          </p:cNvPicPr>
          <p:nvPr userDrawn="1"/>
        </p:nvPicPr>
        <p:blipFill rotWithShape="1">
          <a:blip r:embed="rId5" cstate="email">
            <a:extLst>
              <a:ext uri="{BEBA8EAE-BF5A-486C-A8C5-ECC9F3942E4B}">
                <a14:imgProps xmlns:a14="http://schemas.microsoft.com/office/drawing/2010/main">
                  <a14:imgLayer r:embed="rId6">
                    <a14:imgEffect>
                      <a14:brightnessContrast contrast="-20000"/>
                    </a14:imgEffect>
                  </a14:imgLayer>
                </a14:imgProps>
              </a:ext>
            </a:extLst>
          </a:blip>
          <a:srcRect/>
          <a:stretch>
            <a:fillRect/>
          </a:stretch>
        </p:blipFill>
        <p:spPr>
          <a:xfrm>
            <a:off x="0" y="215926"/>
            <a:ext cx="6731877" cy="58591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customXml" Target="../ink/ink4.xml"/><Relationship Id="rId7" Type="http://schemas.openxmlformats.org/officeDocument/2006/relationships/image" Target="../media/image12.png"/><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customXml" Target="../ink/ink2.xml"/><Relationship Id="rId30" Type="http://schemas.openxmlformats.org/officeDocument/2006/relationships/slideLayout" Target="../slideLayouts/slideLayout12.xml"/><Relationship Id="rId3" Type="http://schemas.openxmlformats.org/officeDocument/2006/relationships/image" Target="../media/image10.png"/><Relationship Id="rId29" Type="http://schemas.openxmlformats.org/officeDocument/2006/relationships/image" Target="../media/image23.png"/><Relationship Id="rId28" Type="http://schemas.openxmlformats.org/officeDocument/2006/relationships/customXml" Target="../ink/ink14.xml"/><Relationship Id="rId27" Type="http://schemas.openxmlformats.org/officeDocument/2006/relationships/image" Target="../media/image22.png"/><Relationship Id="rId26" Type="http://schemas.openxmlformats.org/officeDocument/2006/relationships/customXml" Target="../ink/ink13.xml"/><Relationship Id="rId25" Type="http://schemas.openxmlformats.org/officeDocument/2006/relationships/image" Target="../media/image21.png"/><Relationship Id="rId24" Type="http://schemas.openxmlformats.org/officeDocument/2006/relationships/customXml" Target="../ink/ink12.xml"/><Relationship Id="rId23" Type="http://schemas.openxmlformats.org/officeDocument/2006/relationships/image" Target="../media/image20.png"/><Relationship Id="rId22" Type="http://schemas.openxmlformats.org/officeDocument/2006/relationships/customXml" Target="../ink/ink11.xml"/><Relationship Id="rId21" Type="http://schemas.openxmlformats.org/officeDocument/2006/relationships/image" Target="../media/image19.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18.png"/><Relationship Id="rId18" Type="http://schemas.openxmlformats.org/officeDocument/2006/relationships/customXml" Target="../ink/ink9.xml"/><Relationship Id="rId17" Type="http://schemas.openxmlformats.org/officeDocument/2006/relationships/image" Target="../media/image17.png"/><Relationship Id="rId16" Type="http://schemas.openxmlformats.org/officeDocument/2006/relationships/customXml" Target="../ink/ink8.xml"/><Relationship Id="rId15" Type="http://schemas.openxmlformats.org/officeDocument/2006/relationships/image" Target="../media/image16.png"/><Relationship Id="rId14" Type="http://schemas.openxmlformats.org/officeDocument/2006/relationships/customXml" Target="../ink/ink7.xml"/><Relationship Id="rId13" Type="http://schemas.openxmlformats.org/officeDocument/2006/relationships/image" Target="../media/image15.png"/><Relationship Id="rId12" Type="http://schemas.openxmlformats.org/officeDocument/2006/relationships/customXml" Target="../ink/ink6.xml"/><Relationship Id="rId11" Type="http://schemas.openxmlformats.org/officeDocument/2006/relationships/image" Target="../media/image14.png"/><Relationship Id="rId10" Type="http://schemas.openxmlformats.org/officeDocument/2006/relationships/customXml" Target="../ink/ink5.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outdoor, nature, mountain, water&#10;&#10;Description automatically generated"/>
          <p:cNvPicPr>
            <a:picLocks noChangeAspect="1"/>
          </p:cNvPicPr>
          <p:nvPr/>
        </p:nvPicPr>
        <p:blipFill rotWithShape="1">
          <a:blip r:embed="rId1" cstate="email"/>
          <a:srcRect/>
          <a:stretch>
            <a:fillRect/>
          </a:stretch>
        </p:blipFill>
        <p:spPr>
          <a:xfrm>
            <a:off x="1524000" y="857249"/>
            <a:ext cx="9144000" cy="5143501"/>
          </a:xfrm>
          <a:prstGeom prst="rect">
            <a:avLst/>
          </a:prstGeom>
        </p:spPr>
      </p:pic>
      <p:pic>
        <p:nvPicPr>
          <p:cNvPr id="3" name="Picture 2"/>
          <p:cNvPicPr>
            <a:picLocks noChangeAspect="1"/>
          </p:cNvPicPr>
          <p:nvPr/>
        </p:nvPicPr>
        <p:blipFill rotWithShape="1">
          <a:blip r:embed="rId2" cstate="email"/>
          <a:srcRect/>
          <a:stretch>
            <a:fillRect/>
          </a:stretch>
        </p:blipFill>
        <p:spPr>
          <a:xfrm>
            <a:off x="1524000" y="857250"/>
            <a:ext cx="9144000" cy="5143499"/>
          </a:xfrm>
          <a:prstGeom prst="rect">
            <a:avLst/>
          </a:prstGeom>
        </p:spPr>
      </p:pic>
      <p:pic>
        <p:nvPicPr>
          <p:cNvPr id="8" name="Picture 7" descr="A picture containing wheel, drawing&#10;&#10;Description automatically generated"/>
          <p:cNvPicPr>
            <a:picLocks noChangeAspect="1"/>
          </p:cNvPicPr>
          <p:nvPr/>
        </p:nvPicPr>
        <p:blipFill>
          <a:blip r:embed="rId3" cstate="email"/>
          <a:stretch>
            <a:fillRect/>
          </a:stretch>
        </p:blipFill>
        <p:spPr>
          <a:xfrm>
            <a:off x="9408466" y="1042082"/>
            <a:ext cx="1051037" cy="432389"/>
          </a:xfrm>
          <a:prstGeom prst="rect">
            <a:avLst/>
          </a:prstGeom>
        </p:spPr>
      </p:pic>
      <p:sp>
        <p:nvSpPr>
          <p:cNvPr id="14" name="Rectangle 5"/>
          <p:cNvSpPr/>
          <p:nvPr/>
        </p:nvSpPr>
        <p:spPr>
          <a:xfrm>
            <a:off x="1524001" y="2706401"/>
            <a:ext cx="9144000" cy="1671289"/>
          </a:xfrm>
          <a:prstGeom prst="rect">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黑体" panose="02010609060101010101" pitchFamily="49" charset="-122"/>
            </a:endParaRPr>
          </a:p>
        </p:txBody>
      </p:sp>
      <p:grpSp>
        <p:nvGrpSpPr>
          <p:cNvPr id="2" name="组合 1"/>
          <p:cNvGrpSpPr/>
          <p:nvPr/>
        </p:nvGrpSpPr>
        <p:grpSpPr>
          <a:xfrm>
            <a:off x="3340811" y="2930504"/>
            <a:ext cx="5646979" cy="1216504"/>
            <a:chOff x="1553735" y="2657658"/>
            <a:chExt cx="6264000" cy="1349424"/>
          </a:xfrm>
        </p:grpSpPr>
        <p:sp>
          <p:nvSpPr>
            <p:cNvPr id="7" name="矩形 6"/>
            <p:cNvSpPr/>
            <p:nvPr/>
          </p:nvSpPr>
          <p:spPr>
            <a:xfrm>
              <a:off x="2416595" y="2657658"/>
              <a:ext cx="4566520" cy="664233"/>
            </a:xfrm>
            <a:prstGeom prst="rect">
              <a:avLst/>
            </a:prstGeom>
          </p:spPr>
          <p:txBody>
            <a:bodyPr wrap="none">
              <a:spAutoFit/>
            </a:bodyPr>
            <a:lstStyle/>
            <a:p>
              <a:pPr algn="ctr"/>
              <a:r>
                <a:rPr lang="en-US" altLang="zh-CN" sz="3300" b="1" dirty="0" smtClean="0">
                  <a:solidFill>
                    <a:schemeClr val="bg1"/>
                  </a:solidFill>
                  <a:effectLst>
                    <a:outerShdw blurRad="38100" dist="38100" dir="2700000" algn="tl">
                      <a:srgbClr val="000000">
                        <a:alpha val="43137"/>
                      </a:srgbClr>
                    </a:outerShdw>
                  </a:effectLst>
                  <a:latin typeface="Arial" panose="020B0604020202020204"/>
                  <a:ea typeface="黑体" panose="02010609060101010101" pitchFamily="49" charset="-122"/>
                  <a:cs typeface="Arial" panose="020B0604020202020204" pitchFamily="34" charset="0"/>
                </a:rPr>
                <a:t>CLPS Incorporation</a:t>
              </a:r>
              <a:endParaRPr lang="zh-CN" altLang="en-US" sz="3300" b="1" dirty="0">
                <a:solidFill>
                  <a:schemeClr val="bg1"/>
                </a:solidFill>
                <a:effectLst>
                  <a:outerShdw blurRad="38100" dist="38100" dir="2700000" algn="tl">
                    <a:srgbClr val="000000">
                      <a:alpha val="43137"/>
                    </a:srgbClr>
                  </a:outerShdw>
                </a:effectLst>
                <a:latin typeface="Arial" panose="020B0604020202020204"/>
                <a:ea typeface="黑体" panose="02010609060101010101" pitchFamily="49" charset="-122"/>
                <a:cs typeface="Arial" panose="020B0604020202020204" pitchFamily="34" charset="0"/>
              </a:endParaRPr>
            </a:p>
          </p:txBody>
        </p:sp>
        <p:sp>
          <p:nvSpPr>
            <p:cNvPr id="11" name="矩形 10"/>
            <p:cNvSpPr/>
            <p:nvPr/>
          </p:nvSpPr>
          <p:spPr>
            <a:xfrm>
              <a:off x="2627669" y="3598540"/>
              <a:ext cx="3888660" cy="408542"/>
            </a:xfrm>
            <a:prstGeom prst="rect">
              <a:avLst/>
            </a:prstGeom>
          </p:spPr>
          <p:txBody>
            <a:bodyPr wrap="square">
              <a:spAutoFit/>
            </a:bodyPr>
            <a:lstStyle/>
            <a:p>
              <a:pPr algn="ctr"/>
              <a:r>
                <a:rPr lang="en-US" altLang="zh-CN" sz="1800" cap="all" dirty="0" smtClean="0">
                  <a:solidFill>
                    <a:schemeClr val="bg1"/>
                  </a:solidFill>
                  <a:latin typeface="Arial" panose="020B0604020202020204"/>
                  <a:ea typeface="黑体" panose="02010609060101010101" pitchFamily="49" charset="-122"/>
                  <a:cs typeface="Arial" panose="020B0604020202020204" pitchFamily="34" charset="0"/>
                </a:rPr>
                <a:t>Nasdaq:</a:t>
              </a:r>
              <a:r>
                <a:rPr lang="zh-CN" altLang="en-US" sz="1800" cap="all" dirty="0" smtClean="0">
                  <a:solidFill>
                    <a:schemeClr val="bg1"/>
                  </a:solidFill>
                  <a:latin typeface="Arial" panose="020B0604020202020204"/>
                  <a:ea typeface="黑体" panose="02010609060101010101" pitchFamily="49" charset="-122"/>
                  <a:cs typeface="Arial" panose="020B0604020202020204" pitchFamily="34" charset="0"/>
                </a:rPr>
                <a:t> </a:t>
              </a:r>
              <a:r>
                <a:rPr lang="en-US" altLang="zh-CN" sz="1800" cap="all" dirty="0" smtClean="0">
                  <a:solidFill>
                    <a:schemeClr val="bg1"/>
                  </a:solidFill>
                  <a:latin typeface="Arial" panose="020B0604020202020204"/>
                  <a:ea typeface="黑体" panose="02010609060101010101" pitchFamily="49" charset="-122"/>
                  <a:cs typeface="Arial" panose="020B0604020202020204" pitchFamily="34" charset="0"/>
                </a:rPr>
                <a:t>CLPS</a:t>
              </a:r>
              <a:endParaRPr lang="en-US" altLang="zh-CN" sz="1800" cap="all" dirty="0">
                <a:solidFill>
                  <a:schemeClr val="bg1"/>
                </a:solidFill>
                <a:latin typeface="Arial" panose="020B0604020202020204"/>
                <a:ea typeface="黑体" panose="02010609060101010101" pitchFamily="49" charset="-122"/>
                <a:cs typeface="Arial" panose="020B0604020202020204" pitchFamily="34" charset="0"/>
              </a:endParaRPr>
            </a:p>
          </p:txBody>
        </p:sp>
        <p:cxnSp>
          <p:nvCxnSpPr>
            <p:cNvPr id="12" name="直接连接符 11"/>
            <p:cNvCxnSpPr/>
            <p:nvPr/>
          </p:nvCxnSpPr>
          <p:spPr>
            <a:xfrm>
              <a:off x="1553735" y="3454400"/>
              <a:ext cx="626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如果你使用的是基于HTTP的进程间通信机制，如REST，可以在URL中嵌入主要版本号。如：版本1路径以/v1/...为前缀，版本2路径以/v2/...为前缀。 </a:t>
            </a:r>
            <a:r>
              <a:rPr lang="en-US" altLang="zh-CN" sz="1600" b="1" dirty="0">
                <a:solidFill>
                  <a:srgbClr val="FF0000"/>
                </a:solidFill>
                <a:latin typeface="微软雅黑" panose="020B0503020204020204" charset="-122"/>
                <a:ea typeface="微软雅黑" panose="020B0503020204020204" charset="-122"/>
              </a:rPr>
              <a:t>-- API Gateway</a:t>
            </a: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消息的格式</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基于文本的消息格式</a:t>
            </a:r>
            <a:endParaRPr lang="zh-CN" altLang="en-US" sz="1600" dirty="0">
              <a:latin typeface="微软雅黑" panose="020B0503020204020204" charset="-122"/>
              <a:ea typeface="微软雅黑" panose="020B0503020204020204" charset="-122"/>
            </a:endParaRPr>
          </a:p>
          <a:p>
            <a:pPr marL="1200150" lvl="2"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JSON/XML</a:t>
            </a:r>
            <a:endParaRPr lang="zh-CN" altLang="en-US" sz="1600" dirty="0">
              <a:latin typeface="微软雅黑" panose="020B0503020204020204" charset="-122"/>
              <a:ea typeface="微软雅黑" panose="020B0503020204020204" charset="-122"/>
            </a:endParaRPr>
          </a:p>
          <a:p>
            <a:pPr marL="1657350" lvl="3"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可读性高，同时也是自描述的。</a:t>
            </a:r>
            <a:endParaRPr lang="zh-CN" altLang="en-US" sz="1600" dirty="0">
              <a:latin typeface="微软雅黑" panose="020B0503020204020204" charset="-122"/>
              <a:ea typeface="微软雅黑" panose="020B0503020204020204" charset="-122"/>
            </a:endParaRPr>
          </a:p>
          <a:p>
            <a:pPr marL="1657350" lvl="3"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JSON消息是命名属性的集合。相似的，XML消息也是命名元素和值的集合。</a:t>
            </a:r>
            <a:endParaRPr lang="zh-CN" altLang="en-US" sz="1600" dirty="0">
              <a:latin typeface="微软雅黑" panose="020B0503020204020204" charset="-122"/>
              <a:ea typeface="微软雅黑" panose="020B0503020204020204" charset="-122"/>
            </a:endParaRPr>
          </a:p>
          <a:p>
            <a:pPr marL="1657350" lvl="3"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消息接收方只挑选它们感兴趣的值，忽略掉其他值。</a:t>
            </a:r>
            <a:endParaRPr lang="zh-CN" altLang="en-US" sz="1600" dirty="0">
              <a:latin typeface="微软雅黑" panose="020B0503020204020204" charset="-122"/>
              <a:ea typeface="微软雅黑" panose="020B0503020204020204" charset="-122"/>
            </a:endParaRPr>
          </a:p>
          <a:p>
            <a:pPr marL="1657350" lvl="3"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对消息结构的修改可以做到向后兼容。</a:t>
            </a:r>
            <a:endParaRPr lang="zh-CN" altLang="en-US" sz="1600" dirty="0">
              <a:latin typeface="微软雅黑" panose="020B0503020204020204" charset="-122"/>
              <a:ea typeface="微软雅黑" panose="020B0503020204020204" charset="-122"/>
            </a:endParaRPr>
          </a:p>
          <a:p>
            <a:pPr marL="1657350" lvl="3"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使用基于文本格式消息的弊端主要是消息往往过于冗长，特别是XML。另一个弊端是解析文本引入额外的开销，尤其是在消息较大的时候。</a:t>
            </a:r>
            <a:endParaRPr lang="zh-CN" altLang="en-US" sz="1600" dirty="0">
              <a:latin typeface="微软雅黑" panose="020B0503020204020204" charset="-122"/>
              <a:ea typeface="微软雅黑" panose="020B0503020204020204" charset="-122"/>
            </a:endParaRPr>
          </a:p>
          <a:p>
            <a:pPr marL="1200150" lvl="2"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二进制消息格式</a:t>
            </a: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使用</a:t>
            </a:r>
            <a:r>
              <a:rPr lang="en-US" altLang="zh-CN" sz="1600" i="1" u="sng" dirty="0">
                <a:latin typeface="微软雅黑" panose="020B0503020204020204" charset="-122"/>
                <a:ea typeface="微软雅黑" panose="020B0503020204020204" charset="-122"/>
              </a:rPr>
              <a:t>REST</a:t>
            </a:r>
            <a:r>
              <a:rPr lang="zh-CN" altLang="en-US" sz="1600" i="1" u="sng" dirty="0">
                <a:latin typeface="微软雅黑" panose="020B0503020204020204" charset="-122"/>
                <a:ea typeface="微软雅黑" panose="020B0503020204020204" charset="-122"/>
              </a:rPr>
              <a:t>开发</a:t>
            </a:r>
            <a:r>
              <a:rPr lang="en-US" altLang="zh-CN" sz="1600" i="1" u="sng" dirty="0">
                <a:latin typeface="微软雅黑" panose="020B0503020204020204" charset="-122"/>
                <a:ea typeface="微软雅黑" panose="020B0503020204020204" charset="-122"/>
              </a:rPr>
              <a:t>API</a:t>
            </a:r>
            <a:endParaRPr lang="en-US" altLang="zh-CN"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en-US" altLang="zh-CN" sz="1600" i="1" u="sng"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en-US" altLang="zh-CN" sz="1600" dirty="0">
                <a:latin typeface="微软雅黑" panose="020B0503020204020204" charset="-122"/>
                <a:ea typeface="微软雅黑" panose="020B0503020204020204" charset="-122"/>
              </a:rPr>
              <a:t>REST是一种（总是）使用HTTP协议的进程间通信机制。</a:t>
            </a:r>
            <a:endParaRPr lang="en-US" altLang="zh-CN"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en-US" altLang="zh-CN" sz="1600" dirty="0">
                <a:latin typeface="微软雅黑" panose="020B0503020204020204" charset="-122"/>
                <a:ea typeface="微软雅黑" panose="020B0503020204020204" charset="-122"/>
              </a:rPr>
              <a:t>REST中的一个关键概念是资源，它通常表示单个业务对象。</a:t>
            </a:r>
            <a:endParaRPr lang="en-US" altLang="zh-CN"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en-US" altLang="zh-CN" sz="1600" dirty="0">
                <a:latin typeface="微软雅黑" panose="020B0503020204020204" charset="-122"/>
                <a:ea typeface="微软雅黑" panose="020B0503020204020204" charset="-122"/>
              </a:rPr>
              <a:t>REST使用HTTP动词来操作资源，使用URL引用这些资源。</a:t>
            </a:r>
            <a:endParaRPr lang="en-US" altLang="zh-CN"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每个</a:t>
            </a:r>
            <a:r>
              <a:rPr lang="en-US" altLang="zh-CN" sz="1600" dirty="0">
                <a:latin typeface="微软雅黑" panose="020B0503020204020204" charset="-122"/>
                <a:ea typeface="微软雅黑" panose="020B0503020204020204" charset="-122"/>
              </a:rPr>
              <a:t>URL</a:t>
            </a:r>
            <a:r>
              <a:rPr lang="zh-CN" altLang="en-US" sz="1600" dirty="0">
                <a:latin typeface="微软雅黑" panose="020B0503020204020204" charset="-122"/>
                <a:ea typeface="微软雅黑" panose="020B0503020204020204" charset="-122"/>
              </a:rPr>
              <a:t>相当于这个资源的网络地址。</a:t>
            </a:r>
            <a:endParaRPr lang="en-US" altLang="zh-CN"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en-US" altLang="zh-CN" sz="1600" i="1" u="sng"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en-US" altLang="zh-CN" sz="1600" i="1" u="sng" dirty="0">
                <a:latin typeface="微软雅黑" panose="020B0503020204020204" charset="-122"/>
                <a:ea typeface="微软雅黑" panose="020B0503020204020204" charset="-122"/>
              </a:rPr>
              <a:t>REST</a:t>
            </a:r>
            <a:r>
              <a:rPr lang="zh-CN" altLang="en-US" sz="1600" i="1" u="sng" dirty="0">
                <a:latin typeface="微软雅黑" panose="020B0503020204020204" charset="-122"/>
                <a:ea typeface="微软雅黑" panose="020B0503020204020204" charset="-122"/>
              </a:rPr>
              <a:t>成熟度模型</a:t>
            </a: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Level 0：Level 0层级服务的客户端只是向服务端点发起HTTP POST请求，进行服务调用。每个请求都指明了需要执行的操作、这个操作针对的目标（如业务对象）和必要的参数。</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en-US" altLang="zh-CN" sz="1600" dirty="0">
                <a:latin typeface="微软雅黑" panose="020B0503020204020204" charset="-122"/>
                <a:ea typeface="微软雅黑" panose="020B0503020204020204" charset="-122"/>
              </a:rPr>
              <a:t>Ajax call -- </a:t>
            </a:r>
            <a:r>
              <a:rPr lang="zh-CN" altLang="en-US" sz="1600" dirty="0">
                <a:latin typeface="微软雅黑" panose="020B0503020204020204" charset="-122"/>
                <a:ea typeface="微软雅黑" panose="020B0503020204020204" charset="-122"/>
              </a:rPr>
              <a:t>指定</a:t>
            </a:r>
            <a:r>
              <a:rPr lang="en-US" altLang="zh-CN" sz="1600" dirty="0">
                <a:latin typeface="微软雅黑" panose="020B0503020204020204" charset="-122"/>
                <a:ea typeface="微软雅黑" panose="020B0503020204020204" charset="-122"/>
              </a:rPr>
              <a:t>HTTP Method</a:t>
            </a:r>
            <a:r>
              <a:rPr lang="zh-CN" altLang="en-US" sz="1600" dirty="0">
                <a:latin typeface="微软雅黑" panose="020B0503020204020204" charset="-122"/>
                <a:ea typeface="微软雅黑" panose="020B0503020204020204" charset="-122"/>
              </a:rPr>
              <a:t>以及后台的</a:t>
            </a:r>
            <a:r>
              <a:rPr lang="en-US" altLang="zh-CN" sz="1600" dirty="0">
                <a:latin typeface="微软雅黑" panose="020B0503020204020204" charset="-122"/>
                <a:ea typeface="微软雅黑" panose="020B0503020204020204" charset="-122"/>
              </a:rPr>
              <a:t>Action</a:t>
            </a:r>
            <a:r>
              <a:rPr lang="zh-CN" altLang="en-US" sz="1600" dirty="0">
                <a:latin typeface="微软雅黑" panose="020B0503020204020204" charset="-122"/>
                <a:ea typeface="微软雅黑" panose="020B0503020204020204" charset="-122"/>
              </a:rPr>
              <a:t>或者</a:t>
            </a:r>
            <a:r>
              <a:rPr lang="en-US" altLang="zh-CN" sz="1600" dirty="0">
                <a:latin typeface="微软雅黑" panose="020B0503020204020204" charset="-122"/>
                <a:ea typeface="微软雅黑" panose="020B0503020204020204" charset="-122"/>
              </a:rPr>
              <a:t>Servlet</a:t>
            </a:r>
            <a:endParaRPr lang="en-US" altLang="zh-CN" sz="1600" dirty="0">
              <a:latin typeface="微软雅黑" panose="020B0503020204020204" charset="-122"/>
              <a:ea typeface="微软雅黑" panose="020B0503020204020204" charset="-122"/>
            </a:endParaRPr>
          </a:p>
          <a:p>
            <a:pPr lvl="1"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Level 1：Level 1层级服务引入了资源的概念。要执行对资源的操作，客户端需要发出指定要执行的操作和包含任何参数的POST请求。</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solidFill>
                  <a:srgbClr val="FF0000"/>
                </a:solidFill>
                <a:latin typeface="微软雅黑" panose="020B0503020204020204" charset="-122"/>
                <a:ea typeface="微软雅黑" panose="020B0503020204020204" charset="-122"/>
              </a:rPr>
              <a:t>Level 2：Level 2层级服务使用HTTP动词来执行操作，譬如GET表示获取、POST表示创建、PUT表示更新。请求查询参数和主体（如果有的话）指定操作的参数。</a:t>
            </a:r>
            <a:endParaRPr lang="zh-CN" altLang="en-US" sz="1600" dirty="0">
              <a:solidFill>
                <a:srgbClr val="FF0000"/>
              </a:solidFill>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Level 3：Level 3层级服务基于HATEOAS（Hypertext As The Engine Of Application State）原则设计，基本思想是在有GET请求返回的资源信息中包含链接，这些链接能够执行该资源允许的操作。如，客户端通过订单资源中包含的链接取消某一订单，或发送GET请求去获取该订单。HATEOAS的优点包括无须在客户端代码中写入硬链接的URL。此外，由于资源信息中心包含可允许操作的链接，客户端无须猜测在资源的当前状态下执行何种操作。 </a:t>
            </a:r>
            <a:r>
              <a:rPr lang="en-US" altLang="zh-CN" sz="1600" b="1" dirty="0">
                <a:solidFill>
                  <a:srgbClr val="FF0000"/>
                </a:solidFill>
                <a:latin typeface="微软雅黑" panose="020B0503020204020204" charset="-122"/>
                <a:ea typeface="微软雅黑" panose="020B0503020204020204" charset="-122"/>
                <a:sym typeface="+mn-ea"/>
              </a:rPr>
              <a:t>*i.e.*</a:t>
            </a: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61861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在一个请求中获取多个资源的挑战</a:t>
            </a: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REST资源通常以业务对象为导向。因此，设计REST API常见的问题是如何使客户端能够在单个请求中检索多个相关对象。</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此问题的一个解决方案是API允许客户端在获取资源时检索相关其他资源：</a:t>
            </a: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solidFill>
                  <a:srgbClr val="FF0000"/>
                </a:solidFill>
                <a:latin typeface="微软雅黑" panose="020B0503020204020204" charset="-122"/>
                <a:ea typeface="微软雅黑" panose="020B0503020204020204" charset="-122"/>
              </a:rPr>
              <a:t>GET/orders/order-id-1234?expand=consumer检索Order及其Consumer。</a:t>
            </a:r>
            <a:endParaRPr lang="zh-CN" altLang="en-US" sz="1600" dirty="0">
              <a:solidFill>
                <a:srgbClr val="FF0000"/>
              </a:solidFill>
              <a:latin typeface="微软雅黑" panose="020B0503020204020204" charset="-122"/>
              <a:ea typeface="微软雅黑" panose="020B0503020204020204"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860550" y="3327400"/>
              <a:ext cx="4254500" cy="69850"/>
            </p14:xfrm>
          </p:contentPart>
        </mc:Choice>
        <mc:Fallback xmlns="">
          <p:pic>
            <p:nvPicPr>
              <p:cNvPr id="2" name="墨迹 1"/>
            </p:nvPicPr>
            <p:blipFill>
              <a:blip r:embed="rId3"/>
            </p:blipFill>
            <p:spPr>
              <a:xfrm>
                <a:off x="1860550" y="3327400"/>
                <a:ext cx="4254500" cy="698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6108700" y="3378200"/>
              <a:ext cx="330200" cy="6350"/>
            </p14:xfrm>
          </p:contentPart>
        </mc:Choice>
        <mc:Fallback xmlns="">
          <p:pic>
            <p:nvPicPr>
              <p:cNvPr id="3" name="墨迹 2"/>
            </p:nvPicPr>
            <p:blipFill>
              <a:blip r:embed="rId5"/>
            </p:blipFill>
            <p:spPr>
              <a:xfrm>
                <a:off x="6108700" y="3378200"/>
                <a:ext cx="330200" cy="63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1828800" y="3524250"/>
              <a:ext cx="4705350" cy="25400"/>
            </p14:xfrm>
          </p:contentPart>
        </mc:Choice>
        <mc:Fallback xmlns="">
          <p:pic>
            <p:nvPicPr>
              <p:cNvPr id="4" name="墨迹 3"/>
            </p:nvPicPr>
            <p:blipFill>
              <a:blip r:embed="rId7"/>
            </p:blipFill>
            <p:spPr>
              <a:xfrm>
                <a:off x="1828800" y="3524250"/>
                <a:ext cx="4705350" cy="254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3187700" y="2946400"/>
              <a:ext cx="1416050" cy="533400"/>
            </p14:xfrm>
          </p:contentPart>
        </mc:Choice>
        <mc:Fallback xmlns="">
          <p:pic>
            <p:nvPicPr>
              <p:cNvPr id="5" name="墨迹 4"/>
            </p:nvPicPr>
            <p:blipFill>
              <a:blip r:embed="rId9"/>
            </p:blipFill>
            <p:spPr>
              <a:xfrm>
                <a:off x="3187700" y="2946400"/>
                <a:ext cx="1416050" cy="5334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2933700" y="4006850"/>
              <a:ext cx="406400" cy="527050"/>
            </p14:xfrm>
          </p:contentPart>
        </mc:Choice>
        <mc:Fallback xmlns="">
          <p:pic>
            <p:nvPicPr>
              <p:cNvPr id="7" name="墨迹 6"/>
            </p:nvPicPr>
            <p:blipFill>
              <a:blip r:embed="rId11"/>
            </p:blipFill>
            <p:spPr>
              <a:xfrm>
                <a:off x="2933700" y="4006850"/>
                <a:ext cx="406400" cy="5270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3308350" y="4006850"/>
              <a:ext cx="279400" cy="311150"/>
            </p14:xfrm>
          </p:contentPart>
        </mc:Choice>
        <mc:Fallback xmlns="">
          <p:pic>
            <p:nvPicPr>
              <p:cNvPr id="8" name="墨迹 7"/>
            </p:nvPicPr>
            <p:blipFill>
              <a:blip r:embed="rId13"/>
            </p:blipFill>
            <p:spPr>
              <a:xfrm>
                <a:off x="3308350" y="4006850"/>
                <a:ext cx="279400" cy="3111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3683000" y="4000500"/>
              <a:ext cx="330200" cy="355600"/>
            </p14:xfrm>
          </p:contentPart>
        </mc:Choice>
        <mc:Fallback xmlns="">
          <p:pic>
            <p:nvPicPr>
              <p:cNvPr id="9" name="墨迹 8"/>
            </p:nvPicPr>
            <p:blipFill>
              <a:blip r:embed="rId15"/>
            </p:blipFill>
            <p:spPr>
              <a:xfrm>
                <a:off x="3683000" y="4000500"/>
                <a:ext cx="330200" cy="3556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4089400" y="4000500"/>
              <a:ext cx="304800" cy="323850"/>
            </p14:xfrm>
          </p:contentPart>
        </mc:Choice>
        <mc:Fallback xmlns="">
          <p:pic>
            <p:nvPicPr>
              <p:cNvPr id="10" name="墨迹 9"/>
            </p:nvPicPr>
            <p:blipFill>
              <a:blip r:embed="rId17"/>
            </p:blipFill>
            <p:spPr>
              <a:xfrm>
                <a:off x="4089400" y="4000500"/>
                <a:ext cx="304800" cy="3238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4495800" y="3981450"/>
              <a:ext cx="88900" cy="438150"/>
            </p14:xfrm>
          </p:contentPart>
        </mc:Choice>
        <mc:Fallback xmlns="">
          <p:pic>
            <p:nvPicPr>
              <p:cNvPr id="11" name="墨迹 10"/>
            </p:nvPicPr>
            <p:blipFill>
              <a:blip r:embed="rId19"/>
            </p:blipFill>
            <p:spPr>
              <a:xfrm>
                <a:off x="4495800" y="3981450"/>
                <a:ext cx="88900" cy="4381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4546600" y="4089400"/>
              <a:ext cx="203200" cy="25400"/>
            </p14:xfrm>
          </p:contentPart>
        </mc:Choice>
        <mc:Fallback xmlns="">
          <p:pic>
            <p:nvPicPr>
              <p:cNvPr id="12" name="墨迹 11"/>
            </p:nvPicPr>
            <p:blipFill>
              <a:blip r:embed="rId21"/>
            </p:blipFill>
            <p:spPr>
              <a:xfrm>
                <a:off x="4546600" y="4089400"/>
                <a:ext cx="203200" cy="25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4845050" y="3917950"/>
              <a:ext cx="342900" cy="768350"/>
            </p14:xfrm>
          </p:contentPart>
        </mc:Choice>
        <mc:Fallback xmlns="">
          <p:pic>
            <p:nvPicPr>
              <p:cNvPr id="13" name="墨迹 12"/>
            </p:nvPicPr>
            <p:blipFill>
              <a:blip r:embed="rId23"/>
            </p:blipFill>
            <p:spPr>
              <a:xfrm>
                <a:off x="4845050" y="3917950"/>
                <a:ext cx="342900" cy="768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4635500" y="3321050"/>
              <a:ext cx="654050" cy="25400"/>
            </p14:xfrm>
          </p:contentPart>
        </mc:Choice>
        <mc:Fallback xmlns="">
          <p:pic>
            <p:nvPicPr>
              <p:cNvPr id="14" name="墨迹 13"/>
            </p:nvPicPr>
            <p:blipFill>
              <a:blip r:embed="rId25"/>
            </p:blipFill>
            <p:spPr>
              <a:xfrm>
                <a:off x="4635500" y="3321050"/>
                <a:ext cx="654050" cy="254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5511800" y="3321050"/>
              <a:ext cx="869950" cy="360"/>
            </p14:xfrm>
          </p:contentPart>
        </mc:Choice>
        <mc:Fallback xmlns="">
          <p:pic>
            <p:nvPicPr>
              <p:cNvPr id="15" name="墨迹 14"/>
            </p:nvPicPr>
            <p:blipFill>
              <a:blip r:embed="rId27"/>
            </p:blipFill>
            <p:spPr>
              <a:xfrm>
                <a:off x="5511800" y="3321050"/>
                <a:ext cx="86995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墨迹 15"/>
              <p14:cNvContentPartPr/>
              <p14:nvPr/>
            </p14:nvContentPartPr>
            <p14:xfrm>
              <a:off x="1739900" y="3695700"/>
              <a:ext cx="5041900" cy="12700"/>
            </p14:xfrm>
          </p:contentPart>
        </mc:Choice>
        <mc:Fallback xmlns="">
          <p:pic>
            <p:nvPicPr>
              <p:cNvPr id="16" name="墨迹 15"/>
            </p:nvPicPr>
            <p:blipFill>
              <a:blip r:embed="rId29"/>
            </p:blipFill>
            <p:spPr>
              <a:xfrm>
                <a:off x="1739900" y="3695700"/>
                <a:ext cx="5041900" cy="12700"/>
              </a:xfrm>
              <a:prstGeom prst="rect"/>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outdoor, nature, mountain, water&#10;&#10;Description automatically generated"/>
          <p:cNvPicPr>
            <a:picLocks noChangeAspect="1"/>
          </p:cNvPicPr>
          <p:nvPr/>
        </p:nvPicPr>
        <p:blipFill rotWithShape="1">
          <a:blip r:embed="rId1" cstate="email"/>
          <a:srcRect/>
          <a:stretch>
            <a:fillRect/>
          </a:stretch>
        </p:blipFill>
        <p:spPr>
          <a:xfrm>
            <a:off x="1524000" y="857249"/>
            <a:ext cx="9144000" cy="5143501"/>
          </a:xfrm>
          <a:prstGeom prst="rect">
            <a:avLst/>
          </a:prstGeom>
        </p:spPr>
      </p:pic>
      <p:pic>
        <p:nvPicPr>
          <p:cNvPr id="3" name="Picture 2"/>
          <p:cNvPicPr>
            <a:picLocks noChangeAspect="1"/>
          </p:cNvPicPr>
          <p:nvPr/>
        </p:nvPicPr>
        <p:blipFill rotWithShape="1">
          <a:blip r:embed="rId2" cstate="email"/>
          <a:srcRect/>
          <a:stretch>
            <a:fillRect/>
          </a:stretch>
        </p:blipFill>
        <p:spPr>
          <a:xfrm>
            <a:off x="1524000" y="0"/>
            <a:ext cx="9144000" cy="6858000"/>
          </a:xfrm>
          <a:prstGeom prst="rect">
            <a:avLst/>
          </a:prstGeom>
        </p:spPr>
      </p:pic>
      <p:pic>
        <p:nvPicPr>
          <p:cNvPr id="8" name="Picture 7" descr="A picture containing wheel, drawing&#10;&#10;Description automatically generated"/>
          <p:cNvPicPr>
            <a:picLocks noChangeAspect="1"/>
          </p:cNvPicPr>
          <p:nvPr/>
        </p:nvPicPr>
        <p:blipFill>
          <a:blip r:embed="rId3" cstate="email"/>
          <a:stretch>
            <a:fillRect/>
          </a:stretch>
        </p:blipFill>
        <p:spPr>
          <a:xfrm>
            <a:off x="9408466" y="1042082"/>
            <a:ext cx="1051037" cy="432389"/>
          </a:xfrm>
          <a:prstGeom prst="rect">
            <a:avLst/>
          </a:prstGeom>
        </p:spPr>
      </p:pic>
      <p:sp>
        <p:nvSpPr>
          <p:cNvPr id="14" name="Rectangle 5"/>
          <p:cNvSpPr/>
          <p:nvPr/>
        </p:nvSpPr>
        <p:spPr>
          <a:xfrm>
            <a:off x="1524001" y="2706401"/>
            <a:ext cx="9144000" cy="1671289"/>
          </a:xfrm>
          <a:prstGeom prst="rect">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latin typeface="Arial" panose="020B0604020202020204"/>
              <a:ea typeface="黑体" panose="02010609060101010101" pitchFamily="49" charset="-122"/>
            </a:endParaRPr>
          </a:p>
        </p:txBody>
      </p:sp>
      <p:sp>
        <p:nvSpPr>
          <p:cNvPr id="10" name="矩形 9"/>
          <p:cNvSpPr/>
          <p:nvPr/>
        </p:nvSpPr>
        <p:spPr>
          <a:xfrm>
            <a:off x="2186111" y="5488721"/>
            <a:ext cx="2916495" cy="275590"/>
          </a:xfrm>
          <a:prstGeom prst="rect">
            <a:avLst/>
          </a:prstGeom>
        </p:spPr>
        <p:txBody>
          <a:bodyPr wrap="square">
            <a:spAutoFit/>
          </a:bodyPr>
          <a:lstStyle/>
          <a:p>
            <a:pPr algn="l"/>
            <a:r>
              <a:rPr lang="en-US" altLang="zh-CN" sz="1200" b="0" cap="none" baseline="0" dirty="0" smtClean="0">
                <a:solidFill>
                  <a:schemeClr val="bg1"/>
                </a:solidFill>
                <a:effectLst/>
                <a:cs typeface="Arial" panose="020B0604020202020204" pitchFamily="34" charset="0"/>
              </a:rPr>
              <a:t>CLPS Incorporation</a:t>
            </a:r>
            <a:endParaRPr lang="zh-CN" altLang="en-US" sz="1200" b="0" cap="none" baseline="0" dirty="0">
              <a:solidFill>
                <a:schemeClr val="bg1"/>
              </a:solidFill>
              <a:effectLst/>
              <a:cs typeface="Arial" panose="020B0604020202020204" pitchFamily="34" charset="0"/>
            </a:endParaRPr>
          </a:p>
        </p:txBody>
      </p:sp>
      <p:sp>
        <p:nvSpPr>
          <p:cNvPr id="15" name="矩形 14"/>
          <p:cNvSpPr/>
          <p:nvPr/>
        </p:nvSpPr>
        <p:spPr>
          <a:xfrm>
            <a:off x="2088515" y="3055620"/>
            <a:ext cx="2916555" cy="829945"/>
          </a:xfrm>
          <a:prstGeom prst="rect">
            <a:avLst/>
          </a:prstGeom>
        </p:spPr>
        <p:txBody>
          <a:bodyPr wrap="square">
            <a:spAutoFit/>
          </a:bodyPr>
          <a:lstStyle/>
          <a:p>
            <a:r>
              <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On Spring Boot &amp; Spring Cloud</a:t>
            </a:r>
            <a:endPar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配合前端框架可以进行全栈开发</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作为服务提供者的</a:t>
            </a:r>
            <a:r>
              <a:rPr lang="en-US" altLang="zh-CN" sz="1600" dirty="0">
                <a:latin typeface="微软雅黑" panose="020B0503020204020204" charset="-122"/>
                <a:ea typeface="微软雅黑" panose="020B0503020204020204" charset="-122"/>
              </a:rPr>
              <a:t>REST </a:t>
            </a:r>
            <a:r>
              <a:rPr lang="en-US" altLang="zh-CN" sz="1600" dirty="0">
                <a:latin typeface="微软雅黑" panose="020B0503020204020204" charset="-122"/>
                <a:ea typeface="微软雅黑" panose="020B0503020204020204" charset="-122"/>
              </a:rPr>
              <a:t>API</a:t>
            </a:r>
            <a:r>
              <a:rPr lang="zh-CN" altLang="en-US" sz="1600" dirty="0">
                <a:latin typeface="微软雅黑" panose="020B0503020204020204" charset="-122"/>
                <a:ea typeface="微软雅黑" panose="020B0503020204020204" charset="-122"/>
              </a:rPr>
              <a:t>开发</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en-US" altLang="zh-CN" sz="1600" dirty="0">
                <a:latin typeface="微软雅黑" panose="020B0503020204020204" charset="-122"/>
                <a:ea typeface="微软雅黑" panose="020B0503020204020204" charset="-122"/>
              </a:rPr>
              <a:t>private API</a:t>
            </a:r>
            <a:endParaRPr lang="en-US" altLang="zh-CN"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en-US" altLang="zh-CN" sz="1600" dirty="0">
                <a:latin typeface="微软雅黑" panose="020B0503020204020204" charset="-122"/>
                <a:ea typeface="微软雅黑" panose="020B0503020204020204" charset="-122"/>
              </a:rPr>
              <a:t>public API</a:t>
            </a: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defRPr/>
            </a:pP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配合前端框架可以进行全栈开发</a:t>
            </a: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按照当前前端发展的速度，我们可以利用</a:t>
            </a:r>
            <a:r>
              <a:rPr lang="en-US" altLang="zh-CN" sz="1600" dirty="0">
                <a:latin typeface="微软雅黑" panose="020B0503020204020204" charset="-122"/>
                <a:ea typeface="微软雅黑" panose="020B0503020204020204" charset="-122"/>
              </a:rPr>
              <a:t>Vue</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Angular</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React</a:t>
            </a:r>
            <a:r>
              <a:rPr lang="zh-CN" altLang="en-US" sz="1600" dirty="0">
                <a:latin typeface="微软雅黑" panose="020B0503020204020204" charset="-122"/>
                <a:ea typeface="微软雅黑" panose="020B0503020204020204" charset="-122"/>
              </a:rPr>
              <a:t>前端三大框架进行前端页面的开发，然后利用</a:t>
            </a:r>
            <a:r>
              <a:rPr lang="en-US" altLang="zh-CN" sz="1600" dirty="0">
                <a:latin typeface="微软雅黑" panose="020B0503020204020204" charset="-122"/>
                <a:ea typeface="微软雅黑" panose="020B0503020204020204" charset="-122"/>
              </a:rPr>
              <a:t>Springboot &amp; Springcloud</a:t>
            </a:r>
            <a:r>
              <a:rPr lang="zh-CN" altLang="en-US" sz="1600" dirty="0">
                <a:latin typeface="微软雅黑" panose="020B0503020204020204" charset="-122"/>
                <a:ea typeface="微软雅黑" panose="020B0503020204020204" charset="-122"/>
              </a:rPr>
              <a:t>进行后端业务的开发，最终实现一个由前端页面通过接口调用后端服务的前后端分离的应用。</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很多传统</a:t>
            </a:r>
            <a:r>
              <a:rPr lang="en-US" altLang="zh-CN" sz="1600" dirty="0">
                <a:latin typeface="微软雅黑" panose="020B0503020204020204" charset="-122"/>
                <a:ea typeface="微软雅黑" panose="020B0503020204020204" charset="-122"/>
              </a:rPr>
              <a:t>Javaweb</a:t>
            </a:r>
            <a:r>
              <a:rPr lang="zh-CN" altLang="en-US" sz="1600" dirty="0">
                <a:latin typeface="微软雅黑" panose="020B0503020204020204" charset="-122"/>
                <a:ea typeface="微软雅黑" panose="020B0503020204020204" charset="-122"/>
              </a:rPr>
              <a:t>项目都是将</a:t>
            </a:r>
            <a:r>
              <a:rPr lang="en-US" altLang="zh-CN" sz="1600" dirty="0">
                <a:latin typeface="微软雅黑" panose="020B0503020204020204" charset="-122"/>
                <a:ea typeface="微软雅黑" panose="020B0503020204020204" charset="-122"/>
              </a:rPr>
              <a:t>js</a:t>
            </a:r>
            <a:r>
              <a:rPr lang="zh-CN" altLang="en-US" sz="1600" dirty="0">
                <a:latin typeface="微软雅黑" panose="020B0503020204020204" charset="-122"/>
                <a:ea typeface="微软雅黑" panose="020B0503020204020204" charset="-122"/>
              </a:rPr>
              <a:t>代码引入或者直接写在</a:t>
            </a:r>
            <a:r>
              <a:rPr lang="en-US" altLang="zh-CN" sz="1600" dirty="0">
                <a:latin typeface="微软雅黑" panose="020B0503020204020204" charset="-122"/>
                <a:ea typeface="微软雅黑" panose="020B0503020204020204" charset="-122"/>
              </a:rPr>
              <a:t>jsp</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html</a:t>
            </a:r>
            <a:r>
              <a:rPr lang="zh-CN" altLang="en-US" sz="1600" dirty="0">
                <a:latin typeface="微软雅黑" panose="020B0503020204020204" charset="-122"/>
                <a:ea typeface="微软雅黑" panose="020B0503020204020204" charset="-122"/>
              </a:rPr>
              <a:t>中，然后</a:t>
            </a:r>
            <a:r>
              <a:rPr lang="en-US" altLang="zh-CN" sz="1600" dirty="0">
                <a:latin typeface="微软雅黑" panose="020B0503020204020204" charset="-122"/>
                <a:ea typeface="微软雅黑" panose="020B0503020204020204" charset="-122"/>
              </a:rPr>
              <a:t>jsp</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html</a:t>
            </a:r>
            <a:r>
              <a:rPr lang="zh-CN" altLang="en-US" sz="1600" dirty="0">
                <a:latin typeface="微软雅黑" panose="020B0503020204020204" charset="-122"/>
                <a:ea typeface="微软雅黑" panose="020B0503020204020204" charset="-122"/>
              </a:rPr>
              <a:t>又通过</a:t>
            </a:r>
            <a:r>
              <a:rPr lang="en-US" altLang="zh-CN" sz="1600" dirty="0">
                <a:latin typeface="微软雅黑" panose="020B0503020204020204" charset="-122"/>
                <a:ea typeface="微软雅黑" panose="020B0503020204020204" charset="-122"/>
              </a:rPr>
              <a:t>EL</a:t>
            </a:r>
            <a:r>
              <a:rPr lang="zh-CN" altLang="en-US" sz="1600" dirty="0">
                <a:latin typeface="微软雅黑" panose="020B0503020204020204" charset="-122"/>
                <a:ea typeface="微软雅黑" panose="020B0503020204020204" charset="-122"/>
              </a:rPr>
              <a:t>表达式引入</a:t>
            </a:r>
            <a:r>
              <a:rPr lang="en-US" altLang="zh-CN" sz="1600" dirty="0">
                <a:latin typeface="微软雅黑" panose="020B0503020204020204" charset="-122"/>
                <a:ea typeface="微软雅黑" panose="020B0503020204020204" charset="-122"/>
              </a:rPr>
              <a:t>Java</a:t>
            </a:r>
            <a:r>
              <a:rPr lang="zh-CN" altLang="en-US" sz="1600" dirty="0">
                <a:latin typeface="微软雅黑" panose="020B0503020204020204" charset="-122"/>
                <a:ea typeface="微软雅黑" panose="020B0503020204020204" charset="-122"/>
              </a:rPr>
              <a:t>代码，这样无论从开发还是构建抑或部署，都产生了一定的耦合性。</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前后端分离的应用使得前端、后端分别有自己的服务器（</a:t>
            </a:r>
            <a:r>
              <a:rPr lang="en-US" altLang="zh-CN" sz="1600" dirty="0">
                <a:latin typeface="微软雅黑" panose="020B0503020204020204" charset="-122"/>
                <a:ea typeface="微软雅黑" panose="020B0503020204020204" charset="-122"/>
              </a:rPr>
              <a:t>Node &amp; Spring</a:t>
            </a:r>
            <a:r>
              <a:rPr lang="zh-CN" altLang="en-US" sz="1600" dirty="0">
                <a:latin typeface="微软雅黑" panose="020B0503020204020204" charset="-122"/>
                <a:ea typeface="微软雅黑" panose="020B0503020204020204" charset="-122"/>
              </a:rPr>
              <a:t>），这样各自部署和启动都互不影响。这样就会产生跨域问题，但是</a:t>
            </a:r>
            <a:r>
              <a:rPr lang="en-US" altLang="zh-CN" sz="1600" dirty="0">
                <a:latin typeface="微软雅黑" panose="020B0503020204020204" charset="-122"/>
                <a:ea typeface="微软雅黑" panose="020B0503020204020204" charset="-122"/>
              </a:rPr>
              <a:t>Node</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Springboot</a:t>
            </a:r>
            <a:r>
              <a:rPr lang="zh-CN" altLang="en-US" sz="1600" dirty="0">
                <a:latin typeface="微软雅黑" panose="020B0503020204020204" charset="-122"/>
                <a:ea typeface="微软雅黑" panose="020B0503020204020204" charset="-122"/>
              </a:rPr>
              <a:t>都有各自的解决办法。</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前端、后端在前期开发阶段事先定义好接口数据的结构，然后各自要严格按照这个约定进行开发，如果有任何一方想改动接口，必须要双方重新进行设计，否则就会造成接口不匹配。</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最终前端获取到的只是后端数据的一个备份而已。再也没有</a:t>
            </a:r>
            <a:r>
              <a:rPr lang="en-US" altLang="zh-CN" sz="1600" dirty="0">
                <a:latin typeface="微软雅黑" panose="020B0503020204020204" charset="-122"/>
                <a:ea typeface="微软雅黑" panose="020B0503020204020204" charset="-122"/>
              </a:rPr>
              <a:t>Java</a:t>
            </a:r>
            <a:r>
              <a:rPr lang="zh-CN" altLang="en-US" sz="1600" dirty="0">
                <a:latin typeface="微软雅黑" panose="020B0503020204020204" charset="-122"/>
                <a:ea typeface="微软雅黑" panose="020B0503020204020204" charset="-122"/>
              </a:rPr>
              <a:t>对象的植入了，所以前端已经没有</a:t>
            </a:r>
            <a:r>
              <a:rPr lang="en-US" altLang="zh-CN" sz="1600" dirty="0">
                <a:latin typeface="微软雅黑" panose="020B0503020204020204" charset="-122"/>
                <a:ea typeface="微软雅黑" panose="020B0503020204020204" charset="-122"/>
              </a:rPr>
              <a:t>Java</a:t>
            </a:r>
            <a:r>
              <a:rPr lang="zh-CN" altLang="en-US" sz="1600" dirty="0">
                <a:latin typeface="微软雅黑" panose="020B0503020204020204" charset="-122"/>
                <a:ea typeface="微软雅黑" panose="020B0503020204020204" charset="-122"/>
              </a:rPr>
              <a:t>对象</a:t>
            </a:r>
            <a:r>
              <a:rPr lang="zh-CN" altLang="en-US" sz="1600" dirty="0">
                <a:latin typeface="微软雅黑" panose="020B0503020204020204" charset="-122"/>
                <a:ea typeface="微软雅黑" panose="020B0503020204020204" charset="-122"/>
              </a:rPr>
              <a:t>这个概念了。</a:t>
            </a: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配合前端框架可以进行全栈开发</a:t>
            </a: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前后端通信的核心就是前端通过异步方式去访问后端服务。因为基于</a:t>
            </a:r>
            <a:r>
              <a:rPr lang="en-US" altLang="zh-CN" sz="1600" dirty="0">
                <a:latin typeface="微软雅黑" panose="020B0503020204020204" charset="-122"/>
                <a:ea typeface="微软雅黑" panose="020B0503020204020204" charset="-122"/>
              </a:rPr>
              <a:t>HTTP REST</a:t>
            </a:r>
            <a:r>
              <a:rPr lang="zh-CN" altLang="en-US" sz="1600" dirty="0">
                <a:latin typeface="微软雅黑" panose="020B0503020204020204" charset="-122"/>
                <a:ea typeface="微软雅黑" panose="020B0503020204020204" charset="-122"/>
              </a:rPr>
              <a:t>的请求是同步的，即前端必须要等到后端服务返回数据时才可以显示到页面，所以如果前端一直等待后端响应的话无疑会造成客户端不友好的界面</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屏幕锁住导致客户无法进行操作，解决办法就是通过异步的方式去请求后端服务，与此同时前端页面不会被锁住，客户依然可以做其他的操作，只不过这部分数据还没有被显示，显示的内容是一段文字提示或者一个进度条等等。这就是目前比较流行的前后端通信的处理方式。</a:t>
            </a: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sym typeface="+mn-ea"/>
              </a:rPr>
              <a:t>作为服务提供者的</a:t>
            </a:r>
            <a:r>
              <a:rPr lang="en-US" altLang="zh-CN" sz="1600" i="1" u="sng" dirty="0">
                <a:latin typeface="微软雅黑" panose="020B0503020204020204" charset="-122"/>
                <a:ea typeface="微软雅黑" panose="020B0503020204020204" charset="-122"/>
                <a:sym typeface="+mn-ea"/>
              </a:rPr>
              <a:t>REST </a:t>
            </a:r>
            <a:r>
              <a:rPr lang="en-US" altLang="zh-CN" sz="1600" i="1" u="sng" dirty="0">
                <a:latin typeface="微软雅黑" panose="020B0503020204020204" charset="-122"/>
                <a:ea typeface="微软雅黑" panose="020B0503020204020204" charset="-122"/>
                <a:sym typeface="+mn-ea"/>
              </a:rPr>
              <a:t>API</a:t>
            </a:r>
            <a:r>
              <a:rPr lang="zh-CN" altLang="en-US" sz="1600" i="1" u="sng" dirty="0">
                <a:latin typeface="微软雅黑" panose="020B0503020204020204" charset="-122"/>
                <a:ea typeface="微软雅黑" panose="020B0503020204020204" charset="-122"/>
                <a:sym typeface="+mn-ea"/>
              </a:rPr>
              <a:t>开发</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en-US" altLang="zh-CN" sz="1600" dirty="0">
                <a:latin typeface="微软雅黑" panose="020B0503020204020204" charset="-122"/>
                <a:ea typeface="微软雅黑" panose="020B0503020204020204" charset="-122"/>
              </a:rPr>
              <a:t>Private API</a:t>
            </a:r>
            <a:endParaRPr lang="en-US" altLang="zh-CN"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en-US" altLang="zh-CN"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团队内部使用的服务，不能够被其他团队或者外部使用的 </a:t>
            </a:r>
            <a:r>
              <a:rPr lang="en-US" altLang="zh-CN" sz="1600" dirty="0">
                <a:latin typeface="微软雅黑" panose="020B0503020204020204" charset="-122"/>
                <a:ea typeface="微软雅黑" panose="020B0503020204020204" charset="-122"/>
              </a:rPr>
              <a:t>-- </a:t>
            </a:r>
            <a:endParaRPr lang="en-US" altLang="zh-CN"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譬如：</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当外部调用一个应用的服务，这个请求通过应用的网关分解为几个原子的服务，那么这些原子的服务就属于</a:t>
            </a:r>
            <a:r>
              <a:rPr lang="en-US" altLang="zh-CN" sz="1600" dirty="0">
                <a:latin typeface="微软雅黑" panose="020B0503020204020204" charset="-122"/>
                <a:ea typeface="微软雅黑" panose="020B0503020204020204" charset="-122"/>
              </a:rPr>
              <a:t>Private API</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en-US" altLang="zh-CN" sz="1600" dirty="0">
                <a:latin typeface="微软雅黑" panose="020B0503020204020204" charset="-122"/>
                <a:ea typeface="微软雅黑" panose="020B0503020204020204" charset="-122"/>
              </a:rPr>
              <a:t>Public API</a:t>
            </a:r>
            <a:endParaRPr lang="en-US" altLang="zh-CN"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en-US" altLang="zh-CN"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团队外部使用的服务，可以被其他团队甚至外部使用的 </a:t>
            </a:r>
            <a:r>
              <a:rPr lang="en-US" altLang="zh-CN"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譬如：上面的例子中，那个被分解成几个原子服务的原始服务就是</a:t>
            </a:r>
            <a:r>
              <a:rPr lang="en-US" altLang="zh-CN" sz="1600" dirty="0">
                <a:latin typeface="微软雅黑" panose="020B0503020204020204" charset="-122"/>
                <a:ea typeface="微软雅黑" panose="020B0503020204020204" charset="-122"/>
              </a:rPr>
              <a:t>Public API</a:t>
            </a:r>
            <a:r>
              <a:rPr lang="zh-CN" altLang="en-US" sz="1600" dirty="0">
                <a:latin typeface="微软雅黑" panose="020B0503020204020204" charset="-122"/>
                <a:ea typeface="微软雅黑" panose="020B0503020204020204" charset="-122"/>
              </a:rPr>
              <a:t>，因为它可以被外部的平台访问到。现实中的百度</a:t>
            </a:r>
            <a:r>
              <a:rPr lang="en-US" altLang="zh-CN" sz="1600" dirty="0">
                <a:latin typeface="微软雅黑" panose="020B0503020204020204" charset="-122"/>
                <a:ea typeface="微软雅黑" panose="020B0503020204020204" charset="-122"/>
              </a:rPr>
              <a:t>API</a:t>
            </a:r>
            <a:r>
              <a:rPr lang="zh-CN" altLang="en-US" sz="1600" dirty="0">
                <a:latin typeface="微软雅黑" panose="020B0503020204020204" charset="-122"/>
                <a:ea typeface="微软雅黑" panose="020B0503020204020204" charset="-122"/>
              </a:rPr>
              <a:t>、腾讯</a:t>
            </a:r>
            <a:r>
              <a:rPr lang="en-US" altLang="zh-CN" sz="1600" dirty="0">
                <a:latin typeface="微软雅黑" panose="020B0503020204020204" charset="-122"/>
                <a:ea typeface="微软雅黑" panose="020B0503020204020204" charset="-122"/>
              </a:rPr>
              <a:t>API</a:t>
            </a:r>
            <a:r>
              <a:rPr lang="zh-CN" altLang="en-US" sz="1600" dirty="0">
                <a:latin typeface="微软雅黑" panose="020B0503020204020204" charset="-122"/>
                <a:ea typeface="微软雅黑" panose="020B0503020204020204" charset="-122"/>
              </a:rPr>
              <a:t>、阿里</a:t>
            </a:r>
            <a:r>
              <a:rPr lang="en-US" altLang="zh-CN" sz="1600" dirty="0">
                <a:latin typeface="微软雅黑" panose="020B0503020204020204" charset="-122"/>
                <a:ea typeface="微软雅黑" panose="020B0503020204020204" charset="-122"/>
              </a:rPr>
              <a:t>API</a:t>
            </a:r>
            <a:r>
              <a:rPr lang="zh-CN" altLang="en-US" sz="1600" dirty="0">
                <a:latin typeface="微软雅黑" panose="020B0503020204020204" charset="-122"/>
                <a:ea typeface="微软雅黑" panose="020B0503020204020204" charset="-122"/>
              </a:rPr>
              <a:t>等都属于外部使用的</a:t>
            </a:r>
            <a:r>
              <a:rPr lang="en-US" altLang="zh-CN" sz="1600" dirty="0">
                <a:latin typeface="微软雅黑" panose="020B0503020204020204" charset="-122"/>
                <a:ea typeface="微软雅黑" panose="020B0503020204020204" charset="-122"/>
              </a:rPr>
              <a:t>Public API</a:t>
            </a:r>
            <a:r>
              <a:rPr lang="zh-CN" altLang="en-US" sz="1600" dirty="0">
                <a:latin typeface="微软雅黑" panose="020B0503020204020204" charset="-122"/>
                <a:ea typeface="微软雅黑" panose="020B0503020204020204" charset="-122"/>
              </a:rPr>
              <a:t>。它们有的是提供某种服务的</a:t>
            </a:r>
            <a:r>
              <a:rPr lang="en-US" altLang="zh-CN" sz="1600" dirty="0">
                <a:latin typeface="微软雅黑" panose="020B0503020204020204" charset="-122"/>
                <a:ea typeface="微软雅黑" panose="020B0503020204020204" charset="-122"/>
              </a:rPr>
              <a:t>API</a:t>
            </a:r>
            <a:r>
              <a:rPr lang="zh-CN" altLang="en-US" sz="1600" dirty="0">
                <a:latin typeface="微软雅黑" panose="020B0503020204020204" charset="-122"/>
                <a:ea typeface="微软雅黑" panose="020B0503020204020204" charset="-122"/>
              </a:rPr>
              <a:t>（地图服务），有的是提供数据的</a:t>
            </a:r>
            <a:r>
              <a:rPr lang="en-US" altLang="zh-CN" sz="1600" dirty="0">
                <a:latin typeface="微软雅黑" panose="020B0503020204020204" charset="-122"/>
                <a:ea typeface="微软雅黑" panose="020B0503020204020204" charset="-122"/>
              </a:rPr>
              <a:t>API</a:t>
            </a:r>
            <a:r>
              <a:rPr lang="zh-CN" altLang="en-US" sz="1600" dirty="0">
                <a:latin typeface="微软雅黑" panose="020B0503020204020204" charset="-122"/>
                <a:ea typeface="微软雅黑" panose="020B0503020204020204" charset="-122"/>
              </a:rPr>
              <a:t>，只不过各自有各自的通信协议。</a:t>
            </a: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进程间通信</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一个理想的微服务架构应该是在内部由松散耦合的若干服务组成，这些服务使用异步消息（譬如事件发布</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订阅机制</a:t>
            </a:r>
            <a:r>
              <a:rPr lang="zh-CN" altLang="en-US" sz="1600" dirty="0">
                <a:latin typeface="微软雅黑" panose="020B0503020204020204" charset="-122"/>
                <a:ea typeface="微软雅黑" panose="020B0503020204020204" charset="-122"/>
              </a:rPr>
              <a:t>）相互通信。REST等同步协议主要用于服务与外部其他应用程序的通信。但是由于使用异步消息进行通信有很多难题需要解决（譬如数据一致性等），所以大多数实践都是内外都是用</a:t>
            </a:r>
            <a:r>
              <a:rPr lang="en-US" altLang="zh-CN" sz="1600" dirty="0">
                <a:latin typeface="微软雅黑" panose="020B0503020204020204" charset="-122"/>
                <a:ea typeface="微软雅黑" panose="020B0503020204020204" charset="-122"/>
              </a:rPr>
              <a:t>REST API</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r>
              <a:rPr lang="zh-CN" altLang="en-US" sz="1600" dirty="0">
                <a:latin typeface="微软雅黑" panose="020B0503020204020204" charset="-122"/>
                <a:ea typeface="微软雅黑" panose="020B0503020204020204" charset="-122"/>
              </a:rPr>
              <a:t>交互方式：</a:t>
            </a:r>
            <a:endParaRPr lang="zh-CN" altLang="en-US"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有多种客户端与服务的交互方式，可以分为两个维度，第一个维度关注一对一和一对多</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一对一：每个客户端请求由一个服务实例来处理。</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一对多：每个客户端请求由多个服务实例来处理。</a:t>
            </a:r>
            <a:endParaRPr lang="zh-CN" altLang="en-US" sz="1600" dirty="0">
              <a:latin typeface="微软雅黑" panose="020B0503020204020204" charset="-122"/>
              <a:ea typeface="微软雅黑" panose="020B0503020204020204" charset="-122"/>
            </a:endParaRPr>
          </a:p>
          <a:p>
            <a:pPr lvl="1" indent="0">
              <a:spcBef>
                <a:spcPct val="20000"/>
              </a:spcBef>
              <a:buFont typeface="Wingdings" panose="05000000000000000000" charset="0"/>
              <a:buNone/>
              <a:defRPr/>
            </a:pPr>
            <a:endParaRPr lang="zh-CN" altLang="en-US" sz="1600" dirty="0">
              <a:latin typeface="微软雅黑" panose="020B0503020204020204" charset="-122"/>
              <a:ea typeface="微软雅黑" panose="020B0503020204020204" charset="-122"/>
            </a:endParaRPr>
          </a:p>
          <a:p>
            <a:pPr marL="285750" lvl="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交互方式的第二个维度关注的是同步和异步</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同步模式：客户端请求需要服务实时响应，客户端等待响应时可能导致堵塞。</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异步模式：客户端请求不会阻塞进程，服务端的响应可以是非实时的。</a:t>
            </a: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进程间通信</a:t>
            </a:r>
            <a:endParaRPr lang="zh-CN" altLang="en-US" sz="1600"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lang="zh-CN" altLang="en-US" sz="1600" i="1" u="sng"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sz="1600" dirty="0">
                <a:latin typeface="微软雅黑" panose="020B0503020204020204" charset="-122"/>
                <a:ea typeface="微软雅黑" panose="020B0503020204020204" charset="-122"/>
              </a:rPr>
              <a:t>一对一的交互方式有以下几种类型</a:t>
            </a:r>
            <a:endParaRPr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sz="1600" dirty="0">
                <a:latin typeface="微软雅黑" panose="020B0503020204020204" charset="-122"/>
                <a:ea typeface="微软雅黑" panose="020B0503020204020204" charset="-122"/>
              </a:rPr>
              <a:t>请求/响应：一个客户端向服务端发起请求，等待响应；客户端期望服务端很快就会发送响应。在一个基于线程的应用中，等待过程可能造成线程阻塞。这样会导致服务的紧耦合。</a:t>
            </a:r>
            <a:endParaRPr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sz="1600" dirty="0">
                <a:latin typeface="微软雅黑" panose="020B0503020204020204" charset="-122"/>
                <a:ea typeface="微软雅黑" panose="020B0503020204020204" charset="-122"/>
              </a:rPr>
              <a:t>异步请求/响应：客户端发送请求到服务端，服务端异步响应请求。客户端在等待响应时不会阻塞线程，因为服务端的响应不会马上就返回。</a:t>
            </a:r>
            <a:endParaRPr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sz="1600" dirty="0">
                <a:latin typeface="微软雅黑" panose="020B0503020204020204" charset="-122"/>
                <a:ea typeface="微软雅黑" panose="020B0503020204020204" charset="-122"/>
              </a:rPr>
              <a:t>单向通知：客户端的请求发送到服务端，但是并不期望服务端作出任何响应。</a:t>
            </a:r>
            <a:endParaRPr sz="1600" dirty="0">
              <a:latin typeface="微软雅黑" panose="020B0503020204020204" charset="-122"/>
              <a:ea typeface="微软雅黑" panose="020B0503020204020204" charset="-122"/>
            </a:endParaRPr>
          </a:p>
          <a:p>
            <a:pPr lvl="1" indent="0">
              <a:spcBef>
                <a:spcPct val="20000"/>
              </a:spcBef>
              <a:buFont typeface="Wingdings" panose="05000000000000000000" charset="0"/>
              <a:buNone/>
              <a:defRPr/>
            </a:pPr>
            <a:endParaRPr sz="1600" dirty="0">
              <a:latin typeface="微软雅黑" panose="020B0503020204020204" charset="-122"/>
              <a:ea typeface="微软雅黑" panose="020B0503020204020204" charset="-122"/>
            </a:endParaRPr>
          </a:p>
          <a:p>
            <a:pPr marL="285750" lvl="0" indent="-285750">
              <a:spcBef>
                <a:spcPct val="20000"/>
              </a:spcBef>
              <a:buFont typeface="Wingdings" panose="05000000000000000000" charset="0"/>
              <a:buChar char="l"/>
              <a:defRPr/>
            </a:pPr>
            <a:r>
              <a:rPr sz="1600" dirty="0">
                <a:latin typeface="微软雅黑" panose="020B0503020204020204" charset="-122"/>
                <a:ea typeface="微软雅黑" panose="020B0503020204020204" charset="-122"/>
              </a:rPr>
              <a:t>一对多的交互方式有以下几种类型</a:t>
            </a:r>
            <a:endParaRPr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sz="1600" dirty="0">
                <a:latin typeface="微软雅黑" panose="020B0503020204020204" charset="-122"/>
                <a:ea typeface="微软雅黑" panose="020B0503020204020204" charset="-122"/>
              </a:rPr>
              <a:t>发布/订阅方式：客户端发布通知消息，被零个或多个感兴趣的服务订阅。</a:t>
            </a:r>
            <a:endParaRPr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sz="1600" dirty="0">
                <a:latin typeface="微软雅黑" panose="020B0503020204020204" charset="-122"/>
                <a:ea typeface="微软雅黑" panose="020B0503020204020204" charset="-122"/>
              </a:rPr>
              <a:t>发布/异步响应方式：客户端发布请求消息，然后等待从感兴趣的服务发回的响应。</a:t>
            </a:r>
            <a:endParaRPr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0"/>
          <p:cNvSpPr>
            <a:spLocks noGrp="1" noChangeArrowheads="1"/>
          </p:cNvSpPr>
          <p:nvPr>
            <p:ph type="title" idx="4294967295"/>
          </p:nvPr>
        </p:nvSpPr>
        <p:spPr>
          <a:xfrm>
            <a:off x="1524000" y="452755"/>
            <a:ext cx="6730365" cy="708025"/>
          </a:xfrm>
        </p:spPr>
        <p:txBody>
          <a:bodyPr>
            <a:normAutofit fontScale="90000"/>
            <a:scene3d>
              <a:camera prst="orthographicFront"/>
              <a:lightRig rig="threePt" dir="t"/>
            </a:scene3d>
          </a:bodyPr>
          <a:lstStyle/>
          <a:p>
            <a:r>
              <a:rPr lang="zh-CN" altLang="en-US" sz="3200" dirty="0" smtClean="0">
                <a:solidFill>
                  <a:schemeClr val="tx1"/>
                </a:solidFill>
                <a:effectLst>
                  <a:outerShdw blurRad="38100" dist="19050" dir="2700000" algn="tl" rotWithShape="0">
                    <a:schemeClr val="dk1">
                      <a:alpha val="40000"/>
                    </a:schemeClr>
                  </a:outerShdw>
                </a:effectLst>
              </a:rPr>
              <a:t>利用</a:t>
            </a:r>
            <a:r>
              <a:rPr lang="en-US" altLang="zh-CN" sz="3200" dirty="0" smtClean="0">
                <a:solidFill>
                  <a:schemeClr val="tx1"/>
                </a:solidFill>
                <a:effectLst>
                  <a:outerShdw blurRad="38100" dist="19050" dir="2700000" algn="tl" rotWithShape="0">
                    <a:schemeClr val="dk1">
                      <a:alpha val="40000"/>
                    </a:schemeClr>
                  </a:outerShdw>
                </a:effectLst>
              </a:rPr>
              <a:t>Springboot &amp; Springcloud</a:t>
            </a:r>
            <a:r>
              <a:rPr lang="zh-CN" altLang="en-US" sz="3200" dirty="0" smtClean="0">
                <a:solidFill>
                  <a:schemeClr val="tx1"/>
                </a:solidFill>
                <a:effectLst>
                  <a:outerShdw blurRad="38100" dist="19050" dir="2700000" algn="tl" rotWithShape="0">
                    <a:schemeClr val="dk1">
                      <a:alpha val="40000"/>
                    </a:schemeClr>
                  </a:outerShdw>
                </a:effectLst>
              </a:rPr>
              <a:t>可以做什么</a:t>
            </a:r>
            <a:endParaRPr lang="zh-CN" altLang="en-US" sz="3200" dirty="0" smtClean="0">
              <a:solidFill>
                <a:schemeClr val="tx1"/>
              </a:solidFill>
              <a:effectLst>
                <a:outerShdw blurRad="38100" dist="19050" dir="2700000" algn="tl" rotWithShape="0">
                  <a:schemeClr val="dk1">
                    <a:alpha val="40000"/>
                  </a:schemeClr>
                </a:outerShdw>
              </a:effectLst>
            </a:endParaRPr>
          </a:p>
        </p:txBody>
      </p:sp>
      <p:sp>
        <p:nvSpPr>
          <p:cNvPr id="5122" name="灯片编号占位符 5"/>
          <p:cNvSpPr>
            <a:spLocks noGrp="1"/>
          </p:cNvSpPr>
          <p:nvPr>
            <p:ph type="sldNum" sz="quarter" idx="12"/>
          </p:nvPr>
        </p:nvSpPr>
        <p:spPr>
          <a:noFill/>
        </p:spPr>
        <p:txBody>
          <a:bodyPr/>
          <a:lstStyle/>
          <a:p>
            <a:fld id="{6C4864D5-5506-4D0F-8E89-FBCB5F821674}"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5124" name="Rectangle 71"/>
          <p:cNvSpPr>
            <a:spLocks noChangeArrowheads="1"/>
          </p:cNvSpPr>
          <p:nvPr/>
        </p:nvSpPr>
        <p:spPr bwMode="auto">
          <a:xfrm>
            <a:off x="1919288" y="1052513"/>
            <a:ext cx="8353425" cy="4464050"/>
          </a:xfrm>
          <a:prstGeom prst="rect">
            <a:avLst/>
          </a:prstGeom>
          <a:noFill/>
          <a:ln w="9525">
            <a:noFill/>
            <a:miter lim="800000"/>
          </a:ln>
        </p:spPr>
        <p:txBody>
          <a:bodyPr/>
          <a:lstStyle/>
          <a:p>
            <a:pPr marL="342900" indent="-342900">
              <a:spcBef>
                <a:spcPct val="20000"/>
              </a:spcBef>
              <a:buFontTx/>
              <a:buBlip>
                <a:blip r:embed="rId1"/>
              </a:buBlip>
            </a:pPr>
            <a:endParaRPr lang="zh-CN" altLang="en-US" sz="2400"/>
          </a:p>
          <a:p>
            <a:pPr marL="342900" indent="-342900">
              <a:spcBef>
                <a:spcPct val="20000"/>
              </a:spcBef>
              <a:buFontTx/>
              <a:buBlip>
                <a:blip r:embed="rId1"/>
              </a:buBlip>
            </a:pPr>
            <a:endParaRPr lang="en-US" altLang="zh-CN" sz="2400" dirty="0"/>
          </a:p>
        </p:txBody>
      </p:sp>
      <p:sp>
        <p:nvSpPr>
          <p:cNvPr id="6" name="Rectangle 3"/>
          <p:cNvSpPr txBox="1">
            <a:spLocks noChangeArrowheads="1"/>
          </p:cNvSpPr>
          <p:nvPr/>
        </p:nvSpPr>
        <p:spPr bwMode="auto">
          <a:xfrm>
            <a:off x="1594485" y="1332865"/>
            <a:ext cx="8954770" cy="4670425"/>
          </a:xfrm>
          <a:prstGeom prst="rect">
            <a:avLst/>
          </a:prstGeom>
          <a:noFill/>
          <a:ln w="9525">
            <a:noFill/>
            <a:miter lim="800000"/>
          </a:ln>
        </p:spPr>
        <p:txBody>
          <a:bodyPr/>
          <a:lstStyle/>
          <a:p>
            <a:pPr indent="0">
              <a:spcBef>
                <a:spcPct val="20000"/>
              </a:spcBef>
              <a:buFont typeface="Wingdings" panose="05000000000000000000" charset="0"/>
              <a:buNone/>
              <a:defRPr/>
            </a:pPr>
            <a:r>
              <a:rPr lang="zh-CN" altLang="en-US" sz="1600" i="1" u="sng" dirty="0">
                <a:latin typeface="微软雅黑" panose="020B0503020204020204" charset="-122"/>
                <a:ea typeface="微软雅黑" panose="020B0503020204020204" charset="-122"/>
              </a:rPr>
              <a:t>API的演化</a:t>
            </a:r>
            <a:endParaRPr lang="zh-CN" altLang="en-US" sz="1600" i="1" u="sng" dirty="0">
              <a:latin typeface="微软雅黑" panose="020B0503020204020204" charset="-122"/>
              <a:ea typeface="微软雅黑" panose="020B0503020204020204" charset="-122"/>
            </a:endParaRPr>
          </a:p>
          <a:p>
            <a:pPr indent="0">
              <a:spcBef>
                <a:spcPct val="20000"/>
              </a:spcBef>
              <a:buFont typeface="Wingdings" panose="05000000000000000000" charset="0"/>
              <a:buNone/>
              <a:defRPr/>
            </a:pPr>
            <a:endParaRPr sz="1600" dirty="0">
              <a:latin typeface="微软雅黑" panose="020B0503020204020204" charset="-122"/>
              <a:ea typeface="微软雅黑" panose="020B0503020204020204" charset="-122"/>
            </a:endParaRPr>
          </a:p>
          <a:p>
            <a:pPr marL="28575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版本控制 </a:t>
            </a:r>
            <a:r>
              <a:rPr lang="en-US" altLang="zh-CN" sz="1600" b="1" dirty="0">
                <a:solidFill>
                  <a:srgbClr val="FF0000"/>
                </a:solidFill>
                <a:latin typeface="微软雅黑" panose="020B0503020204020204" charset="-122"/>
                <a:ea typeface="微软雅黑" panose="020B0503020204020204" charset="-122"/>
                <a:sym typeface="+mn-ea"/>
              </a:rPr>
              <a:t>*i.e.*</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MAJOR：当你对API进行不兼容的更改时</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MINOR：当你对API进行向后兼容的增强时</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PATCH：当你进行向后兼容的错误修复时</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endParaRPr lang="zh-CN" altLang="en-US" sz="1600" dirty="0">
              <a:latin typeface="微软雅黑" panose="020B0503020204020204" charset="-122"/>
              <a:ea typeface="微软雅黑" panose="020B0503020204020204" charset="-122"/>
            </a:endParaRPr>
          </a:p>
          <a:p>
            <a:pPr marL="285750" lvl="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进行次要并且向后兼容的改变：理想情况下，你应该努力只进行向后兼容的更改。向后兼容的更改是对API的附加更改或功能增强，老版本的客户端将能够直接使用更新的服务。</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添加可选属性</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向响应添加属性</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添加新操作</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endParaRPr lang="zh-CN" altLang="en-US" sz="1600" dirty="0">
              <a:latin typeface="微软雅黑" panose="020B0503020204020204" charset="-122"/>
              <a:ea typeface="微软雅黑" panose="020B0503020204020204" charset="-122"/>
            </a:endParaRPr>
          </a:p>
          <a:p>
            <a:pPr marL="285750" lvl="0"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进行主要并且不向后兼容的改变</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r>
              <a:rPr lang="zh-CN" altLang="en-US" sz="1600" dirty="0">
                <a:latin typeface="微软雅黑" panose="020B0503020204020204" charset="-122"/>
                <a:ea typeface="微软雅黑" panose="020B0503020204020204" charset="-122"/>
              </a:rPr>
              <a:t>有时你必须对API进行主要并且不向后兼容的更改。由于你无法强制客户端立即升级，因此服务必须在一段时间内同时支持新旧版本的API。</a:t>
            </a:r>
            <a:endParaRPr lang="zh-CN" altLang="en-US" sz="1600" dirty="0">
              <a:latin typeface="微软雅黑" panose="020B0503020204020204" charset="-122"/>
              <a:ea typeface="微软雅黑" panose="020B0503020204020204" charset="-122"/>
            </a:endParaRPr>
          </a:p>
          <a:p>
            <a:pPr marL="742950" lvl="1" indent="-285750">
              <a:spcBef>
                <a:spcPct val="20000"/>
              </a:spcBef>
              <a:buFont typeface="Wingdings" panose="05000000000000000000" charset="0"/>
              <a:buChar char="l"/>
              <a:defRPr/>
            </a:pPr>
            <a:endParaRPr lang="zh-CN" altLang="en-US" sz="16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3439</Words>
  <Application>WPS 演示</Application>
  <PresentationFormat>宽屏</PresentationFormat>
  <Paragraphs>194</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Open Sans Light</vt:lpstr>
      <vt:lpstr>NumberOnly</vt:lpstr>
      <vt:lpstr>Segoe UI Semilight</vt:lpstr>
      <vt:lpstr>Arial</vt:lpstr>
      <vt:lpstr>黑体</vt:lpstr>
      <vt:lpstr>Open Sans</vt:lpstr>
      <vt:lpstr>Segoe Print</vt:lpstr>
      <vt:lpstr>Wingdings</vt:lpstr>
      <vt:lpstr>微软雅黑</vt:lpstr>
      <vt:lpstr>Arial Unicode MS</vt:lpstr>
      <vt:lpstr>Calibri</vt:lpstr>
      <vt:lpstr>Segoe UI</vt:lpstr>
      <vt:lpstr>Office 主题</vt:lpstr>
      <vt:lpstr>PowerPoint 演示文稿</vt:lpstr>
      <vt:lpstr>PowerPoint 演示文稿</vt:lpstr>
      <vt:lpstr>利用Springboot &amp; Springcloud可以做什么</vt:lpstr>
      <vt:lpstr>利用Springboot &amp; Springcloud可以做什么</vt:lpstr>
      <vt:lpstr>利用Springboot &amp; Springcloud可以做什么</vt:lpstr>
      <vt:lpstr>利用Springboot &amp; Springcloud可以做什么</vt:lpstr>
      <vt:lpstr>利用Springboot &amp; Springcloud可以做什么</vt:lpstr>
      <vt:lpstr>利用Springboot &amp; Springcloud可以做什么</vt:lpstr>
      <vt:lpstr>利用Springboot &amp; Springcloud可以做什么</vt:lpstr>
      <vt:lpstr>利用Springboot &amp; Springcloud可以做什么</vt:lpstr>
      <vt:lpstr>利用Springboot &amp; Springcloud可以做什么</vt:lpstr>
      <vt:lpstr>利用Springboot &amp; Springcloud可以做什么</vt:lpstr>
      <vt:lpstr>利用Springboot &amp; Springcloud可以做什么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♈MQS❤LLL♌</cp:lastModifiedBy>
  <cp:revision>80</cp:revision>
  <dcterms:created xsi:type="dcterms:W3CDTF">2020-08-30T12:05:00Z</dcterms:created>
  <dcterms:modified xsi:type="dcterms:W3CDTF">2020-08-31T09:01:39Z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