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58" r:id="rId4"/>
    <p:sldId id="268" r:id="rId5"/>
    <p:sldId id="260" r:id="rId6"/>
    <p:sldId id="267" r:id="rId7"/>
    <p:sldId id="261" r:id="rId8"/>
    <p:sldId id="262" r:id="rId9"/>
    <p:sldId id="257" r:id="rId10"/>
    <p:sldId id="256" r:id="rId11"/>
    <p:sldId id="264" r:id="rId12"/>
    <p:sldId id="265" r:id="rId13"/>
    <p:sldId id="266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8" r:id="rId22"/>
    <p:sldId id="279" r:id="rId23"/>
    <p:sldId id="277" r:id="rId24"/>
    <p:sldId id="291" r:id="rId25"/>
    <p:sldId id="281" r:id="rId26"/>
    <p:sldId id="286" r:id="rId27"/>
    <p:sldId id="289" r:id="rId28"/>
    <p:sldId id="290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7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5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0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4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0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EF7A-F120-4B3C-BBFD-94F244725B2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EA1A-B46A-4DD9-85AF-07A02925B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7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3" y="1033899"/>
            <a:ext cx="9449506" cy="27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10" y="182880"/>
            <a:ext cx="12174827" cy="6416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21605" y="582239"/>
            <a:ext cx="4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17724" y="1193580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89455" y="1318004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③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797804" y="1946831"/>
            <a:ext cx="7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④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71586" y="1891586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69712" y="3626525"/>
            <a:ext cx="57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26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0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646331"/>
            <a:ext cx="9504609" cy="87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public int deleteCustomer(Integer custId) throws Exception ;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-1" y="1919597"/>
            <a:ext cx="11384281" cy="1970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&lt;!-- </a:t>
            </a:r>
            <a:r>
              <a:rPr lang="zh-CN" altLang="en-US" sz="2400" dirty="0"/>
              <a:t>实验</a:t>
            </a:r>
            <a:r>
              <a:rPr lang="en-US" altLang="zh-CN" sz="2400" dirty="0"/>
              <a:t>1</a:t>
            </a:r>
            <a:r>
              <a:rPr lang="zh-CN" altLang="en-US" sz="2400" dirty="0"/>
              <a:t>：删除</a:t>
            </a:r>
            <a:r>
              <a:rPr lang="en-US" altLang="zh-CN" sz="2400" dirty="0"/>
              <a:t>cust_id</a:t>
            </a:r>
            <a:r>
              <a:rPr lang="zh-CN" altLang="en-US" sz="2400" dirty="0"/>
              <a:t>为</a:t>
            </a:r>
            <a:r>
              <a:rPr lang="en-US" altLang="zh-CN" sz="2400" dirty="0"/>
              <a:t>8</a:t>
            </a:r>
            <a:r>
              <a:rPr lang="zh-CN" altLang="en-US" sz="2400" dirty="0"/>
              <a:t>的</a:t>
            </a:r>
            <a:r>
              <a:rPr lang="en-US" altLang="zh-CN" sz="2400" dirty="0"/>
              <a:t>Customer</a:t>
            </a:r>
          </a:p>
          <a:p>
            <a:r>
              <a:rPr lang="zh-CN" altLang="en-US" sz="2400" dirty="0"/>
              <a:t>根据</a:t>
            </a:r>
            <a:r>
              <a:rPr lang="en-US" altLang="zh-CN" sz="2400" dirty="0"/>
              <a:t>id</a:t>
            </a:r>
            <a:r>
              <a:rPr lang="zh-CN" altLang="en-US" sz="2400" dirty="0"/>
              <a:t>删除数据 </a:t>
            </a:r>
            <a:r>
              <a:rPr lang="en-US" altLang="zh-CN" sz="2400" dirty="0"/>
              <a:t>--&gt;</a:t>
            </a:r>
          </a:p>
          <a:p>
            <a:r>
              <a:rPr lang="en-US" altLang="zh-CN" sz="2400" dirty="0"/>
              <a:t>&lt;delete id=</a:t>
            </a:r>
            <a:r>
              <a:rPr lang="en-US" altLang="zh-CN" sz="2400" i="1" dirty="0"/>
              <a:t>"deleteCustomer" parameterType="java.lang.Integer"&gt;</a:t>
            </a:r>
          </a:p>
          <a:p>
            <a:r>
              <a:rPr lang="en-US" altLang="zh-CN" sz="2400" dirty="0" smtClean="0"/>
              <a:t>	delete </a:t>
            </a:r>
            <a:r>
              <a:rPr lang="en-US" altLang="zh-CN" sz="2400" dirty="0"/>
              <a:t>from tbl_cust where cust_id=#{custId}</a:t>
            </a:r>
          </a:p>
          <a:p>
            <a:r>
              <a:rPr lang="en-US" altLang="zh-CN" sz="2400" dirty="0"/>
              <a:t>&lt;/delete&gt;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743200" y="1123413"/>
            <a:ext cx="338501" cy="1674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4285178"/>
            <a:ext cx="10149840" cy="257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实验</a:t>
            </a:r>
            <a:r>
              <a:rPr lang="en-US" altLang="zh-CN" sz="2400" dirty="0"/>
              <a:t>1</a:t>
            </a:r>
            <a:r>
              <a:rPr lang="zh-CN" altLang="en-US" sz="2400" dirty="0"/>
              <a:t>：删除</a:t>
            </a:r>
            <a:r>
              <a:rPr lang="en-US" altLang="zh-CN" sz="2400" dirty="0"/>
              <a:t>cust_id</a:t>
            </a:r>
            <a:r>
              <a:rPr lang="zh-CN" altLang="en-US" sz="2400" dirty="0"/>
              <a:t>为</a:t>
            </a:r>
            <a:r>
              <a:rPr lang="en-US" altLang="zh-CN" sz="2400" dirty="0"/>
              <a:t>8</a:t>
            </a:r>
            <a:r>
              <a:rPr lang="zh-CN" altLang="en-US" sz="2400" dirty="0"/>
              <a:t>的</a:t>
            </a:r>
            <a:r>
              <a:rPr lang="en-US" altLang="zh-CN" sz="2400" dirty="0"/>
              <a:t>Customer</a:t>
            </a:r>
          </a:p>
          <a:p>
            <a:r>
              <a:rPr lang="en-US" altLang="zh-CN" sz="2400" dirty="0"/>
              <a:t>@Test</a:t>
            </a:r>
          </a:p>
          <a:p>
            <a:r>
              <a:rPr lang="en-US" altLang="zh-CN" sz="2400" b="1" dirty="0"/>
              <a:t>public void testDeleteCustomer() throws Exception{</a:t>
            </a:r>
          </a:p>
          <a:p>
            <a:r>
              <a:rPr lang="en-US" altLang="zh-CN" sz="2400" b="1" dirty="0" smtClean="0"/>
              <a:t>	int </a:t>
            </a:r>
            <a:r>
              <a:rPr lang="en-US" altLang="zh-CN" sz="2400" b="1" dirty="0"/>
              <a:t>i = </a:t>
            </a:r>
            <a:r>
              <a:rPr lang="en-US" altLang="zh-CN" sz="2400" b="1" dirty="0" smtClean="0"/>
              <a:t>mapper.deleteCustomer(8);</a:t>
            </a:r>
            <a:endParaRPr lang="en-US" altLang="zh-CN" sz="2400" b="1" dirty="0"/>
          </a:p>
          <a:p>
            <a:r>
              <a:rPr lang="en-US" altLang="zh-CN" sz="2400" dirty="0" smtClean="0"/>
              <a:t>	System.</a:t>
            </a:r>
            <a:r>
              <a:rPr lang="en-US" altLang="zh-CN" sz="2400" i="1" dirty="0" smtClean="0"/>
              <a:t>out.println</a:t>
            </a:r>
            <a:r>
              <a:rPr lang="en-US" altLang="zh-CN" sz="2400" i="1" dirty="0"/>
              <a:t>("i="+i);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49880" y="30937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0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更新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0" y="646331"/>
            <a:ext cx="10500360" cy="60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public int updateCustomer(Customer customer) throws Exception ;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1676400"/>
            <a:ext cx="11917680" cy="22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&lt;!-- </a:t>
            </a:r>
            <a:r>
              <a:rPr lang="zh-CN" altLang="en-US" sz="2400" dirty="0"/>
              <a:t>实验</a:t>
            </a:r>
            <a:r>
              <a:rPr lang="en-US" altLang="zh-CN" sz="2400" dirty="0"/>
              <a:t>2</a:t>
            </a:r>
            <a:r>
              <a:rPr lang="zh-CN" altLang="en-US" sz="2400" dirty="0"/>
              <a:t>：更新</a:t>
            </a:r>
            <a:r>
              <a:rPr lang="en-US" altLang="zh-CN" sz="2400" dirty="0"/>
              <a:t>cust_id</a:t>
            </a:r>
            <a:r>
              <a:rPr lang="zh-CN" altLang="en-US" sz="2400" dirty="0"/>
              <a:t>为</a:t>
            </a:r>
            <a:r>
              <a:rPr lang="en-US" altLang="zh-CN" sz="2400" dirty="0"/>
              <a:t>10</a:t>
            </a:r>
            <a:r>
              <a:rPr lang="zh-CN" altLang="en-US" sz="2400" dirty="0"/>
              <a:t>的</a:t>
            </a:r>
            <a:r>
              <a:rPr lang="en-US" altLang="zh-CN" sz="2400" dirty="0"/>
              <a:t>Customer</a:t>
            </a:r>
            <a:r>
              <a:rPr lang="zh-CN" altLang="en-US" sz="2400" dirty="0"/>
              <a:t>的姓名和年龄</a:t>
            </a:r>
          </a:p>
          <a:p>
            <a:r>
              <a:rPr lang="zh-CN" altLang="en-US" sz="2400" dirty="0"/>
              <a:t>更新用户信息 </a:t>
            </a:r>
            <a:r>
              <a:rPr lang="en-US" altLang="zh-CN" sz="2400" dirty="0"/>
              <a:t>--&gt;</a:t>
            </a:r>
          </a:p>
          <a:p>
            <a:r>
              <a:rPr lang="en-US" altLang="zh-CN" sz="2400" dirty="0"/>
              <a:t>&lt;update id=</a:t>
            </a:r>
            <a:r>
              <a:rPr lang="en-US" altLang="zh-CN" sz="2400" i="1" dirty="0"/>
              <a:t>"updateCustomer" parameterType="</a:t>
            </a:r>
            <a:r>
              <a:rPr lang="en-US" altLang="zh-CN" sz="2400" i="1" dirty="0" err="1"/>
              <a:t>com.atguigu.mybatis.bean.Customer</a:t>
            </a:r>
            <a:r>
              <a:rPr lang="en-US" altLang="zh-CN" sz="2400" i="1" dirty="0"/>
              <a:t>"&gt;</a:t>
            </a:r>
          </a:p>
          <a:p>
            <a:r>
              <a:rPr lang="en-US" altLang="zh-CN" sz="2400" dirty="0"/>
              <a:t>update tbl_cust set cust_name=#{custName} , cust_age=#{custAge} where cust_id=#{custId}</a:t>
            </a:r>
          </a:p>
          <a:p>
            <a:r>
              <a:rPr lang="en-US" altLang="zh-CN" sz="2400" dirty="0"/>
              <a:t>&lt;/update&gt;</a:t>
            </a:r>
            <a:endParaRPr lang="zh-CN" alt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682240" y="1127760"/>
            <a:ext cx="167640" cy="155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4084320"/>
            <a:ext cx="10500360" cy="2651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实验</a:t>
            </a:r>
            <a:r>
              <a:rPr lang="en-US" altLang="zh-CN" sz="2400" dirty="0"/>
              <a:t>2</a:t>
            </a:r>
            <a:r>
              <a:rPr lang="zh-CN" altLang="en-US" sz="2400" dirty="0"/>
              <a:t>：更新</a:t>
            </a:r>
            <a:r>
              <a:rPr lang="en-US" altLang="zh-CN" sz="2400" dirty="0"/>
              <a:t>cust_id</a:t>
            </a:r>
            <a:r>
              <a:rPr lang="zh-CN" altLang="en-US" sz="2400" dirty="0"/>
              <a:t>为</a:t>
            </a:r>
            <a:r>
              <a:rPr lang="en-US" altLang="zh-CN" sz="2400" dirty="0"/>
              <a:t>10</a:t>
            </a:r>
            <a:r>
              <a:rPr lang="zh-CN" altLang="en-US" sz="2400" dirty="0"/>
              <a:t>的</a:t>
            </a:r>
            <a:r>
              <a:rPr lang="en-US" altLang="zh-CN" sz="2400" dirty="0"/>
              <a:t>Customer</a:t>
            </a:r>
            <a:r>
              <a:rPr lang="zh-CN" altLang="en-US" sz="2400" dirty="0"/>
              <a:t>的姓名和年龄</a:t>
            </a:r>
          </a:p>
          <a:p>
            <a:r>
              <a:rPr lang="en-US" altLang="zh-CN" sz="2400" dirty="0"/>
              <a:t>@Test</a:t>
            </a:r>
          </a:p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testUpdateCustomer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/>
              <a:t>Customer </a:t>
            </a:r>
            <a:r>
              <a:rPr lang="en-US" altLang="zh-CN" sz="2400" dirty="0" err="1"/>
              <a:t>customer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Customer(1,"lisi",22);</a:t>
            </a:r>
          </a:p>
          <a:p>
            <a:r>
              <a:rPr lang="en-US" altLang="zh-CN" sz="2400" b="1" dirty="0"/>
              <a:t>int i = </a:t>
            </a:r>
            <a:r>
              <a:rPr lang="en-US" altLang="zh-CN" sz="2400" b="1" dirty="0" err="1"/>
              <a:t>mapper.updateCustomer</a:t>
            </a:r>
            <a:r>
              <a:rPr lang="en-US" altLang="zh-CN" sz="2400" b="1" dirty="0"/>
              <a:t>(customer);</a:t>
            </a:r>
          </a:p>
          <a:p>
            <a:r>
              <a:rPr lang="en-US" altLang="zh-CN" sz="2400" dirty="0"/>
              <a:t>System.</a:t>
            </a:r>
            <a:r>
              <a:rPr lang="en-US" altLang="zh-CN" sz="2400" i="1" dirty="0"/>
              <a:t>out.println("i="+i);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36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743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查询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单个</a:t>
            </a:r>
            <a:r>
              <a:rPr lang="en-US" altLang="zh-CN" sz="3600" dirty="0" smtClean="0"/>
              <a:t>(</a:t>
            </a:r>
            <a:r>
              <a:rPr lang="en-US" altLang="zh-CN" sz="3600" dirty="0"/>
              <a:t>G</a:t>
            </a:r>
            <a:r>
              <a:rPr lang="en-US" altLang="zh-CN" sz="3600" dirty="0" smtClean="0"/>
              <a:t>et))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0" y="646331"/>
            <a:ext cx="10180320" cy="77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public Customer </a:t>
            </a:r>
            <a:r>
              <a:rPr lang="en-US" altLang="zh-CN" sz="2400" b="1" dirty="0" err="1"/>
              <a:t>getCustomer</a:t>
            </a:r>
            <a:r>
              <a:rPr lang="en-US" altLang="zh-CN" sz="2400" b="1" dirty="0"/>
              <a:t>(Integer custId) throws Exception 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0" y="1691640"/>
            <a:ext cx="10774680" cy="284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&lt;!--</a:t>
            </a:r>
            <a:r>
              <a:rPr lang="zh-CN" altLang="en-US" sz="2000" dirty="0"/>
              <a:t>实验</a:t>
            </a:r>
            <a:r>
              <a:rPr lang="en-US" altLang="zh-CN" sz="2000" dirty="0"/>
              <a:t>3</a:t>
            </a:r>
            <a:r>
              <a:rPr lang="zh-CN" altLang="en-US" sz="2000" dirty="0"/>
              <a:t>：查询</a:t>
            </a:r>
            <a:r>
              <a:rPr lang="en-US" altLang="zh-CN" sz="2000" dirty="0"/>
              <a:t>cust_id</a:t>
            </a:r>
            <a:r>
              <a:rPr lang="zh-CN" altLang="en-US" sz="2000" dirty="0"/>
              <a:t>为</a:t>
            </a:r>
            <a:r>
              <a:rPr lang="en-US" altLang="zh-CN" sz="2000" dirty="0"/>
              <a:t>12</a:t>
            </a:r>
            <a:r>
              <a:rPr lang="zh-CN" altLang="en-US" sz="2000" dirty="0"/>
              <a:t>的</a:t>
            </a:r>
            <a:r>
              <a:rPr lang="en-US" altLang="zh-CN" sz="2000" dirty="0"/>
              <a:t>Customer </a:t>
            </a:r>
          </a:p>
          <a:p>
            <a:r>
              <a:rPr lang="zh-CN" altLang="en-US" sz="2000" dirty="0"/>
              <a:t>查询一个对象 </a:t>
            </a:r>
            <a:r>
              <a:rPr lang="en-US" altLang="zh-CN" sz="2000" dirty="0"/>
              <a:t>--&gt;</a:t>
            </a:r>
          </a:p>
          <a:p>
            <a:r>
              <a:rPr lang="en-US" altLang="zh-CN" sz="2000" dirty="0"/>
              <a:t>&lt;select id=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getCustomer</a:t>
            </a:r>
            <a:r>
              <a:rPr lang="en-US" altLang="zh-CN" sz="2000" i="1" dirty="0"/>
              <a:t>" </a:t>
            </a:r>
            <a:r>
              <a:rPr lang="en-US" altLang="zh-CN" sz="2000" i="1" dirty="0" smtClean="0"/>
              <a:t>    </a:t>
            </a:r>
            <a:r>
              <a:rPr lang="en-US" altLang="zh-CN" sz="2000" dirty="0" smtClean="0"/>
              <a:t>parameterType</a:t>
            </a:r>
            <a:r>
              <a:rPr lang="en-US" altLang="zh-CN" sz="2000" dirty="0"/>
              <a:t>=</a:t>
            </a:r>
            <a:r>
              <a:rPr lang="en-US" altLang="zh-CN" sz="2000" i="1" dirty="0"/>
              <a:t>"java.lang.Integer" </a:t>
            </a:r>
          </a:p>
          <a:p>
            <a:r>
              <a:rPr lang="en-US" altLang="zh-CN" sz="2000" dirty="0" smtClean="0"/>
              <a:t>   	</a:t>
            </a:r>
            <a:r>
              <a:rPr lang="en-US" altLang="zh-CN" sz="2000" dirty="0" err="1" smtClean="0"/>
              <a:t>resultType</a:t>
            </a:r>
            <a:r>
              <a:rPr lang="en-US" altLang="zh-CN" sz="2000" dirty="0"/>
              <a:t>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com.atguigu.mybatis.bean.Customer</a:t>
            </a:r>
            <a:r>
              <a:rPr lang="en-US" altLang="zh-CN" sz="2000" i="1" dirty="0"/>
              <a:t>"&gt;</a:t>
            </a:r>
          </a:p>
          <a:p>
            <a:r>
              <a:rPr lang="en-US" altLang="zh-CN" sz="2000" dirty="0"/>
              <a:t>select CUST_ID as </a:t>
            </a:r>
            <a:r>
              <a:rPr lang="en-US" altLang="zh-CN" sz="2000" dirty="0" err="1"/>
              <a:t>custId,cust_name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custName,cust_age</a:t>
            </a:r>
            <a:r>
              <a:rPr lang="en-US" altLang="zh-CN" sz="2000" dirty="0"/>
              <a:t> as custAge </a:t>
            </a:r>
          </a:p>
          <a:p>
            <a:r>
              <a:rPr lang="en-US" altLang="zh-CN" sz="2000" dirty="0"/>
              <a:t>from tbl_cust </a:t>
            </a:r>
          </a:p>
          <a:p>
            <a:r>
              <a:rPr lang="en-US" altLang="zh-CN" sz="2000" dirty="0"/>
              <a:t>where cust_id=#{custId}</a:t>
            </a:r>
          </a:p>
          <a:p>
            <a:r>
              <a:rPr lang="en-US" altLang="zh-CN" sz="2000" dirty="0"/>
              <a:t>&lt;/select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4815840"/>
            <a:ext cx="9037320" cy="204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// </a:t>
            </a:r>
            <a:r>
              <a:rPr lang="zh-CN" altLang="en-US" sz="2000" dirty="0"/>
              <a:t>实验</a:t>
            </a:r>
            <a:r>
              <a:rPr lang="en-US" altLang="zh-CN" sz="2000" dirty="0"/>
              <a:t>3</a:t>
            </a:r>
            <a:r>
              <a:rPr lang="zh-CN" altLang="en-US" sz="2000" dirty="0"/>
              <a:t>：查询</a:t>
            </a:r>
            <a:r>
              <a:rPr lang="en-US" altLang="zh-CN" sz="2000" dirty="0"/>
              <a:t>cust_id</a:t>
            </a:r>
            <a:r>
              <a:rPr lang="zh-CN" altLang="en-US" sz="2000" dirty="0"/>
              <a:t>为</a:t>
            </a:r>
            <a:r>
              <a:rPr lang="en-US" altLang="zh-CN" sz="2000" dirty="0"/>
              <a:t>12</a:t>
            </a:r>
            <a:r>
              <a:rPr lang="zh-CN" altLang="en-US" sz="2000" dirty="0"/>
              <a:t>的</a:t>
            </a:r>
            <a:r>
              <a:rPr lang="en-US" altLang="zh-CN" sz="2000" dirty="0"/>
              <a:t>Customer</a:t>
            </a:r>
          </a:p>
          <a:p>
            <a:r>
              <a:rPr lang="en-US" altLang="zh-CN" sz="2000" dirty="0"/>
              <a:t>@Test</a:t>
            </a:r>
          </a:p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testGetCustomer</a:t>
            </a:r>
            <a:r>
              <a:rPr lang="en-US" altLang="zh-CN" sz="2000" b="1" dirty="0"/>
              <a:t>() throws Exception{</a:t>
            </a:r>
          </a:p>
          <a:p>
            <a:r>
              <a:rPr lang="en-US" altLang="zh-CN" sz="2000" dirty="0" smtClean="0"/>
              <a:t>	Customer </a:t>
            </a:r>
            <a:r>
              <a:rPr lang="en-US" altLang="zh-CN" sz="2000" dirty="0" err="1"/>
              <a:t>customer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mapper.getCustomer</a:t>
            </a:r>
            <a:r>
              <a:rPr lang="en-US" altLang="zh-CN" sz="2000" dirty="0"/>
              <a:t>(1);</a:t>
            </a:r>
          </a:p>
          <a:p>
            <a:r>
              <a:rPr lang="en-US" altLang="zh-CN" sz="2000" dirty="0" smtClean="0"/>
              <a:t>	System.</a:t>
            </a:r>
            <a:r>
              <a:rPr lang="en-US" altLang="zh-CN" sz="2000" i="1" dirty="0" smtClean="0"/>
              <a:t>out.println(customer</a:t>
            </a:r>
            <a:r>
              <a:rPr lang="en-US" altLang="zh-CN" sz="2000" i="1" dirty="0"/>
              <a:t>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40280" y="1173480"/>
            <a:ext cx="50292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577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查询</a:t>
            </a:r>
            <a:r>
              <a:rPr lang="en-US" altLang="zh-CN" sz="3200" dirty="0"/>
              <a:t>(</a:t>
            </a:r>
            <a:r>
              <a:rPr lang="zh-CN" altLang="en-US" sz="3200" dirty="0" smtClean="0"/>
              <a:t>多</a:t>
            </a:r>
            <a:r>
              <a:rPr lang="zh-CN" altLang="en-US" sz="3200" dirty="0"/>
              <a:t>个</a:t>
            </a:r>
            <a:r>
              <a:rPr lang="en-US" altLang="zh-CN" sz="3200" dirty="0"/>
              <a:t>[Query])</a:t>
            </a: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0" y="548640"/>
            <a:ext cx="8275320" cy="528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public List&lt;Customer&gt; </a:t>
            </a:r>
            <a:r>
              <a:rPr lang="en-US" altLang="zh-CN" sz="2400" b="1" dirty="0" err="1"/>
              <a:t>queryCustomerList</a:t>
            </a:r>
            <a:r>
              <a:rPr lang="en-US" altLang="zh-CN" sz="2400" b="1" dirty="0"/>
              <a:t>()throws Exception;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0" y="1397258"/>
            <a:ext cx="10210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&lt;!-- </a:t>
            </a:r>
            <a:r>
              <a:rPr lang="zh-CN" altLang="en-US" sz="2000" dirty="0"/>
              <a:t>实验</a:t>
            </a:r>
            <a:r>
              <a:rPr lang="en-US" altLang="zh-CN" sz="2000" dirty="0"/>
              <a:t>4</a:t>
            </a:r>
            <a:r>
              <a:rPr lang="zh-CN" altLang="en-US" sz="2000" dirty="0"/>
              <a:t>：查询</a:t>
            </a:r>
            <a:r>
              <a:rPr lang="en-US" altLang="zh-CN" sz="2000" dirty="0"/>
              <a:t>List&lt;Customer&gt;</a:t>
            </a:r>
            <a:r>
              <a:rPr lang="zh-CN" altLang="en-US" sz="2000" dirty="0"/>
              <a:t>，没有查询条件</a:t>
            </a:r>
          </a:p>
          <a:p>
            <a:r>
              <a:rPr lang="zh-CN" altLang="en-US" sz="2000" dirty="0"/>
              <a:t>查询多个对象</a:t>
            </a:r>
            <a:r>
              <a:rPr lang="en-US" altLang="zh-CN" sz="2000" dirty="0"/>
              <a:t>,</a:t>
            </a:r>
            <a:r>
              <a:rPr lang="zh-CN" altLang="en-US" sz="2000" dirty="0"/>
              <a:t>以</a:t>
            </a:r>
            <a:r>
              <a:rPr lang="en-US" altLang="zh-CN" sz="2000" dirty="0"/>
              <a:t>List</a:t>
            </a:r>
            <a:r>
              <a:rPr lang="zh-CN" altLang="en-US" sz="2000" dirty="0"/>
              <a:t>存储</a:t>
            </a:r>
          </a:p>
          <a:p>
            <a:r>
              <a:rPr lang="en-US" altLang="zh-CN" sz="2000" dirty="0" err="1"/>
              <a:t>resultType</a:t>
            </a:r>
            <a:r>
              <a:rPr lang="en-US" altLang="zh-CN" sz="2000" dirty="0"/>
              <a:t> : </a:t>
            </a:r>
            <a:r>
              <a:rPr lang="zh-CN" altLang="en-US" sz="2000" dirty="0"/>
              <a:t>依然是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集合的泛型</a:t>
            </a:r>
            <a:r>
              <a:rPr lang="en-US" altLang="zh-CN" sz="2000" dirty="0"/>
              <a:t>,</a:t>
            </a:r>
            <a:r>
              <a:rPr lang="zh-CN" altLang="en-US" sz="2000" dirty="0"/>
              <a:t>不是集合本身类型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--&gt;</a:t>
            </a:r>
          </a:p>
          <a:p>
            <a:r>
              <a:rPr lang="en-US" altLang="zh-CN" sz="2000" dirty="0"/>
              <a:t>&lt;select id=</a:t>
            </a:r>
            <a:r>
              <a:rPr lang="en-US" altLang="zh-CN" sz="2000" i="1" dirty="0"/>
              <a:t>"</a:t>
            </a:r>
            <a:r>
              <a:rPr lang="en-US" altLang="zh-CN" sz="2000" i="1" dirty="0" err="1"/>
              <a:t>queryCustomerList</a:t>
            </a:r>
            <a:r>
              <a:rPr lang="en-US" altLang="zh-CN" sz="2000" i="1" dirty="0"/>
              <a:t>" </a:t>
            </a:r>
            <a:r>
              <a:rPr lang="en-US" altLang="zh-CN" sz="2000" i="1" dirty="0" err="1"/>
              <a:t>resultType</a:t>
            </a:r>
            <a:r>
              <a:rPr lang="en-US" altLang="zh-CN" sz="2000" i="1" dirty="0"/>
              <a:t>="</a:t>
            </a:r>
            <a:r>
              <a:rPr lang="en-US" altLang="zh-CN" sz="2000" i="1" dirty="0" err="1"/>
              <a:t>com.atguigu.mybatis.bean.Customer</a:t>
            </a:r>
            <a:r>
              <a:rPr lang="en-US" altLang="zh-CN" sz="2000" i="1" dirty="0"/>
              <a:t>"&gt;</a:t>
            </a:r>
          </a:p>
          <a:p>
            <a:r>
              <a:rPr lang="en-US" altLang="zh-CN" sz="2000" dirty="0"/>
              <a:t>select cust_id as </a:t>
            </a:r>
            <a:r>
              <a:rPr lang="en-US" altLang="zh-CN" sz="2000" dirty="0" err="1"/>
              <a:t>custId,cust_name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custName,cust_age</a:t>
            </a:r>
            <a:r>
              <a:rPr lang="en-US" altLang="zh-CN" sz="2000" dirty="0"/>
              <a:t> as custAge </a:t>
            </a:r>
          </a:p>
          <a:p>
            <a:r>
              <a:rPr lang="en-US" altLang="zh-CN" sz="2000" dirty="0"/>
              <a:t>from tbl_cust</a:t>
            </a:r>
          </a:p>
          <a:p>
            <a:r>
              <a:rPr lang="en-US" altLang="zh-CN" sz="2000" dirty="0"/>
              <a:t>&lt;/select&gt;</a:t>
            </a: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68880" y="944880"/>
            <a:ext cx="1668780" cy="1823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4389120"/>
            <a:ext cx="10744200" cy="246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// </a:t>
            </a:r>
            <a:r>
              <a:rPr lang="zh-CN" altLang="en-US" sz="2000" dirty="0"/>
              <a:t>实验</a:t>
            </a:r>
            <a:r>
              <a:rPr lang="en-US" altLang="zh-CN" sz="2000" dirty="0"/>
              <a:t>4</a:t>
            </a:r>
            <a:r>
              <a:rPr lang="zh-CN" altLang="en-US" sz="2000" dirty="0"/>
              <a:t>：查询</a:t>
            </a:r>
            <a:r>
              <a:rPr lang="en-US" altLang="zh-CN" sz="2000" dirty="0"/>
              <a:t>List&lt;Customer&gt;</a:t>
            </a:r>
            <a:r>
              <a:rPr lang="zh-CN" altLang="en-US" sz="2000" dirty="0"/>
              <a:t>，没有查询条件</a:t>
            </a:r>
          </a:p>
          <a:p>
            <a:r>
              <a:rPr lang="en-US" altLang="zh-CN" sz="2000" dirty="0"/>
              <a:t>@Test</a:t>
            </a:r>
          </a:p>
          <a:p>
            <a:r>
              <a:rPr lang="en-US" altLang="zh-CN" sz="2000" b="1" dirty="0"/>
              <a:t>public void </a:t>
            </a:r>
            <a:r>
              <a:rPr lang="en-US" altLang="zh-CN" sz="2000" b="1" dirty="0" err="1"/>
              <a:t>testQueryCustomer</a:t>
            </a:r>
            <a:r>
              <a:rPr lang="en-US" altLang="zh-CN" sz="2000" b="1" dirty="0"/>
              <a:t>() throws Exception{</a:t>
            </a:r>
          </a:p>
          <a:p>
            <a:r>
              <a:rPr lang="en-US" altLang="zh-CN" sz="2000" dirty="0" smtClean="0"/>
              <a:t>	List&lt;Customer</a:t>
            </a:r>
            <a:r>
              <a:rPr lang="en-US" altLang="zh-CN" sz="2000" dirty="0"/>
              <a:t>&gt; list = </a:t>
            </a:r>
            <a:r>
              <a:rPr lang="en-US" altLang="zh-CN" sz="2000" dirty="0" err="1"/>
              <a:t>mapper.queryCustomerList</a:t>
            </a:r>
            <a:r>
              <a:rPr lang="en-US" altLang="zh-CN" sz="2000" dirty="0"/>
              <a:t>();</a:t>
            </a:r>
          </a:p>
          <a:p>
            <a:r>
              <a:rPr lang="en-US" altLang="zh-CN" sz="2000" b="1" dirty="0" smtClean="0"/>
              <a:t>	for </a:t>
            </a:r>
            <a:r>
              <a:rPr lang="en-US" altLang="zh-CN" sz="2000" b="1" dirty="0"/>
              <a:t>(Customer </a:t>
            </a:r>
            <a:r>
              <a:rPr lang="en-US" altLang="zh-CN" sz="2000" b="1" dirty="0" err="1"/>
              <a:t>customer</a:t>
            </a:r>
            <a:r>
              <a:rPr lang="en-US" altLang="zh-CN" sz="2000" b="1" dirty="0"/>
              <a:t> : list) {</a:t>
            </a:r>
          </a:p>
          <a:p>
            <a:r>
              <a:rPr lang="en-US" altLang="zh-CN" sz="2000" dirty="0" smtClean="0"/>
              <a:t>		System.</a:t>
            </a:r>
            <a:r>
              <a:rPr lang="en-US" altLang="zh-CN" sz="2000" i="1" dirty="0" smtClean="0"/>
              <a:t>out.println(customer</a:t>
            </a:r>
            <a:r>
              <a:rPr lang="en-US" altLang="zh-CN" sz="2000" i="1" dirty="0"/>
              <a:t>);</a:t>
            </a:r>
          </a:p>
          <a:p>
            <a:r>
              <a:rPr lang="en-US" altLang="zh-CN" sz="2000" dirty="0" smtClean="0"/>
              <a:t>	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2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858"/>
            <a:ext cx="6096000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实验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10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：查询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cust_id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，但是使用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resultMap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映射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resultMap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方式解决字段名与属性名不一致问题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) --&gt;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resultMap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com.atguigu.mybatis.bean.Customer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"resultMap"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"cust_id"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"custId"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result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"cust_name"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"custName"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result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"cust_age"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"custAge"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"getCustomerResultMap"</a:t>
            </a:r>
          </a:p>
          <a:p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resultMap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"resultMap"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select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tbl_cust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cust_id=#{custId}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0" y="100858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实验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10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：查询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cust_id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Customer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，但是使用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resultMap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映射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resultMap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方式解决字段名与属性名不一致问题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testGetCustomerResultMap()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Customer c =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mapper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.getCustomerResultMap(1);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.println(c);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0" y="2686181"/>
            <a:ext cx="60960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F5FB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800" dirty="0">
                <a:solidFill>
                  <a:srgbClr val="3F5FBF"/>
                </a:solidFill>
                <a:latin typeface="Consolas" panose="020B0609020204030204" pitchFamily="49" charset="0"/>
              </a:rPr>
              <a:t>resultMap</a:t>
            </a:r>
            <a:r>
              <a:rPr lang="zh-CN" altLang="en-US" sz="2800" dirty="0">
                <a:solidFill>
                  <a:srgbClr val="3F5FBF"/>
                </a:solidFill>
                <a:latin typeface="Consolas" panose="020B0609020204030204" pitchFamily="49" charset="0"/>
              </a:rPr>
              <a:t>方式解决字段名与属性名不一致</a:t>
            </a:r>
            <a:r>
              <a:rPr lang="zh-CN" altLang="en-US" sz="2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问题</a:t>
            </a:r>
            <a:endParaRPr lang="en-US" altLang="zh-CN" sz="2800" dirty="0">
              <a:solidFill>
                <a:srgbClr val="3F5F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" y="95841"/>
            <a:ext cx="11681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${} 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用于取值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拼串使用的</a:t>
            </a:r>
            <a:r>
              <a:rPr lang="en-US" altLang="zh-CN" sz="2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2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表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名位置不能使用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号占位符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所以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也不能使用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#{}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传递参数问题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@Param("tableName") 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指定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${}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所获取的参数值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${_parameter}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固定写法获取参数值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方法入参不需要使用</a:t>
            </a:r>
            <a:r>
              <a:rPr lang="en-US" altLang="zh-CN" sz="2000" dirty="0">
                <a:solidFill>
                  <a:srgbClr val="3F5FBF"/>
                </a:solidFill>
                <a:latin typeface="Consolas" panose="020B0609020204030204" pitchFamily="49" charset="0"/>
              </a:rPr>
              <a:t>@Param</a:t>
            </a:r>
            <a:r>
              <a:rPr lang="zh-CN" altLang="en-US" sz="2000" dirty="0">
                <a:solidFill>
                  <a:srgbClr val="3F5FBF"/>
                </a:solidFill>
                <a:latin typeface="Consolas" panose="020B0609020204030204" pitchFamily="49" charset="0"/>
              </a:rPr>
              <a:t>注解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58462" y="3350209"/>
            <a:ext cx="8427076" cy="147732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&lt;!-- // 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实验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：执行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DDL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语句创建数据库表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update </a:t>
            </a:r>
            <a:r>
              <a:rPr lang="en-US" altLang="zh-C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"createTable" </a:t>
            </a:r>
            <a:r>
              <a:rPr lang="en-US" altLang="zh-CN" i="1" dirty="0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nsolas" panose="020B0609020204030204" pitchFamily="49" charset="0"/>
              </a:rPr>
              <a:t>"java.lang.String"</a:t>
            </a:r>
            <a:r>
              <a:rPr lang="en-US" altLang="zh-C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法一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:   create table ${tableName} like tbl_cust --&gt;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create table ${_parameter} like tbl_cust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122" y="1948382"/>
            <a:ext cx="11512856" cy="9233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实验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：执行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DDL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语句创建数据库表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法一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: public void createTable(@Param("tableName") String tableName)throws Exception;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createTable(String tableName)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4168" y="5048862"/>
            <a:ext cx="9259909" cy="147732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实验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：执行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DDL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语句创建数据库表</a:t>
            </a: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test12()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zh-CN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mapper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.createTable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"tbl_cust8"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17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76190" cy="31047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5" y="2947807"/>
            <a:ext cx="9507135" cy="391019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19485" y="1106849"/>
            <a:ext cx="397565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541520" y="1380499"/>
            <a:ext cx="3093720" cy="3877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34725" y="2322314"/>
            <a:ext cx="141431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682530" y="2368034"/>
            <a:ext cx="5049990" cy="2996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71372" y="3104762"/>
            <a:ext cx="615553" cy="3753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 实验</a:t>
            </a:r>
            <a:r>
              <a:rPr lang="en-US" altLang="zh-CN" sz="2800" dirty="0"/>
              <a:t>13</a:t>
            </a:r>
            <a:r>
              <a:rPr lang="zh-CN" altLang="en-US" sz="2800" dirty="0"/>
              <a:t>：调用原生</a:t>
            </a:r>
            <a:r>
              <a:rPr lang="en-US" altLang="zh-CN" sz="2800" dirty="0"/>
              <a:t>API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21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8326" cy="944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0385392" cy="15096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52" y="2515143"/>
            <a:ext cx="9619048" cy="43428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4282" y="2484989"/>
            <a:ext cx="553998" cy="46930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/>
              <a:t>实验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：通过</a:t>
            </a:r>
            <a:r>
              <a:rPr lang="zh-CN" altLang="en-US" sz="2400" dirty="0"/>
              <a:t>注解版</a:t>
            </a:r>
            <a:r>
              <a:rPr lang="en-US" altLang="zh-CN" sz="2400" u="sng" dirty="0"/>
              <a:t>Mapper</a:t>
            </a:r>
            <a:r>
              <a:rPr lang="zh-CN" altLang="en-US" sz="2400" u="sng" dirty="0"/>
              <a:t>接口</a:t>
            </a:r>
            <a:endParaRPr lang="zh-CN" alt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572952" y="609600"/>
            <a:ext cx="3949768" cy="4815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88920" y="121920"/>
            <a:ext cx="6439406" cy="4465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4070"/>
            <a:ext cx="952237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&lt;!-- </a:t>
            </a:r>
            <a:r>
              <a:rPr lang="zh-CN" altLang="en-US" dirty="0"/>
              <a:t>设置全局配置 </a:t>
            </a:r>
            <a:r>
              <a:rPr lang="en-US" altLang="zh-CN" dirty="0" smtClean="0"/>
              <a:t>--&gt;</a:t>
            </a:r>
            <a:endParaRPr lang="en-US" altLang="zh-CN" dirty="0"/>
          </a:p>
          <a:p>
            <a:r>
              <a:rPr lang="en-US" altLang="zh-CN" dirty="0"/>
              <a:t>	&lt;</a:t>
            </a:r>
            <a:r>
              <a:rPr lang="en-US" altLang="zh-CN" dirty="0">
                <a:solidFill>
                  <a:srgbClr val="FF0000"/>
                </a:solidFill>
              </a:rPr>
              <a:t>settings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&lt;setting name="" value=""/&gt;</a:t>
            </a:r>
          </a:p>
          <a:p>
            <a:r>
              <a:rPr lang="en-US" altLang="zh-CN" dirty="0"/>
              <a:t>	&lt;/settings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&lt;!-- 加载属性配置文件 --&gt;</a:t>
            </a:r>
          </a:p>
          <a:p>
            <a:r>
              <a:rPr lang="zh-CN" altLang="en-US" dirty="0"/>
              <a:t>	&lt;</a:t>
            </a:r>
            <a:r>
              <a:rPr lang="zh-CN" altLang="en-US" dirty="0">
                <a:solidFill>
                  <a:srgbClr val="FF0000"/>
                </a:solidFill>
              </a:rPr>
              <a:t>properties</a:t>
            </a:r>
            <a:r>
              <a:rPr lang="zh-CN" altLang="en-US" dirty="0"/>
              <a:t> resource="jdbc.properties"/&gt;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2162138"/>
            <a:ext cx="985344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&lt;</a:t>
            </a:r>
            <a:r>
              <a:rPr lang="zh-CN" altLang="en-US" dirty="0"/>
              <a:t>!-- 别名设置 --&gt;</a:t>
            </a:r>
          </a:p>
          <a:p>
            <a:r>
              <a:rPr lang="zh-CN" altLang="en-US" dirty="0"/>
              <a:t> 	&lt;</a:t>
            </a:r>
            <a:r>
              <a:rPr lang="zh-CN" altLang="en-US" dirty="0">
                <a:solidFill>
                  <a:srgbClr val="FF0000"/>
                </a:solidFill>
              </a:rPr>
              <a:t>typeAliases</a:t>
            </a:r>
            <a:r>
              <a:rPr lang="zh-CN" altLang="en-US" dirty="0"/>
              <a:t>&gt;</a:t>
            </a:r>
          </a:p>
          <a:p>
            <a:r>
              <a:rPr lang="zh-CN" altLang="en-US" dirty="0"/>
              <a:t>		&lt;!--  		</a:t>
            </a:r>
          </a:p>
          <a:p>
            <a:r>
              <a:rPr lang="zh-CN" altLang="en-US" dirty="0"/>
              <a:t>		&lt;typeAlias type="com.atguigu.mybatis.bean.Customer" alias="Customer"/&gt;</a:t>
            </a:r>
          </a:p>
          <a:p>
            <a:r>
              <a:rPr lang="zh-CN" altLang="en-US" dirty="0"/>
              <a:t> 		&lt;typeAlias type="com.atguigu.mybatis.bean.Book" alias="Book"/&gt;</a:t>
            </a:r>
          </a:p>
          <a:p>
            <a:r>
              <a:rPr lang="zh-CN" altLang="en-US" dirty="0"/>
              <a:t> 		&lt;typeAlias type="com.atguigu.mybatis.bean.Order" alias="Order"/&gt; --&gt;</a:t>
            </a:r>
          </a:p>
          <a:p>
            <a:r>
              <a:rPr lang="zh-CN" altLang="en-US" dirty="0"/>
              <a:t> 		&lt;!-- 设置扫描的包,类的别名就是类的简单类名 --&gt;</a:t>
            </a:r>
          </a:p>
          <a:p>
            <a:r>
              <a:rPr lang="zh-CN" altLang="en-US" dirty="0"/>
              <a:t> 		</a:t>
            </a:r>
            <a:r>
              <a:rPr lang="zh-CN" altLang="en-US" dirty="0">
                <a:solidFill>
                  <a:srgbClr val="FF0000"/>
                </a:solidFill>
              </a:rPr>
              <a:t>&lt;package name="com.atguigu.mybatis.bean"/&gt;</a:t>
            </a:r>
          </a:p>
          <a:p>
            <a:r>
              <a:rPr lang="zh-CN" altLang="en-US" dirty="0"/>
              <a:t> 	&lt;/typeAliases&gt;</a:t>
            </a:r>
          </a:p>
        </p:txBody>
      </p:sp>
      <p:sp>
        <p:nvSpPr>
          <p:cNvPr id="7" name="矩形 6"/>
          <p:cNvSpPr/>
          <p:nvPr/>
        </p:nvSpPr>
        <p:spPr>
          <a:xfrm>
            <a:off x="-1" y="5110068"/>
            <a:ext cx="966426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&lt;</a:t>
            </a:r>
            <a:r>
              <a:rPr lang="zh-CN" altLang="en-US" dirty="0"/>
              <a:t>!-- 类型处理器 </a:t>
            </a:r>
            <a:r>
              <a:rPr lang="zh-CN" altLang="en-US" dirty="0" smtClean="0"/>
              <a:t>--&gt;</a:t>
            </a:r>
            <a:endParaRPr lang="zh-CN" altLang="en-US" dirty="0"/>
          </a:p>
          <a:p>
            <a:r>
              <a:rPr lang="zh-CN" altLang="en-US" dirty="0"/>
              <a:t>	&lt;</a:t>
            </a:r>
            <a:r>
              <a:rPr lang="zh-CN" altLang="en-US" dirty="0">
                <a:solidFill>
                  <a:srgbClr val="FF0000"/>
                </a:solidFill>
              </a:rPr>
              <a:t>typeHandlers</a:t>
            </a:r>
            <a:r>
              <a:rPr lang="zh-CN" altLang="en-US" dirty="0"/>
              <a:t>&gt;</a:t>
            </a:r>
          </a:p>
          <a:p>
            <a:r>
              <a:rPr lang="zh-CN" altLang="en-US" dirty="0"/>
              <a:t> 		&lt;typeHandler handler="" javaType="" jdbcType=""/&gt;</a:t>
            </a:r>
          </a:p>
          <a:p>
            <a:r>
              <a:rPr lang="zh-CN" altLang="en-US" dirty="0"/>
              <a:t> 	&lt;/typeHandlers&gt; </a:t>
            </a:r>
          </a:p>
        </p:txBody>
      </p:sp>
    </p:spTree>
    <p:extLst>
      <p:ext uri="{BB962C8B-B14F-4D97-AF65-F5344CB8AC3E}">
        <p14:creationId xmlns:p14="http://schemas.microsoft.com/office/powerpoint/2010/main" val="18912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146220" y="1210614"/>
            <a:ext cx="10062821" cy="43824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897554" y="3246724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05733" y="2093490"/>
            <a:ext cx="71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JDBC</a:t>
            </a:r>
            <a:r>
              <a:rPr lang="en-US" altLang="zh-CN" dirty="0" err="1" smtClean="0">
                <a:sym typeface="Wingdings" panose="05000000000000000000" pitchFamily="2" charset="2"/>
              </a:rPr>
              <a:t>Dbutils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QueryRunner</a:t>
            </a:r>
            <a:r>
              <a:rPr lang="en-US" altLang="zh-CN" dirty="0" smtClean="0">
                <a:sym typeface="Wingdings" panose="05000000000000000000" pitchFamily="2" charset="2"/>
              </a:rPr>
              <a:t>)</a:t>
            </a:r>
            <a:r>
              <a:rPr lang="en-US" altLang="zh-CN" dirty="0" err="1" smtClean="0">
                <a:sym typeface="Wingdings" panose="05000000000000000000" pitchFamily="2" charset="2"/>
              </a:rPr>
              <a:t>JdbcTemplate</a:t>
            </a:r>
            <a:r>
              <a:rPr lang="zh-CN" altLang="en-US" dirty="0" smtClean="0">
                <a:sym typeface="Wingdings" panose="05000000000000000000" pitchFamily="2" charset="2"/>
              </a:rPr>
              <a:t>：工具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88169" y="2093490"/>
            <a:ext cx="32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框架：整体解决方案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61829" y="265304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26355" y="2653049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90882" y="2653048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55408" y="265304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60876" y="2653047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96802" y="4030627"/>
            <a:ext cx="750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、功能简单；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语句编写在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代码里面；硬编码高耦合的方式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9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6739"/>
            <a:ext cx="1153947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&lt;</a:t>
            </a:r>
            <a:r>
              <a:rPr lang="zh-CN" altLang="en-US" sz="2000" dirty="0"/>
              <a:t>!-- 映射配置文件:框架使用SQL语句将JavaBean对象与数据库表进行映射 --&gt;</a:t>
            </a:r>
          </a:p>
          <a:p>
            <a:r>
              <a:rPr lang="zh-CN" altLang="en-US" sz="2000" dirty="0"/>
              <a:t>	&lt;</a:t>
            </a:r>
            <a:r>
              <a:rPr lang="zh-CN" altLang="en-US" sz="2000" dirty="0">
                <a:solidFill>
                  <a:srgbClr val="FF0000"/>
                </a:solidFill>
              </a:rPr>
              <a:t>mappers</a:t>
            </a:r>
            <a:r>
              <a:rPr lang="zh-CN" altLang="en-US" sz="2000" dirty="0"/>
              <a:t>&gt;</a:t>
            </a:r>
          </a:p>
          <a:p>
            <a:r>
              <a:rPr lang="zh-CN" altLang="en-US" sz="2000" dirty="0"/>
              <a:t>		&lt;!-- &lt;mapper resource="com/atguigu/mybatis/mapper/CustomerMapper.xml" /&gt;</a:t>
            </a:r>
          </a:p>
          <a:p>
            <a:r>
              <a:rPr lang="zh-CN" altLang="en-US" sz="2000" dirty="0"/>
              <a:t>		&lt;mapper class="com.atguigu.mybatis.mapper.CustomerAnnoMapper"/&gt; --&gt;</a:t>
            </a:r>
          </a:p>
          <a:p>
            <a:r>
              <a:rPr lang="zh-CN" altLang="en-US" sz="2000" dirty="0"/>
              <a:t>		</a:t>
            </a:r>
            <a:r>
              <a:rPr lang="zh-CN" altLang="en-US" sz="2000" dirty="0">
                <a:solidFill>
                  <a:srgbClr val="FF0000"/>
                </a:solidFill>
              </a:rPr>
              <a:t>&lt;package name="com.atguigu.mybatis.mapper"/&gt;</a:t>
            </a:r>
          </a:p>
          <a:p>
            <a:r>
              <a:rPr lang="zh-CN" altLang="en-US" sz="2000" dirty="0"/>
              <a:t>	&lt;/mappers&gt;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338477"/>
            <a:ext cx="995172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	&lt;!-- 实验0：保存Customer</a:t>
            </a:r>
          </a:p>
          <a:p>
            <a:r>
              <a:rPr lang="zh-CN" altLang="en-US" sz="2000" dirty="0"/>
              <a:t>		id:指定接口的方法名称</a:t>
            </a:r>
          </a:p>
          <a:p>
            <a:r>
              <a:rPr lang="zh-CN" altLang="en-US" sz="2000" dirty="0"/>
              <a:t>		parameterType : 指定方法参数的类型</a:t>
            </a:r>
          </a:p>
          <a:p>
            <a:r>
              <a:rPr lang="zh-CN" altLang="en-US" sz="2000" dirty="0"/>
              <a:t>		#{}表示获取请求参数,给SQL语句的?号传递参数</a:t>
            </a:r>
          </a:p>
          <a:p>
            <a:r>
              <a:rPr lang="zh-CN" altLang="en-US" sz="2000" dirty="0"/>
              <a:t>	--&gt;</a:t>
            </a:r>
          </a:p>
        </p:txBody>
      </p:sp>
    </p:spTree>
    <p:extLst>
      <p:ext uri="{BB962C8B-B14F-4D97-AF65-F5344CB8AC3E}">
        <p14:creationId xmlns:p14="http://schemas.microsoft.com/office/powerpoint/2010/main" val="10819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877318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Mybatis</a:t>
            </a:r>
            <a:r>
              <a:rPr lang="zh-CN" altLang="en-US" dirty="0" smtClean="0"/>
              <a:t>基于注解的方式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631"/>
            <a:ext cx="9341614" cy="2657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511"/>
            <a:ext cx="7635240" cy="1944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32557" r="1049" b="35243"/>
          <a:stretch/>
        </p:blipFill>
        <p:spPr>
          <a:xfrm>
            <a:off x="0" y="5047983"/>
            <a:ext cx="11441964" cy="18323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74024" y="5504885"/>
            <a:ext cx="24257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282440" y="2697480"/>
            <a:ext cx="121920" cy="2941320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7863840" cy="8686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Mybatis</a:t>
            </a:r>
            <a:r>
              <a:rPr lang="zh-CN" altLang="en-US" sz="3600" dirty="0" smtClean="0"/>
              <a:t>基于</a:t>
            </a:r>
            <a:r>
              <a:rPr lang="en-US" altLang="zh-CN" sz="3600" dirty="0" smtClean="0"/>
              <a:t>XML</a:t>
            </a:r>
            <a:r>
              <a:rPr lang="zh-CN" altLang="en-US" sz="3600" dirty="0" smtClean="0"/>
              <a:t>和注解方式的不同点</a:t>
            </a:r>
            <a:r>
              <a:rPr lang="en-US" altLang="zh-CN" sz="3600" dirty="0" smtClean="0"/>
              <a:t>: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21" y="1798321"/>
            <a:ext cx="10639879" cy="126491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2047976"/>
            <a:ext cx="1552121" cy="8305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XML</a:t>
            </a:r>
            <a:endParaRPr lang="zh-CN" altLang="en-US" sz="4800" dirty="0"/>
          </a:p>
        </p:txBody>
      </p:sp>
      <p:sp>
        <p:nvSpPr>
          <p:cNvPr id="17" name="矩形 16"/>
          <p:cNvSpPr/>
          <p:nvPr/>
        </p:nvSpPr>
        <p:spPr>
          <a:xfrm>
            <a:off x="1" y="4333976"/>
            <a:ext cx="1631002" cy="786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注解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03" y="4044174"/>
            <a:ext cx="10560997" cy="13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6322" y="2747834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1295" y="2747834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00471" y="2747834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79647" y="2747833"/>
            <a:ext cx="1856096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2589283" y="5204430"/>
            <a:ext cx="5022375" cy="12555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74633" y="3723646"/>
            <a:ext cx="2101755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3749343" y="3689529"/>
            <a:ext cx="928048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</p:cNvCxnSpPr>
          <p:nvPr/>
        </p:nvCxnSpPr>
        <p:spPr>
          <a:xfrm flipH="1">
            <a:off x="5498532" y="3689529"/>
            <a:ext cx="529987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</p:cNvCxnSpPr>
          <p:nvPr/>
        </p:nvCxnSpPr>
        <p:spPr>
          <a:xfrm flipH="1">
            <a:off x="6217312" y="3689528"/>
            <a:ext cx="2090383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374633" y="3218680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87928" y="3218680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94316" y="3218680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205336" y="3218680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177575" y="3689528"/>
            <a:ext cx="1571768" cy="1514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415808" y="3723646"/>
            <a:ext cx="504967" cy="148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605439" y="3723646"/>
            <a:ext cx="980363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440227" y="3723646"/>
            <a:ext cx="2288272" cy="1528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670194" y="2747833"/>
            <a:ext cx="1760561" cy="97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SqlSession</a:t>
            </a:r>
          </a:p>
          <a:p>
            <a:pPr algn="ctr"/>
            <a:endParaRPr lang="zh-CN" altLang="en-US"/>
          </a:p>
        </p:txBody>
      </p:sp>
      <p:sp>
        <p:nvSpPr>
          <p:cNvPr id="22" name="文本框 38"/>
          <p:cNvSpPr txBox="1"/>
          <p:nvPr/>
        </p:nvSpPr>
        <p:spPr>
          <a:xfrm>
            <a:off x="1918267" y="4385562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1-emp</a:t>
            </a:r>
            <a:endParaRPr lang="zh-CN" altLang="en-US"/>
          </a:p>
        </p:txBody>
      </p:sp>
      <p:sp>
        <p:nvSpPr>
          <p:cNvPr id="23" name="文本框 39"/>
          <p:cNvSpPr txBox="1"/>
          <p:nvPr/>
        </p:nvSpPr>
        <p:spPr>
          <a:xfrm>
            <a:off x="3807347" y="4303255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en-US" altLang="zh-CN" smtClean="0"/>
              <a:t>-emp</a:t>
            </a:r>
            <a:endParaRPr lang="zh-CN" altLang="en-US"/>
          </a:p>
        </p:txBody>
      </p:sp>
      <p:sp>
        <p:nvSpPr>
          <p:cNvPr id="24" name="文本框 40"/>
          <p:cNvSpPr txBox="1"/>
          <p:nvPr/>
        </p:nvSpPr>
        <p:spPr>
          <a:xfrm>
            <a:off x="5321111" y="4262313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1-dept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379878" y="3205031"/>
            <a:ext cx="1050877" cy="4708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1" idx="2"/>
          </p:cNvCxnSpPr>
          <p:nvPr/>
        </p:nvCxnSpPr>
        <p:spPr>
          <a:xfrm flipH="1">
            <a:off x="7077121" y="3723646"/>
            <a:ext cx="3473354" cy="15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4"/>
          <p:cNvSpPr txBox="1"/>
          <p:nvPr/>
        </p:nvSpPr>
        <p:spPr>
          <a:xfrm>
            <a:off x="8524924" y="4296009"/>
            <a:ext cx="10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7420590" y="3737295"/>
            <a:ext cx="3484726" cy="156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89886" y="687022"/>
            <a:ext cx="10877266" cy="1351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87779" y="925648"/>
            <a:ext cx="4533332" cy="9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om.atguigu.mybatis.dao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EmployeeMapper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6566470" y="881083"/>
            <a:ext cx="2920621" cy="94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om.atguigu.mybatis.dao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DepartmentMapper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262273" y="1200310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924690" y="1270688"/>
            <a:ext cx="1552431" cy="7676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二</a:t>
            </a:r>
            <a:r>
              <a:rPr lang="zh-CN" altLang="en-US" smtClean="0"/>
              <a:t>级缓存</a:t>
            </a:r>
            <a:endParaRPr lang="zh-CN" altLang="en-US"/>
          </a:p>
        </p:txBody>
      </p:sp>
      <p:cxnSp>
        <p:nvCxnSpPr>
          <p:cNvPr id="34" name="直接箭头连接符 33"/>
          <p:cNvCxnSpPr>
            <a:stCxn id="4" idx="0"/>
          </p:cNvCxnSpPr>
          <p:nvPr/>
        </p:nvCxnSpPr>
        <p:spPr>
          <a:xfrm flipV="1">
            <a:off x="1604370" y="1829601"/>
            <a:ext cx="0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54"/>
          <p:cNvSpPr txBox="1"/>
          <p:nvPr/>
        </p:nvSpPr>
        <p:spPr>
          <a:xfrm>
            <a:off x="1235882" y="2242866"/>
            <a:ext cx="118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会话关闭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5" idx="0"/>
          </p:cNvCxnSpPr>
          <p:nvPr/>
        </p:nvCxnSpPr>
        <p:spPr>
          <a:xfrm flipV="1">
            <a:off x="3749343" y="1829601"/>
            <a:ext cx="10236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</p:cNvCxnSpPr>
          <p:nvPr/>
        </p:nvCxnSpPr>
        <p:spPr>
          <a:xfrm flipV="1">
            <a:off x="6028519" y="1829601"/>
            <a:ext cx="1853822" cy="91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90187" y="-77253"/>
            <a:ext cx="0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62"/>
          <p:cNvSpPr txBox="1"/>
          <p:nvPr/>
        </p:nvSpPr>
        <p:spPr>
          <a:xfrm>
            <a:off x="5498532" y="240825"/>
            <a:ext cx="5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新会话进入会先去查找二级缓存中是否有对应的数据</a:t>
            </a:r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69" y="4856186"/>
            <a:ext cx="3126097" cy="1760989"/>
          </a:xfrm>
          <a:prstGeom prst="rect">
            <a:avLst/>
          </a:prstGeom>
        </p:spPr>
      </p:pic>
      <p:sp>
        <p:nvSpPr>
          <p:cNvPr id="41" name="文本框 64"/>
          <p:cNvSpPr txBox="1"/>
          <p:nvPr/>
        </p:nvSpPr>
        <p:spPr>
          <a:xfrm>
            <a:off x="335133" y="5299963"/>
            <a:ext cx="225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缓存的顺序：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级缓存；</a:t>
            </a:r>
            <a:endParaRPr lang="en-US" altLang="zh-CN" smtClean="0"/>
          </a:p>
          <a:p>
            <a:r>
              <a:rPr lang="zh-CN" altLang="en-US" smtClean="0"/>
              <a:t>一级缓存：</a:t>
            </a:r>
            <a:endParaRPr lang="en-US" altLang="zh-CN" smtClean="0"/>
          </a:p>
          <a:p>
            <a:r>
              <a:rPr lang="zh-CN" altLang="en-US" smtClean="0"/>
              <a:t>数据库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7086" y="1729770"/>
            <a:ext cx="473398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0" dirty="0">
                <a:solidFill>
                  <a:schemeClr val="bg1"/>
                </a:solidFill>
              </a:rPr>
              <a:t>SSM</a:t>
            </a:r>
            <a:endParaRPr lang="zh-CN" altLang="en-US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5008" y="746976"/>
            <a:ext cx="1558344" cy="97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Web.xml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2833352" y="721218"/>
            <a:ext cx="1107583" cy="51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2833352" y="1236373"/>
            <a:ext cx="1081825" cy="6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66693" y="296214"/>
            <a:ext cx="3477296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Beans.xml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3814" y="1390918"/>
            <a:ext cx="3490175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springmvc-servlet.xml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474299" y="296214"/>
            <a:ext cx="2768957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mybatis-config.xml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0935" y="2537138"/>
            <a:ext cx="3503054" cy="103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hcache.xml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4849" y="4391696"/>
            <a:ext cx="3219718" cy="1622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springMVC(</a:t>
            </a:r>
            <a:r>
              <a:rPr lang="zh-CN" altLang="en-US" sz="2000" dirty="0" smtClean="0"/>
              <a:t>表现层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4404574" y="4391696"/>
            <a:ext cx="3219718" cy="1622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Spring(</a:t>
            </a:r>
            <a:r>
              <a:rPr lang="zh-CN" altLang="en-US" dirty="0" smtClean="0"/>
              <a:t>业务层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74299" y="4391696"/>
            <a:ext cx="3219718" cy="1622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Mybatis(</a:t>
            </a:r>
            <a:r>
              <a:rPr lang="zh-CN" altLang="en-US" dirty="0" smtClean="0"/>
              <a:t>数据访问层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3"/>
            <a:endCxn id="11" idx="1"/>
          </p:cNvCxnSpPr>
          <p:nvPr/>
        </p:nvCxnSpPr>
        <p:spPr>
          <a:xfrm>
            <a:off x="3554567" y="5203065"/>
            <a:ext cx="850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15" idx="1"/>
          </p:cNvCxnSpPr>
          <p:nvPr/>
        </p:nvCxnSpPr>
        <p:spPr>
          <a:xfrm>
            <a:off x="7624292" y="5203065"/>
            <a:ext cx="850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3" idx="1"/>
          </p:cNvCxnSpPr>
          <p:nvPr/>
        </p:nvCxnSpPr>
        <p:spPr>
          <a:xfrm>
            <a:off x="7443989" y="708338"/>
            <a:ext cx="1030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562896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13656" y="772732"/>
            <a:ext cx="5795493" cy="334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Classpath:beans.xml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3656" y="1416675"/>
            <a:ext cx="5795493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设置字符集</a:t>
            </a:r>
            <a:r>
              <a:rPr lang="en-US" altLang="zh-CN" dirty="0" smtClean="0"/>
              <a:t>(</a:t>
            </a:r>
            <a:r>
              <a:rPr lang="en-US" altLang="zh-CN" dirty="0"/>
              <a:t>encodingFilter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00011" y="1728987"/>
            <a:ext cx="1313645" cy="50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3656" y="2247362"/>
            <a:ext cx="5795493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  <a:r>
              <a:rPr lang="zh-CN" altLang="en-US" dirty="0" smtClean="0"/>
              <a:t>风格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13656" y="2923503"/>
            <a:ext cx="5898524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核心控制器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00010" y="3406459"/>
            <a:ext cx="1313645" cy="50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00010" y="698679"/>
            <a:ext cx="1313645" cy="502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listener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13655" y="3879757"/>
            <a:ext cx="5795493" cy="334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classpath</a:t>
            </a:r>
            <a:r>
              <a:rPr lang="en-US" altLang="zh-CN" u="sng" dirty="0">
                <a:solidFill>
                  <a:srgbClr val="002060"/>
                </a:solidFill>
              </a:rPr>
              <a:t>:/</a:t>
            </a:r>
            <a:r>
              <a:rPr lang="en-US" altLang="zh-CN" dirty="0">
                <a:solidFill>
                  <a:srgbClr val="FF0000"/>
                </a:solidFill>
              </a:rPr>
              <a:t>springmvc-servlet.xml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9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768957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mybatis-config.xml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6834" y="940158"/>
            <a:ext cx="6452315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设置全局配置 </a:t>
            </a:r>
          </a:p>
        </p:txBody>
      </p:sp>
      <p:sp>
        <p:nvSpPr>
          <p:cNvPr id="6" name="矩形 5"/>
          <p:cNvSpPr/>
          <p:nvPr/>
        </p:nvSpPr>
        <p:spPr>
          <a:xfrm>
            <a:off x="2356834" y="2009104"/>
            <a:ext cx="6490952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类型处理器</a:t>
            </a:r>
          </a:p>
        </p:txBody>
      </p:sp>
    </p:spTree>
    <p:extLst>
      <p:ext uri="{BB962C8B-B14F-4D97-AF65-F5344CB8AC3E}">
        <p14:creationId xmlns:p14="http://schemas.microsoft.com/office/powerpoint/2010/main" val="26282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503054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hcache.xml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2597" y="901521"/>
            <a:ext cx="4700789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指定硬盘的缓存目录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232597" y="1918952"/>
            <a:ext cx="4790941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设置默认的缓存区</a:t>
            </a:r>
          </a:p>
        </p:txBody>
      </p:sp>
    </p:spTree>
    <p:extLst>
      <p:ext uri="{BB962C8B-B14F-4D97-AF65-F5344CB8AC3E}">
        <p14:creationId xmlns:p14="http://schemas.microsoft.com/office/powerpoint/2010/main" val="42733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1"/>
            <a:ext cx="12195568" cy="67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18776" y="1488742"/>
            <a:ext cx="5936778" cy="203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4094" y="2060620"/>
            <a:ext cx="1535376" cy="807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javaBean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855804" y="2060620"/>
            <a:ext cx="1794683" cy="807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DbRecords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54753" y="2505500"/>
            <a:ext cx="6701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19028" y="1911825"/>
            <a:ext cx="668740" cy="11873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编写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3554" y="1911825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预编译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48081" y="1911824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设置参数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12607" y="191182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18075" y="1911823"/>
            <a:ext cx="668740" cy="1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封装结果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55554" y="761545"/>
            <a:ext cx="2183642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配置文件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9" idx="0"/>
            <a:endCxn id="14" idx="1"/>
          </p:cNvCxnSpPr>
          <p:nvPr/>
        </p:nvCxnSpPr>
        <p:spPr>
          <a:xfrm flipV="1">
            <a:off x="3253398" y="952614"/>
            <a:ext cx="5302156" cy="9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3626" y="3968769"/>
            <a:ext cx="47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Sql</a:t>
            </a:r>
            <a:r>
              <a:rPr lang="zh-CN" altLang="en-US" smtClean="0"/>
              <a:t>与</a:t>
            </a:r>
            <a:r>
              <a:rPr lang="en-US" altLang="zh-CN" smtClean="0"/>
              <a:t>java</a:t>
            </a:r>
            <a:r>
              <a:rPr lang="zh-CN" altLang="en-US" smtClean="0"/>
              <a:t>编码分离；</a:t>
            </a:r>
            <a:r>
              <a:rPr lang="en-US" altLang="zh-CN" smtClean="0"/>
              <a:t>sql</a:t>
            </a:r>
            <a:r>
              <a:rPr lang="zh-CN" altLang="en-US" smtClean="0"/>
              <a:t>是开发人员控制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7924" y="597772"/>
            <a:ext cx="404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：半自动，轻量级的框架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94444" y="5142476"/>
            <a:ext cx="489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只需要掌握好</a:t>
            </a:r>
            <a:r>
              <a:rPr lang="en-US" altLang="zh-CN" smtClean="0"/>
              <a:t>sql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3315" y="2066844"/>
            <a:ext cx="9802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rgbClr val="FF0000"/>
                </a:solidFill>
              </a:rPr>
              <a:t>HelloWorld</a:t>
            </a:r>
            <a:endParaRPr lang="zh-CN" altLang="en-US" sz="1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292" y="1143108"/>
            <a:ext cx="2783554" cy="5666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Jdbc.properties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63292" y="2161908"/>
            <a:ext cx="2783554" cy="5666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log4j.properties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312920" y="3026643"/>
            <a:ext cx="3002280" cy="1054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Mybatis-config.xml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454400" y="1735107"/>
            <a:ext cx="4297679" cy="5666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rgbClr val="FF0000"/>
                </a:solidFill>
              </a:rPr>
              <a:t>CustomerMapper.xml(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Sql</a:t>
            </a:r>
            <a:r>
              <a:rPr lang="zh-CN" altLang="en-US" sz="2500" dirty="0" smtClean="0">
                <a:solidFill>
                  <a:srgbClr val="FF0000"/>
                </a:solidFill>
              </a:rPr>
              <a:t>语句</a:t>
            </a:r>
            <a:r>
              <a:rPr lang="en-US" altLang="zh-CN" sz="2500" dirty="0" smtClean="0">
                <a:solidFill>
                  <a:srgbClr val="FF0000"/>
                </a:solidFill>
              </a:rPr>
              <a:t>)</a:t>
            </a:r>
            <a:endParaRPr lang="zh-CN" altLang="en-US" sz="25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3146846" y="1426443"/>
            <a:ext cx="15240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</p:cNvCxnSpPr>
          <p:nvPr/>
        </p:nvCxnSpPr>
        <p:spPr>
          <a:xfrm flipH="1">
            <a:off x="6270618" y="2018442"/>
            <a:ext cx="1183782" cy="1008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53840" y="4890645"/>
            <a:ext cx="3520440" cy="17221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TestMybatis</a:t>
            </a:r>
            <a:endParaRPr lang="zh-CN" altLang="en-US" sz="4800" dirty="0"/>
          </a:p>
        </p:txBody>
      </p:sp>
      <p:cxnSp>
        <p:nvCxnSpPr>
          <p:cNvPr id="15" name="直接箭头连接符 14"/>
          <p:cNvCxnSpPr>
            <a:stCxn id="7" idx="2"/>
          </p:cNvCxnSpPr>
          <p:nvPr/>
        </p:nvCxnSpPr>
        <p:spPr>
          <a:xfrm>
            <a:off x="5814060" y="4081530"/>
            <a:ext cx="7620" cy="834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54400" y="301611"/>
            <a:ext cx="429768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CustomerMapper.java(</a:t>
            </a:r>
            <a:r>
              <a:rPr lang="zh-CN" altLang="en-US" sz="2800" dirty="0" smtClean="0"/>
              <a:t>接口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cxnSp>
        <p:nvCxnSpPr>
          <p:cNvPr id="22" name="直接箭头连接符 21"/>
          <p:cNvCxnSpPr>
            <a:stCxn id="16" idx="2"/>
            <a:endCxn id="8" idx="0"/>
          </p:cNvCxnSpPr>
          <p:nvPr/>
        </p:nvCxnSpPr>
        <p:spPr>
          <a:xfrm>
            <a:off x="9603240" y="824831"/>
            <a:ext cx="0" cy="910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231898" y="956803"/>
            <a:ext cx="111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(id)</a:t>
            </a:r>
            <a:endParaRPr lang="zh-CN" altLang="en-US" sz="3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46846" y="1798912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(resource)</a:t>
            </a: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789869" y="4081530"/>
            <a:ext cx="20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(resource)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2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6" y="270229"/>
            <a:ext cx="10378440" cy="60277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326" y="3876541"/>
            <a:ext cx="10378440" cy="708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005"/>
            <a:ext cx="7838657" cy="173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990"/>
            <a:ext cx="12095061" cy="23158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70456"/>
            <a:ext cx="3541690" cy="5795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j</a:t>
            </a:r>
            <a:r>
              <a:rPr lang="en-US" altLang="zh-CN" sz="4000" dirty="0" err="1" smtClean="0"/>
              <a:t>dbc.properties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0" y="3444240"/>
            <a:ext cx="3541690" cy="561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</a:t>
            </a:r>
            <a:r>
              <a:rPr lang="en-US" altLang="zh-CN" sz="3600" dirty="0" smtClean="0"/>
              <a:t>og4j.properties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63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872"/>
            <a:ext cx="10347960" cy="3198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609384"/>
            <a:ext cx="7299960" cy="25615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5240" y="86164"/>
            <a:ext cx="429768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CustomerMapper.java(</a:t>
            </a:r>
            <a:r>
              <a:rPr lang="zh-CN" altLang="en-US" sz="2800" dirty="0" smtClean="0"/>
              <a:t>接口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3170951"/>
            <a:ext cx="4297679" cy="5666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srgbClr val="FF0000"/>
                </a:solidFill>
              </a:rPr>
              <a:t>CustomerMapper.xml(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Sql</a:t>
            </a:r>
            <a:r>
              <a:rPr lang="zh-CN" altLang="en-US" sz="2500" dirty="0" smtClean="0">
                <a:solidFill>
                  <a:srgbClr val="FF0000"/>
                </a:solidFill>
              </a:rPr>
              <a:t>语句</a:t>
            </a:r>
            <a:r>
              <a:rPr lang="en-US" altLang="zh-CN" sz="2500" dirty="0" smtClean="0">
                <a:solidFill>
                  <a:srgbClr val="FF0000"/>
                </a:solidFill>
              </a:rPr>
              <a:t>)</a:t>
            </a:r>
            <a:endParaRPr lang="zh-CN" altLang="en-US" sz="25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54498" y="2496999"/>
            <a:ext cx="472440" cy="3535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89534"/>
            <a:ext cx="12015763" cy="60283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5042" y="862885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①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563673" y="2318197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41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928</Words>
  <Application>Microsoft Office PowerPoint</Application>
  <PresentationFormat>宽屏</PresentationFormat>
  <Paragraphs>230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MyBais</dc:title>
  <dc:creator>梁毅</dc:creator>
  <cp:lastModifiedBy>ASUS</cp:lastModifiedBy>
  <cp:revision>54</cp:revision>
  <dcterms:created xsi:type="dcterms:W3CDTF">2017-05-23T03:32:23Z</dcterms:created>
  <dcterms:modified xsi:type="dcterms:W3CDTF">2020-08-26T08:02:10Z</dcterms:modified>
</cp:coreProperties>
</file>