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93" r:id="rId2"/>
    <p:sldId id="256" r:id="rId3"/>
    <p:sldId id="377" r:id="rId4"/>
    <p:sldId id="378" r:id="rId5"/>
    <p:sldId id="335" r:id="rId6"/>
    <p:sldId id="336" r:id="rId7"/>
    <p:sldId id="337" r:id="rId8"/>
    <p:sldId id="338" r:id="rId9"/>
    <p:sldId id="527" r:id="rId10"/>
    <p:sldId id="339" r:id="rId11"/>
    <p:sldId id="346" r:id="rId12"/>
    <p:sldId id="350" r:id="rId13"/>
    <p:sldId id="351" r:id="rId14"/>
    <p:sldId id="528" r:id="rId15"/>
    <p:sldId id="529" r:id="rId16"/>
    <p:sldId id="530" r:id="rId17"/>
    <p:sldId id="531" r:id="rId18"/>
    <p:sldId id="532" r:id="rId19"/>
    <p:sldId id="352" r:id="rId20"/>
    <p:sldId id="533" r:id="rId21"/>
    <p:sldId id="539" r:id="rId22"/>
    <p:sldId id="534" r:id="rId23"/>
    <p:sldId id="535" r:id="rId24"/>
    <p:sldId id="536" r:id="rId25"/>
    <p:sldId id="353" r:id="rId26"/>
    <p:sldId id="354" r:id="rId27"/>
    <p:sldId id="473" r:id="rId28"/>
    <p:sldId id="497" r:id="rId29"/>
    <p:sldId id="474" r:id="rId30"/>
    <p:sldId id="475" r:id="rId31"/>
    <p:sldId id="516" r:id="rId32"/>
    <p:sldId id="517" r:id="rId33"/>
    <p:sldId id="537" r:id="rId34"/>
    <p:sldId id="476" r:id="rId35"/>
    <p:sldId id="502" r:id="rId36"/>
    <p:sldId id="507" r:id="rId37"/>
    <p:sldId id="519" r:id="rId38"/>
    <p:sldId id="521" r:id="rId39"/>
    <p:sldId id="520" r:id="rId40"/>
    <p:sldId id="522" r:id="rId41"/>
    <p:sldId id="523" r:id="rId42"/>
    <p:sldId id="524" r:id="rId43"/>
    <p:sldId id="525" r:id="rId44"/>
    <p:sldId id="478" r:id="rId45"/>
    <p:sldId id="480" r:id="rId46"/>
    <p:sldId id="481" r:id="rId47"/>
    <p:sldId id="482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1" r:id="rId56"/>
    <p:sldId id="492" r:id="rId57"/>
    <p:sldId id="493" r:id="rId58"/>
    <p:sldId id="526" r:id="rId59"/>
    <p:sldId id="538" r:id="rId60"/>
    <p:sldId id="540" r:id="rId61"/>
    <p:sldId id="541" r:id="rId62"/>
    <p:sldId id="289" r:id="rId6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LPS" initials="CLPS" lastIdx="1" clrIdx="6"/>
  <p:cmAuthor id="1" name="Matthew Tang" initials="MT" lastIdx="2" clrIdx="0">
    <p:extLst>
      <p:ext uri="{19B8F6BF-5375-455C-9EA6-DF929625EA0E}">
        <p15:presenceInfo xmlns:p15="http://schemas.microsoft.com/office/powerpoint/2012/main" userId="S::matthew.tang_clpsgbs.com#ext#@clpstechnologyhongkongcolim.onmicrosoft.com::87eeb0d3-70eb-4806-863f-df882139c0dd" providerId="AD"/>
      </p:ext>
    </p:extLst>
  </p:cmAuthor>
  <p:cmAuthor id="2" name="Matthew Tang" initials="MT [2]" lastIdx="13" clrIdx="1">
    <p:extLst>
      <p:ext uri="{19B8F6BF-5375-455C-9EA6-DF929625EA0E}">
        <p15:presenceInfo xmlns:p15="http://schemas.microsoft.com/office/powerpoint/2012/main" userId="Matthew Tang" providerId="None"/>
      </p:ext>
    </p:extLst>
  </p:cmAuthor>
  <p:cmAuthor id="3" name="Tarzan The CLPS" initials="TTC" lastIdx="3" clrIdx="2">
    <p:extLst>
      <p:ext uri="{19B8F6BF-5375-455C-9EA6-DF929625EA0E}">
        <p15:presenceInfo xmlns:p15="http://schemas.microsoft.com/office/powerpoint/2012/main" userId="a267c1eb53b60c52" providerId="Windows Live"/>
      </p:ext>
    </p:extLst>
  </p:cmAuthor>
  <p:cmAuthor id="4" name="user" initials="u" lastIdx="4" clrIdx="3">
    <p:extLst>
      <p:ext uri="{19B8F6BF-5375-455C-9EA6-DF929625EA0E}">
        <p15:presenceInfo xmlns:p15="http://schemas.microsoft.com/office/powerpoint/2012/main" userId="user" providerId="None"/>
      </p:ext>
    </p:extLst>
  </p:cmAuthor>
  <p:cmAuthor id="5" name="Way Tsang" initials="WT" lastIdx="2" clrIdx="4">
    <p:extLst>
      <p:ext uri="{19B8F6BF-5375-455C-9EA6-DF929625EA0E}">
        <p15:presenceInfo xmlns:p15="http://schemas.microsoft.com/office/powerpoint/2012/main" userId="S::wtsang@kbquest.com::c42e86c7-1da8-4ed4-8571-d0e08e300bae" providerId="AD"/>
      </p:ext>
    </p:extLst>
  </p:cmAuthor>
  <p:cmAuthor id="6" name="Rhon" initials="R" lastIdx="1" clrIdx="5">
    <p:extLst>
      <p:ext uri="{19B8F6BF-5375-455C-9EA6-DF929625EA0E}">
        <p15:presenceInfo xmlns:p15="http://schemas.microsoft.com/office/powerpoint/2012/main" userId="S-1-5-21-556607371-2117725872-1013959284-1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4BE"/>
    <a:srgbClr val="9966FF"/>
    <a:srgbClr val="9999FF"/>
    <a:srgbClr val="CF5B3B"/>
    <a:srgbClr val="E13F1F"/>
    <a:srgbClr val="DF6921"/>
    <a:srgbClr val="FF9900"/>
    <a:srgbClr val="2B3889"/>
    <a:srgbClr val="25A3DA"/>
    <a:srgbClr val="1C5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1273" autoAdjust="0"/>
  </p:normalViewPr>
  <p:slideViewPr>
    <p:cSldViewPr snapToGrid="0">
      <p:cViewPr varScale="1">
        <p:scale>
          <a:sx n="86" d="100"/>
          <a:sy n="86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D9E03076-B169-714D-872A-5B70E7A25F4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47DA33AE-D0D3-FD4E-98EA-5553C137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A33AE-D0D3-FD4E-98EA-5553C1370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420DCF-B534-4830-9D64-93AA92732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22C4904-8C17-45B3-A31A-EA2EED5CAF2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JSP takes a step towards separating the dynamic content of a web page from its presentation. It is</a:t>
            </a:r>
          </a:p>
          <a:p>
            <a:pPr eaLnBrk="1" hangingPunct="1"/>
            <a:r>
              <a:rPr lang="zh-CN" altLang="zh-CN"/>
              <a:t>designed to cater to two different skill sets -- the graphical design of the page and the development of</a:t>
            </a:r>
          </a:p>
          <a:p>
            <a:pPr eaLnBrk="1" hangingPunct="1"/>
            <a:r>
              <a:rPr lang="zh-CN" altLang="zh-CN"/>
              <a:t>dynamic content.</a:t>
            </a:r>
          </a:p>
          <a:p>
            <a:pPr eaLnBrk="1" hangingPunct="1"/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1709-8F04-9E45-8B87-18B4EB7D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D2D70-0873-C742-9514-56112E9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1464-BDDF-074F-A67E-85D3D68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D23B-8706-304D-AB8C-067E8C0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0CF1-C0D4-AC4A-91EA-3796DDF0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5FCC-07EF-3549-A4DD-11280F94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17EB-255B-9E42-94D3-72D69A2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E4ED-521E-D54B-A6BB-1CA5BF9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30AA-DB4A-4F43-AC38-37AB761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FA8A4-BC6A-0D4C-9FE8-6B8D50F66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61297-779C-4C4C-963A-95AD1FD6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FB3E-BCD2-AA42-817A-16658BBC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9946-7C9F-C143-963B-DADA44BE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D87D-AE43-7F4B-A5D4-1995973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D300-B631-4747-8846-11F42F5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E73-B588-0446-A662-E66E9FDE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E5EB-FE69-2F4B-A225-BC2A16F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072F-024C-534B-A549-1CF2747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0CAA-AF10-404F-919A-5AEF2790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7883-2383-CF40-BE1D-8BA8CA4C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5528E-5517-5342-AD44-925866F2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FFED-C212-044E-A309-9284C53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952F-9CE3-6E42-914F-2B0F4C28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B49F-F5AC-2944-9215-C6331C25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6D40-BB6E-324C-BD8B-F8F59BA5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F1EBB-5A11-7D40-A647-892AA802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E35E-E7D2-3542-8914-2290759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2662-5D4B-CE42-ACD9-8F5E8221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87FD-3D5A-524C-B4AA-68A1D83C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C77-1790-1F45-B57B-79391596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4BA5-BA29-0944-A388-B33AFABE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D501C-64E8-7741-A02F-15869115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0D58-19D8-7148-8A3B-ED29767D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1534B-5C0D-CF40-B928-1C58D26C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633B6-EEF2-CD48-811F-AA22FDE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1B6A7-4D63-CA4A-9DFF-D5576097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8DFC5-93AA-084B-841A-E32D93CD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587F-A8BE-8845-B259-A731A1E0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197FB-D144-B344-BA06-3E275772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99E2-F574-8641-89E8-3640DB87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8">
            <a:extLst>
              <a:ext uri="{FF2B5EF4-FFF2-40B4-BE49-F238E27FC236}">
                <a16:creationId xmlns:a16="http://schemas.microsoft.com/office/drawing/2014/main" id="{7E2AF69A-F6D9-5348-A1DE-162C2F262470}"/>
              </a:ext>
            </a:extLst>
          </p:cNvPr>
          <p:cNvSpPr/>
          <p:nvPr userDrawn="1"/>
        </p:nvSpPr>
        <p:spPr>
          <a:xfrm>
            <a:off x="0" y="6087291"/>
            <a:ext cx="12192000" cy="770709"/>
          </a:xfrm>
          <a:prstGeom prst="rect">
            <a:avLst/>
          </a:prstGeom>
          <a:gradFill flip="none" rotWithShape="1">
            <a:gsLst>
              <a:gs pos="0">
                <a:srgbClr val="003047"/>
              </a:gs>
              <a:gs pos="20000">
                <a:srgbClr val="003047"/>
              </a:gs>
              <a:gs pos="69000">
                <a:srgbClr val="002558"/>
              </a:gs>
              <a:gs pos="97000">
                <a:srgbClr val="003047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 descr="E:\Lenny.LI\~desktop\0suTyFFJgA副本.png">
            <a:extLst>
              <a:ext uri="{FF2B5EF4-FFF2-40B4-BE49-F238E27FC236}">
                <a16:creationId xmlns:a16="http://schemas.microsoft.com/office/drawing/2014/main" id="{E4EE241A-D2F8-614F-8227-4B4E3469D1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5912" y="5979402"/>
            <a:ext cx="2389788" cy="98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FB5BC7-2004-FD49-BCBB-687928F681FF}"/>
              </a:ext>
            </a:extLst>
          </p:cNvPr>
          <p:cNvSpPr txBox="1"/>
          <p:nvPr userDrawn="1"/>
        </p:nvSpPr>
        <p:spPr>
          <a:xfrm>
            <a:off x="7106479" y="6472645"/>
            <a:ext cx="493081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2019 C</a:t>
            </a:r>
            <a:r>
              <a:rPr lang="en-US" sz="1050">
                <a:solidFill>
                  <a:srgbClr val="F8C7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</a:t>
            </a:r>
            <a:r>
              <a:rPr lang="en-US" sz="105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PS Inc. All rights reserved. </a:t>
            </a:r>
          </a:p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Any unauthorized copying or distribution of this material is prohibited.</a:t>
            </a:r>
          </a:p>
          <a:p>
            <a:endParaRPr lang="en-US" sz="1000">
              <a:solidFill>
                <a:schemeClr val="bg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96B82-C3EB-B74E-8F69-DDE52A011841}"/>
              </a:ext>
            </a:extLst>
          </p:cNvPr>
          <p:cNvSpPr txBox="1"/>
          <p:nvPr userDrawn="1"/>
        </p:nvSpPr>
        <p:spPr>
          <a:xfrm>
            <a:off x="9135291" y="252549"/>
            <a:ext cx="2516778" cy="45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92" y="6263122"/>
            <a:ext cx="924248" cy="380228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5CE16F3-1146-7C4E-82FC-F757E33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59" y="6174470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200" b="1" kern="1200" smtClean="0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defRPr>
            </a:lvl1pPr>
          </a:lstStyle>
          <a:p>
            <a:fld id="{CAD3A438-DDFB-2D40-B63B-99D1D45A3BA4}" type="slidenum">
              <a:rPr lang="en-US" altLang="zh-CN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15</a:t>
            </a:r>
            <a:endParaRPr lang="zh-CN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383FDBE-1F39-704B-8043-439F10A28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5926"/>
            <a:ext cx="6731877" cy="58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A35D-8AC9-F045-8745-C5B52F12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B470-E182-8A41-9049-27CE54C7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6277D-9B39-A947-9661-2ACD783F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0394-8093-7648-A62E-DA09EFE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5D30-D1C3-E940-8B18-6DAECC55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07AE-2625-FB49-A551-E92DB27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ED9-1D6F-A245-AFCF-0827623A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C4C03-3EB0-B84F-B3E8-E39121114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E744-259F-4E4A-AC42-D2E44D997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E2D2-7CFE-8743-AB42-EE9540D7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0527-5A77-9E43-8087-517F28AB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9B1CE-E85F-1D4D-A398-E4E3078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3A438-DDFB-2D40-B63B-99D1D45A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F26-3BE4-3F4F-A458-9361C65E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6441-0FEF-2742-81B4-70B82B9D8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6365-9C5B-B940-AC4B-46660EFF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karta.apache.org/tomcat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87BE1BA2-812A-CF4B-8F3D-550EF939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C1163-A916-4F32-B44F-ECD290BC0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621" y="246442"/>
            <a:ext cx="1401382" cy="576518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9407BBC-2FAB-3648-A3C6-612A4D10EA9B}"/>
              </a:ext>
            </a:extLst>
          </p:cNvPr>
          <p:cNvSpPr/>
          <p:nvPr/>
        </p:nvSpPr>
        <p:spPr>
          <a:xfrm>
            <a:off x="1" y="2465535"/>
            <a:ext cx="12192000" cy="2228385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22415" y="2764339"/>
            <a:ext cx="7529305" cy="1592603"/>
            <a:chOff x="1553735" y="2657658"/>
            <a:chExt cx="6264000" cy="1324963"/>
          </a:xfrm>
        </p:grpSpPr>
        <p:sp>
          <p:nvSpPr>
            <p:cNvPr id="7" name="矩形 6"/>
            <p:cNvSpPr/>
            <p:nvPr/>
          </p:nvSpPr>
          <p:spPr>
            <a:xfrm>
              <a:off x="2418569" y="2657658"/>
              <a:ext cx="4562571" cy="6401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  <a:ea typeface="黑体"/>
                  <a:cs typeface="Arial" panose="020B0604020202020204" pitchFamily="34" charset="0"/>
                </a:rPr>
                <a:t>CLPS Incorporation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27669" y="3598540"/>
              <a:ext cx="3888660" cy="384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cap="all" dirty="0">
                  <a:solidFill>
                    <a:schemeClr val="bg1"/>
                  </a:solidFill>
                  <a:latin typeface="Arial"/>
                  <a:ea typeface="黑体"/>
                  <a:cs typeface="Arial" panose="020B0604020202020204" pitchFamily="34" charset="0"/>
                </a:rPr>
                <a:t>Nasdaq:</a:t>
              </a:r>
              <a:r>
                <a:rPr lang="zh-CN" altLang="en-US" sz="2400" cap="all" dirty="0">
                  <a:solidFill>
                    <a:schemeClr val="bg1"/>
                  </a:solidFill>
                  <a:latin typeface="Arial"/>
                  <a:ea typeface="黑体"/>
                  <a:cs typeface="Arial" panose="020B0604020202020204" pitchFamily="34" charset="0"/>
                </a:rPr>
                <a:t> </a:t>
              </a:r>
              <a:r>
                <a:rPr lang="en-US" altLang="zh-CN" sz="2400" cap="all" dirty="0">
                  <a:solidFill>
                    <a:schemeClr val="bg1"/>
                  </a:solidFill>
                  <a:latin typeface="Arial"/>
                  <a:ea typeface="黑体"/>
                  <a:cs typeface="Arial" panose="020B0604020202020204" pitchFamily="34" charset="0"/>
                </a:rPr>
                <a:t>CLPS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553735" y="3454400"/>
              <a:ext cx="626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4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E302298-A740-4D57-AF9B-3088B12A8E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4000" b="1" i="1"/>
              <a:t>JSP</a:t>
            </a:r>
            <a:r>
              <a:rPr lang="zh-CN" altLang="en-US" sz="4000" b="1" i="1"/>
              <a:t>语法</a:t>
            </a:r>
            <a:endParaRPr lang="zh-CN" altLang="zh-CN" sz="40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62ECAF-F319-4B58-8A39-36613CAC71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静态模板：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dirty="0"/>
              <a:t>JavaScript</a:t>
            </a:r>
          </a:p>
          <a:p>
            <a:pPr eaLnBrk="1" hangingPunct="1">
              <a:defRPr/>
            </a:pPr>
            <a:r>
              <a:rPr lang="zh-CN" altLang="en-US" dirty="0"/>
              <a:t>动态元素：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sz="2600" dirty="0"/>
              <a:t>1.</a:t>
            </a:r>
            <a:r>
              <a:rPr lang="zh-CN" altLang="en-US" sz="2600" dirty="0"/>
              <a:t>指令（伪指令）</a:t>
            </a:r>
            <a:endParaRPr lang="en-US" altLang="zh-CN" sz="2600" dirty="0"/>
          </a:p>
          <a:p>
            <a:pPr marL="0" indent="0">
              <a:buNone/>
              <a:defRPr/>
            </a:pPr>
            <a:r>
              <a:rPr lang="en-US" altLang="zh-CN" sz="2600" dirty="0"/>
              <a:t>2.</a:t>
            </a:r>
            <a:r>
              <a:rPr lang="zh-CN" altLang="en-US" sz="2600" dirty="0"/>
              <a:t>动作元素</a:t>
            </a:r>
            <a:endParaRPr lang="en-US" altLang="zh-CN" sz="2600" dirty="0"/>
          </a:p>
          <a:p>
            <a:pPr marL="0" indent="0">
              <a:buNone/>
              <a:defRPr/>
            </a:pPr>
            <a:r>
              <a:rPr lang="en-US" altLang="zh-CN" sz="2600" dirty="0"/>
              <a:t>3.</a:t>
            </a:r>
            <a:r>
              <a:rPr lang="zh-CN" altLang="en-US" sz="2600" dirty="0"/>
              <a:t>脚本元素</a:t>
            </a:r>
            <a:endParaRPr lang="en-US" altLang="zh-CN" sz="2600" dirty="0"/>
          </a:p>
          <a:p>
            <a:pPr marL="0" indent="0">
              <a:buNone/>
              <a:defRPr/>
            </a:pPr>
            <a:r>
              <a:rPr lang="en-US" altLang="zh-CN" dirty="0"/>
              <a:t>	</a:t>
            </a:r>
            <a:r>
              <a:rPr lang="en-US" altLang="zh-CN" sz="2200" dirty="0"/>
              <a:t>a.</a:t>
            </a:r>
            <a:r>
              <a:rPr lang="zh-CN" altLang="en-US" sz="2200" dirty="0"/>
              <a:t>声明</a:t>
            </a:r>
            <a:endParaRPr lang="en-US" altLang="zh-CN" sz="2200" dirty="0"/>
          </a:p>
          <a:p>
            <a:pPr marL="0" indent="0">
              <a:buNone/>
              <a:defRPr/>
            </a:pPr>
            <a:r>
              <a:rPr lang="en-US" altLang="zh-CN" sz="2200" dirty="0"/>
              <a:t>	b.</a:t>
            </a:r>
            <a:r>
              <a:rPr lang="zh-CN" altLang="en-US" sz="2200" dirty="0"/>
              <a:t>脚本</a:t>
            </a:r>
            <a:endParaRPr lang="en-US" altLang="zh-CN" sz="2200" dirty="0"/>
          </a:p>
          <a:p>
            <a:pPr marL="0" indent="0">
              <a:buNone/>
              <a:defRPr/>
            </a:pPr>
            <a:r>
              <a:rPr lang="en-US" altLang="zh-CN" sz="2200" dirty="0"/>
              <a:t>	c.</a:t>
            </a:r>
            <a:r>
              <a:rPr lang="zh-CN" altLang="en-US" sz="2200" dirty="0"/>
              <a:t>表达式</a:t>
            </a:r>
            <a:endParaRPr lang="zh-CN" altLang="zh-CN" sz="2200" dirty="0"/>
          </a:p>
        </p:txBody>
      </p:sp>
      <p:sp>
        <p:nvSpPr>
          <p:cNvPr id="64516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75762FB-FDD8-41DC-A382-E703C5CDBC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40D085-D581-4CF8-A0CE-FB5A45D2D1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/>
              <a:t>JSP Lifecycle</a:t>
            </a:r>
            <a:endParaRPr lang="zh-CN" altLang="zh-CN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131EE133-3097-47F5-BA52-97713EDD2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50" y="1312416"/>
            <a:ext cx="7239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4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565B2A9-CCFB-49F8-8F38-EDFE5B7911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CBB303-DB80-4E90-B852-B9E81EDB9F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/>
              <a:t>Directives</a:t>
            </a:r>
            <a:r>
              <a:rPr lang="zh-CN" altLang="zh-CN" sz="4000"/>
              <a:t>(指令)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79D40BE-1EC2-4E14-AE0B-F3248925AA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2" y="1127124"/>
            <a:ext cx="7772400" cy="160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/>
              <a:t>用于定义和设置应用到整个JSP页面的属性.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>
                <a:latin typeface="Wingdings016026040" charset="0"/>
              </a:rPr>
              <a:t> T</a:t>
            </a:r>
            <a:r>
              <a:rPr lang="zh-CN" altLang="zh-CN"/>
              <a:t>hree JSP directives:</a:t>
            </a:r>
          </a:p>
        </p:txBody>
      </p:sp>
      <p:graphicFrame>
        <p:nvGraphicFramePr>
          <p:cNvPr id="75780" name="Group 4">
            <a:extLst>
              <a:ext uri="{FF2B5EF4-FFF2-40B4-BE49-F238E27FC236}">
                <a16:creationId xmlns:a16="http://schemas.microsoft.com/office/drawing/2014/main" id="{F2FF404E-D777-4F50-8715-BFFC72833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5180"/>
              </p:ext>
            </p:extLst>
          </p:nvPr>
        </p:nvGraphicFramePr>
        <p:xfrm>
          <a:off x="2362200" y="2605488"/>
          <a:ext cx="7239000" cy="22256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Directive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Descriptipn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 controlling page attributes like class imports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include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 including other JSPs or HTML documents in this JSP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taglib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 loading tag libraries that extend functionality of JSP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4" name="Rectangle 22">
            <a:extLst>
              <a:ext uri="{FF2B5EF4-FFF2-40B4-BE49-F238E27FC236}">
                <a16:creationId xmlns:a16="http://schemas.microsoft.com/office/drawing/2014/main" id="{59E1B473-E299-4087-9B1B-7027A7FF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81474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zh-CN" altLang="zh-CN" sz="2000" b="1" dirty="0">
                <a:latin typeface="Courier-Bold" charset="0"/>
              </a:rPr>
              <a:t>&lt;%@ </a:t>
            </a:r>
            <a:r>
              <a:rPr lang="zh-CN" altLang="zh-CN" sz="2000" b="1" i="1" dirty="0">
                <a:latin typeface="Courier-BoldOblique" charset="0"/>
              </a:rPr>
              <a:t>dir_type dir_attr </a:t>
            </a:r>
            <a:r>
              <a:rPr lang="zh-CN" altLang="zh-CN" sz="2000" b="1" dirty="0">
                <a:latin typeface="Courier-Bold" charset="0"/>
              </a:rPr>
              <a:t>%&gt;</a:t>
            </a:r>
            <a:endParaRPr lang="zh-CN" altLang="zh-CN" sz="2800" dirty="0"/>
          </a:p>
        </p:txBody>
      </p:sp>
      <p:sp>
        <p:nvSpPr>
          <p:cNvPr id="75799" name="AutoShape 23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CE8F20-8A1E-430A-A787-78837D17D1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702089C-C275-4CF9-93AE-DA51735ACF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/>
              <a:t>The </a:t>
            </a:r>
            <a:r>
              <a:rPr lang="zh-CN" altLang="zh-CN" b="1">
                <a:latin typeface="Courier-Bold" charset="0"/>
              </a:rPr>
              <a:t>page </a:t>
            </a:r>
            <a:r>
              <a:rPr lang="zh-CN" altLang="zh-CN" b="1" i="1"/>
              <a:t>Directive</a:t>
            </a:r>
            <a:endParaRPr lang="zh-CN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D6E26CF-B748-4AB3-84EF-DA84D6DF94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6231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3600" dirty="0"/>
              <a:t>The </a:t>
            </a:r>
            <a:r>
              <a:rPr lang="zh-CN" altLang="zh-CN" sz="3600" dirty="0">
                <a:latin typeface="Courier-Bold" charset="0"/>
              </a:rPr>
              <a:t>page </a:t>
            </a:r>
            <a:r>
              <a:rPr lang="zh-CN" altLang="zh-CN" sz="3600" dirty="0"/>
              <a:t>directive communicates pagespecific information to the JSP engine.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&lt;HTML&gt;&lt;TITLE&gt;Example Use Of page Directive&lt;/TITLE&gt;&lt;BODY&gt;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&lt;%@ page import="myPackage.myClassA"%&gt;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&lt;%@ page import="myPackage.myClassB"%&gt;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&lt;%@ page errorPage="myErrorPage.jsp"%&gt;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...the rest of the JSP...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dirty="0">
                <a:latin typeface="Courier-Bold" charset="0"/>
              </a:rPr>
              <a:t>&lt;/BODY&gt;&lt;/HTML&gt;</a:t>
            </a:r>
            <a:endParaRPr lang="zh-CN" altLang="zh-CN" dirty="0"/>
          </a:p>
        </p:txBody>
      </p:sp>
      <p:sp>
        <p:nvSpPr>
          <p:cNvPr id="76804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D143782-BB47-4094-9C1B-A3D4C7C920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527ECD3-BDF5-4CF0-94CB-7524B3363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 b="1" i="1"/>
              <a:t>The </a:t>
            </a:r>
            <a:r>
              <a:rPr lang="zh-CN" altLang="zh-CN" b="1">
                <a:latin typeface="Courier-Bold" charset="0"/>
              </a:rPr>
              <a:t>page </a:t>
            </a:r>
            <a:r>
              <a:rPr lang="zh-CN" altLang="zh-CN" b="1" i="1"/>
              <a:t>Directive</a:t>
            </a:r>
            <a:r>
              <a:rPr lang="zh-CN" altLang="en-US" b="1" i="1"/>
              <a:t>（</a:t>
            </a:r>
            <a:r>
              <a:rPr lang="en-US" altLang="zh-CN" b="1" i="1"/>
              <a:t>13</a:t>
            </a:r>
            <a:r>
              <a:rPr lang="zh-CN" altLang="en-US" b="1" i="1"/>
              <a:t>个）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C674D405-15A7-4AAA-B9B0-FB874C4665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17252"/>
            <a:ext cx="10515600" cy="4351338"/>
          </a:xfrm>
        </p:spPr>
        <p:txBody>
          <a:bodyPr/>
          <a:lstStyle/>
          <a:p>
            <a:r>
              <a:rPr lang="en-US" altLang="zh-CN" dirty="0"/>
              <a:t>Language</a:t>
            </a:r>
            <a:r>
              <a:rPr lang="zh-CN" altLang="en-US" dirty="0"/>
              <a:t>，默认值为</a:t>
            </a:r>
            <a:r>
              <a:rPr lang="en-US" altLang="zh-CN" dirty="0"/>
              <a:t>java</a:t>
            </a:r>
          </a:p>
          <a:p>
            <a:r>
              <a:rPr lang="en-US" altLang="zh-CN" dirty="0"/>
              <a:t>Extends </a:t>
            </a:r>
            <a:r>
              <a:rPr lang="zh-CN" altLang="en-US" dirty="0"/>
              <a:t>完全限定的类名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zh-CN" altLang="en-US" dirty="0"/>
              <a:t>只有其可以重复设置</a:t>
            </a:r>
            <a:endParaRPr lang="en-US" altLang="zh-CN" dirty="0"/>
          </a:p>
          <a:p>
            <a:r>
              <a:rPr lang="en-US" altLang="zh-CN" dirty="0"/>
              <a:t>Session </a:t>
            </a:r>
            <a:r>
              <a:rPr lang="en-US" altLang="zh-CN" dirty="0" err="1"/>
              <a:t>ture|false</a:t>
            </a:r>
            <a:r>
              <a:rPr lang="en-US" altLang="zh-CN" dirty="0"/>
              <a:t> </a:t>
            </a:r>
            <a:r>
              <a:rPr lang="zh-CN" altLang="en-US" dirty="0"/>
              <a:t>是否可以使用</a:t>
            </a:r>
            <a:r>
              <a:rPr lang="en-US" altLang="zh-CN" dirty="0"/>
              <a:t>session</a:t>
            </a:r>
            <a:r>
              <a:rPr lang="zh-CN" altLang="en-US" dirty="0"/>
              <a:t>对象，默认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Buffer </a:t>
            </a:r>
            <a:r>
              <a:rPr lang="en-US" altLang="zh-CN" dirty="0" err="1"/>
              <a:t>none|Size</a:t>
            </a:r>
            <a:r>
              <a:rPr lang="en-US" altLang="zh-CN" dirty="0"/>
              <a:t> kb </a:t>
            </a:r>
            <a:r>
              <a:rPr lang="zh-CN" altLang="en-US" dirty="0"/>
              <a:t>指定</a:t>
            </a:r>
            <a:r>
              <a:rPr lang="en-US" altLang="zh-CN" dirty="0"/>
              <a:t>out</a:t>
            </a:r>
            <a:r>
              <a:rPr lang="zh-CN" altLang="en-US" dirty="0"/>
              <a:t>对象使用的缓冲区大小，默认</a:t>
            </a:r>
            <a:r>
              <a:rPr lang="en-US" altLang="zh-CN" dirty="0"/>
              <a:t>8kb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8265E8B7-F42A-48E7-BD5E-D690F03616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 b="1" i="1"/>
              <a:t>The </a:t>
            </a:r>
            <a:r>
              <a:rPr lang="zh-CN" altLang="zh-CN" b="1">
                <a:latin typeface="Courier-Bold" charset="0"/>
              </a:rPr>
              <a:t>page </a:t>
            </a:r>
            <a:r>
              <a:rPr lang="zh-CN" altLang="zh-CN" b="1" i="1"/>
              <a:t>Directive</a:t>
            </a:r>
            <a:r>
              <a:rPr lang="zh-CN" altLang="en-US" b="1" i="1"/>
              <a:t>（</a:t>
            </a:r>
            <a:r>
              <a:rPr lang="en-US" altLang="zh-CN" b="1" i="1"/>
              <a:t>13</a:t>
            </a:r>
            <a:r>
              <a:rPr lang="zh-CN" altLang="en-US" b="1" i="1"/>
              <a:t>个）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E200522E-4F05-4BF6-888A-261816586C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61640"/>
            <a:ext cx="10515600" cy="4351338"/>
          </a:xfrm>
        </p:spPr>
        <p:txBody>
          <a:bodyPr/>
          <a:lstStyle/>
          <a:p>
            <a:r>
              <a:rPr lang="en-US" altLang="zh-CN" dirty="0" err="1"/>
              <a:t>autoFlush</a:t>
            </a:r>
            <a:r>
              <a:rPr lang="en-US" altLang="zh-CN" dirty="0"/>
              <a:t> </a:t>
            </a:r>
            <a:r>
              <a:rPr lang="en-US" altLang="zh-CN" dirty="0" err="1"/>
              <a:t>ture|false</a:t>
            </a:r>
            <a:r>
              <a:rPr lang="en-US" altLang="zh-CN" dirty="0"/>
              <a:t> </a:t>
            </a:r>
            <a:r>
              <a:rPr lang="zh-CN" altLang="en-US" dirty="0"/>
              <a:t>默认</a:t>
            </a:r>
            <a:r>
              <a:rPr lang="en-US" altLang="zh-CN" dirty="0" err="1"/>
              <a:t>ture</a:t>
            </a:r>
            <a:r>
              <a:rPr lang="zh-CN" altLang="en-US" dirty="0"/>
              <a:t>，自动刷新缓冲区，</a:t>
            </a:r>
            <a:r>
              <a:rPr lang="en-US" altLang="zh-CN" dirty="0"/>
              <a:t>false</a:t>
            </a:r>
            <a:r>
              <a:rPr lang="zh-CN" altLang="en-US" dirty="0"/>
              <a:t>将抛出一个异常</a:t>
            </a:r>
            <a:endParaRPr lang="en-US" altLang="zh-CN" dirty="0"/>
          </a:p>
          <a:p>
            <a:r>
              <a:rPr lang="en-US" altLang="zh-CN" dirty="0" err="1"/>
              <a:t>isThreadSafe</a:t>
            </a:r>
            <a:r>
              <a:rPr lang="en-US" altLang="zh-CN" dirty="0"/>
              <a:t> </a:t>
            </a:r>
            <a:r>
              <a:rPr lang="en-US" altLang="zh-CN" dirty="0" err="1"/>
              <a:t>ture|false</a:t>
            </a:r>
            <a:r>
              <a:rPr lang="en-US" altLang="zh-CN" dirty="0"/>
              <a:t> </a:t>
            </a:r>
            <a:r>
              <a:rPr lang="zh-CN" altLang="en-US" dirty="0"/>
              <a:t>是否线程安全，默认值为</a:t>
            </a:r>
            <a:r>
              <a:rPr lang="en-US" altLang="zh-CN" dirty="0"/>
              <a:t>false </a:t>
            </a:r>
            <a:r>
              <a:rPr lang="zh-CN" altLang="en-US" dirty="0"/>
              <a:t>不建议用。</a:t>
            </a:r>
            <a:endParaRPr lang="en-US" altLang="zh-CN" dirty="0"/>
          </a:p>
          <a:p>
            <a:r>
              <a:rPr lang="en-US" altLang="zh-CN" dirty="0"/>
              <a:t>Info </a:t>
            </a:r>
            <a:r>
              <a:rPr lang="zh-CN" altLang="en-US" dirty="0"/>
              <a:t>指定页面的相关信息</a:t>
            </a:r>
            <a:endParaRPr lang="en-US" altLang="zh-CN" dirty="0"/>
          </a:p>
          <a:p>
            <a:r>
              <a:rPr lang="en-US" altLang="zh-CN" dirty="0" err="1"/>
              <a:t>errorPage</a:t>
            </a:r>
            <a:r>
              <a:rPr lang="en-US" altLang="zh-CN" dirty="0"/>
              <a:t> </a:t>
            </a:r>
            <a:r>
              <a:rPr lang="zh-CN" altLang="en-US" dirty="0"/>
              <a:t>转向错误处理页面</a:t>
            </a:r>
            <a:endParaRPr lang="en-US" altLang="zh-CN" dirty="0"/>
          </a:p>
          <a:p>
            <a:r>
              <a:rPr lang="en-US" altLang="zh-CN" dirty="0" err="1"/>
              <a:t>isEorrPage</a:t>
            </a:r>
            <a:r>
              <a:rPr lang="en-US" altLang="zh-CN" dirty="0"/>
              <a:t> </a:t>
            </a:r>
            <a:r>
              <a:rPr lang="en-US" altLang="zh-CN" dirty="0" err="1"/>
              <a:t>ture|false</a:t>
            </a:r>
            <a:r>
              <a:rPr lang="zh-CN" altLang="en-US" dirty="0"/>
              <a:t>，指定当前页面是不是另外一个页面的错误处理页面，默认是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6833583-3239-4954-979D-50B804A70E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 b="1" i="1"/>
              <a:t>The </a:t>
            </a:r>
            <a:r>
              <a:rPr lang="zh-CN" altLang="zh-CN" b="1">
                <a:latin typeface="Courier-Bold" charset="0"/>
              </a:rPr>
              <a:t>page </a:t>
            </a:r>
            <a:r>
              <a:rPr lang="zh-CN" altLang="zh-CN" b="1" i="1"/>
              <a:t>Directive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22987869-1EBE-48C9-8909-D88DFC69B1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06029"/>
            <a:ext cx="10515600" cy="4351338"/>
          </a:xfrm>
        </p:spPr>
        <p:txBody>
          <a:bodyPr/>
          <a:lstStyle/>
          <a:p>
            <a:r>
              <a:rPr lang="en-US" altLang="zh-CN" dirty="0" err="1"/>
              <a:t>contentType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  <a:r>
              <a:rPr lang="en-US" altLang="zh-CN" dirty="0" err="1"/>
              <a:t>Jsp</a:t>
            </a:r>
            <a:r>
              <a:rPr lang="en-US" altLang="zh-CN" dirty="0"/>
              <a:t> MI ME</a:t>
            </a:r>
            <a:r>
              <a:rPr lang="zh-CN" altLang="en-US" dirty="0"/>
              <a:t>类型和字符编码格式</a:t>
            </a:r>
            <a:endParaRPr lang="en-US" altLang="zh-CN" dirty="0"/>
          </a:p>
          <a:p>
            <a:r>
              <a:rPr lang="en-US" altLang="zh-CN" sz="2000" dirty="0"/>
              <a:t>&lt;%@page </a:t>
            </a:r>
            <a:r>
              <a:rPr lang="en-US" altLang="zh-CN" sz="2000" dirty="0" err="1"/>
              <a:t>contentType</a:t>
            </a:r>
            <a:r>
              <a:rPr lang="en-US" altLang="zh-CN" sz="2000" dirty="0"/>
              <a:t>=“text/</a:t>
            </a:r>
            <a:r>
              <a:rPr lang="en-US" altLang="zh-CN" sz="2000" dirty="0" err="1"/>
              <a:t>html;charset</a:t>
            </a:r>
            <a:r>
              <a:rPr lang="en-US" altLang="zh-CN" sz="2000" dirty="0"/>
              <a:t>=UTF-8”%&gt;</a:t>
            </a:r>
          </a:p>
          <a:p>
            <a:r>
              <a:rPr lang="en-US" altLang="zh-CN" dirty="0" err="1"/>
              <a:t>pageEncoding</a:t>
            </a:r>
            <a:r>
              <a:rPr lang="en-US" altLang="zh-CN" dirty="0"/>
              <a:t> </a:t>
            </a:r>
            <a:r>
              <a:rPr lang="zh-CN" altLang="en-US" dirty="0"/>
              <a:t>指定字符编码，优先级高于</a:t>
            </a:r>
            <a:r>
              <a:rPr lang="en-US" altLang="zh-CN" dirty="0" err="1"/>
              <a:t>contentType</a:t>
            </a:r>
            <a:r>
              <a:rPr lang="zh-CN" altLang="en-US" dirty="0"/>
              <a:t>，默认</a:t>
            </a:r>
            <a:r>
              <a:rPr lang="en-US" altLang="zh-CN" dirty="0"/>
              <a:t>”ISO-8859-1”</a:t>
            </a:r>
          </a:p>
          <a:p>
            <a:r>
              <a:rPr lang="en-US" altLang="zh-CN" dirty="0" err="1"/>
              <a:t>isELIgnored</a:t>
            </a:r>
            <a:r>
              <a:rPr lang="en-US" altLang="zh-CN" dirty="0"/>
              <a:t> </a:t>
            </a:r>
            <a:r>
              <a:rPr lang="en-US" altLang="zh-CN" dirty="0" err="1"/>
              <a:t>ture|false</a:t>
            </a:r>
            <a:r>
              <a:rPr lang="en-US" altLang="zh-CN" dirty="0"/>
              <a:t>, </a:t>
            </a:r>
            <a:r>
              <a:rPr lang="zh-CN" altLang="en-US" dirty="0"/>
              <a:t>是否执行或忽略</a:t>
            </a:r>
            <a:r>
              <a:rPr lang="en-US" altLang="zh-CN" dirty="0"/>
              <a:t>EL</a:t>
            </a:r>
            <a:r>
              <a:rPr lang="zh-CN" altLang="en-US" dirty="0"/>
              <a:t>表达式，</a:t>
            </a:r>
            <a:r>
              <a:rPr lang="en-US" altLang="zh-CN" dirty="0"/>
              <a:t>false </a:t>
            </a:r>
            <a:r>
              <a:rPr lang="zh-CN" altLang="en-US" dirty="0"/>
              <a:t>执行（默认）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536657F-58A2-4DA6-90EF-998CC18776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i="1"/>
              <a:t>Include </a:t>
            </a:r>
            <a:r>
              <a:rPr lang="zh-CN" altLang="zh-CN" b="1" i="1"/>
              <a:t>Directive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3F1A74D-395D-456A-A7FF-65BBDEA5DF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77555"/>
            <a:ext cx="10515600" cy="435133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jsp</a:t>
            </a:r>
            <a:r>
              <a:rPr lang="zh-CN" altLang="en-US" dirty="0"/>
              <a:t>静态包含一个文件</a:t>
            </a:r>
            <a:endParaRPr lang="en-US" altLang="zh-CN" dirty="0"/>
          </a:p>
          <a:p>
            <a:r>
              <a:rPr lang="en-US" altLang="zh-CN" dirty="0"/>
              <a:t>&lt;%@ include file=“</a:t>
            </a:r>
            <a:r>
              <a:rPr lang="zh-CN" altLang="en-US" dirty="0"/>
              <a:t>文件的绝对路径或者相对路径</a:t>
            </a:r>
            <a:r>
              <a:rPr lang="en-US" altLang="zh-CN" dirty="0"/>
              <a:t>”%&gt;</a:t>
            </a:r>
          </a:p>
          <a:p>
            <a:r>
              <a:rPr lang="en-US" altLang="zh-CN" dirty="0"/>
              <a:t>File</a:t>
            </a:r>
            <a:r>
              <a:rPr lang="zh-CN" altLang="en-US" dirty="0"/>
              <a:t>为相当于当前</a:t>
            </a:r>
            <a:r>
              <a:rPr lang="en-US" altLang="zh-CN" dirty="0" err="1"/>
              <a:t>jsp</a:t>
            </a:r>
            <a:r>
              <a:rPr lang="zh-CN" altLang="en-US" dirty="0"/>
              <a:t>文件路径的</a:t>
            </a:r>
            <a:r>
              <a:rPr lang="en-US" altLang="zh-CN" dirty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2265D058-E9A9-491A-8E15-6C6D9F2551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i="1"/>
              <a:t>taglib </a:t>
            </a:r>
            <a:r>
              <a:rPr lang="zh-CN" altLang="zh-CN" b="1" i="1"/>
              <a:t>Directive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D0DED0F5-E6B7-435E-A79B-E9301465D2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3986"/>
            <a:ext cx="10515600" cy="4351338"/>
          </a:xfrm>
        </p:spPr>
        <p:txBody>
          <a:bodyPr/>
          <a:lstStyle/>
          <a:p>
            <a:r>
              <a:rPr lang="zh-CN" altLang="en-US" dirty="0"/>
              <a:t>使用用户定制的标签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CDAAAA3-D5BB-41D2-BF0D-0C68802103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42" y="110971"/>
            <a:ext cx="7772400" cy="6492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 dirty="0"/>
              <a:t>JSP Actions</a:t>
            </a:r>
            <a:r>
              <a:rPr lang="zh-CN" altLang="en-US" b="1" i="1" dirty="0"/>
              <a:t>（动作元素</a:t>
            </a:r>
            <a:r>
              <a:rPr lang="en-US" altLang="zh-CN" b="1" i="1" dirty="0"/>
              <a:t>20</a:t>
            </a:r>
            <a:r>
              <a:rPr lang="zh-CN" altLang="en-US" b="1" i="1" dirty="0"/>
              <a:t>个）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2BDEFB6-081A-4A6C-93FF-87C8C35AE2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952" y="837460"/>
            <a:ext cx="7772400" cy="83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Actions are used to add features to JSPs.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The JSP standard actions are:</a:t>
            </a:r>
          </a:p>
        </p:txBody>
      </p:sp>
      <p:graphicFrame>
        <p:nvGraphicFramePr>
          <p:cNvPr id="77828" name="Group 4">
            <a:extLst>
              <a:ext uri="{FF2B5EF4-FFF2-40B4-BE49-F238E27FC236}">
                <a16:creationId xmlns:a16="http://schemas.microsoft.com/office/drawing/2014/main" id="{8094AA75-4532-4282-B6A4-AFC95272E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98676"/>
              </p:ext>
            </p:extLst>
          </p:nvPr>
        </p:nvGraphicFramePr>
        <p:xfrm>
          <a:off x="2125463" y="1555751"/>
          <a:ext cx="7391400" cy="44735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jsp:useBean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loads and instantiates Java class if not already loaded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jsp:setProperty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Sets value of variable of JavaBean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jsp:getProperty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Gets value of variable of JavaBean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jsp:include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Includes another page or servlet in this JSP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jsp:forward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Forwards request to another JSP or servlet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jsp:plugin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Generates necessary code to load and initialize Java plugin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854" name="AutoShape 30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A7A1668-6309-4870-8429-9B8D3CF8DA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87BE1BA2-812A-CF4B-8F3D-550EF939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C1163-A916-4F32-B44F-ECD290BC0A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8" name="Picture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1BA8D-7FC7-420B-B1A9-9F63698F5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621" y="246442"/>
            <a:ext cx="1401382" cy="576518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29407BBC-2FAB-3648-A3C6-612A4D10EA9B}"/>
              </a:ext>
            </a:extLst>
          </p:cNvPr>
          <p:cNvSpPr/>
          <p:nvPr/>
        </p:nvSpPr>
        <p:spPr>
          <a:xfrm>
            <a:off x="0" y="2474604"/>
            <a:ext cx="12192000" cy="2228385"/>
          </a:xfrm>
          <a:prstGeom prst="rect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2815" y="6175295"/>
            <a:ext cx="388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b="0" cap="none" baseline="0" dirty="0"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CLPS Incorporation</a:t>
            </a:r>
            <a:endParaRPr lang="zh-CN" altLang="en-US" sz="1600" b="0" cap="none" baseline="0" dirty="0"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2285" y="2766028"/>
            <a:ext cx="52387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600" b="1" i="1" dirty="0"/>
              <a:t>Java Web应用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2285" y="3874024"/>
            <a:ext cx="3888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75365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8EC48F1-874F-4579-B98F-85C417A86D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879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 b="1" i="1" dirty="0"/>
              <a:t>Actions</a:t>
            </a:r>
            <a:endParaRPr lang="zh-CN" altLang="en-US" dirty="0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64CFEDF-ACF6-4AB4-A348-725A0596F3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431" y="1186433"/>
            <a:ext cx="10515600" cy="4351338"/>
          </a:xfrm>
        </p:spPr>
        <p:txBody>
          <a:bodyPr/>
          <a:lstStyle/>
          <a:p>
            <a:r>
              <a:rPr lang="zh-CN" altLang="zh-CN" dirty="0">
                <a:latin typeface="Courier-Bold" charset="0"/>
              </a:rPr>
              <a:t>jsp:include</a:t>
            </a:r>
            <a:endParaRPr lang="zh-CN" altLang="zh-CN" dirty="0"/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 page=“</a:t>
            </a:r>
            <a:r>
              <a:rPr lang="zh-CN" altLang="en-US" sz="2000" dirty="0"/>
              <a:t>文件的绝对路径或者相对路径</a:t>
            </a:r>
            <a:r>
              <a:rPr lang="en-US" altLang="zh-CN" sz="2000" dirty="0"/>
              <a:t>”&gt;</a:t>
            </a:r>
          </a:p>
          <a:p>
            <a:r>
              <a:rPr lang="en-US" altLang="zh-CN" dirty="0" err="1"/>
              <a:t>Jsp:param</a:t>
            </a:r>
            <a:endParaRPr lang="en-US" altLang="zh-CN" dirty="0"/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jsp:param</a:t>
            </a:r>
            <a:r>
              <a:rPr lang="en-US" altLang="zh-CN" sz="2000" dirty="0"/>
              <a:t> name=“name” value=“value”&gt; </a:t>
            </a:r>
            <a:r>
              <a:rPr lang="zh-CN" altLang="en-US" sz="2000" dirty="0"/>
              <a:t>为其他标签提供附加信息，不能单独使用，必须作为</a:t>
            </a:r>
            <a:r>
              <a:rPr lang="en-US" altLang="zh-CN" sz="2000" dirty="0" err="1"/>
              <a:t>jsp:include,jsp:forword,jsp:plugin</a:t>
            </a:r>
            <a:r>
              <a:rPr lang="zh-CN" altLang="en-US" sz="2000" dirty="0"/>
              <a:t>子元素使用</a:t>
            </a:r>
            <a:endParaRPr lang="en-US" altLang="zh-CN" sz="2000" dirty="0"/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 page="</a:t>
            </a:r>
            <a:r>
              <a:rPr lang="zh-CN" altLang="en-US" sz="2000" dirty="0"/>
              <a:t>被包含文件的路径</a:t>
            </a:r>
            <a:r>
              <a:rPr lang="en-US" altLang="zh-CN" sz="2000" dirty="0"/>
              <a:t>"</a:t>
            </a:r>
            <a:r>
              <a:rPr lang="zh-CN" altLang="en-US" sz="2000" dirty="0"/>
              <a:t>　</a:t>
            </a:r>
            <a:r>
              <a:rPr lang="en-US" altLang="zh-CN" sz="2000" dirty="0"/>
              <a:t>flush="true/false"&gt;</a:t>
            </a:r>
          </a:p>
          <a:p>
            <a:r>
              <a:rPr lang="en-US" altLang="zh-CN" sz="2000" dirty="0"/>
              <a:t>    &lt;</a:t>
            </a:r>
            <a:r>
              <a:rPr lang="en-US" altLang="zh-CN" sz="2000" dirty="0" err="1"/>
              <a:t>jsp:param</a:t>
            </a:r>
            <a:r>
              <a:rPr lang="en-US" altLang="zh-CN" sz="2000" dirty="0"/>
              <a:t> name="</a:t>
            </a:r>
            <a:r>
              <a:rPr lang="zh-CN" altLang="en-US" sz="2000" dirty="0"/>
              <a:t>参数名称</a:t>
            </a:r>
            <a:r>
              <a:rPr lang="en-US" altLang="zh-CN" sz="2000" dirty="0"/>
              <a:t>"</a:t>
            </a:r>
            <a:r>
              <a:rPr lang="zh-CN" altLang="en-US" sz="2000" dirty="0"/>
              <a:t>　</a:t>
            </a:r>
            <a:r>
              <a:rPr lang="en-US" altLang="zh-CN" sz="2000" dirty="0"/>
              <a:t>value="</a:t>
            </a:r>
            <a:r>
              <a:rPr lang="zh-CN" altLang="en-US" sz="2000" dirty="0"/>
              <a:t>参数值</a:t>
            </a:r>
            <a:r>
              <a:rPr lang="en-US" altLang="zh-CN" sz="2000" dirty="0"/>
              <a:t>"/&gt;</a:t>
            </a:r>
          </a:p>
          <a:p>
            <a:r>
              <a:rPr lang="en-US" altLang="zh-CN" sz="2000" dirty="0"/>
              <a:t>&lt;/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&gt;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669BFA-7E3E-4F67-B5C0-021E03FE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28014-A1E0-4C74-9D82-08786C809BFF}"/>
              </a:ext>
            </a:extLst>
          </p:cNvPr>
          <p:cNvSpPr txBox="1">
            <a:spLocks/>
          </p:cNvSpPr>
          <p:nvPr/>
        </p:nvSpPr>
        <p:spPr>
          <a:xfrm>
            <a:off x="186431" y="11864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&lt;%@ include file="..."%&gt; </a:t>
            </a:r>
            <a:r>
              <a:rPr lang="zh-CN" altLang="en-US" sz="2000" dirty="0"/>
              <a:t>为静态的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 page="..." flush="true" /&gt;</a:t>
            </a:r>
            <a:r>
              <a:rPr lang="zh-CN" altLang="en-US" sz="2000" dirty="0"/>
              <a:t>为动态的</a:t>
            </a:r>
          </a:p>
          <a:p>
            <a:r>
              <a:rPr lang="zh-CN" altLang="en-US" sz="2000" dirty="0"/>
              <a:t>动态</a:t>
            </a:r>
            <a:r>
              <a:rPr lang="en-US" altLang="zh-CN" sz="2000" dirty="0"/>
              <a:t>include </a:t>
            </a:r>
            <a:r>
              <a:rPr lang="zh-CN" altLang="en-US" sz="2000" dirty="0"/>
              <a:t>它总是会检查所含文件中的变化</a:t>
            </a:r>
            <a:r>
              <a:rPr lang="en-US" altLang="zh-CN" sz="2000" dirty="0"/>
              <a:t>, </a:t>
            </a:r>
            <a:r>
              <a:rPr lang="zh-CN" altLang="en-US" sz="2000" dirty="0"/>
              <a:t>适合用于包含动态页面</a:t>
            </a:r>
            <a:r>
              <a:rPr lang="en-US" altLang="zh-CN" sz="2000" dirty="0"/>
              <a:t>, </a:t>
            </a:r>
            <a:r>
              <a:rPr lang="zh-CN" altLang="en-US" sz="2000" dirty="0"/>
              <a:t>并且可以带参数</a:t>
            </a:r>
          </a:p>
          <a:p>
            <a:r>
              <a:rPr lang="zh-CN" altLang="en-US" sz="2000" dirty="0"/>
              <a:t>静态</a:t>
            </a:r>
            <a:r>
              <a:rPr lang="en-US" altLang="zh-CN" sz="2000" dirty="0"/>
              <a:t>include</a:t>
            </a:r>
            <a:r>
              <a:rPr lang="zh-CN" altLang="en-US" sz="2000" dirty="0"/>
              <a:t>用</a:t>
            </a:r>
            <a:r>
              <a:rPr lang="en-US" altLang="zh-CN" sz="2000" dirty="0"/>
              <a:t>include</a:t>
            </a:r>
            <a:r>
              <a:rPr lang="zh-CN" altLang="en-US" sz="2000" dirty="0"/>
              <a:t>伪码实现</a:t>
            </a:r>
            <a:r>
              <a:rPr lang="en-US" altLang="zh-CN" sz="2000" dirty="0"/>
              <a:t>, </a:t>
            </a:r>
            <a:r>
              <a:rPr lang="zh-CN" altLang="en-US" sz="2000" dirty="0"/>
              <a:t>不会检查所含文件的变化</a:t>
            </a:r>
            <a:r>
              <a:rPr lang="en-US" altLang="zh-CN" sz="2000" dirty="0"/>
              <a:t>, </a:t>
            </a:r>
            <a:r>
              <a:rPr lang="zh-CN" altLang="en-US" sz="2000" dirty="0"/>
              <a:t>适用于包含静态页面</a:t>
            </a:r>
            <a:endParaRPr lang="en-US" altLang="zh-CN" sz="2000" dirty="0"/>
          </a:p>
          <a:p>
            <a:r>
              <a:rPr lang="en-US" altLang="zh-CN" sz="2000" dirty="0"/>
              <a:t>&lt;%@ include file="..."%&gt;</a:t>
            </a:r>
            <a:r>
              <a:rPr lang="zh-CN" altLang="en-US" sz="2000" dirty="0"/>
              <a:t>速度会快一些</a:t>
            </a:r>
            <a:r>
              <a:rPr lang="en-US" altLang="zh-CN" sz="2000" dirty="0"/>
              <a:t>, </a:t>
            </a:r>
            <a:r>
              <a:rPr lang="zh-CN" altLang="en-US" sz="2000" dirty="0"/>
              <a:t>这个是请求一个页面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 page="..." /&gt;</a:t>
            </a:r>
            <a:r>
              <a:rPr lang="zh-CN" altLang="en-US" sz="2000" dirty="0"/>
              <a:t>相对来讲会慢</a:t>
            </a:r>
            <a:r>
              <a:rPr lang="en-US" altLang="zh-CN" sz="2000" dirty="0"/>
              <a:t>, </a:t>
            </a:r>
            <a:r>
              <a:rPr lang="zh-CN" altLang="en-US" sz="2000" dirty="0"/>
              <a:t>这个相当于请求两个页面</a:t>
            </a:r>
            <a:endParaRPr lang="en-US" altLang="zh-CN" sz="2000" dirty="0"/>
          </a:p>
          <a:p>
            <a:r>
              <a:rPr lang="en-US" altLang="zh-CN" sz="2000" dirty="0"/>
              <a:t>&lt;%@ include file="..."%&gt; </a:t>
            </a:r>
          </a:p>
          <a:p>
            <a:r>
              <a:rPr lang="zh-CN" altLang="en-US" sz="2000" dirty="0"/>
              <a:t>引入静态文本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html,jsp</a:t>
            </a:r>
            <a:r>
              <a:rPr lang="en-US" altLang="zh-CN" sz="2000" dirty="0"/>
              <a:t>),</a:t>
            </a:r>
            <a:r>
              <a:rPr lang="zh-CN" altLang="en-US" sz="2000" dirty="0"/>
              <a:t>在</a:t>
            </a:r>
            <a:r>
              <a:rPr lang="en-US" altLang="zh-CN" sz="2000" dirty="0"/>
              <a:t>JSP</a:t>
            </a:r>
            <a:r>
              <a:rPr lang="zh-CN" altLang="en-US" sz="2000" dirty="0"/>
              <a:t>页面被转化成</a:t>
            </a:r>
            <a:r>
              <a:rPr lang="en-US" altLang="zh-CN" sz="2000" dirty="0"/>
              <a:t>servlet</a:t>
            </a:r>
            <a:r>
              <a:rPr lang="zh-CN" altLang="en-US" sz="2000" dirty="0"/>
              <a:t>之前和它融和到一起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jsp:include</a:t>
            </a:r>
            <a:r>
              <a:rPr lang="en-US" altLang="zh-CN" sz="2000" dirty="0"/>
              <a:t> page="..." flush="true" /&gt;</a:t>
            </a:r>
            <a:r>
              <a:rPr lang="zh-CN" altLang="en-US" sz="2000" dirty="0"/>
              <a:t>引入执行页面或</a:t>
            </a:r>
            <a:r>
              <a:rPr lang="en-US" altLang="zh-CN" sz="2000" dirty="0"/>
              <a:t>servlet</a:t>
            </a:r>
            <a:r>
              <a:rPr lang="zh-CN" altLang="en-US" sz="2000" dirty="0"/>
              <a:t>所生成的应答文本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EC6949-1C4A-419F-A217-85304E6734EA}"/>
              </a:ext>
            </a:extLst>
          </p:cNvPr>
          <p:cNvSpPr txBox="1">
            <a:spLocks/>
          </p:cNvSpPr>
          <p:nvPr/>
        </p:nvSpPr>
        <p:spPr>
          <a:xfrm>
            <a:off x="0" y="98796"/>
            <a:ext cx="10515600" cy="8422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@ include </a:t>
            </a:r>
            <a:r>
              <a:rPr lang="zh-CN" altLang="en-US" sz="4400" dirty="0"/>
              <a:t>和 </a:t>
            </a:r>
            <a:r>
              <a:rPr lang="en-US" altLang="zh-CN" sz="4400" dirty="0" err="1"/>
              <a:t>jsp:include</a:t>
            </a:r>
            <a:r>
              <a:rPr lang="en-US" altLang="zh-CN" sz="4400" dirty="0"/>
              <a:t> </a:t>
            </a:r>
            <a:r>
              <a:rPr lang="zh-CN" altLang="en-US" sz="4400" dirty="0"/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20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D951C9D-A5AA-47C8-82AD-A3DBD5772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脚本元素</a:t>
            </a:r>
            <a:r>
              <a:rPr lang="en-US" altLang="zh-CN" dirty="0"/>
              <a:t>-</a:t>
            </a:r>
            <a:r>
              <a:rPr lang="zh-CN" altLang="en-US" dirty="0"/>
              <a:t>声明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0103B9BB-1E41-4139-AF81-4FC2881A80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4804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&lt;%!</a:t>
            </a:r>
            <a:r>
              <a:rPr lang="zh-CN" altLang="en-US" dirty="0"/>
              <a:t>声明</a:t>
            </a:r>
            <a:r>
              <a:rPr lang="en-US" altLang="zh-CN" dirty="0"/>
              <a:t>%&gt; </a:t>
            </a:r>
            <a:r>
              <a:rPr lang="zh-CN" altLang="en-US" dirty="0"/>
              <a:t>类级别</a:t>
            </a:r>
            <a:endParaRPr lang="en-US" altLang="zh-CN" dirty="0"/>
          </a:p>
          <a:p>
            <a:r>
              <a:rPr lang="en-US" altLang="zh-CN" dirty="0"/>
              <a:t>&lt;%! int x = 3; int y = 4;</a:t>
            </a:r>
          </a:p>
          <a:p>
            <a:pPr marL="457200" lvl="1" indent="0">
              <a:buNone/>
            </a:pPr>
            <a:r>
              <a:rPr lang="en-US" altLang="zh-CN" dirty="0"/>
              <a:t>       public int add(int a, int b) {</a:t>
            </a:r>
          </a:p>
          <a:p>
            <a:pPr marL="457200" lvl="1" indent="0">
              <a:buNone/>
            </a:pPr>
            <a:r>
              <a:rPr lang="en-US" altLang="zh-CN" dirty="0"/>
              <a:t>	  	return </a:t>
            </a:r>
            <a:r>
              <a:rPr lang="en-US" altLang="zh-CN" dirty="0" err="1"/>
              <a:t>a+b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       }</a:t>
            </a:r>
          </a:p>
          <a:p>
            <a:pPr marL="457200" lvl="1" indent="0">
              <a:buNone/>
            </a:pPr>
            <a:r>
              <a:rPr lang="en-US" altLang="zh-CN" dirty="0"/>
              <a:t>%&gt;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542A883-E9C8-4091-B283-17A00C84F3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脚本元素</a:t>
            </a:r>
            <a:r>
              <a:rPr lang="en-US" altLang="zh-CN"/>
              <a:t>-</a:t>
            </a:r>
            <a:r>
              <a:rPr lang="zh-CN" altLang="en-US"/>
              <a:t>脚本段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CD6C61AC-C879-4CEC-8C33-8E7DCF74B4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1538" y="1186433"/>
            <a:ext cx="10515600" cy="4351338"/>
          </a:xfrm>
        </p:spPr>
        <p:txBody>
          <a:bodyPr/>
          <a:lstStyle/>
          <a:p>
            <a:r>
              <a:rPr lang="zh-CN" altLang="en-US" dirty="0"/>
              <a:t>在请求处理期间要执行的</a:t>
            </a:r>
            <a:r>
              <a:rPr lang="en-US" altLang="zh-CN" dirty="0"/>
              <a:t>java</a:t>
            </a:r>
            <a:r>
              <a:rPr lang="zh-CN" altLang="en-US" dirty="0"/>
              <a:t>代码段</a:t>
            </a:r>
            <a:endParaRPr lang="en-US" altLang="zh-CN" dirty="0"/>
          </a:p>
          <a:p>
            <a:r>
              <a:rPr lang="en-US" altLang="zh-CN" dirty="0"/>
              <a:t>&lt;% int x=3; %&gt;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3CC31A3-E803-439C-9B4B-122E1A13B8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脚本元素</a:t>
            </a:r>
            <a:r>
              <a:rPr lang="en-US" altLang="zh-CN"/>
              <a:t>-</a:t>
            </a:r>
            <a:r>
              <a:rPr lang="zh-CN" altLang="en-US"/>
              <a:t>表达式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FFF0168-5163-4C69-A83C-B8C979A44E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8373" y="1328476"/>
            <a:ext cx="10515600" cy="4351338"/>
          </a:xfrm>
        </p:spPr>
        <p:txBody>
          <a:bodyPr/>
          <a:lstStyle/>
          <a:p>
            <a:r>
              <a:rPr lang="en-US" altLang="zh-CN" dirty="0"/>
              <a:t>&lt;%=expression%&gt;</a:t>
            </a:r>
          </a:p>
          <a:p>
            <a:r>
              <a:rPr lang="zh-CN" altLang="en-US" dirty="0"/>
              <a:t>一定不要在表达式添加任何标点符号</a:t>
            </a:r>
            <a:endParaRPr lang="en-US" altLang="zh-CN" dirty="0"/>
          </a:p>
          <a:p>
            <a:r>
              <a:rPr lang="en-US" altLang="zh-CN" dirty="0"/>
              <a:t>&lt;%=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(“xxx”)%&gt;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AE15A66-F861-47B4-99AC-8B8D99CC7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297" y="76200"/>
            <a:ext cx="7772400" cy="838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 dirty="0"/>
              <a:t>Built-in Objects</a:t>
            </a:r>
            <a:r>
              <a:rPr lang="zh-CN" altLang="en-US" b="1" i="1" dirty="0"/>
              <a:t>（隐藏对象</a:t>
            </a:r>
            <a:r>
              <a:rPr lang="en-US" altLang="zh-CN" b="1" i="1" dirty="0"/>
              <a:t>9</a:t>
            </a:r>
            <a:r>
              <a:rPr lang="zh-CN" altLang="en-US" b="1" i="1" dirty="0"/>
              <a:t>个）</a:t>
            </a:r>
            <a:endParaRPr lang="zh-CN" altLang="zh-CN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AD0DC8-27FC-4338-93FC-F7EF92389C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2303" y="998738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JSP provides these eight built-in objects:</a:t>
            </a:r>
          </a:p>
        </p:txBody>
      </p:sp>
      <p:graphicFrame>
        <p:nvGraphicFramePr>
          <p:cNvPr id="78852" name="Group 4">
            <a:extLst>
              <a:ext uri="{FF2B5EF4-FFF2-40B4-BE49-F238E27FC236}">
                <a16:creationId xmlns:a16="http://schemas.microsoft.com/office/drawing/2014/main" id="{35C8A5B0-2356-4909-947F-47D4D9F47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55691"/>
              </p:ext>
            </p:extLst>
          </p:nvPr>
        </p:nvGraphicFramePr>
        <p:xfrm>
          <a:off x="2380456" y="1532138"/>
          <a:ext cx="7431087" cy="4416425"/>
        </p:xfrm>
        <a:graphic>
          <a:graphicData uri="http://schemas.openxmlformats.org/drawingml/2006/table">
            <a:tbl>
              <a:tblPr/>
              <a:tblGrid>
                <a:gridCol w="171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request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represents request from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response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represents response from JSP to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out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has methods for generating output to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session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 keeping track of user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config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provides access to servlet instance init params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page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Represents servlet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pageContext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Convenience API for accessing scoped namespaces and servlet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application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Provides information about servlet engine and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884" name="AutoShape 36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028F7A1-E993-4673-AC72-6A26D45984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084A888-1290-4B1F-9637-D36FFC8193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63" y="75461"/>
            <a:ext cx="7772400" cy="5778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 dirty="0"/>
              <a:t>Built-in Objects Summary</a:t>
            </a:r>
            <a:endParaRPr lang="zh-CN" altLang="zh-CN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65A5B4-79DF-4574-8D1F-1CB48C3EA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6995" y="1050555"/>
            <a:ext cx="7772400" cy="3048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JSP provides these eight built-in objects:</a:t>
            </a:r>
          </a:p>
        </p:txBody>
      </p:sp>
      <p:graphicFrame>
        <p:nvGraphicFramePr>
          <p:cNvPr id="79876" name="Group 4">
            <a:extLst>
              <a:ext uri="{FF2B5EF4-FFF2-40B4-BE49-F238E27FC236}">
                <a16:creationId xmlns:a16="http://schemas.microsoft.com/office/drawing/2014/main" id="{3499BE1A-FEF2-4063-93F4-16E4DCE63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1965"/>
              </p:ext>
            </p:extLst>
          </p:nvPr>
        </p:nvGraphicFramePr>
        <p:xfrm>
          <a:off x="1606858" y="1473693"/>
          <a:ext cx="8588068" cy="4429960"/>
        </p:xfrm>
        <a:graphic>
          <a:graphicData uri="http://schemas.openxmlformats.org/drawingml/2006/table">
            <a:tbl>
              <a:tblPr/>
              <a:tblGrid>
                <a:gridCol w="200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request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javax.servlet.HttpServletRequest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response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javax.servlet.HttpServletResponse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out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javax.servlet.jsp.JspWriter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session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javax.servlet.http.HttpSession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config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javax.servlet.ServletConfig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page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the generated servlet class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pageContext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javax.servlet.jsp.PageContext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application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-Bold" charset="0"/>
                          <a:ea typeface="宋体" pitchFamily="2" charset="-122"/>
                        </a:rPr>
                        <a:t>javax.servlet.ServletContext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918" name="AutoShape 46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E9B26DE-F868-445E-B53C-B0F0C7D4D9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175376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E7E5169-280B-41EC-98E8-3EF032FB72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JavaBean的基本概念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F30E46-F8E2-4B61-8390-A5B5DE1033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86614" y="13716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JavaBean定义：用</a:t>
            </a:r>
            <a:r>
              <a:rPr lang="en-US" altLang="zh-CN" dirty="0"/>
              <a:t>Java</a:t>
            </a:r>
            <a:r>
              <a:rPr lang="zh-CN" altLang="en-US" dirty="0"/>
              <a:t>编写的一种跨平台的软件组件技术。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编码规范：</a:t>
            </a:r>
            <a:endParaRPr lang="en-US" altLang="zh-CN" sz="2000" dirty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/>
              <a:t>是一个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类。</a:t>
            </a:r>
            <a:endParaRPr lang="en-US" altLang="zh-CN" sz="2000" dirty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/>
              <a:t>必须有默认的构造器（无参构造器）</a:t>
            </a:r>
            <a:endParaRPr lang="en-US" altLang="zh-CN" sz="2000" dirty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/>
              <a:t>提供</a:t>
            </a:r>
            <a:r>
              <a:rPr lang="en-US" altLang="zh-CN" sz="2000" dirty="0" err="1"/>
              <a:t>setXXX</a:t>
            </a:r>
            <a:r>
              <a:rPr lang="zh-CN" altLang="en-US" sz="2000" dirty="0"/>
              <a:t>（）和</a:t>
            </a:r>
            <a:r>
              <a:rPr lang="en-US" altLang="zh-CN" sz="2000" dirty="0" err="1"/>
              <a:t>getXXX</a:t>
            </a:r>
            <a:r>
              <a:rPr lang="en-US" altLang="zh-CN" sz="2000" dirty="0"/>
              <a:t>()</a:t>
            </a:r>
            <a:r>
              <a:rPr lang="zh-CN" altLang="en-US" sz="2000" dirty="0"/>
              <a:t>让外部程序设置和获取属性。</a:t>
            </a:r>
            <a:endParaRPr lang="en-US" altLang="zh-CN" sz="2000" dirty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/>
              <a:t>若要序列化，实现</a:t>
            </a:r>
            <a:r>
              <a:rPr lang="en-US" altLang="zh-CN" sz="2000" dirty="0" err="1"/>
              <a:t>java.io.Serializable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pPr marL="0" indent="0">
              <a:buNone/>
              <a:defRPr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356100-51BE-4BDC-9D7E-A6BAEBF4F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JavaBean的优点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8AEB81-212B-4709-8DCC-C72736E9AD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55109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提高代码的可复用性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2000" dirty="0"/>
              <a:t> --对于通用的事务处理逻辑，数据库操作等都可以封装在JavaBean中，通过调用JavaBean的属性和方法可以快速进行程序设计。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程序易于开发维护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--</a:t>
            </a:r>
            <a:r>
              <a:rPr lang="zh-CN" altLang="en-US" sz="2000" dirty="0"/>
              <a:t>实现逻辑的封装，使事务处理和显示互不干扰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支持分布式运用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--</a:t>
            </a:r>
            <a:r>
              <a:rPr lang="zh-CN" altLang="en-US" sz="2000" dirty="0"/>
              <a:t>多用JavaBean尽量减少Java代码和Html混编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969B4C1-BC07-4076-9730-E9CDE647F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JavaBean的任务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49C2B64-0799-4FB9-9922-57383856AA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19600" y="1981200"/>
            <a:ext cx="7772400" cy="72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9370596-127D-481F-A6D8-8C5B6A99AE9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22836" y="1309180"/>
            <a:ext cx="77724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zh-CN" altLang="en-US" dirty="0">
                <a:latin typeface="Arial" panose="020B0604020202020204" pitchFamily="34" charset="0"/>
              </a:rPr>
              <a:t>Write once, run anywhere, reuse erverywhere</a:t>
            </a:r>
            <a:r>
              <a:rPr lang="zh-CN" altLang="en-US" dirty="0"/>
              <a:t>”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一次性编写：开发良好的软件组件应该是一次性编写，而不需要再重新编写代码以增强或完善功能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在任何地方执行：组件可以在任何环境和平台上使用，这可以满足多种平台的运行需求。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任何地方重用：JavaBean组件能够在包括应用程序、其他组件、文档、Web站点和应用程序构造器工具的多种方案中再利用。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6799F72-B373-4155-90B8-362C5D757F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/>
              <a:t>Java应用的类型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6E3341-33C7-4F58-95DB-C85F7AB6022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zh-CN" dirty="0"/>
              <a:t>Java的桌面应用</a:t>
            </a:r>
          </a:p>
          <a:p>
            <a:pPr lvl="1" eaLnBrk="1" hangingPunct="1"/>
            <a:r>
              <a:rPr lang="zh-CN" altLang="zh-CN" dirty="0"/>
              <a:t>桌面应用一般仅仅需要JRE的支持就足够了 </a:t>
            </a:r>
          </a:p>
          <a:p>
            <a:pPr eaLnBrk="1" hangingPunct="1"/>
            <a:r>
              <a:rPr lang="zh-CN" altLang="zh-CN" dirty="0"/>
              <a:t>Java Web应用 </a:t>
            </a:r>
          </a:p>
          <a:p>
            <a:pPr lvl="1" eaLnBrk="1" hangingPunct="1"/>
            <a:r>
              <a:rPr lang="zh-CN" altLang="zh-CN" dirty="0"/>
              <a:t>Browser层； Web层；DB层；</a:t>
            </a:r>
          </a:p>
          <a:p>
            <a:pPr eaLnBrk="1" hangingPunct="1"/>
            <a:r>
              <a:rPr lang="zh-CN" altLang="zh-CN" dirty="0"/>
              <a:t>Java企业级应用 </a:t>
            </a:r>
          </a:p>
          <a:p>
            <a:pPr lvl="1" eaLnBrk="1" hangingPunct="1"/>
            <a:r>
              <a:rPr lang="zh-CN" altLang="zh-CN" dirty="0"/>
              <a:t>Browser层 ，Client层 ，Web层 ，EJB层 ，DB层 </a:t>
            </a:r>
          </a:p>
          <a:p>
            <a:pPr eaLnBrk="1" hangingPunct="1"/>
            <a:r>
              <a:rPr lang="zh-CN" altLang="zh-CN" dirty="0"/>
              <a:t>Java嵌入式应用 </a:t>
            </a:r>
          </a:p>
          <a:p>
            <a:pPr lvl="1" eaLnBrk="1" hangingPunct="1"/>
            <a:r>
              <a:rPr lang="zh-CN" altLang="zh-CN" dirty="0"/>
              <a:t>J2ME开发包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C8C8897-3C1F-4417-AFCD-787A049445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JavaBean的生命周期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9BA9F08-03C1-4801-8A3B-4E935E36E2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149381"/>
            <a:ext cx="77724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page - Beans that are visible within a single JSP page, for the lifetime of the current request. (Local variables of the service method)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仅在一个jsp中使用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request - Beans that are visible within a single JSP page, as well as to any page or servlet that is included in this page, or forwarded to by this page. (Request attributes)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在一个jsp内使用，但是允许其他包含该jsp或者将请求发送到该jsp的xx使用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session - Beans that are visible to all JSP pages and servlets that participate in a particular user session, across one or more requests. (Session attributes)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所有的jsp和servlets都可以使用，但是必须是一个用户请求的。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application - Beans that are visible to all JSP pages and servlets that are part of a web application. (Servlet context attributes)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整个web应用都可以使用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2741A01-075D-4480-B61F-3FBDD99BB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JSP中引用JavaBean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0A10702-3F11-403C-9677-7A19F0345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90800" y="1497614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&lt;jsp:userBean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id="MyFirstBean"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scope="Page"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class="TestBean.TestBean"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一个JavaBean有一个唯一的id,执行JSP时，JavaBean被实例化为对象，对象名称即id名称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8B41B11-3DCF-402D-ADC4-2EF7DFE53D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JavaBean属性的设置方法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614732-36CF-4777-B2A3-BCA8FC3CA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289" y="13716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设置属性的方法有如下四种：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&lt;jsp:setProperty name="myBean"property="*"/&gt;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&lt;jsp:setProperty name="myBean"property="myProperty"/&gt;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&lt;jsp:setProperty name="myBean"property="myProperty" param="ParamName"/&gt;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&lt;jsp:setProperty name="myBean"property="*"value="MyValue"/&gt;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F36B9-123F-4C73-B403-3267219DA0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88383" y="460915"/>
            <a:ext cx="7777162" cy="5329237"/>
          </a:xfrm>
        </p:spPr>
        <p:txBody>
          <a:bodyPr/>
          <a:lstStyle/>
          <a:p>
            <a:pPr>
              <a:defRPr/>
            </a:pPr>
            <a:r>
              <a:rPr lang="en-US" altLang="zh-CN" sz="2200" dirty="0"/>
              <a:t>name</a:t>
            </a:r>
            <a:r>
              <a:rPr lang="zh-CN" altLang="en-US" sz="2200" dirty="0"/>
              <a:t>为</a:t>
            </a:r>
            <a:r>
              <a:rPr lang="en-US" altLang="zh-CN" sz="2200" dirty="0"/>
              <a:t>bean</a:t>
            </a:r>
            <a:r>
              <a:rPr lang="zh-CN" altLang="en-US" sz="2200" dirty="0"/>
              <a:t>实例的名字。</a:t>
            </a: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property </a:t>
            </a:r>
            <a:r>
              <a:rPr lang="zh-CN" altLang="en-US" sz="2200" dirty="0"/>
              <a:t>为被设置的属性的名字。</a:t>
            </a:r>
            <a:endParaRPr lang="en-US" altLang="zh-CN" sz="2200" dirty="0"/>
          </a:p>
          <a:p>
            <a:pPr marL="514350" indent="-514350">
              <a:buFont typeface="Wingdings" panose="05000000000000000000" pitchFamily="2" charset="2"/>
              <a:buAutoNum type="alphaLcPeriod"/>
              <a:defRPr/>
            </a:pPr>
            <a:r>
              <a:rPr lang="en-US" altLang="zh-CN" sz="1600" dirty="0"/>
              <a:t>“*” </a:t>
            </a:r>
            <a:r>
              <a:rPr lang="zh-CN" altLang="en-US" sz="1600" dirty="0"/>
              <a:t>在请求对象中查找所有数据，把同名数据赋给</a:t>
            </a:r>
            <a:r>
              <a:rPr lang="en-US" altLang="zh-CN" sz="1600" dirty="0"/>
              <a:t>bean</a:t>
            </a:r>
            <a:r>
              <a:rPr lang="zh-CN" altLang="en-US" sz="1600" dirty="0"/>
              <a:t>中同名属性，一次可赋多个值。</a:t>
            </a:r>
            <a:endParaRPr lang="en-US" altLang="zh-CN" sz="1600" dirty="0"/>
          </a:p>
          <a:p>
            <a:pPr marL="514350" indent="-514350">
              <a:buFont typeface="Wingdings" panose="05000000000000000000" pitchFamily="2" charset="2"/>
              <a:buAutoNum type="alphaLcPeriod"/>
              <a:defRPr/>
            </a:pPr>
            <a:r>
              <a:rPr lang="zh-CN" altLang="en-US" sz="1600" dirty="0"/>
              <a:t>“</a:t>
            </a:r>
            <a:r>
              <a:rPr lang="en-US" altLang="zh-CN" sz="1600" dirty="0"/>
              <a:t>value</a:t>
            </a:r>
            <a:r>
              <a:rPr lang="zh-CN" altLang="en-US" sz="1600" dirty="0"/>
              <a:t>”具体属性名，一次只能赋一个值</a:t>
            </a:r>
            <a:endParaRPr lang="en-US" altLang="zh-CN" sz="1600" dirty="0"/>
          </a:p>
          <a:p>
            <a:pPr>
              <a:defRPr/>
            </a:pPr>
            <a:r>
              <a:rPr lang="en-US" altLang="zh-CN" sz="2200" dirty="0" err="1"/>
              <a:t>Param</a:t>
            </a:r>
            <a:r>
              <a:rPr lang="zh-CN" altLang="en-US" sz="2200" dirty="0"/>
              <a:t>指定请求对象中参数的名字。若在设置</a:t>
            </a:r>
            <a:r>
              <a:rPr lang="en-US" altLang="zh-CN" sz="2200" dirty="0"/>
              <a:t>bean</a:t>
            </a:r>
            <a:r>
              <a:rPr lang="zh-CN" altLang="en-US" sz="2200" dirty="0"/>
              <a:t>属性时候，如果请求参数的名字和</a:t>
            </a:r>
            <a:r>
              <a:rPr lang="en-US" altLang="zh-CN" sz="2200" dirty="0"/>
              <a:t>bean</a:t>
            </a:r>
            <a:r>
              <a:rPr lang="zh-CN" altLang="en-US" sz="2200" dirty="0"/>
              <a:t>属性的名字不同，可以用</a:t>
            </a:r>
            <a:r>
              <a:rPr lang="en-US" altLang="zh-CN" sz="2200" dirty="0" err="1"/>
              <a:t>param</a:t>
            </a:r>
            <a:r>
              <a:rPr lang="zh-CN" altLang="en-US" sz="2200" dirty="0"/>
              <a:t>来指定参数的名字。</a:t>
            </a: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Value </a:t>
            </a:r>
            <a:r>
              <a:rPr lang="zh-CN" altLang="en-US" sz="2200" dirty="0"/>
              <a:t>指定要赋给的</a:t>
            </a:r>
            <a:r>
              <a:rPr lang="en-US" altLang="zh-CN" sz="2200" dirty="0"/>
              <a:t>Bean</a:t>
            </a:r>
            <a:r>
              <a:rPr lang="zh-CN" altLang="en-US" sz="2200" dirty="0"/>
              <a:t>属性的值</a:t>
            </a:r>
            <a:endParaRPr lang="en-US" altLang="zh-CN" sz="2200" dirty="0"/>
          </a:p>
          <a:p>
            <a:pPr>
              <a:defRPr/>
            </a:pP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&lt;%=</a:t>
            </a:r>
            <a:r>
              <a:rPr lang="en-US" altLang="zh-CN" sz="2200" dirty="0" err="1"/>
              <a:t>myUser.getUserName</a:t>
            </a:r>
            <a:r>
              <a:rPr lang="en-US" altLang="zh-CN" sz="2200" dirty="0"/>
              <a:t>()%&gt;</a:t>
            </a:r>
            <a:r>
              <a:rPr lang="zh-CN" altLang="en-US" sz="2200" dirty="0"/>
              <a:t>可替换为</a:t>
            </a:r>
            <a:endParaRPr lang="en-US" altLang="zh-CN" sz="2200" dirty="0"/>
          </a:p>
          <a:p>
            <a:pPr>
              <a:defRPr/>
            </a:pPr>
            <a:r>
              <a:rPr lang="en-US" altLang="zh-CN" sz="2200" dirty="0"/>
              <a:t>&lt;</a:t>
            </a:r>
            <a:r>
              <a:rPr lang="en-US" altLang="zh-CN" sz="2200" dirty="0" err="1"/>
              <a:t>jsp:getProperty</a:t>
            </a:r>
            <a:r>
              <a:rPr lang="en-US" altLang="zh-CN" sz="2200" dirty="0"/>
              <a:t> property=“</a:t>
            </a:r>
            <a:r>
              <a:rPr lang="en-US" altLang="zh-CN" sz="2200" dirty="0" err="1"/>
              <a:t>userName</a:t>
            </a:r>
            <a:r>
              <a:rPr lang="en-US" altLang="zh-CN" sz="2200" dirty="0"/>
              <a:t>” name=“</a:t>
            </a:r>
            <a:r>
              <a:rPr lang="en-US" altLang="zh-CN" sz="2200" dirty="0" err="1"/>
              <a:t>myUser</a:t>
            </a:r>
            <a:r>
              <a:rPr lang="en-US" altLang="zh-CN" sz="2200" dirty="0"/>
              <a:t>”&gt;</a:t>
            </a:r>
          </a:p>
          <a:p>
            <a:pPr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9D9FBB-78F2-46AC-84D0-82F26A7162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JDBC概述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12A6F66-B215-49B1-95EB-777A756F55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JDBC（Java Data Base Connectivity,java数据库连接）是一种用于执行SQL语句的Java API，可以为多种关系数据库提供统一访问，它由一组用Java语言编写的类和接口组成。JDBC为工具/数据库开发人员提供了一个标准的API，据此可以构建更高级的工具和接口，使数据库开发人员能够用纯 Java API 编写数据库应用程序。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BEDF49-E4AC-4C84-902D-A675E12472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JDBC通过JDBC驱动程序连接数据库。驱动程序分为以下四种类型：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F5CD014-A207-4289-948C-96BC6C2E6F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类型1：JDBC-ODBC桥，通过ODBC数据源进行与数据库的连接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类型2：通过本地库与数据库进行连接的纯Java驱动程序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类型3：通过中间件服务器与数据库建立连接的驱动程序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类型4：直接与数据库相连的纯Java驱动程序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3D12FFB-4D4E-47AC-9258-407DEC966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JDBC的相关类和接口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9CF1802-7B0E-4C19-8BF1-84B736D979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79577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支持JDBC API的类和主要接口封装在Java.sql包和Javax.sql包中。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几个主要的类和接口如下：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java.sql.Driver接口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java.sql.DriverManager类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java.sql.Connection接口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java.sql.Statement接口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java.sql.ResultSet接口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java.sql.SQLException类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897BA92-F309-4FBF-8854-6272594AC7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java.sql.Driver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B67A7B6-E542-49FD-86B5-DBB8583802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JDBC驱动程序接口，所有的JDBC驱动程序都必须实现该接口，加载JDBC驱动程序类时，它会自己创建自己的实例，并完成向DriverManager的注册，这意味着可以使用Class.forName(driverName)装载并注册相应的驱动程序。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491AF4B-6AEB-4C2C-AF5E-DA15AB8935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java.sql.DriverManager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C6CCA5D-798D-4208-BD25-353ADE3D56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DriverManager是一个服务类，用于管理JDBC驱动程序，提供getConnection方法建立应用程序与数据库连接，当JDBC驱动程序加载到内存时，会自动向DriverManager注册，接着如果有连接数据库的请求，DriverManager类就会用注册的JDBC驱动程序来创建到数据库的连接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A4BEC2-3F65-4899-9A2F-A7F1121DE3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java.sql.Connection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3D7E496-5025-4376-8052-5CC5F4B950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37534" y="1284966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是一个定义到数据库连接的接口，DriverManager的getConnection方法返回该接口类型的对象，使用connecttion连接对象，可以创建所有的Statement对象，执行SQL语句。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一个应用程序可与单个数据库有一个或多个连接，或者可与许多数据库有连接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696CF1D-D2D2-4988-8E19-9BD243133D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/>
              <a:t>Java应用服务器(App Server)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370386-F204-46E8-82BA-E46F02AEFA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355108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dirty="0"/>
              <a:t>App Server是运行Java企业组件的平台，构成了应用软件的主要运行环境。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BEA公司的Weblogic Server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IBM公司的Websphere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Jboss --free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zh-CN" dirty="0"/>
              <a:t>中小型企业的选择</a:t>
            </a:r>
          </a:p>
          <a:p>
            <a:pPr lvl="1"/>
            <a:r>
              <a:rPr lang="zh-CN" altLang="zh-CN" dirty="0"/>
              <a:t>Tomcat</a:t>
            </a:r>
            <a:r>
              <a:rPr lang="en-US" altLang="zh-CN" dirty="0"/>
              <a:t> </a:t>
            </a:r>
            <a:r>
              <a:rPr lang="zh-CN" altLang="zh-CN" dirty="0"/>
              <a:t>--free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dirty="0"/>
              <a:t>并不是一个真正的App Server，它只是一个可以支持运行Serlvet/JSP的Web容器，</a:t>
            </a:r>
            <a:r>
              <a:rPr lang="zh-CN" altLang="zh-CN" dirty="0">
                <a:hlinkClick r:id="rId2"/>
              </a:rPr>
              <a:t>http://jakarta.apache.org/tomcat/</a:t>
            </a:r>
            <a:r>
              <a:rPr lang="zh-CN" altLang="zh-CN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9AF811D-4027-49CB-A84E-E8092E58A5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java.sql.Statement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BB7FD35-5B90-448E-927F-6EB018CE3C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17433" y="1303137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是一个SQL语句的接口，通过connection对象的creatStatement方法可以获得Statement类型的对象。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通过调用statement对象的executeQuery或executeUpdate方法可以执行SQL语句。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87785CA-B61F-40C1-9180-425B3519E4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java.sql.ResultSet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E37060-1802-415F-BA76-ADA994A8AA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57635" y="1303137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statement对象的executeQuery方法将返回一个ResutSet类型的对象。该对象维护查询得到的一张视图表。并提供了大量方法，对查询结果进行各种操作。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last()，next()，previous()，getXxx()，deleteRow()，insertRow()，updateRow()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C999B9C-7783-47A2-AFDD-3F7B82B0B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java.sql.SQLException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EB90ACB-908F-46A5-8D73-413D29A737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java.sql.SQLException类用于检查并报告用JDBC操作数据库时的错误。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7625CB1-826D-4B7D-A102-010DC8AC39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使用JDBC的过程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B872368-CD4A-47E7-AE4B-7DBB3B2DC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42225" y="1304925"/>
            <a:ext cx="7772400" cy="42481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建立数据源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加载并注册JDBC驱动程序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建立到数据库的连接(Connection)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创建语句(Statement)对象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执行SQL语句/获得结果集ResultSet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操作结果集的记录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释放结果集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释放语句对象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断开与数据库的连接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7F68FD6-0D7A-4C7B-9AF2-7988552CB1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4B5963-267B-4316-B1DD-AB02946D33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68678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JSTL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400" dirty="0"/>
              <a:t>  Java Server Pages标准标签库（JSTL）包含的各种标签可用于JSP页面中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45060" name="Picture 4" descr="QQ截图20140226133539">
            <a:extLst>
              <a:ext uri="{FF2B5EF4-FFF2-40B4-BE49-F238E27FC236}">
                <a16:creationId xmlns:a16="http://schemas.microsoft.com/office/drawing/2014/main" id="{4016DE52-1414-4B68-9174-C1C77115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18" y="2801523"/>
            <a:ext cx="63373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346474A-F20A-43DC-B19F-09E4BB4A53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662012C-07B9-4BD1-8C84-A7509CC11A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33167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核心标签库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核心标签库包含以下标签：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46084" name="Picture 4" descr="QQ截图20140226134030">
            <a:extLst>
              <a:ext uri="{FF2B5EF4-FFF2-40B4-BE49-F238E27FC236}">
                <a16:creationId xmlns:a16="http://schemas.microsoft.com/office/drawing/2014/main" id="{8CB43A70-A97F-4A92-AA94-D107BF37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3" y="2647766"/>
            <a:ext cx="5967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09473EE-125E-419B-9F13-3D9980397F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9BE0083-BC2B-4810-8C74-B04BFC8BAB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326357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通用标签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通用标签库用于操作JSP页面内的作用域变量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通用标签库中的标签：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/>
            <a:endParaRPr lang="zh-CN" altLang="en-US" dirty="0"/>
          </a:p>
        </p:txBody>
      </p:sp>
      <p:pic>
        <p:nvPicPr>
          <p:cNvPr id="47108" name="Picture 4" descr="QQ截图20140226134408">
            <a:extLst>
              <a:ext uri="{FF2B5EF4-FFF2-40B4-BE49-F238E27FC236}">
                <a16:creationId xmlns:a16="http://schemas.microsoft.com/office/drawing/2014/main" id="{30F6CD9B-038B-4ECF-A21E-9103FB16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3031509"/>
            <a:ext cx="5832475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F661DAE-E59A-4687-847F-A1C3951C8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JSP标签库-通用标签</a:t>
            </a:r>
          </a:p>
        </p:txBody>
      </p:sp>
      <p:pic>
        <p:nvPicPr>
          <p:cNvPr id="48132" name="Picture 4" descr="QQ截图20140226134522">
            <a:extLst>
              <a:ext uri="{FF2B5EF4-FFF2-40B4-BE49-F238E27FC236}">
                <a16:creationId xmlns:a16="http://schemas.microsoft.com/office/drawing/2014/main" id="{A35EB182-9CF2-4B49-9454-3EEE40D4F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98" y="1447601"/>
            <a:ext cx="777716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E1E3889-1A14-49BC-B317-BBFF06C17A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JSP标签库-条件标签-1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E72FAF2-2ECB-4B6D-976B-31A264E58D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JSTL提供条件标签以支持JSP页面中的各种条件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条件标签包括：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49156" name="Picture 4" descr="QQ截图20140226134825">
            <a:extLst>
              <a:ext uri="{FF2B5EF4-FFF2-40B4-BE49-F238E27FC236}">
                <a16:creationId xmlns:a16="http://schemas.microsoft.com/office/drawing/2014/main" id="{8911D640-2EDD-41E4-A4C1-DDF88CCB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06" y="2437606"/>
            <a:ext cx="7199313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0DA5B4-51EC-48EE-BB30-A5BA5182C4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JSP标签库-条件标签-2</a:t>
            </a:r>
          </a:p>
        </p:txBody>
      </p:sp>
      <p:pic>
        <p:nvPicPr>
          <p:cNvPr id="50180" name="Picture 4" descr="QQ截图20140226134904">
            <a:extLst>
              <a:ext uri="{FF2B5EF4-FFF2-40B4-BE49-F238E27FC236}">
                <a16:creationId xmlns:a16="http://schemas.microsoft.com/office/drawing/2014/main" id="{DDF07A88-5FDA-4BA0-B058-60F59800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51" y="1412081"/>
            <a:ext cx="77343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E80C09-B7EF-4BB9-B63C-B7BAE56AAF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/>
              <a:t>What is a JSP?</a:t>
            </a:r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436A3C-14D3-4792-8F67-9BB57928B9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zh-CN" dirty="0"/>
              <a:t>JSPs 是</a:t>
            </a:r>
            <a:r>
              <a:rPr lang="zh-CN" altLang="en-US" dirty="0"/>
              <a:t>用</a:t>
            </a:r>
            <a:r>
              <a:rPr lang="en-US" altLang="zh-CN" dirty="0"/>
              <a:t>Java</a:t>
            </a:r>
            <a:r>
              <a:rPr lang="zh-CN" altLang="en-US" dirty="0"/>
              <a:t>编写的服务器端的脚本技术。</a:t>
            </a:r>
            <a:endParaRPr lang="en-US" altLang="zh-CN" dirty="0"/>
          </a:p>
          <a:p>
            <a:pPr eaLnBrk="1" hangingPunct="1"/>
            <a:r>
              <a:rPr lang="zh-CN" altLang="en-US" dirty="0"/>
              <a:t>所见即所得，允许和</a:t>
            </a:r>
            <a:r>
              <a:rPr lang="en-US" altLang="zh-CN" dirty="0"/>
              <a:t>html</a:t>
            </a:r>
            <a:r>
              <a:rPr lang="zh-CN" altLang="en-US" dirty="0"/>
              <a:t>代码混合使用。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59396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2E4430F-8BAA-4AA4-BACF-3FAF8D7DAC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4898403-2E69-43DD-A003-C429A7426B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JSP标签库-迭代标签库-1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5A29912-EC94-40C3-9509-130925F438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4602" y="1253331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迭代标签用于多次计算标签体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迭代标签库中的标签有：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51204" name="Picture 4" descr="QQ截图20140226135324">
            <a:extLst>
              <a:ext uri="{FF2B5EF4-FFF2-40B4-BE49-F238E27FC236}">
                <a16:creationId xmlns:a16="http://schemas.microsoft.com/office/drawing/2014/main" id="{9D515590-BE89-40A7-84BC-EA54BF80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16" y="2500051"/>
            <a:ext cx="72469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2327C2C-9C0E-4019-89DC-782EF7EBF4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JSP标签库-迭代标签库-2</a:t>
            </a:r>
          </a:p>
        </p:txBody>
      </p:sp>
      <p:pic>
        <p:nvPicPr>
          <p:cNvPr id="52228" name="Picture 4" descr="QQ截图20140226135425">
            <a:extLst>
              <a:ext uri="{FF2B5EF4-FFF2-40B4-BE49-F238E27FC236}">
                <a16:creationId xmlns:a16="http://schemas.microsoft.com/office/drawing/2014/main" id="{58B0FC47-3729-42CC-AF67-6A34CED6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87" y="1377950"/>
            <a:ext cx="777557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BE59A60-0838-45E1-98FF-90E093F8A9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JSP标签库-迭代标签库-3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EEE79C9-6EFC-418D-B2D7-B19D7517F7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64167" y="1151801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在JSP页面中使用各种迭代标签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53252" name="Picture 4" descr="QQ截图20140226135645">
            <a:extLst>
              <a:ext uri="{FF2B5EF4-FFF2-40B4-BE49-F238E27FC236}">
                <a16:creationId xmlns:a16="http://schemas.microsoft.com/office/drawing/2014/main" id="{0457C5B5-EED6-49C3-917E-C8E0CECD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67" y="1591399"/>
            <a:ext cx="7377113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155BFAD-180A-4EB2-8624-F204FECA2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I18N与格式化标签库-1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B939197-645C-4676-95C2-1E3413531A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I18N与格式化标签库可用于创建国际化的Web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它也可以用于对经过格式化的数字和日期-时间的输出结果进行标准化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/>
              <a:t>I18N应用程序的特点是：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ym typeface="Arial" panose="020B0604020202020204" pitchFamily="34" charset="0"/>
              </a:rPr>
              <a:t> 可以在全世界运行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 支持多语言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 可以快速本地化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C4BADF8-4FC9-4402-99B4-096B09AAAB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I18N与格式化标签库-2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68C62BD-E153-4C0F-931B-BA1C93D4A4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27906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国际化（I18N）与格式化标签库中的标签有：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55300" name="Picture 4" descr="QQ截图20140226140800">
            <a:extLst>
              <a:ext uri="{FF2B5EF4-FFF2-40B4-BE49-F238E27FC236}">
                <a16:creationId xmlns:a16="http://schemas.microsoft.com/office/drawing/2014/main" id="{500D188B-745F-4B01-B585-D7B7111B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52" y="1478756"/>
            <a:ext cx="755967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CA89F9E-454E-457F-895A-1BB7C264EB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SQL标签库-1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11C31DD-6D96-4E20-A94A-694E40376F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1507" y="1559757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SQL标签库用于从JSP页面访问和更新数据库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SQL标签库具有以下功能：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传递各种数据库查询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访问查询结果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数据库修改</a:t>
            </a:r>
          </a:p>
          <a:p>
            <a:pPr lvl="2"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/>
              <a:t>执行各种数据库事务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71E2D81-94EF-4981-BA51-859F05C5E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SQL标签库-2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9B29960-FDE4-477F-810D-A9C3A3548C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963" y="1382713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SQL标签库中的标签有：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57348" name="Picture 4" descr="QQ截图20140226141223">
            <a:extLst>
              <a:ext uri="{FF2B5EF4-FFF2-40B4-BE49-F238E27FC236}">
                <a16:creationId xmlns:a16="http://schemas.microsoft.com/office/drawing/2014/main" id="{C2B8DA0A-BE7A-479A-802F-4B03D15F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574" y="2640014"/>
            <a:ext cx="74168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6DE178F-C141-4D5D-B2B8-E598A46C76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SQL标签库-3</a:t>
            </a:r>
          </a:p>
        </p:txBody>
      </p:sp>
      <p:pic>
        <p:nvPicPr>
          <p:cNvPr id="58372" name="Picture 4" descr="QQ截图20140226141326">
            <a:extLst>
              <a:ext uri="{FF2B5EF4-FFF2-40B4-BE49-F238E27FC236}">
                <a16:creationId xmlns:a16="http://schemas.microsoft.com/office/drawing/2014/main" id="{AA12343E-9033-41B7-8E80-FED0FD64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18" y="1269206"/>
            <a:ext cx="77771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BE01A2D-9EA7-4407-BEC2-ED2151E36E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/>
              <a:t>标签库总结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9C7E52A-FB73-4F07-AAA4-EA3AB6A5C9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59981" y="1122332"/>
            <a:ext cx="7772400" cy="50403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JSTL标签用于访问数据库、操作、设置和删除作用域变量和国际化标签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核心标签库是最常用的标签库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通用标签用于设置、删除和显示表达式的输出结果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条件标签用于有条件地执行标签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if和choose用于有条件地执行标签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迭代标签用于多次执行标签体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forEach和forTokens是迭代标签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I18N与格式化标签库可用于创建国际化和标准化的Web应用程序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SQL标签用于访问和更新数据库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SQL标签适用于基于Web的小型应用程序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3FF951BF-5E8C-4CA7-BABE-9F9B7D3FDD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EL</a:t>
            </a:r>
            <a:r>
              <a:rPr lang="zh-CN" altLang="en-US" dirty="0"/>
              <a:t>表达式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0086C88A-5D09-49F8-935E-7EEC18A729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09800" y="1123156"/>
            <a:ext cx="7772400" cy="4611687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/>
              <a:t>只能用在</a:t>
            </a:r>
            <a:r>
              <a:rPr lang="en-US" altLang="zh-CN" sz="2600" dirty="0" err="1"/>
              <a:t>jsp</a:t>
            </a:r>
            <a:r>
              <a:rPr lang="zh-CN" altLang="en-US" sz="2600" dirty="0"/>
              <a:t>页面中， </a:t>
            </a:r>
            <a:r>
              <a:rPr lang="en-US" altLang="zh-CN" sz="2600" dirty="0"/>
              <a:t>Tomcat5.0</a:t>
            </a:r>
            <a:r>
              <a:rPr lang="zh-CN" altLang="en-US" sz="2600" dirty="0"/>
              <a:t>以后才会使用。</a:t>
            </a:r>
            <a:endParaRPr lang="en-US" altLang="zh-CN" sz="2600" dirty="0"/>
          </a:p>
          <a:p>
            <a:r>
              <a:rPr lang="en-US" altLang="zh-CN" sz="2000" dirty="0"/>
              <a:t>E.g.</a:t>
            </a:r>
          </a:p>
          <a:p>
            <a:r>
              <a:rPr lang="en-US" altLang="zh-CN" sz="1600" dirty="0"/>
              <a:t>&lt;%=</a:t>
            </a:r>
            <a:r>
              <a:rPr lang="en-US" altLang="zh-CN" sz="1600" dirty="0" err="1"/>
              <a:t>request.getParameter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”)%&gt;</a:t>
            </a:r>
            <a:r>
              <a:rPr lang="zh-CN" altLang="en-US" sz="1600" dirty="0"/>
              <a:t>可替换为</a:t>
            </a:r>
            <a:endParaRPr lang="en-US" altLang="zh-CN" sz="1600" dirty="0"/>
          </a:p>
          <a:p>
            <a:r>
              <a:rPr lang="en-US" altLang="zh-CN" sz="1600" dirty="0"/>
              <a:t>${(</a:t>
            </a:r>
            <a:r>
              <a:rPr lang="en-US" altLang="zh-CN" sz="1600" dirty="0" err="1"/>
              <a:t>requestScope</a:t>
            </a:r>
            <a:r>
              <a:rPr lang="en-US" altLang="zh-CN" sz="1600" dirty="0"/>
              <a:t>).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}//scope</a:t>
            </a:r>
            <a:r>
              <a:rPr lang="zh-CN" altLang="en-US" sz="1600" dirty="0"/>
              <a:t>省略的话从最小范围对象到最大的，找到目标后停止。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&lt;%=</a:t>
            </a:r>
            <a:r>
              <a:rPr lang="en-US" altLang="zh-CN" sz="1600" dirty="0" err="1"/>
              <a:t>reqeust.getParameter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userName</a:t>
            </a:r>
            <a:r>
              <a:rPr lang="en-US" altLang="zh-CN" sz="1600" dirty="0"/>
              <a:t>”)%&gt; //</a:t>
            </a:r>
            <a:r>
              <a:rPr lang="zh-CN" altLang="en-US" sz="1600" dirty="0"/>
              <a:t>取得表单信息</a:t>
            </a:r>
            <a:endParaRPr lang="en-US" altLang="zh-CN" sz="1600" dirty="0"/>
          </a:p>
          <a:p>
            <a:r>
              <a:rPr lang="en-US" altLang="zh-CN" sz="1600" dirty="0"/>
              <a:t>${</a:t>
            </a:r>
            <a:r>
              <a:rPr lang="en-US" altLang="zh-CN" sz="1600" dirty="0" err="1"/>
              <a:t>param.userName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${</a:t>
            </a:r>
            <a:r>
              <a:rPr lang="en-US" altLang="zh-CN" sz="1600" dirty="0" err="1"/>
              <a:t>param.userName</a:t>
            </a:r>
            <a:r>
              <a:rPr lang="en-US" altLang="zh-CN" sz="1600" dirty="0"/>
              <a:t>==“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”}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&lt;%</a:t>
            </a:r>
            <a:r>
              <a:rPr lang="en-US" altLang="zh-CN" sz="1600" dirty="0" err="1"/>
              <a:t>HttpSession</a:t>
            </a:r>
            <a:r>
              <a:rPr lang="en-US" altLang="zh-CN" sz="1600" dirty="0"/>
              <a:t> session = </a:t>
            </a:r>
            <a:r>
              <a:rPr lang="en-US" altLang="zh-CN" sz="1600" dirty="0" err="1"/>
              <a:t>req.getSession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Session.setAttribute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emp”,users</a:t>
            </a:r>
            <a:r>
              <a:rPr lang="en-US" altLang="zh-CN" sz="1600" dirty="0"/>
              <a:t>)%&gt; //</a:t>
            </a:r>
            <a:r>
              <a:rPr lang="zh-CN" altLang="en-US" sz="1600" dirty="0"/>
              <a:t>取得表单信息</a:t>
            </a:r>
            <a:endParaRPr lang="en-US" altLang="zh-CN" sz="1600" dirty="0"/>
          </a:p>
          <a:p>
            <a:r>
              <a:rPr lang="en-US" altLang="zh-CN" sz="1600" dirty="0"/>
              <a:t>${sessionScope.emp.id}</a:t>
            </a:r>
          </a:p>
          <a:p>
            <a:r>
              <a:rPr lang="en-US" altLang="zh-CN" sz="1600" dirty="0"/>
              <a:t>${</a:t>
            </a:r>
            <a:r>
              <a:rPr lang="en-US" altLang="zh-CN" sz="1600" dirty="0" err="1"/>
              <a:t>sessionScope.emp.userName</a:t>
            </a:r>
            <a:r>
              <a:rPr lang="en-US" altLang="zh-CN" sz="1600" dirty="0"/>
              <a:t>}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E2DA8CF-9BC3-41DB-840B-471B3C4DB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/>
              <a:t>Benefits of JSPs</a:t>
            </a:r>
            <a:endParaRPr lang="zh-CN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9EC91D0-34E2-495B-9E3D-586CD51C44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742" y="1426130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zh-CN" dirty="0"/>
              <a:t>JSPs have the following benefits:</a:t>
            </a:r>
          </a:p>
          <a:p>
            <a:pPr lvl="1" eaLnBrk="1" hangingPunct="1"/>
            <a:r>
              <a:rPr lang="zh-CN" altLang="zh-CN" dirty="0"/>
              <a:t>write once, run anywhere（平台无关性）</a:t>
            </a:r>
          </a:p>
          <a:p>
            <a:pPr lvl="1" eaLnBrk="1" hangingPunct="1"/>
            <a:r>
              <a:rPr lang="zh-CN" altLang="zh-CN" dirty="0"/>
              <a:t>integrates with IDEs（方便web开发、部署）</a:t>
            </a:r>
          </a:p>
          <a:p>
            <a:pPr lvl="1" eaLnBrk="1" hangingPunct="1"/>
            <a:r>
              <a:rPr lang="zh-CN" altLang="zh-CN" dirty="0"/>
              <a:t>customizable tag extensions（自定制标签，提供可扩充性）</a:t>
            </a:r>
          </a:p>
          <a:p>
            <a:pPr lvl="1" eaLnBrk="1" hangingPunct="1"/>
            <a:r>
              <a:rPr lang="zh-CN" altLang="zh-CN" dirty="0"/>
              <a:t>separation of responsibilities（分离业务逻辑与表示）</a:t>
            </a:r>
          </a:p>
          <a:p>
            <a:pPr lvl="1" eaLnBrk="1" hangingPunct="1"/>
            <a:endParaRPr lang="zh-CN" altLang="zh-CN" dirty="0"/>
          </a:p>
          <a:p>
            <a:pPr eaLnBrk="1" hangingPunct="1"/>
            <a:endParaRPr lang="zh-CN" altLang="zh-CN" dirty="0"/>
          </a:p>
        </p:txBody>
      </p:sp>
      <p:sp>
        <p:nvSpPr>
          <p:cNvPr id="60420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6BE8943-F8CF-4D24-AC16-1B313E364E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BD7B4C-698C-4167-9E25-C5889CF2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60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E9F03-E102-444C-A41D-8176CE34E2B8}"/>
              </a:ext>
            </a:extLst>
          </p:cNvPr>
          <p:cNvSpPr txBox="1">
            <a:spLocks/>
          </p:cNvSpPr>
          <p:nvPr/>
        </p:nvSpPr>
        <p:spPr>
          <a:xfrm>
            <a:off x="186431" y="1123156"/>
            <a:ext cx="11816179" cy="461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JSTL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全名为</a:t>
            </a:r>
            <a:r>
              <a:rPr lang="en-US" altLang="zh-CN" sz="1600" b="0" i="0" u="none" strike="noStrike" dirty="0" err="1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JavaServer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 Pages Standard Tag Library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JSTL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是由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JCP(Java Community Process)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所制定的标准规范，它主要提供给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Java Web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开发人员一个标准通用的标签函数库。</a:t>
            </a:r>
            <a:endParaRPr lang="en-US" altLang="zh-CN" sz="1600" b="0" i="0" u="none" strike="noStrike" dirty="0">
              <a:solidFill>
                <a:srgbClr val="4D4D4D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/>
              <a:t>&lt;%@ </a:t>
            </a:r>
            <a:r>
              <a:rPr lang="en-US" altLang="zh-CN" sz="1600" dirty="0" err="1"/>
              <a:t>taglib</a:t>
            </a:r>
            <a:r>
              <a:rPr lang="en-US" altLang="zh-CN" sz="1600" dirty="0"/>
              <a:t> %&gt;</a:t>
            </a:r>
            <a:r>
              <a:rPr lang="zh-CN" altLang="en-US" sz="1600" dirty="0"/>
              <a:t>引入标签库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、以</a:t>
            </a:r>
            <a:r>
              <a:rPr lang="en-US" altLang="zh-CN" sz="1600" dirty="0" err="1"/>
              <a:t>classPath</a:t>
            </a:r>
            <a:r>
              <a:rPr lang="zh-CN" altLang="en-US" sz="1600" dirty="0"/>
              <a:t>中，加入</a:t>
            </a:r>
            <a:r>
              <a:rPr lang="en-US" altLang="zh-CN" sz="1600" dirty="0"/>
              <a:t>jar</a:t>
            </a:r>
            <a:r>
              <a:rPr lang="zh-CN" altLang="en-US" sz="1600" dirty="0"/>
              <a:t>包</a:t>
            </a:r>
            <a:r>
              <a:rPr lang="en-US" altLang="zh-CN" sz="1600" dirty="0"/>
              <a:t>:</a:t>
            </a:r>
            <a:r>
              <a:rPr lang="zh-CN" altLang="en-US" sz="1600" dirty="0"/>
              <a:t>  </a:t>
            </a:r>
            <a:r>
              <a:rPr lang="en-US" altLang="zh-CN" sz="1600" dirty="0"/>
              <a:t>standard-1.1.2.jar, jstl-1.1.2.jar</a:t>
            </a:r>
          </a:p>
          <a:p>
            <a:r>
              <a:rPr lang="en-US" altLang="zh-CN" sz="1600" dirty="0"/>
              <a:t> 2</a:t>
            </a:r>
            <a:r>
              <a:rPr lang="zh-CN" altLang="en-US" sz="1600" dirty="0"/>
              <a:t>、在相目</a:t>
            </a:r>
            <a:r>
              <a:rPr lang="en-US" altLang="zh-CN" sz="1600" dirty="0"/>
              <a:t>\WEB-INF\</a:t>
            </a:r>
            <a:r>
              <a:rPr lang="en-US" altLang="zh-CN" sz="1600" dirty="0" err="1"/>
              <a:t>tld</a:t>
            </a:r>
            <a:r>
              <a:rPr lang="en-US" altLang="zh-CN" sz="1600" dirty="0"/>
              <a:t>\</a:t>
            </a:r>
            <a:r>
              <a:rPr lang="zh-CN" altLang="en-US" sz="1600" dirty="0"/>
              <a:t>文件夹中放入常用的</a:t>
            </a:r>
            <a:r>
              <a:rPr lang="en-US" altLang="zh-CN" sz="1600" dirty="0" err="1"/>
              <a:t>tld</a:t>
            </a:r>
            <a:r>
              <a:rPr lang="zh-CN" altLang="en-US" sz="1600" dirty="0"/>
              <a:t>文件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c.tld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fmt.tld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、在</a:t>
            </a:r>
            <a:r>
              <a:rPr lang="en-US" altLang="zh-CN" sz="1600" dirty="0" err="1"/>
              <a:t>jsp</a:t>
            </a:r>
            <a:r>
              <a:rPr lang="zh-CN" altLang="en-US" sz="1600" dirty="0"/>
              <a:t>文件的顶部加入以下内容：</a:t>
            </a:r>
          </a:p>
          <a:p>
            <a:r>
              <a:rPr lang="en-US" altLang="zh-CN" sz="1600" dirty="0"/>
              <a:t>Java</a:t>
            </a:r>
            <a:r>
              <a:rPr lang="zh-CN" altLang="en-US" sz="1600" dirty="0"/>
              <a:t>代码  </a:t>
            </a:r>
          </a:p>
          <a:p>
            <a:r>
              <a:rPr lang="en-US" altLang="zh-CN" sz="1600" dirty="0"/>
              <a:t>&lt;%@ </a:t>
            </a:r>
            <a:r>
              <a:rPr lang="en-US" altLang="zh-CN" sz="1600" dirty="0" err="1"/>
              <a:t>taglib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="http://java.sun.com/</a:t>
            </a:r>
            <a:r>
              <a:rPr lang="en-US" altLang="zh-CN" sz="1600" dirty="0" err="1"/>
              <a:t>jsp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jstl</a:t>
            </a:r>
            <a:r>
              <a:rPr lang="en-US" altLang="zh-CN" sz="1600" dirty="0"/>
              <a:t>/core" prefix="c" %&gt;   </a:t>
            </a:r>
          </a:p>
          <a:p>
            <a:r>
              <a:rPr lang="en-US" altLang="zh-CN" sz="1600" dirty="0"/>
              <a:t>&lt;%@ </a:t>
            </a:r>
            <a:r>
              <a:rPr lang="en-US" altLang="zh-CN" sz="1600" dirty="0" err="1"/>
              <a:t>taglib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="http://java.sun.com/</a:t>
            </a:r>
            <a:r>
              <a:rPr lang="en-US" altLang="zh-CN" sz="1600" dirty="0" err="1"/>
              <a:t>jsp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jstl</a:t>
            </a:r>
            <a:r>
              <a:rPr lang="en-US" altLang="zh-CN" sz="1600" dirty="0"/>
              <a:t>/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 prefix="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"%&gt;  </a:t>
            </a:r>
          </a:p>
          <a:p>
            <a:r>
              <a:rPr lang="en-US" altLang="zh-CN" sz="1600" dirty="0"/>
              <a:t>&lt;%@ </a:t>
            </a:r>
            <a:r>
              <a:rPr lang="en-US" altLang="zh-CN" sz="1600" dirty="0" err="1"/>
              <a:t>taglib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="http://java.sun.com/</a:t>
            </a:r>
            <a:r>
              <a:rPr lang="en-US" altLang="zh-CN" sz="1600" dirty="0" err="1"/>
              <a:t>jsp</a:t>
            </a:r>
            <a:r>
              <a:rPr lang="en-US" altLang="zh-CN" sz="1600" dirty="0"/>
              <a:t>/</a:t>
            </a:r>
            <a:r>
              <a:rPr lang="en-US" altLang="zh-CN" sz="1600" dirty="0" err="1"/>
              <a:t>jstl</a:t>
            </a:r>
            <a:r>
              <a:rPr lang="en-US" altLang="zh-CN" sz="1600" dirty="0"/>
              <a:t>/functions" prefix="</a:t>
            </a:r>
            <a:r>
              <a:rPr lang="en-US" altLang="zh-CN" sz="1600" dirty="0" err="1"/>
              <a:t>fn</a:t>
            </a:r>
            <a:r>
              <a:rPr lang="en-US" altLang="zh-CN" sz="1600" dirty="0"/>
              <a:t>" %&gt; </a:t>
            </a:r>
            <a:endParaRPr lang="zh-CN" altLang="en-US" sz="1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145F83-5582-4F9D-8A4A-64ABE2241BE0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JSLT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标签库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881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33721-D9FA-4048-921D-8675A72E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438-DDFB-2D40-B63B-99D1D45A3BA4}" type="slidenum">
              <a:rPr lang="en-US" altLang="zh-CN" smtClean="0"/>
              <a:pPr/>
              <a:t>61</a:t>
            </a:fld>
            <a:r>
              <a:rPr lang="zh-CN" altLang="en-US"/>
              <a:t> </a:t>
            </a:r>
            <a:r>
              <a:rPr lang="en-US" altLang="zh-CN"/>
              <a:t>/ 15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C620ED6-FA5C-4D8B-8CC9-B8B78F938B0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JSLT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标签库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-c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标签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8DC799D-08D0-4CC3-9E93-16135AEA9A1A}"/>
              </a:ext>
            </a:extLst>
          </p:cNvPr>
          <p:cNvSpPr txBox="1">
            <a:spLocks/>
          </p:cNvSpPr>
          <p:nvPr/>
        </p:nvSpPr>
        <p:spPr>
          <a:xfrm>
            <a:off x="186431" y="1123156"/>
            <a:ext cx="11816179" cy="461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JSTL 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核心标签库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(C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标签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标签共有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个，功能上分为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类：</a:t>
            </a:r>
          </a:p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表达式控制标签：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out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catch</a:t>
            </a:r>
          </a:p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流程控制标签：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otherwise</a:t>
            </a:r>
          </a:p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循环标签：</a:t>
            </a:r>
            <a:r>
              <a:rPr lang="en-US" altLang="zh-CN" sz="1600" b="0" i="0" u="none" strike="noStrike" dirty="0" err="1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forEach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 err="1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forTokens</a:t>
            </a:r>
            <a:endParaRPr lang="en-US" altLang="zh-CN" sz="1600" b="0" i="0" u="none" strike="noStrike" dirty="0">
              <a:solidFill>
                <a:srgbClr val="4D4D4D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4.URL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操作标签：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 err="1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zh-CN" altLang="en-US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1600" b="0" i="0" u="none" strike="noStrike" dirty="0"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redirect</a:t>
            </a:r>
          </a:p>
          <a:p>
            <a:endParaRPr lang="en-US" altLang="zh-CN" sz="16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Arial" panose="020B0604020202020204" pitchFamily="34" charset="0"/>
              </a:rPr>
              <a:t>参考资料：</a:t>
            </a:r>
            <a:endParaRPr lang="en-US" altLang="zh-CN" sz="16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/>
              <a:t>https://blog.csdn.net/qq_25843323/article/details/50186703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77402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E5C2E-C68C-4EA9-B2BE-7C7B92458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61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15CA2-88EC-4E24-9149-55C35A6DEDC0}"/>
              </a:ext>
            </a:extLst>
          </p:cNvPr>
          <p:cNvSpPr/>
          <p:nvPr/>
        </p:nvSpPr>
        <p:spPr>
          <a:xfrm>
            <a:off x="1" y="2419815"/>
            <a:ext cx="12192000" cy="1973765"/>
          </a:xfrm>
          <a:prstGeom prst="rect">
            <a:avLst/>
          </a:prstGeom>
          <a:solidFill>
            <a:srgbClr val="003047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黑体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D601-E3C9-4CBC-A7A1-D333A56FAB74}"/>
              </a:ext>
            </a:extLst>
          </p:cNvPr>
          <p:cNvSpPr txBox="1"/>
          <p:nvPr/>
        </p:nvSpPr>
        <p:spPr>
          <a:xfrm>
            <a:off x="974579" y="2967335"/>
            <a:ext cx="366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/>
                <a:ea typeface="黑体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3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3850EC8-9E95-493A-B685-C529EA985D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 dirty="0"/>
              <a:t>JSP Translation Process</a:t>
            </a:r>
            <a:endParaRPr lang="zh-CN" altLang="zh-CN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F798ACF5-0CC8-4E00-9CEF-ACFD1193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7315200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8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4B64D2D-A4AA-4EE1-ABDE-3DF00A766C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6AC337E-A0A3-4925-BEF7-46F3049332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052" y="7620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i="1" dirty="0"/>
              <a:t>Simple Example</a:t>
            </a:r>
            <a:endParaRPr lang="zh-CN" altLang="zh-CN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64D8B39-B5E1-4D7A-B558-9A3916F081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2303" y="13716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&lt;HTML&gt;&lt;HEAD&gt;&lt;TITLE&gt;Simple JSP&lt;/TITLE&gt;&lt;/HEAD&gt;&lt;BODY&gt;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&lt;% if (Math.random() &lt;= .5) {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	The current month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	&lt;%= Calendar.getInstance().get(Calendar.MONTH)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&lt;% } else {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	The hour of the day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	&lt;%= Calendar.getInstance().get(Calendar.HOUR_OF_DAY)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&lt;% } %&gt;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Courier-Bold" charset="0"/>
              </a:rPr>
              <a:t>&lt;/BODY&gt;&lt;/HTML&gt;</a:t>
            </a:r>
          </a:p>
          <a:p>
            <a:pPr eaLnBrk="1" hangingPunct="1">
              <a:lnSpc>
                <a:spcPct val="90000"/>
              </a:lnSpc>
            </a:pPr>
            <a:endParaRPr lang="zh-CN" altLang="zh-CN" sz="2400" dirty="0"/>
          </a:p>
        </p:txBody>
      </p:sp>
      <p:sp>
        <p:nvSpPr>
          <p:cNvPr id="63492" name="AutoShape 4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57AD94-1FAC-4693-9781-CC156F62E4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5226" y="6032501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6709BE-1B5E-4649-AB38-5949842601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/>
              <a:t>JSP与Servlet的互补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F23D94-E0A8-4C8E-9BF5-21FC3DFEDC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8375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zh-CN" dirty="0"/>
              <a:t>Servlet适合处理客户的请求及调用服务器方的对象，不适合动态生成显示页面（控制作用）</a:t>
            </a:r>
          </a:p>
          <a:p>
            <a:pPr eaLnBrk="1" hangingPunct="1"/>
            <a:r>
              <a:rPr lang="zh-CN" altLang="zh-CN" dirty="0"/>
              <a:t>JSP适合于显示带有嵌入动态内容的网页，不适合处理逻辑</a:t>
            </a:r>
          </a:p>
          <a:p>
            <a:pPr eaLnBrk="1" hangingPunct="1"/>
            <a:r>
              <a:rPr lang="zh-CN" altLang="zh-CN" dirty="0"/>
              <a:t>两者在一个web应用程序中出现，优势互补</a:t>
            </a:r>
          </a:p>
          <a:p>
            <a:pPr eaLnBrk="1" hangingPunct="1"/>
            <a:r>
              <a:rPr lang="zh-CN" altLang="zh-CN" dirty="0"/>
              <a:t>在MVC（model view control）模型中， Servlet作为</a:t>
            </a:r>
            <a:r>
              <a:rPr lang="zh-CN" altLang="zh-CN" i="1" dirty="0"/>
              <a:t>control</a:t>
            </a:r>
            <a:r>
              <a:rPr lang="zh-CN" altLang="zh-CN" dirty="0"/>
              <a:t>，JSP作为</a:t>
            </a:r>
            <a:r>
              <a:rPr lang="zh-CN" altLang="zh-CN" i="1" dirty="0"/>
              <a:t>view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b="1" dirty="0" smtClean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3405</Words>
  <Application>Microsoft Office PowerPoint</Application>
  <PresentationFormat>宽屏</PresentationFormat>
  <Paragraphs>401</Paragraphs>
  <Slides>62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Courier-Bold</vt:lpstr>
      <vt:lpstr>Courier-BoldOblique</vt:lpstr>
      <vt:lpstr>Open Sans Light</vt:lpstr>
      <vt:lpstr>Wingdings016026040</vt:lpstr>
      <vt:lpstr>宋体</vt:lpstr>
      <vt:lpstr>Arial</vt:lpstr>
      <vt:lpstr>Calibri</vt:lpstr>
      <vt:lpstr>Calibri Light</vt:lpstr>
      <vt:lpstr>Segoe UI Semilight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Java应用的类型</vt:lpstr>
      <vt:lpstr>Java应用服务器(App Server)</vt:lpstr>
      <vt:lpstr>What is a JSP?</vt:lpstr>
      <vt:lpstr>Benefits of JSPs</vt:lpstr>
      <vt:lpstr>JSP Translation Process</vt:lpstr>
      <vt:lpstr>Simple Example</vt:lpstr>
      <vt:lpstr>JSP与Servlet的互补</vt:lpstr>
      <vt:lpstr>JSP语法</vt:lpstr>
      <vt:lpstr>JSP Lifecycle</vt:lpstr>
      <vt:lpstr>Directives(指令)</vt:lpstr>
      <vt:lpstr>The page Directive</vt:lpstr>
      <vt:lpstr>The page Directive（13个）</vt:lpstr>
      <vt:lpstr>The page Directive（13个）</vt:lpstr>
      <vt:lpstr>The page Directive</vt:lpstr>
      <vt:lpstr>Include Directive</vt:lpstr>
      <vt:lpstr>taglib Directive</vt:lpstr>
      <vt:lpstr>JSP Actions（动作元素20个）</vt:lpstr>
      <vt:lpstr>Actions</vt:lpstr>
      <vt:lpstr>PowerPoint 演示文稿</vt:lpstr>
      <vt:lpstr>脚本元素-声明</vt:lpstr>
      <vt:lpstr>脚本元素-脚本段</vt:lpstr>
      <vt:lpstr>脚本元素-表达式</vt:lpstr>
      <vt:lpstr>Built-in Objects（隐藏对象9个）</vt:lpstr>
      <vt:lpstr>Built-in Objects Summary</vt:lpstr>
      <vt:lpstr>JavaBean的基本概念</vt:lpstr>
      <vt:lpstr>JavaBean的优点</vt:lpstr>
      <vt:lpstr>JavaBean的任务</vt:lpstr>
      <vt:lpstr>JavaBean的生命周期</vt:lpstr>
      <vt:lpstr>JSP中引用JavaBean</vt:lpstr>
      <vt:lpstr>JavaBean属性的设置方法</vt:lpstr>
      <vt:lpstr>PowerPoint 演示文稿</vt:lpstr>
      <vt:lpstr>JDBC概述</vt:lpstr>
      <vt:lpstr>JDBC通过JDBC驱动程序连接数据库。驱动程序分为以下四种类型：</vt:lpstr>
      <vt:lpstr>JDBC的相关类和接口</vt:lpstr>
      <vt:lpstr>java.sql.Driver</vt:lpstr>
      <vt:lpstr>java.sql.DriverManager</vt:lpstr>
      <vt:lpstr>java.sql.Connection</vt:lpstr>
      <vt:lpstr>java.sql.Statement</vt:lpstr>
      <vt:lpstr>java.sql.ResultSet</vt:lpstr>
      <vt:lpstr>java.sql.SQLException</vt:lpstr>
      <vt:lpstr>使用JDBC的过程</vt:lpstr>
      <vt:lpstr>JSP标签库</vt:lpstr>
      <vt:lpstr>JSP标签库</vt:lpstr>
      <vt:lpstr>JSP标签库</vt:lpstr>
      <vt:lpstr>JSP标签库-通用标签</vt:lpstr>
      <vt:lpstr>JSP标签库-条件标签-1</vt:lpstr>
      <vt:lpstr>JSP标签库-条件标签-2</vt:lpstr>
      <vt:lpstr>JSP标签库-迭代标签库-1</vt:lpstr>
      <vt:lpstr>JSP标签库-迭代标签库-2</vt:lpstr>
      <vt:lpstr>JSP标签库-迭代标签库-3</vt:lpstr>
      <vt:lpstr>I18N与格式化标签库-1</vt:lpstr>
      <vt:lpstr>I18N与格式化标签库-2</vt:lpstr>
      <vt:lpstr>SQL标签库-1</vt:lpstr>
      <vt:lpstr>SQL标签库-2</vt:lpstr>
      <vt:lpstr>SQL标签库-3</vt:lpstr>
      <vt:lpstr>标签库总结</vt:lpstr>
      <vt:lpstr>EL表达式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Tarzan The CLPS</dc:creator>
  <cp:lastModifiedBy>hubery m</cp:lastModifiedBy>
  <cp:revision>304</cp:revision>
  <cp:lastPrinted>2019-12-24T09:18:20Z</cp:lastPrinted>
  <dcterms:created xsi:type="dcterms:W3CDTF">2019-11-22T10:04:02Z</dcterms:created>
  <dcterms:modified xsi:type="dcterms:W3CDTF">2020-08-20T09:02:31Z</dcterms:modified>
</cp:coreProperties>
</file>