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93" r:id="rId2"/>
    <p:sldId id="256" r:id="rId3"/>
    <p:sldId id="530" r:id="rId4"/>
    <p:sldId id="531" r:id="rId5"/>
    <p:sldId id="532" r:id="rId6"/>
    <p:sldId id="533" r:id="rId7"/>
    <p:sldId id="534" r:id="rId8"/>
    <p:sldId id="537" r:id="rId9"/>
    <p:sldId id="539" r:id="rId10"/>
    <p:sldId id="540" r:id="rId11"/>
    <p:sldId id="541" r:id="rId12"/>
    <p:sldId id="543" r:id="rId13"/>
    <p:sldId id="542" r:id="rId14"/>
    <p:sldId id="544" r:id="rId15"/>
    <p:sldId id="588" r:id="rId16"/>
    <p:sldId id="545" r:id="rId17"/>
    <p:sldId id="587" r:id="rId18"/>
    <p:sldId id="546" r:id="rId19"/>
    <p:sldId id="547" r:id="rId20"/>
    <p:sldId id="548" r:id="rId21"/>
    <p:sldId id="549" r:id="rId22"/>
    <p:sldId id="550" r:id="rId23"/>
    <p:sldId id="551" r:id="rId24"/>
    <p:sldId id="552" r:id="rId25"/>
    <p:sldId id="553" r:id="rId26"/>
    <p:sldId id="554" r:id="rId27"/>
    <p:sldId id="555" r:id="rId28"/>
    <p:sldId id="556" r:id="rId29"/>
    <p:sldId id="557" r:id="rId30"/>
    <p:sldId id="558" r:id="rId31"/>
    <p:sldId id="559" r:id="rId32"/>
    <p:sldId id="560" r:id="rId33"/>
    <p:sldId id="561" r:id="rId34"/>
    <p:sldId id="562" r:id="rId35"/>
    <p:sldId id="563" r:id="rId36"/>
    <p:sldId id="564" r:id="rId37"/>
    <p:sldId id="565" r:id="rId38"/>
    <p:sldId id="566" r:id="rId39"/>
    <p:sldId id="567" r:id="rId40"/>
    <p:sldId id="569" r:id="rId41"/>
    <p:sldId id="570" r:id="rId42"/>
    <p:sldId id="571" r:id="rId43"/>
    <p:sldId id="568" r:id="rId44"/>
    <p:sldId id="572" r:id="rId45"/>
    <p:sldId id="573" r:id="rId46"/>
    <p:sldId id="574" r:id="rId47"/>
    <p:sldId id="575" r:id="rId48"/>
    <p:sldId id="577" r:id="rId49"/>
    <p:sldId id="578" r:id="rId50"/>
    <p:sldId id="579" r:id="rId51"/>
    <p:sldId id="589" r:id="rId52"/>
    <p:sldId id="580" r:id="rId53"/>
    <p:sldId id="581" r:id="rId54"/>
    <p:sldId id="582" r:id="rId55"/>
    <p:sldId id="583" r:id="rId56"/>
    <p:sldId id="584" r:id="rId57"/>
    <p:sldId id="585" r:id="rId58"/>
    <p:sldId id="289" r:id="rId5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LPS" initials="CLPS" lastIdx="1" clrIdx="6"/>
  <p:cmAuthor id="1" name="Matthew Tang" initials="MT" lastIdx="2" clrIdx="0">
    <p:extLst>
      <p:ext uri="{19B8F6BF-5375-455C-9EA6-DF929625EA0E}">
        <p15:presenceInfo xmlns:p15="http://schemas.microsoft.com/office/powerpoint/2012/main" userId="S::matthew.tang_clpsgbs.com#ext#@clpstechnologyhongkongcolim.onmicrosoft.com::87eeb0d3-70eb-4806-863f-df882139c0dd" providerId="AD"/>
      </p:ext>
    </p:extLst>
  </p:cmAuthor>
  <p:cmAuthor id="2" name="Matthew Tang" initials="MT [2]" lastIdx="13" clrIdx="1">
    <p:extLst>
      <p:ext uri="{19B8F6BF-5375-455C-9EA6-DF929625EA0E}">
        <p15:presenceInfo xmlns:p15="http://schemas.microsoft.com/office/powerpoint/2012/main" userId="Matthew Tang" providerId="None"/>
      </p:ext>
    </p:extLst>
  </p:cmAuthor>
  <p:cmAuthor id="3" name="Tarzan The CLPS" initials="TTC" lastIdx="3" clrIdx="2">
    <p:extLst>
      <p:ext uri="{19B8F6BF-5375-455C-9EA6-DF929625EA0E}">
        <p15:presenceInfo xmlns:p15="http://schemas.microsoft.com/office/powerpoint/2012/main" userId="a267c1eb53b60c52" providerId="Windows Live"/>
      </p:ext>
    </p:extLst>
  </p:cmAuthor>
  <p:cmAuthor id="4" name="user" initials="u" lastIdx="4" clrIdx="3">
    <p:extLst>
      <p:ext uri="{19B8F6BF-5375-455C-9EA6-DF929625EA0E}">
        <p15:presenceInfo xmlns:p15="http://schemas.microsoft.com/office/powerpoint/2012/main" userId="user" providerId="None"/>
      </p:ext>
    </p:extLst>
  </p:cmAuthor>
  <p:cmAuthor id="5" name="Way Tsang" initials="WT" lastIdx="2" clrIdx="4">
    <p:extLst>
      <p:ext uri="{19B8F6BF-5375-455C-9EA6-DF929625EA0E}">
        <p15:presenceInfo xmlns:p15="http://schemas.microsoft.com/office/powerpoint/2012/main" userId="S::wtsang@kbquest.com::c42e86c7-1da8-4ed4-8571-d0e08e300bae" providerId="AD"/>
      </p:ext>
    </p:extLst>
  </p:cmAuthor>
  <p:cmAuthor id="6" name="Rhon" initials="R" lastIdx="1" clrIdx="5">
    <p:extLst>
      <p:ext uri="{19B8F6BF-5375-455C-9EA6-DF929625EA0E}">
        <p15:presenceInfo xmlns:p15="http://schemas.microsoft.com/office/powerpoint/2012/main" userId="S-1-5-21-556607371-2117725872-1013959284-14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84BE"/>
    <a:srgbClr val="9966FF"/>
    <a:srgbClr val="9999FF"/>
    <a:srgbClr val="CF5B3B"/>
    <a:srgbClr val="E13F1F"/>
    <a:srgbClr val="DF6921"/>
    <a:srgbClr val="FF9900"/>
    <a:srgbClr val="2B3889"/>
    <a:srgbClr val="25A3DA"/>
    <a:srgbClr val="1C58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1273" autoAdjust="0"/>
  </p:normalViewPr>
  <p:slideViewPr>
    <p:cSldViewPr snapToGrid="0">
      <p:cViewPr varScale="1">
        <p:scale>
          <a:sx n="86" d="100"/>
          <a:sy n="86" d="100"/>
        </p:scale>
        <p:origin x="59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6"/>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850444" y="1"/>
            <a:ext cx="2945659" cy="498056"/>
          </a:xfrm>
          <a:prstGeom prst="rect">
            <a:avLst/>
          </a:prstGeom>
        </p:spPr>
        <p:txBody>
          <a:bodyPr vert="horz" lIns="92546" tIns="46273" rIns="92546" bIns="46273" rtlCol="0"/>
          <a:lstStyle>
            <a:lvl1pPr algn="r">
              <a:defRPr sz="1200"/>
            </a:lvl1pPr>
          </a:lstStyle>
          <a:p>
            <a:fld id="{D9E03076-B169-714D-872A-5B70E7A25F49}" type="datetimeFigureOut">
              <a:rPr lang="en-US" smtClean="0"/>
              <a:t>8/20/2020</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2546" tIns="46273" rIns="92546" bIns="46273"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1" y="9428584"/>
            <a:ext cx="2945659" cy="498055"/>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2546" tIns="46273" rIns="92546" bIns="46273" rtlCol="0" anchor="b"/>
          <a:lstStyle>
            <a:lvl1pPr algn="r">
              <a:defRPr sz="1200"/>
            </a:lvl1pPr>
          </a:lstStyle>
          <a:p>
            <a:fld id="{47DA33AE-D0D3-FD4E-98EA-5553C13709F8}" type="slidenum">
              <a:rPr lang="en-US" smtClean="0"/>
              <a:t>‹#›</a:t>
            </a:fld>
            <a:endParaRPr lang="en-US"/>
          </a:p>
        </p:txBody>
      </p:sp>
    </p:spTree>
    <p:extLst>
      <p:ext uri="{BB962C8B-B14F-4D97-AF65-F5344CB8AC3E}">
        <p14:creationId xmlns:p14="http://schemas.microsoft.com/office/powerpoint/2010/main" val="75233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DA33AE-D0D3-FD4E-98EA-5553C13709F8}" type="slidenum">
              <a:rPr lang="en-US" smtClean="0"/>
              <a:t>1</a:t>
            </a:fld>
            <a:endParaRPr lang="en-US"/>
          </a:p>
        </p:txBody>
      </p:sp>
    </p:spTree>
    <p:extLst>
      <p:ext uri="{BB962C8B-B14F-4D97-AF65-F5344CB8AC3E}">
        <p14:creationId xmlns:p14="http://schemas.microsoft.com/office/powerpoint/2010/main" val="253565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DA33AE-D0D3-FD4E-98EA-5553C13709F8}" type="slidenum">
              <a:rPr lang="en-US" smtClean="0"/>
              <a:t>2</a:t>
            </a:fld>
            <a:endParaRPr lang="en-US"/>
          </a:p>
        </p:txBody>
      </p:sp>
    </p:spTree>
    <p:extLst>
      <p:ext uri="{BB962C8B-B14F-4D97-AF65-F5344CB8AC3E}">
        <p14:creationId xmlns:p14="http://schemas.microsoft.com/office/powerpoint/2010/main" val="253565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FDF5FFD-7708-45CB-8A5F-E7AA751A65AB}"/>
              </a:ext>
            </a:extLst>
          </p:cNvPr>
          <p:cNvSpPr>
            <a:spLocks noGrp="1" noRot="1" noChangeAspect="1" noTextEdit="1"/>
          </p:cNvSpPr>
          <p:nvPr>
            <p:ph type="sldImg"/>
          </p:nvPr>
        </p:nvSpPr>
        <p:spPr/>
      </p:sp>
      <p:sp>
        <p:nvSpPr>
          <p:cNvPr id="62467" name="备注占位符 2">
            <a:extLst>
              <a:ext uri="{FF2B5EF4-FFF2-40B4-BE49-F238E27FC236}">
                <a16:creationId xmlns:a16="http://schemas.microsoft.com/office/drawing/2014/main" id="{A3A17A70-E3EB-4D13-8A1B-B3ED5323DFA5}"/>
              </a:ext>
            </a:extLst>
          </p:cNvPr>
          <p:cNvSpPr>
            <a:spLocks noGrp="1"/>
          </p:cNvSpPr>
          <p:nvPr>
            <p:ph type="body" idx="1"/>
          </p:nvPr>
        </p:nvSpPr>
        <p:spPr>
          <a:noFill/>
        </p:spPr>
        <p:txBody>
          <a:bodyPr/>
          <a:lstStyle/>
          <a:p>
            <a:endParaRPr lang="zh-CN" altLang="en-US"/>
          </a:p>
        </p:txBody>
      </p:sp>
      <p:sp>
        <p:nvSpPr>
          <p:cNvPr id="62468" name="灯片编号占位符 3">
            <a:extLst>
              <a:ext uri="{FF2B5EF4-FFF2-40B4-BE49-F238E27FC236}">
                <a16:creationId xmlns:a16="http://schemas.microsoft.com/office/drawing/2014/main" id="{8722EFCD-6A93-4929-BF1F-150B15D34D0D}"/>
              </a:ext>
            </a:extLst>
          </p:cNvPr>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fld id="{0FDD7367-44F3-4F47-9190-2D990E5BD325}" type="slidenum">
              <a:rPr lang="zh-CN" altLang="zh-CN" sz="1200">
                <a:latin typeface="Arial" panose="020B0604020202020204" pitchFamily="34" charset="0"/>
              </a:rPr>
              <a:pPr eaLnBrk="1" hangingPunct="1"/>
              <a:t>23</a:t>
            </a:fld>
            <a:endParaRPr lang="zh-CN" altLang="zh-CN"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jpe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1709-8F04-9E45-8B87-18B4EB7D8A9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BD2D70-0873-C742-9514-56112E920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B21464-BDDF-074F-A67E-85D3D68F0DD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D13D23B-8706-304D-AB8C-067E8C0A2B5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0269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CF1-C0D4-AC4A-91EA-3796DDF074F0}"/>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D65FCC-07EF-3549-A4DD-11280F949E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017EB-255B-9E42-94D3-72D69A2EE51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C00E4ED-521E-D54B-A6BB-1CA5BF9E5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E30AA-DB4A-4F43-AC38-37AB761937DD}"/>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409083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FA8A4-BC6A-0D4C-9FE8-6B8D50F66E1D}"/>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961297-779C-4C4C-963A-95AD1FD6064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E8FB3E-BCD2-AA42-817A-16658BBC846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0B19946-7C9F-C143-963B-DADA44BE1F2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378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D87D-AE43-7F4B-A5D4-19959738D025}"/>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3AD300-B631-4747-8846-11F42F55DC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428E73-B588-0446-A662-E66E9FDE16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EE4E5EB-FE69-2F4B-A225-BC2A16F8E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1072F-024C-534B-A549-1CF2747418DC}"/>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110403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0CAA-AF10-404F-919A-5AEF2790E4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857883-2383-CF40-BE1D-8BA8CA4C2F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C5528E-5517-5342-AD44-925866F2BE7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17FFFED-C212-044E-A309-9284C53A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5952F-9CE3-6E42-914F-2B0F4C28DF99}"/>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5030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B49F-F5AC-2944-9215-C6331C25962D}"/>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2E6D40-BB6E-324C-BD8B-F8F59BA5F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CF1EBB-5A11-7D40-A647-892AA8020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921E35E-E7D2-3542-8914-229075983AF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06E2662-5D4B-CE42-ACD9-8F5E8221E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787FD-3D5A-524C-B4AA-68A1D83C4FAE}"/>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223308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9C77-1790-1F45-B57B-793915967AD6}"/>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7AF4BA5-BA29-0944-A388-B33AFABEB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4FD501C-64E8-7741-A02F-158691154A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280D58-19D8-7148-8A3B-ED29767D0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11534B-5C0D-CF40-B928-1C58D26CB5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70633B6-EEF2-CD48-811F-AA22FDE1D95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A91B6A7-4D63-CA4A-9DFF-D5576097A0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68DFC5-93AA-084B-841A-E32D93CD14AD}"/>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330055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587F-A8BE-8845-B259-A731A1E01A86}"/>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AE197FB-D144-B344-BA06-3E275772D1B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B399E2-F574-8641-89E8-3640DB874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E16F3-1146-7C4E-82FC-F757E33100D9}"/>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935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矩形 68">
            <a:extLst>
              <a:ext uri="{FF2B5EF4-FFF2-40B4-BE49-F238E27FC236}">
                <a16:creationId xmlns:a16="http://schemas.microsoft.com/office/drawing/2014/main" id="{7E2AF69A-F6D9-5348-A1DE-162C2F262470}"/>
              </a:ext>
            </a:extLst>
          </p:cNvPr>
          <p:cNvSpPr/>
          <p:nvPr userDrawn="1"/>
        </p:nvSpPr>
        <p:spPr>
          <a:xfrm>
            <a:off x="0" y="6087291"/>
            <a:ext cx="12192000" cy="770709"/>
          </a:xfrm>
          <a:prstGeom prst="rect">
            <a:avLst/>
          </a:prstGeom>
          <a:gradFill flip="none" rotWithShape="1">
            <a:gsLst>
              <a:gs pos="0">
                <a:srgbClr val="003047"/>
              </a:gs>
              <a:gs pos="20000">
                <a:srgbClr val="003047"/>
              </a:gs>
              <a:gs pos="69000">
                <a:srgbClr val="002558"/>
              </a:gs>
              <a:gs pos="97000">
                <a:srgbClr val="003047"/>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descr="E:\Lenny.LI\~desktop\0suTyFFJgA副本.png">
            <a:extLst>
              <a:ext uri="{FF2B5EF4-FFF2-40B4-BE49-F238E27FC236}">
                <a16:creationId xmlns:a16="http://schemas.microsoft.com/office/drawing/2014/main" id="{E4EE241A-D2F8-614F-8227-4B4E3469D12E}"/>
              </a:ext>
            </a:extLst>
          </p:cNvPr>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355912" y="5979402"/>
            <a:ext cx="2389788" cy="9864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4FB5BC7-2004-FD49-BCBB-687928F681FF}"/>
              </a:ext>
            </a:extLst>
          </p:cNvPr>
          <p:cNvSpPr txBox="1"/>
          <p:nvPr userDrawn="1"/>
        </p:nvSpPr>
        <p:spPr>
          <a:xfrm>
            <a:off x="7106479" y="6472645"/>
            <a:ext cx="4930812" cy="530915"/>
          </a:xfrm>
          <a:prstGeom prst="rect">
            <a:avLst/>
          </a:prstGeom>
          <a:noFill/>
        </p:spPr>
        <p:txBody>
          <a:bodyPr wrap="square" rtlCol="0">
            <a:spAutoFit/>
          </a:bodyPr>
          <a:lstStyle/>
          <a:p>
            <a:pPr algn="r"/>
            <a:r>
              <a:rPr lang="en-US" sz="105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 2019 C</a:t>
            </a:r>
            <a:r>
              <a:rPr lang="en-US" sz="1050">
                <a:solidFill>
                  <a:srgbClr val="F8C700"/>
                </a:solidFill>
                <a:latin typeface="Open Sans Light" panose="020B0306030504020204" pitchFamily="34" charset="0"/>
                <a:ea typeface="Open Sans Light" panose="020B0306030504020204" pitchFamily="34" charset="0"/>
                <a:cs typeface="Open Sans Light" panose="020B0306030504020204" pitchFamily="34" charset="0"/>
              </a:rPr>
              <a:t>L</a:t>
            </a:r>
            <a:r>
              <a:rPr lang="en-US" sz="105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PS Inc. All rights reserved. </a:t>
            </a:r>
          </a:p>
          <a:p>
            <a:pPr algn="r"/>
            <a:r>
              <a:rPr lang="en-US" sz="800">
                <a:solidFill>
                  <a:schemeClr val="bg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Any unauthorized copying or distribution of this material is prohibited.</a:t>
            </a:r>
          </a:p>
          <a:p>
            <a:endParaRPr lang="en-US" sz="1000">
              <a:solidFill>
                <a:schemeClr val="bg1">
                  <a:lumMod val="75000"/>
                </a:schemeClr>
              </a:solidFill>
              <a:latin typeface="Segoe UI Semilight" panose="020B0402040204020203" pitchFamily="34" charset="0"/>
              <a:cs typeface="Segoe UI Semilight" panose="020B0402040204020203" pitchFamily="34" charset="0"/>
            </a:endParaRPr>
          </a:p>
        </p:txBody>
      </p:sp>
      <p:sp>
        <p:nvSpPr>
          <p:cNvPr id="16" name="TextBox 15">
            <a:extLst>
              <a:ext uri="{FF2B5EF4-FFF2-40B4-BE49-F238E27FC236}">
                <a16:creationId xmlns:a16="http://schemas.microsoft.com/office/drawing/2014/main" id="{9E696B82-C3EB-B74E-8F69-DDE52A011841}"/>
              </a:ext>
            </a:extLst>
          </p:cNvPr>
          <p:cNvSpPr txBox="1"/>
          <p:nvPr userDrawn="1"/>
        </p:nvSpPr>
        <p:spPr>
          <a:xfrm>
            <a:off x="9135291" y="252549"/>
            <a:ext cx="2516778" cy="452845"/>
          </a:xfrm>
          <a:prstGeom prst="rect">
            <a:avLst/>
          </a:prstGeom>
          <a:noFill/>
        </p:spPr>
        <p:txBody>
          <a:bodyPr wrap="square" rtlCol="0">
            <a:spAutoFit/>
          </a:bodyPr>
          <a:lstStyle/>
          <a:p>
            <a:endParaRPr lang="en-US"/>
          </a:p>
        </p:txBody>
      </p:sp>
      <p:pic>
        <p:nvPicPr>
          <p:cNvPr id="6" name="Picture 7" descr="A picture containing wheel, drawing&#10;&#10;Description automatically generated">
            <a:extLst>
              <a:ext uri="{FF2B5EF4-FFF2-40B4-BE49-F238E27FC236}">
                <a16:creationId xmlns:a16="http://schemas.microsoft.com/office/drawing/2014/main" id="{FE51BA8D-7FC7-420B-B1A9-9F63698F53F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10192" y="6263122"/>
            <a:ext cx="924248" cy="380228"/>
          </a:xfrm>
          <a:prstGeom prst="rect">
            <a:avLst/>
          </a:prstGeom>
        </p:spPr>
      </p:pic>
      <p:sp>
        <p:nvSpPr>
          <p:cNvPr id="7" name="Slide Number Placeholder 4">
            <a:extLst>
              <a:ext uri="{FF2B5EF4-FFF2-40B4-BE49-F238E27FC236}">
                <a16:creationId xmlns:a16="http://schemas.microsoft.com/office/drawing/2014/main" id="{B5CE16F3-1146-7C4E-82FC-F757E33100D9}"/>
              </a:ext>
            </a:extLst>
          </p:cNvPr>
          <p:cNvSpPr>
            <a:spLocks noGrp="1"/>
          </p:cNvSpPr>
          <p:nvPr>
            <p:ph type="sldNum" sz="quarter" idx="12"/>
          </p:nvPr>
        </p:nvSpPr>
        <p:spPr>
          <a:xfrm>
            <a:off x="9191159" y="6174470"/>
            <a:ext cx="2743200" cy="365125"/>
          </a:xfrm>
          <a:prstGeom prst="rect">
            <a:avLst/>
          </a:prstGeom>
        </p:spPr>
        <p:txBody>
          <a:bodyPr/>
          <a:lstStyle>
            <a:lvl1pPr marL="0" algn="r" defTabSz="914400" rtl="0" eaLnBrk="1" latinLnBrk="0" hangingPunct="1">
              <a:defRPr lang="en-US" sz="1200" b="1" kern="1200" smtClean="0">
                <a:solidFill>
                  <a:schemeClr val="bg1"/>
                </a:solidFill>
                <a:latin typeface="Arial"/>
                <a:ea typeface="黑体"/>
                <a:cs typeface="Open Sans" panose="020B0606030504020204" pitchFamily="34" charset="0"/>
              </a:defRPr>
            </a:lvl1pPr>
          </a:lstStyle>
          <a:p>
            <a:fld id="{CAD3A438-DDFB-2D40-B63B-99D1D45A3BA4}" type="slidenum">
              <a:rPr lang="en-US" altLang="zh-CN" smtClean="0"/>
              <a:pPr/>
              <a:t>‹#›</a:t>
            </a:fld>
            <a:r>
              <a:rPr lang="zh-CN" altLang="en-US" dirty="0"/>
              <a:t> </a:t>
            </a:r>
            <a:r>
              <a:rPr lang="en-US" altLang="zh-CN" dirty="0"/>
              <a:t>/ 15</a:t>
            </a:r>
            <a:endParaRPr lang="zh-CN" altLang="en-US" dirty="0"/>
          </a:p>
        </p:txBody>
      </p:sp>
      <p:pic>
        <p:nvPicPr>
          <p:cNvPr id="8" name="Picture 1">
            <a:extLst>
              <a:ext uri="{FF2B5EF4-FFF2-40B4-BE49-F238E27FC236}">
                <a16:creationId xmlns:a16="http://schemas.microsoft.com/office/drawing/2014/main" id="{6383FDBE-1F39-704B-8043-439F10A28EA3}"/>
              </a:ext>
            </a:extLst>
          </p:cNvPr>
          <p:cNvPicPr>
            <a:picLocks noChangeAspect="1"/>
          </p:cNvPicPr>
          <p:nvPr userDrawn="1"/>
        </p:nvPicPr>
        <p:blipFill rotWithShape="1">
          <a:blip r:embed="rId5" cstate="email">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rcRect/>
          <a:stretch/>
        </p:blipFill>
        <p:spPr>
          <a:xfrm>
            <a:off x="0" y="215926"/>
            <a:ext cx="6731877" cy="5859104"/>
          </a:xfrm>
          <a:prstGeom prst="rect">
            <a:avLst/>
          </a:prstGeom>
        </p:spPr>
      </p:pic>
    </p:spTree>
    <p:extLst>
      <p:ext uri="{BB962C8B-B14F-4D97-AF65-F5344CB8AC3E}">
        <p14:creationId xmlns:p14="http://schemas.microsoft.com/office/powerpoint/2010/main" val="27164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35D-8AC9-F045-8745-C5B52F128DF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8DB470-E182-8A41-9049-27CE54C774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276277D-9B39-A947-9661-2ACD783F2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420394-8093-7648-A62E-DA09EFE3449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1435D30-D1C3-E940-8B18-6DAECC557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307AE-2625-FB49-A551-E92DB276F664}"/>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164348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BED9-1D6F-A245-AFCF-0827623A818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E7C4C03-3EB0-B84F-B3E8-E39121114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50E744-259F-4E4A-AC42-D2E44D997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D0E2D2-7CFE-8743-AB42-EE9540D76C9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8950527-5A77-9E43-8087-517F28ABA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9B1CE-E85F-1D4D-A398-E4E30787572D}"/>
              </a:ext>
            </a:extLst>
          </p:cNvPr>
          <p:cNvSpPr>
            <a:spLocks noGrp="1"/>
          </p:cNvSpPr>
          <p:nvPr>
            <p:ph type="sldNum" sz="quarter" idx="12"/>
          </p:nvPr>
        </p:nvSpPr>
        <p:spPr>
          <a:xfrm>
            <a:off x="8610600" y="6356350"/>
            <a:ext cx="2743200" cy="365125"/>
          </a:xfrm>
          <a:prstGeom prst="rect">
            <a:avLst/>
          </a:prstGeom>
        </p:spPr>
        <p:txBody>
          <a:bodyPr/>
          <a:lstStyle/>
          <a:p>
            <a:fld id="{CAD3A438-DDFB-2D40-B63B-99D1D45A3BA4}" type="slidenum">
              <a:rPr lang="en-US" smtClean="0"/>
              <a:t>‹#›</a:t>
            </a:fld>
            <a:endParaRPr lang="en-US"/>
          </a:p>
        </p:txBody>
      </p:sp>
    </p:spTree>
    <p:extLst>
      <p:ext uri="{BB962C8B-B14F-4D97-AF65-F5344CB8AC3E}">
        <p14:creationId xmlns:p14="http://schemas.microsoft.com/office/powerpoint/2010/main" val="244207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B1F26-3BE4-3F4F-A458-9361C65E9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506441-0FEF-2742-81B4-70B82B9D8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64D6365-9C5B-B940-AC4B-46660EFFC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341444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blog.csdn.net/MSDN_tang/article/details/83588425"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blog.csdn.net/u011225629/article/details/47756665"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outdoor, nature, mountain, water&#10;&#10;Description automatically generated">
            <a:extLst>
              <a:ext uri="{FF2B5EF4-FFF2-40B4-BE49-F238E27FC236}">
                <a16:creationId xmlns:a16="http://schemas.microsoft.com/office/drawing/2014/main" id="{87BE1BA2-812A-CF4B-8F3D-550EF93937B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3" name="Picture 2">
            <a:extLst>
              <a:ext uri="{FF2B5EF4-FFF2-40B4-BE49-F238E27FC236}">
                <a16:creationId xmlns:a16="http://schemas.microsoft.com/office/drawing/2014/main" id="{537C1163-A916-4F32-B44F-ECD290BC0AD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0"/>
            <a:ext cx="12192000" cy="6857998"/>
          </a:xfrm>
          <a:prstGeom prst="rect">
            <a:avLst/>
          </a:prstGeom>
        </p:spPr>
      </p:pic>
      <p:pic>
        <p:nvPicPr>
          <p:cNvPr id="8" name="Picture 7" descr="A picture containing wheel, drawing&#10;&#10;Description automatically generated">
            <a:extLst>
              <a:ext uri="{FF2B5EF4-FFF2-40B4-BE49-F238E27FC236}">
                <a16:creationId xmlns:a16="http://schemas.microsoft.com/office/drawing/2014/main" id="{FE51BA8D-7FC7-420B-B1A9-9F63698F53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512621" y="246442"/>
            <a:ext cx="1401382" cy="576518"/>
          </a:xfrm>
          <a:prstGeom prst="rect">
            <a:avLst/>
          </a:prstGeom>
        </p:spPr>
      </p:pic>
      <p:sp>
        <p:nvSpPr>
          <p:cNvPr id="14" name="Rectangle 5">
            <a:extLst>
              <a:ext uri="{FF2B5EF4-FFF2-40B4-BE49-F238E27FC236}">
                <a16:creationId xmlns:a16="http://schemas.microsoft.com/office/drawing/2014/main" id="{29407BBC-2FAB-3648-A3C6-612A4D10EA9B}"/>
              </a:ext>
            </a:extLst>
          </p:cNvPr>
          <p:cNvSpPr/>
          <p:nvPr/>
        </p:nvSpPr>
        <p:spPr>
          <a:xfrm>
            <a:off x="1" y="2465535"/>
            <a:ext cx="12192000" cy="2228385"/>
          </a:xfrm>
          <a:prstGeom prst="rect">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黑体"/>
            </a:endParaRPr>
          </a:p>
        </p:txBody>
      </p:sp>
      <p:grpSp>
        <p:nvGrpSpPr>
          <p:cNvPr id="2" name="组合 1"/>
          <p:cNvGrpSpPr/>
          <p:nvPr/>
        </p:nvGrpSpPr>
        <p:grpSpPr>
          <a:xfrm>
            <a:off x="2422415" y="2764339"/>
            <a:ext cx="7529305" cy="1592603"/>
            <a:chOff x="1553735" y="2657658"/>
            <a:chExt cx="6264000" cy="1324963"/>
          </a:xfrm>
        </p:grpSpPr>
        <p:sp>
          <p:nvSpPr>
            <p:cNvPr id="7" name="矩形 6"/>
            <p:cNvSpPr/>
            <p:nvPr/>
          </p:nvSpPr>
          <p:spPr>
            <a:xfrm>
              <a:off x="2418569" y="2657658"/>
              <a:ext cx="4562571" cy="640135"/>
            </a:xfrm>
            <a:prstGeom prst="rect">
              <a:avLst/>
            </a:prstGeom>
          </p:spPr>
          <p:txBody>
            <a:bodyPr wrap="none">
              <a:spAutoFit/>
            </a:bodyPr>
            <a:lstStyle/>
            <a:p>
              <a:pPr algn="ctr"/>
              <a:r>
                <a:rPr lang="en-US" altLang="zh-CN" sz="4400" b="1" dirty="0">
                  <a:solidFill>
                    <a:schemeClr val="bg1"/>
                  </a:solidFill>
                  <a:effectLst>
                    <a:outerShdw blurRad="38100" dist="38100" dir="2700000" algn="tl">
                      <a:srgbClr val="000000">
                        <a:alpha val="43137"/>
                      </a:srgbClr>
                    </a:outerShdw>
                  </a:effectLst>
                  <a:latin typeface="Arial"/>
                  <a:ea typeface="黑体"/>
                  <a:cs typeface="Arial" panose="020B0604020202020204" pitchFamily="34" charset="0"/>
                </a:rPr>
                <a:t>CLPS Incorporation</a:t>
              </a:r>
              <a:endParaRPr lang="zh-CN" altLang="en-US" sz="4400" b="1" dirty="0">
                <a:solidFill>
                  <a:schemeClr val="bg1"/>
                </a:solidFill>
                <a:effectLst>
                  <a:outerShdw blurRad="38100" dist="38100" dir="2700000" algn="tl">
                    <a:srgbClr val="000000">
                      <a:alpha val="43137"/>
                    </a:srgbClr>
                  </a:outerShdw>
                </a:effectLst>
                <a:latin typeface="Arial"/>
                <a:ea typeface="黑体"/>
                <a:cs typeface="Arial" panose="020B0604020202020204" pitchFamily="34" charset="0"/>
              </a:endParaRPr>
            </a:p>
          </p:txBody>
        </p:sp>
        <p:sp>
          <p:nvSpPr>
            <p:cNvPr id="11" name="矩形 10"/>
            <p:cNvSpPr/>
            <p:nvPr/>
          </p:nvSpPr>
          <p:spPr>
            <a:xfrm>
              <a:off x="2627669" y="3598540"/>
              <a:ext cx="3888660" cy="384081"/>
            </a:xfrm>
            <a:prstGeom prst="rect">
              <a:avLst/>
            </a:prstGeom>
          </p:spPr>
          <p:txBody>
            <a:bodyPr wrap="square">
              <a:spAutoFit/>
            </a:bodyPr>
            <a:lstStyle/>
            <a:p>
              <a:pPr algn="ctr"/>
              <a:r>
                <a:rPr lang="en-US" altLang="zh-CN" sz="2400" cap="all" dirty="0">
                  <a:solidFill>
                    <a:schemeClr val="bg1"/>
                  </a:solidFill>
                  <a:latin typeface="Arial"/>
                  <a:ea typeface="黑体"/>
                  <a:cs typeface="Arial" panose="020B0604020202020204" pitchFamily="34" charset="0"/>
                </a:rPr>
                <a:t>Nasdaq:</a:t>
              </a:r>
              <a:r>
                <a:rPr lang="zh-CN" altLang="en-US" sz="2400" cap="all" dirty="0">
                  <a:solidFill>
                    <a:schemeClr val="bg1"/>
                  </a:solidFill>
                  <a:latin typeface="Arial"/>
                  <a:ea typeface="黑体"/>
                  <a:cs typeface="Arial" panose="020B0604020202020204" pitchFamily="34" charset="0"/>
                </a:rPr>
                <a:t> </a:t>
              </a:r>
              <a:r>
                <a:rPr lang="en-US" altLang="zh-CN" sz="2400" cap="all" dirty="0">
                  <a:solidFill>
                    <a:schemeClr val="bg1"/>
                  </a:solidFill>
                  <a:latin typeface="Arial"/>
                  <a:ea typeface="黑体"/>
                  <a:cs typeface="Arial" panose="020B0604020202020204" pitchFamily="34" charset="0"/>
                </a:rPr>
                <a:t>CLPS</a:t>
              </a:r>
            </a:p>
          </p:txBody>
        </p:sp>
        <p:cxnSp>
          <p:nvCxnSpPr>
            <p:cNvPr id="12" name="直接连接符 11"/>
            <p:cNvCxnSpPr/>
            <p:nvPr/>
          </p:nvCxnSpPr>
          <p:spPr>
            <a:xfrm>
              <a:off x="1553735" y="3454400"/>
              <a:ext cx="626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044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42257332-EB0C-4B80-8BE1-8DDFF3FC33F8}"/>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dirty="0"/>
              <a:t>Servlet</a:t>
            </a:r>
            <a:r>
              <a:rPr lang="zh-CN" altLang="en-US" dirty="0"/>
              <a:t>的接口</a:t>
            </a:r>
          </a:p>
        </p:txBody>
      </p:sp>
      <p:sp>
        <p:nvSpPr>
          <p:cNvPr id="11267" name="矩形 4">
            <a:extLst>
              <a:ext uri="{FF2B5EF4-FFF2-40B4-BE49-F238E27FC236}">
                <a16:creationId xmlns:a16="http://schemas.microsoft.com/office/drawing/2014/main" id="{6A48A184-44CB-449C-ABF4-FBC5A6D78E84}"/>
              </a:ext>
            </a:extLst>
          </p:cNvPr>
          <p:cNvSpPr>
            <a:spLocks noChangeArrowheads="1"/>
          </p:cNvSpPr>
          <p:nvPr/>
        </p:nvSpPr>
        <p:spPr bwMode="auto">
          <a:xfrm>
            <a:off x="506413" y="1043758"/>
            <a:ext cx="4105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servlet </a:t>
            </a:r>
            <a:r>
              <a:rPr lang="zh-CN" altLang="en-US" dirty="0"/>
              <a:t>接口中的方法</a:t>
            </a:r>
          </a:p>
          <a:p>
            <a:pPr eaLnBrk="1" hangingPunct="1"/>
            <a:r>
              <a:rPr lang="zh-CN" altLang="en-US" dirty="0"/>
              <a:t>实现 </a:t>
            </a:r>
            <a:r>
              <a:rPr lang="en-US" altLang="zh-CN" dirty="0"/>
              <a:t>Servlet </a:t>
            </a:r>
            <a:r>
              <a:rPr lang="zh-CN" altLang="en-US" dirty="0"/>
              <a:t>接口</a:t>
            </a:r>
          </a:p>
        </p:txBody>
      </p:sp>
      <p:sp>
        <p:nvSpPr>
          <p:cNvPr id="11268" name="矩形 5">
            <a:extLst>
              <a:ext uri="{FF2B5EF4-FFF2-40B4-BE49-F238E27FC236}">
                <a16:creationId xmlns:a16="http://schemas.microsoft.com/office/drawing/2014/main" id="{F237F749-5308-403F-9BA5-D60A5AA43BB0}"/>
              </a:ext>
            </a:extLst>
          </p:cNvPr>
          <p:cNvSpPr>
            <a:spLocks noChangeArrowheads="1"/>
          </p:cNvSpPr>
          <p:nvPr/>
        </p:nvSpPr>
        <p:spPr bwMode="auto">
          <a:xfrm>
            <a:off x="1663347" y="1952579"/>
            <a:ext cx="7921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err="1"/>
              <a:t>HttpServlet</a:t>
            </a:r>
            <a:r>
              <a:rPr lang="en-US" altLang="zh-CN" sz="1800" dirty="0"/>
              <a:t> </a:t>
            </a:r>
            <a:r>
              <a:rPr lang="zh-CN" altLang="en-US" sz="1800" dirty="0"/>
              <a:t>和 </a:t>
            </a:r>
            <a:r>
              <a:rPr lang="en-US" altLang="zh-CN" sz="1800" dirty="0" err="1"/>
              <a:t>GenericServlet</a:t>
            </a:r>
            <a:r>
              <a:rPr lang="en-US" altLang="zh-CN" sz="1800" dirty="0"/>
              <a:t> </a:t>
            </a:r>
            <a:r>
              <a:rPr lang="zh-CN" altLang="en-US" sz="1800" dirty="0"/>
              <a:t>都实现了 </a:t>
            </a:r>
            <a:r>
              <a:rPr lang="en-US" altLang="zh-CN" sz="1800" dirty="0"/>
              <a:t>Servlet </a:t>
            </a:r>
            <a:r>
              <a:rPr lang="zh-CN" altLang="en-US" sz="1800" dirty="0"/>
              <a:t>接口。</a:t>
            </a:r>
          </a:p>
          <a:p>
            <a:pPr eaLnBrk="1" hangingPunct="1"/>
            <a:r>
              <a:rPr lang="en-US" altLang="zh-CN" sz="1800" dirty="0" err="1"/>
              <a:t>HttpServlet</a:t>
            </a:r>
            <a:r>
              <a:rPr lang="en-US" altLang="zh-CN" sz="1800" dirty="0"/>
              <a:t> </a:t>
            </a:r>
            <a:r>
              <a:rPr lang="zh-CN" altLang="en-US" sz="1800" dirty="0"/>
              <a:t>中 的 </a:t>
            </a:r>
            <a:r>
              <a:rPr lang="en-US" altLang="zh-CN" sz="1800" dirty="0"/>
              <a:t>service(</a:t>
            </a:r>
            <a:r>
              <a:rPr lang="en-US" altLang="zh-CN" sz="1800" dirty="0" err="1"/>
              <a:t>HttpServletRequest</a:t>
            </a:r>
            <a:r>
              <a:rPr lang="en-US" altLang="zh-CN" sz="1800" dirty="0"/>
              <a:t> request </a:t>
            </a:r>
            <a:r>
              <a:rPr lang="zh-CN" altLang="en-US" sz="1800" dirty="0"/>
              <a:t>， </a:t>
            </a:r>
            <a:r>
              <a:rPr lang="en-US" altLang="zh-CN" sz="1800" dirty="0" err="1"/>
              <a:t>HttpServletResponse</a:t>
            </a:r>
            <a:endParaRPr lang="en-US" altLang="zh-CN" sz="1800" dirty="0"/>
          </a:p>
          <a:p>
            <a:pPr eaLnBrk="1" hangingPunct="1"/>
            <a:r>
              <a:rPr lang="en-US" altLang="zh-CN" sz="1800" dirty="0"/>
              <a:t>response)</a:t>
            </a:r>
            <a:r>
              <a:rPr lang="zh-CN" altLang="en-US" sz="1800" dirty="0"/>
              <a:t>方法是通过 </a:t>
            </a:r>
            <a:r>
              <a:rPr lang="en-US" altLang="zh-CN" sz="1800" dirty="0"/>
              <a:t>service(</a:t>
            </a:r>
            <a:r>
              <a:rPr lang="en-US" altLang="zh-CN" sz="1800" dirty="0" err="1"/>
              <a:t>ServletRequest</a:t>
            </a:r>
            <a:r>
              <a:rPr lang="en-US" altLang="zh-CN" sz="1800" dirty="0"/>
              <a:t> request, </a:t>
            </a:r>
            <a:r>
              <a:rPr lang="en-US" altLang="zh-CN" sz="1800" dirty="0" err="1"/>
              <a:t>ServletResponse</a:t>
            </a:r>
            <a:r>
              <a:rPr lang="en-US" altLang="zh-CN" sz="1800" dirty="0"/>
              <a:t> response)</a:t>
            </a:r>
          </a:p>
          <a:p>
            <a:pPr eaLnBrk="1" hangingPunct="1"/>
            <a:r>
              <a:rPr lang="zh-CN" altLang="en-US" sz="1800" dirty="0"/>
              <a:t>方法的调用来实现对请求的处理</a:t>
            </a:r>
          </a:p>
        </p:txBody>
      </p:sp>
      <p:sp>
        <p:nvSpPr>
          <p:cNvPr id="11269" name="矩形 6">
            <a:extLst>
              <a:ext uri="{FF2B5EF4-FFF2-40B4-BE49-F238E27FC236}">
                <a16:creationId xmlns:a16="http://schemas.microsoft.com/office/drawing/2014/main" id="{33A1D8C3-56A4-43FE-B192-A6858E0134A5}"/>
              </a:ext>
            </a:extLst>
          </p:cNvPr>
          <p:cNvSpPr>
            <a:spLocks noChangeArrowheads="1"/>
          </p:cNvSpPr>
          <p:nvPr/>
        </p:nvSpPr>
        <p:spPr bwMode="auto">
          <a:xfrm>
            <a:off x="1663347" y="3152729"/>
            <a:ext cx="75247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err="1"/>
              <a:t>HttpServletRequest</a:t>
            </a:r>
            <a:r>
              <a:rPr lang="zh-CN" altLang="en-US" sz="1800" dirty="0"/>
              <a:t>和</a:t>
            </a:r>
            <a:r>
              <a:rPr lang="en-US" altLang="zh-CN" sz="1800" dirty="0" err="1"/>
              <a:t>ServletRequest</a:t>
            </a:r>
            <a:r>
              <a:rPr lang="zh-CN" altLang="en-US" sz="1800" dirty="0"/>
              <a:t>都是接口</a:t>
            </a:r>
          </a:p>
          <a:p>
            <a:pPr eaLnBrk="1" hangingPunct="1"/>
            <a:r>
              <a:rPr lang="en-US" altLang="zh-CN" sz="1800" dirty="0" err="1"/>
              <a:t>HttpServletRequest</a:t>
            </a:r>
            <a:r>
              <a:rPr lang="zh-CN" altLang="en-US" sz="1800" dirty="0"/>
              <a:t>继承自</a:t>
            </a:r>
            <a:r>
              <a:rPr lang="en-US" altLang="zh-CN" sz="1800" dirty="0" err="1"/>
              <a:t>ServletRequest</a:t>
            </a:r>
            <a:r>
              <a:rPr lang="en-US" altLang="zh-CN" sz="1800" dirty="0"/>
              <a:t> </a:t>
            </a:r>
          </a:p>
          <a:p>
            <a:pPr eaLnBrk="1" hangingPunct="1"/>
            <a:r>
              <a:rPr lang="en-US" altLang="zh-CN" sz="1800" dirty="0"/>
              <a:t> </a:t>
            </a:r>
          </a:p>
          <a:p>
            <a:pPr eaLnBrk="1" hangingPunct="1"/>
            <a:r>
              <a:rPr lang="en-US" altLang="zh-CN" sz="1800" dirty="0" err="1"/>
              <a:t>HttpServletRequest</a:t>
            </a:r>
            <a:r>
              <a:rPr lang="zh-CN" altLang="en-US" sz="1800" dirty="0"/>
              <a:t>比</a:t>
            </a:r>
            <a:r>
              <a:rPr lang="en-US" altLang="zh-CN" sz="1800" dirty="0" err="1"/>
              <a:t>ServletRequest</a:t>
            </a:r>
            <a:r>
              <a:rPr lang="zh-CN" altLang="en-US" sz="1800" dirty="0"/>
              <a:t>多了一些针对于</a:t>
            </a:r>
            <a:r>
              <a:rPr lang="en-US" altLang="zh-CN" sz="1800" dirty="0"/>
              <a:t>Http</a:t>
            </a:r>
            <a:r>
              <a:rPr lang="zh-CN" altLang="en-US" sz="1800" dirty="0"/>
              <a:t>协议的方法。 例如：</a:t>
            </a:r>
          </a:p>
          <a:p>
            <a:pPr eaLnBrk="1" hangingPunct="1"/>
            <a:r>
              <a:rPr lang="en-US" altLang="zh-CN" sz="1800" dirty="0" err="1"/>
              <a:t>getHeader</a:t>
            </a:r>
            <a:r>
              <a:rPr lang="en-US" altLang="zh-CN" sz="1800" dirty="0"/>
              <a:t>()</a:t>
            </a:r>
            <a:r>
              <a:rPr lang="zh-CN" altLang="en-US" sz="1800" dirty="0"/>
              <a:t>， </a:t>
            </a:r>
            <a:r>
              <a:rPr lang="en-US" altLang="zh-CN" sz="1800" dirty="0" err="1"/>
              <a:t>getMethod</a:t>
            </a:r>
            <a:r>
              <a:rPr lang="en-US" altLang="zh-CN" sz="1800" dirty="0"/>
              <a:t>() </a:t>
            </a:r>
            <a:r>
              <a:rPr lang="zh-CN" altLang="en-US" sz="1800" dirty="0"/>
              <a:t>， </a:t>
            </a:r>
            <a:r>
              <a:rPr lang="en-US" altLang="zh-CN" sz="1800" dirty="0" err="1"/>
              <a:t>getSession</a:t>
            </a:r>
            <a:r>
              <a:rPr lang="en-US" altLang="zh-CN" sz="1800" dirty="0"/>
              <a:t>() </a:t>
            </a:r>
          </a:p>
        </p:txBody>
      </p:sp>
      <p:sp>
        <p:nvSpPr>
          <p:cNvPr id="11270" name="矩形 9">
            <a:extLst>
              <a:ext uri="{FF2B5EF4-FFF2-40B4-BE49-F238E27FC236}">
                <a16:creationId xmlns:a16="http://schemas.microsoft.com/office/drawing/2014/main" id="{55D52171-7188-466B-A146-966A9C756DF6}"/>
              </a:ext>
            </a:extLst>
          </p:cNvPr>
          <p:cNvSpPr>
            <a:spLocks noChangeArrowheads="1"/>
          </p:cNvSpPr>
          <p:nvPr/>
        </p:nvSpPr>
        <p:spPr bwMode="auto">
          <a:xfrm>
            <a:off x="1663347" y="4630691"/>
            <a:ext cx="77771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t> 他们对应的实现类：</a:t>
            </a:r>
          </a:p>
          <a:p>
            <a:pPr eaLnBrk="1" hangingPunct="1"/>
            <a:r>
              <a:rPr lang="en-US" altLang="zh-CN" sz="1800" dirty="0" err="1"/>
              <a:t>javax.servlet.ServletRequestWrapper</a:t>
            </a:r>
            <a:r>
              <a:rPr lang="en-US" altLang="zh-CN" sz="1800" dirty="0"/>
              <a:t> (implements </a:t>
            </a:r>
            <a:r>
              <a:rPr lang="en-US" altLang="zh-CN" sz="1800" dirty="0" err="1"/>
              <a:t>javax.servlet.ServletRequest</a:t>
            </a:r>
            <a:r>
              <a:rPr lang="en-US" altLang="zh-CN" sz="1800" dirty="0"/>
              <a:t>)</a:t>
            </a:r>
          </a:p>
          <a:p>
            <a:pPr eaLnBrk="1" hangingPunct="1"/>
            <a:r>
              <a:rPr lang="en-US" altLang="zh-CN" sz="1800" dirty="0" err="1"/>
              <a:t>javax.servlet.http.HttpServletRequestWrapper</a:t>
            </a:r>
            <a:r>
              <a:rPr lang="en-US" altLang="zh-CN" sz="1800" dirty="0"/>
              <a:t> (implements </a:t>
            </a:r>
            <a:r>
              <a:rPr lang="en-US" altLang="zh-CN" sz="1800" dirty="0" err="1"/>
              <a:t>javax.servlet.http.HttpServletRequest</a:t>
            </a:r>
            <a:r>
              <a:rPr lang="en-US" altLang="zh-CN" sz="1800" dirty="0"/>
              <a:t>) </a:t>
            </a:r>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EB0AD257-7D2E-4CAA-A879-C187EB7B8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331788"/>
            <a:ext cx="7858231" cy="157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2">
            <a:extLst>
              <a:ext uri="{FF2B5EF4-FFF2-40B4-BE49-F238E27FC236}">
                <a16:creationId xmlns:a16="http://schemas.microsoft.com/office/drawing/2014/main" id="{C8543491-704B-485B-B499-745B6B48B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75" y="1947865"/>
            <a:ext cx="7142609" cy="4030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FE8E98FC-9BEE-4678-BC5D-B01870B12BE7}"/>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的生命周期</a:t>
            </a:r>
          </a:p>
        </p:txBody>
      </p:sp>
      <p:pic>
        <p:nvPicPr>
          <p:cNvPr id="13315" name="Picture 2">
            <a:extLst>
              <a:ext uri="{FF2B5EF4-FFF2-40B4-BE49-F238E27FC236}">
                <a16:creationId xmlns:a16="http://schemas.microsoft.com/office/drawing/2014/main" id="{837B6816-B3AC-44CE-B072-8644F1A37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723" y="1173594"/>
            <a:ext cx="5040313"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09270F8-DBE1-4818-A119-4DD36750C98D}"/>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的生命周期</a:t>
            </a:r>
          </a:p>
        </p:txBody>
      </p:sp>
      <p:sp>
        <p:nvSpPr>
          <p:cNvPr id="14339" name="矩形 3">
            <a:extLst>
              <a:ext uri="{FF2B5EF4-FFF2-40B4-BE49-F238E27FC236}">
                <a16:creationId xmlns:a16="http://schemas.microsoft.com/office/drawing/2014/main" id="{0FDAF5F7-D575-4406-8B7D-34A497707F68}"/>
              </a:ext>
            </a:extLst>
          </p:cNvPr>
          <p:cNvSpPr>
            <a:spLocks noChangeArrowheads="1"/>
          </p:cNvSpPr>
          <p:nvPr/>
        </p:nvSpPr>
        <p:spPr bwMode="auto">
          <a:xfrm>
            <a:off x="2205008" y="1027906"/>
            <a:ext cx="8027987"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a:t>
            </a:r>
            <a:r>
              <a:rPr lang="en-US" altLang="zh-CN" dirty="0"/>
              <a:t>1</a:t>
            </a:r>
            <a:r>
              <a:rPr lang="zh-CN" altLang="en-US" dirty="0"/>
              <a:t>） 创建 </a:t>
            </a:r>
            <a:r>
              <a:rPr lang="en-US" altLang="zh-CN" dirty="0"/>
              <a:t>Servlet </a:t>
            </a:r>
            <a:r>
              <a:rPr lang="zh-CN" altLang="en-US" dirty="0"/>
              <a:t>对象， 第一次请求到来时</a:t>
            </a:r>
          </a:p>
          <a:p>
            <a:pPr eaLnBrk="1" hangingPunct="1"/>
            <a:r>
              <a:rPr lang="zh-CN" altLang="en-US" dirty="0"/>
              <a:t>才会创建（默认）， 通过服务器反射机制创建</a:t>
            </a:r>
          </a:p>
          <a:p>
            <a:pPr eaLnBrk="1" hangingPunct="1"/>
            <a:r>
              <a:rPr lang="en-US" altLang="zh-CN" dirty="0"/>
              <a:t>Servlet </a:t>
            </a:r>
            <a:r>
              <a:rPr lang="zh-CN" altLang="en-US" dirty="0"/>
              <a:t>对象，</a:t>
            </a:r>
          </a:p>
          <a:p>
            <a:pPr eaLnBrk="1" hangingPunct="1"/>
            <a:r>
              <a:rPr lang="zh-CN" altLang="en-US" dirty="0"/>
              <a:t>（</a:t>
            </a:r>
            <a:r>
              <a:rPr lang="en-US" altLang="zh-CN" dirty="0"/>
              <a:t>2</a:t>
            </a:r>
            <a:r>
              <a:rPr lang="zh-CN" altLang="en-US" dirty="0"/>
              <a:t>） 调用 </a:t>
            </a:r>
            <a:r>
              <a:rPr lang="en-US" altLang="zh-CN" dirty="0"/>
              <a:t>Servlet </a:t>
            </a:r>
            <a:r>
              <a:rPr lang="zh-CN" altLang="en-US" dirty="0"/>
              <a:t>对象的 </a:t>
            </a:r>
            <a:r>
              <a:rPr lang="en-US" altLang="zh-CN" dirty="0" err="1"/>
              <a:t>init</a:t>
            </a:r>
            <a:r>
              <a:rPr lang="en-US" altLang="zh-CN" dirty="0"/>
              <a:t>()</a:t>
            </a:r>
            <a:r>
              <a:rPr lang="zh-CN" altLang="en-US" dirty="0"/>
              <a:t>方法， 初始</a:t>
            </a:r>
          </a:p>
          <a:p>
            <a:pPr eaLnBrk="1" hangingPunct="1"/>
            <a:r>
              <a:rPr lang="zh-CN" altLang="en-US" dirty="0"/>
              <a:t>化 </a:t>
            </a:r>
            <a:r>
              <a:rPr lang="en-US" altLang="zh-CN" dirty="0"/>
              <a:t>Servlet </a:t>
            </a:r>
            <a:r>
              <a:rPr lang="zh-CN" altLang="en-US" dirty="0"/>
              <a:t>的信息， </a:t>
            </a:r>
            <a:r>
              <a:rPr lang="en-US" altLang="zh-CN" dirty="0" err="1"/>
              <a:t>init</a:t>
            </a:r>
            <a:r>
              <a:rPr lang="en-US" altLang="zh-CN" dirty="0"/>
              <a:t>()</a:t>
            </a:r>
            <a:r>
              <a:rPr lang="zh-CN" altLang="en-US" dirty="0"/>
              <a:t>方法只会在创建后</a:t>
            </a:r>
          </a:p>
          <a:p>
            <a:pPr eaLnBrk="1" hangingPunct="1"/>
            <a:r>
              <a:rPr lang="zh-CN" altLang="en-US" dirty="0"/>
              <a:t>立即被调用一次；</a:t>
            </a:r>
          </a:p>
          <a:p>
            <a:pPr eaLnBrk="1" hangingPunct="1"/>
            <a:r>
              <a:rPr lang="zh-CN" altLang="en-US" dirty="0"/>
              <a:t>（</a:t>
            </a:r>
            <a:r>
              <a:rPr lang="en-US" altLang="zh-CN" dirty="0"/>
              <a:t>3</a:t>
            </a:r>
            <a:r>
              <a:rPr lang="zh-CN" altLang="en-US" dirty="0"/>
              <a:t>） 响应请求， </a:t>
            </a:r>
            <a:r>
              <a:rPr lang="en-US" altLang="zh-CN" dirty="0"/>
              <a:t>service()</a:t>
            </a:r>
            <a:r>
              <a:rPr lang="zh-CN" altLang="en-US" dirty="0"/>
              <a:t>会根据情况委托任</a:t>
            </a:r>
          </a:p>
          <a:p>
            <a:pPr eaLnBrk="1" hangingPunct="1"/>
            <a:r>
              <a:rPr lang="zh-CN" altLang="en-US" dirty="0"/>
              <a:t>务给 </a:t>
            </a:r>
            <a:r>
              <a:rPr lang="en-US" altLang="zh-CN" dirty="0" err="1"/>
              <a:t>doGet</a:t>
            </a:r>
            <a:r>
              <a:rPr lang="en-US" altLang="zh-CN" dirty="0"/>
              <a:t>()</a:t>
            </a:r>
            <a:r>
              <a:rPr lang="zh-CN" altLang="en-US" dirty="0"/>
              <a:t>， </a:t>
            </a:r>
            <a:r>
              <a:rPr lang="en-US" altLang="zh-CN" dirty="0" err="1"/>
              <a:t>doPost</a:t>
            </a:r>
            <a:r>
              <a:rPr lang="en-US" altLang="zh-CN" dirty="0"/>
              <a:t>()</a:t>
            </a:r>
            <a:r>
              <a:rPr lang="zh-CN" altLang="en-US" dirty="0"/>
              <a:t>方法来处理请求，</a:t>
            </a:r>
          </a:p>
          <a:p>
            <a:pPr eaLnBrk="1" hangingPunct="1"/>
            <a:r>
              <a:rPr lang="zh-CN" altLang="en-US" dirty="0"/>
              <a:t>这些方法是运行的在多线程状态下的。 多次访</a:t>
            </a:r>
          </a:p>
          <a:p>
            <a:pPr eaLnBrk="1" hangingPunct="1"/>
            <a:r>
              <a:rPr lang="zh-CN" altLang="en-US" dirty="0"/>
              <a:t>问时的请求内容会清掉</a:t>
            </a:r>
          </a:p>
          <a:p>
            <a:pPr eaLnBrk="1" hangingPunct="1"/>
            <a:r>
              <a:rPr lang="zh-CN" altLang="en-US" dirty="0"/>
              <a:t>每个 </a:t>
            </a:r>
            <a:r>
              <a:rPr lang="en-US" altLang="zh-CN" dirty="0"/>
              <a:t>Servlet </a:t>
            </a:r>
            <a:r>
              <a:rPr lang="zh-CN" altLang="en-US" dirty="0"/>
              <a:t>在容器中只对应一个实例。</a:t>
            </a:r>
          </a:p>
          <a:p>
            <a:pPr eaLnBrk="1" hangingPunct="1"/>
            <a:r>
              <a:rPr lang="zh-CN" altLang="en-US" dirty="0"/>
              <a:t>（</a:t>
            </a:r>
            <a:r>
              <a:rPr lang="en-US" altLang="zh-CN" dirty="0"/>
              <a:t>4</a:t>
            </a:r>
            <a:r>
              <a:rPr lang="zh-CN" altLang="en-US" dirty="0"/>
              <a:t>） 在长时间没有被调用或者是服务器关闭</a:t>
            </a:r>
          </a:p>
          <a:p>
            <a:pPr eaLnBrk="1" hangingPunct="1"/>
            <a:r>
              <a:rPr lang="zh-CN" altLang="en-US" dirty="0"/>
              <a:t>时， 会调用 </a:t>
            </a:r>
            <a:r>
              <a:rPr lang="en-US" altLang="zh-CN" dirty="0"/>
              <a:t>destroy()</a:t>
            </a:r>
            <a:r>
              <a:rPr lang="zh-CN" altLang="en-US" dirty="0"/>
              <a:t>方法来销毁 </a:t>
            </a:r>
            <a:r>
              <a:rPr lang="en-US" altLang="zh-CN" dirty="0"/>
              <a:t>Servlet </a:t>
            </a:r>
            <a:r>
              <a:rPr lang="zh-CN" altLang="en-US" dirty="0"/>
              <a:t>对象。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694B934-4A48-45C5-AE30-B7039E7EB2E1}"/>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的生命周期</a:t>
            </a:r>
          </a:p>
        </p:txBody>
      </p:sp>
      <p:sp>
        <p:nvSpPr>
          <p:cNvPr id="15363" name="矩形 4">
            <a:extLst>
              <a:ext uri="{FF2B5EF4-FFF2-40B4-BE49-F238E27FC236}">
                <a16:creationId xmlns:a16="http://schemas.microsoft.com/office/drawing/2014/main" id="{1AB98363-A2D1-4B06-8B10-3B1327A968CA}"/>
              </a:ext>
            </a:extLst>
          </p:cNvPr>
          <p:cNvSpPr>
            <a:spLocks noChangeArrowheads="1"/>
          </p:cNvSpPr>
          <p:nvPr/>
        </p:nvSpPr>
        <p:spPr bwMode="auto">
          <a:xfrm>
            <a:off x="2560638" y="2060576"/>
            <a:ext cx="81073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Servlet </a:t>
            </a:r>
            <a:r>
              <a:rPr lang="zh-CN" altLang="en-US" sz="2000"/>
              <a:t>只是一个资源， 线程会调用这个资源， </a:t>
            </a:r>
            <a:r>
              <a:rPr lang="en-US" altLang="zh-CN" sz="2000"/>
              <a:t>init()</a:t>
            </a:r>
            <a:r>
              <a:rPr lang="zh-CN" altLang="en-US" sz="2000"/>
              <a:t>和 </a:t>
            </a:r>
            <a:r>
              <a:rPr lang="en-US" altLang="zh-CN" sz="2000"/>
              <a:t>destroy()</a:t>
            </a:r>
            <a:r>
              <a:rPr lang="zh-CN" altLang="en-US" sz="2000"/>
              <a:t>方法都是运行在单线程下的。</a:t>
            </a:r>
            <a:endParaRPr lang="en-US" altLang="zh-CN" sz="2000"/>
          </a:p>
          <a:p>
            <a:pPr eaLnBrk="1" hangingPunct="1"/>
            <a:endParaRPr lang="zh-CN" altLang="en-US" sz="2000"/>
          </a:p>
          <a:p>
            <a:pPr eaLnBrk="1" hangingPunct="1"/>
            <a:r>
              <a:rPr lang="en-US" altLang="zh-CN" sz="2000"/>
              <a:t>init( ServletConfig) </a:t>
            </a:r>
            <a:r>
              <a:rPr lang="zh-CN" altLang="en-US" sz="2000"/>
              <a:t>初始化</a:t>
            </a:r>
          </a:p>
          <a:p>
            <a:pPr eaLnBrk="1" hangingPunct="1"/>
            <a:r>
              <a:rPr lang="en-US" altLang="zh-CN" sz="2000"/>
              <a:t>service(request, response) </a:t>
            </a:r>
            <a:r>
              <a:rPr lang="zh-CN" altLang="en-US" sz="2000"/>
              <a:t>干活</a:t>
            </a:r>
          </a:p>
          <a:p>
            <a:pPr eaLnBrk="1" hangingPunct="1"/>
            <a:r>
              <a:rPr lang="en-US" altLang="zh-CN" sz="2000"/>
              <a:t>destroy() </a:t>
            </a:r>
            <a:r>
              <a:rPr lang="zh-CN" altLang="en-US" sz="2000"/>
              <a:t>做最后的售后工作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6CCC0076-4B93-4810-93DC-7C58CCD04624}"/>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的配置文件</a:t>
            </a:r>
          </a:p>
        </p:txBody>
      </p:sp>
      <p:sp>
        <p:nvSpPr>
          <p:cNvPr id="3" name="内容占位符 2">
            <a:extLst>
              <a:ext uri="{FF2B5EF4-FFF2-40B4-BE49-F238E27FC236}">
                <a16:creationId xmlns:a16="http://schemas.microsoft.com/office/drawing/2014/main" id="{C2A5D93A-802C-4A27-9E8E-089C2E692E4D}"/>
              </a:ext>
            </a:extLst>
          </p:cNvPr>
          <p:cNvSpPr>
            <a:spLocks noGrp="1"/>
          </p:cNvSpPr>
          <p:nvPr>
            <p:ph idx="4294967295"/>
          </p:nvPr>
        </p:nvSpPr>
        <p:spPr>
          <a:xfrm>
            <a:off x="0" y="1825625"/>
            <a:ext cx="10515600" cy="4351338"/>
          </a:xfrm>
        </p:spPr>
        <p:txBody>
          <a:bodyPr/>
          <a:lstStyle/>
          <a:p>
            <a:pPr eaLnBrk="1" hangingPunct="1">
              <a:defRPr/>
            </a:pPr>
            <a:r>
              <a:rPr lang="en-US" altLang="zh-CN" sz="2500" dirty="0"/>
              <a:t>web </a:t>
            </a:r>
            <a:r>
              <a:rPr lang="zh-CN" altLang="en-US" sz="2500" dirty="0"/>
              <a:t>服务器接受到用户发出的请求， 会根据用户访问的路径， 从 </a:t>
            </a:r>
            <a:r>
              <a:rPr lang="en-US" altLang="zh-CN" sz="2500" dirty="0"/>
              <a:t>web.xml </a:t>
            </a:r>
            <a:r>
              <a:rPr lang="zh-CN" altLang="en-US" sz="2500" dirty="0"/>
              <a:t>配置文件中查找</a:t>
            </a:r>
          </a:p>
          <a:p>
            <a:pPr marL="0" indent="0">
              <a:buNone/>
              <a:defRPr/>
            </a:pPr>
            <a:r>
              <a:rPr lang="zh-CN" altLang="en-US" sz="2500" dirty="0"/>
              <a:t>    所需要的类， 服务器会从 </a:t>
            </a:r>
            <a:r>
              <a:rPr lang="en-US" altLang="zh-CN" sz="2500" dirty="0"/>
              <a:t>web </a:t>
            </a:r>
            <a:r>
              <a:rPr lang="zh-CN" altLang="en-US" sz="2500" dirty="0"/>
              <a:t>应用的 </a:t>
            </a:r>
            <a:r>
              <a:rPr lang="en-US" altLang="zh-CN" sz="2500" dirty="0"/>
              <a:t>WEB-INF </a:t>
            </a:r>
            <a:r>
              <a:rPr lang="zh-CN" altLang="en-US" sz="2500" dirty="0"/>
              <a:t>文</a:t>
            </a:r>
            <a:endParaRPr lang="en-US" altLang="zh-CN" sz="2500" dirty="0"/>
          </a:p>
          <a:p>
            <a:pPr marL="0" indent="0">
              <a:buNone/>
              <a:defRPr/>
            </a:pPr>
            <a:r>
              <a:rPr lang="zh-CN" altLang="en-US" sz="2500" dirty="0"/>
              <a:t>    件夹下的 </a:t>
            </a:r>
            <a:r>
              <a:rPr lang="en-US" altLang="zh-CN" sz="2500" dirty="0"/>
              <a:t>classes </a:t>
            </a:r>
            <a:r>
              <a:rPr lang="zh-CN" altLang="en-US" sz="2500" dirty="0"/>
              <a:t>文件夹中搜索要加载的 </a:t>
            </a:r>
            <a:r>
              <a:rPr lang="en-US" altLang="zh-CN" sz="2500" dirty="0"/>
              <a:t>class </a:t>
            </a:r>
            <a:r>
              <a:rPr lang="zh-CN" altLang="en-US" sz="2500" dirty="0"/>
              <a:t>文件。</a:t>
            </a:r>
          </a:p>
          <a:p>
            <a:pPr eaLnBrk="1" hangingPunct="1">
              <a:defRPr/>
            </a:pPr>
            <a:r>
              <a:rPr lang="en-US" altLang="zh-CN" sz="2500" dirty="0"/>
              <a:t>web.xml </a:t>
            </a:r>
            <a:r>
              <a:rPr lang="zh-CN" altLang="en-US" sz="2500" dirty="0"/>
              <a:t>文件的配置， 一个 </a:t>
            </a:r>
            <a:r>
              <a:rPr lang="en-US" altLang="zh-CN" sz="2500" dirty="0"/>
              <a:t>web.xml </a:t>
            </a:r>
            <a:r>
              <a:rPr lang="zh-CN" altLang="en-US" sz="2500" dirty="0"/>
              <a:t>中可以配置多个 </a:t>
            </a:r>
            <a:r>
              <a:rPr lang="en-US" altLang="zh-CN" sz="2500" dirty="0"/>
              <a:t>Servlet</a:t>
            </a:r>
            <a:endParaRPr lang="zh-CN" altLang="en-US" sz="2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4A05E83-3F52-4F4D-AC3D-0FABEE256947}"/>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web.xml</a:t>
            </a:r>
            <a:r>
              <a:rPr lang="zh-CN" altLang="en-US"/>
              <a:t>文件中配置</a:t>
            </a:r>
            <a:r>
              <a:rPr lang="en-US" altLang="zh-CN"/>
              <a:t>Servlet</a:t>
            </a:r>
            <a:r>
              <a:rPr lang="zh-CN" altLang="en-US"/>
              <a:t>对象</a:t>
            </a:r>
          </a:p>
        </p:txBody>
      </p:sp>
      <p:sp>
        <p:nvSpPr>
          <p:cNvPr id="17411" name="矩形 3">
            <a:extLst>
              <a:ext uri="{FF2B5EF4-FFF2-40B4-BE49-F238E27FC236}">
                <a16:creationId xmlns:a16="http://schemas.microsoft.com/office/drawing/2014/main" id="{F50539C7-47D7-43B5-8B00-5418753D6E6D}"/>
              </a:ext>
            </a:extLst>
          </p:cNvPr>
          <p:cNvSpPr>
            <a:spLocks noChangeArrowheads="1"/>
          </p:cNvSpPr>
          <p:nvPr/>
        </p:nvSpPr>
        <p:spPr bwMode="auto">
          <a:xfrm>
            <a:off x="2373683" y="1197769"/>
            <a:ext cx="720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在</a:t>
            </a:r>
            <a:r>
              <a:rPr lang="en-US" altLang="zh-CN" dirty="0"/>
              <a:t>web.xml</a:t>
            </a:r>
            <a:r>
              <a:rPr lang="zh-CN" altLang="en-US" dirty="0"/>
              <a:t>文件中配置</a:t>
            </a:r>
            <a:r>
              <a:rPr lang="en-US" altLang="zh-CN" dirty="0"/>
              <a:t>Servlet</a:t>
            </a:r>
            <a:r>
              <a:rPr lang="zh-CN" altLang="en-US" dirty="0"/>
              <a:t>对象的启动时就创建</a:t>
            </a:r>
          </a:p>
        </p:txBody>
      </p:sp>
      <p:sp>
        <p:nvSpPr>
          <p:cNvPr id="17412" name="矩形 4">
            <a:extLst>
              <a:ext uri="{FF2B5EF4-FFF2-40B4-BE49-F238E27FC236}">
                <a16:creationId xmlns:a16="http://schemas.microsoft.com/office/drawing/2014/main" id="{78868D20-1681-4B5B-BBDD-CD1AC84A6A52}"/>
              </a:ext>
            </a:extLst>
          </p:cNvPr>
          <p:cNvSpPr>
            <a:spLocks noChangeArrowheads="1"/>
          </p:cNvSpPr>
          <p:nvPr/>
        </p:nvSpPr>
        <p:spPr bwMode="auto">
          <a:xfrm>
            <a:off x="2373683" y="1851041"/>
            <a:ext cx="7704137"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&lt;load-on-startup&gt;</a:t>
            </a:r>
            <a:r>
              <a:rPr lang="zh-CN" altLang="en-US" dirty="0"/>
              <a:t>数字</a:t>
            </a:r>
            <a:r>
              <a:rPr lang="en-US" altLang="zh-CN" dirty="0"/>
              <a:t>&lt;/load-on-startup&gt; </a:t>
            </a:r>
            <a:r>
              <a:rPr lang="zh-CN" altLang="en-US" dirty="0"/>
              <a:t>， 表示服务器启动时创建， 并依照数字大小按顺序创建， 小数字优先加载， 在</a:t>
            </a:r>
            <a:r>
              <a:rPr lang="en-US" altLang="zh-CN" dirty="0"/>
              <a:t>&lt;Servlet&gt;&lt;/Servlet&gt;</a:t>
            </a:r>
            <a:r>
              <a:rPr lang="zh-CN" altLang="en-US" dirty="0"/>
              <a:t>标签中使用， 只有重要的 </a:t>
            </a:r>
            <a:r>
              <a:rPr lang="en-US" altLang="zh-CN" dirty="0"/>
              <a:t>Servlet</a:t>
            </a:r>
            <a:r>
              <a:rPr lang="zh-CN" altLang="en-US" dirty="0"/>
              <a:t>才会是用这个设置。</a:t>
            </a:r>
            <a:endParaRPr lang="en-US" altLang="zh-CN" dirty="0"/>
          </a:p>
          <a:p>
            <a:pPr eaLnBrk="1" hangingPunct="1"/>
            <a:endParaRPr lang="en-US" altLang="zh-CN" dirty="0"/>
          </a:p>
          <a:p>
            <a:pPr eaLnBrk="1" hangingPunct="1"/>
            <a:r>
              <a:rPr lang="en-US" altLang="zh-CN" dirty="0" err="1"/>
              <a:t>ServletConfig</a:t>
            </a:r>
            <a:r>
              <a:rPr lang="zh-CN" altLang="en-US" dirty="0"/>
              <a:t>对象：是一个</a:t>
            </a:r>
            <a:r>
              <a:rPr lang="en-US" altLang="zh-CN" dirty="0"/>
              <a:t>Servlet</a:t>
            </a:r>
            <a:r>
              <a:rPr lang="zh-CN" altLang="en-US" dirty="0"/>
              <a:t>的配置对象。</a:t>
            </a:r>
            <a:endParaRPr lang="en-US" altLang="zh-CN" dirty="0"/>
          </a:p>
          <a:p>
            <a:pPr eaLnBrk="1" hangingPunct="1"/>
            <a:r>
              <a:rPr lang="en-US" altLang="zh-CN" dirty="0" err="1"/>
              <a:t>ServletConfig</a:t>
            </a:r>
            <a:r>
              <a:rPr lang="zh-CN" altLang="en-US" dirty="0"/>
              <a:t>对象与</a:t>
            </a:r>
            <a:r>
              <a:rPr lang="en-US" altLang="zh-CN" dirty="0"/>
              <a:t>Servlet</a:t>
            </a:r>
            <a:r>
              <a:rPr lang="zh-CN" altLang="en-US" dirty="0"/>
              <a:t>是一对一的关系。</a:t>
            </a:r>
            <a:endParaRPr lang="en-US" altLang="zh-CN" dirty="0"/>
          </a:p>
          <a:p>
            <a:pPr eaLnBrk="1" hangingPunct="1"/>
            <a:r>
              <a:rPr lang="zh-CN" altLang="en-US" dirty="0"/>
              <a:t>取得</a:t>
            </a:r>
            <a:r>
              <a:rPr lang="en-US" altLang="zh-CN" dirty="0" err="1"/>
              <a:t>ServeletConfig</a:t>
            </a:r>
            <a:r>
              <a:rPr lang="zh-CN" altLang="en-US" dirty="0"/>
              <a:t>对象：</a:t>
            </a:r>
            <a:r>
              <a:rPr lang="en-US" altLang="zh-CN" dirty="0" err="1"/>
              <a:t>this.getServletConfig</a:t>
            </a:r>
            <a:r>
              <a:rPr lang="en-US" altLang="zh-CN" dirty="0"/>
              <a:t>()</a:t>
            </a:r>
          </a:p>
          <a:p>
            <a:pPr eaLnBrk="1" hangingPunct="1"/>
            <a:endParaRPr lang="en-US" altLang="zh-CN" dirty="0"/>
          </a:p>
          <a:p>
            <a:pPr eaLnBrk="1" hangingPunct="1"/>
            <a:r>
              <a:rPr lang="en-US" altLang="zh-CN" dirty="0"/>
              <a:t>Web.xml </a:t>
            </a:r>
            <a:r>
              <a:rPr lang="zh-CN" altLang="en-US" dirty="0"/>
              <a:t>配置详解</a:t>
            </a:r>
            <a:endParaRPr lang="en-US" altLang="zh-CN" dirty="0"/>
          </a:p>
          <a:p>
            <a:pPr eaLnBrk="1" hangingPunct="1"/>
            <a:r>
              <a:rPr lang="en-US" altLang="zh-CN" dirty="0">
                <a:hlinkClick r:id="rId2"/>
              </a:rPr>
              <a:t>https://blog.csdn.net/MSDN_tang/article/details/83588425</a:t>
            </a:r>
            <a:endParaRPr lang="en-US" altLang="zh-CN" dirty="0"/>
          </a:p>
          <a:p>
            <a:pPr eaLnBrk="1" hangingPunct="1"/>
            <a:endParaRPr lang="en-US" altLang="zh-CN" dirty="0"/>
          </a:p>
          <a:p>
            <a:pPr eaLnBrk="1" hangingPunct="1"/>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761C0CFC-71C8-4E63-ABE6-C60C70AB66A9}"/>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dirty="0"/>
              <a:t>Servlet</a:t>
            </a:r>
            <a:r>
              <a:rPr lang="zh-CN" altLang="en-US" dirty="0"/>
              <a:t>的配置文件</a:t>
            </a:r>
            <a:r>
              <a:rPr lang="en-US" altLang="zh-CN" dirty="0"/>
              <a:t>-web.xml</a:t>
            </a:r>
            <a:endParaRPr lang="zh-CN" altLang="en-US" dirty="0"/>
          </a:p>
        </p:txBody>
      </p:sp>
      <p:pic>
        <p:nvPicPr>
          <p:cNvPr id="18435" name="Picture 2">
            <a:extLst>
              <a:ext uri="{FF2B5EF4-FFF2-40B4-BE49-F238E27FC236}">
                <a16:creationId xmlns:a16="http://schemas.microsoft.com/office/drawing/2014/main" id="{328497C7-2E33-4A2E-B0BE-40FCCD07E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509" y="1196467"/>
            <a:ext cx="699452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3">
            <a:extLst>
              <a:ext uri="{FF2B5EF4-FFF2-40B4-BE49-F238E27FC236}">
                <a16:creationId xmlns:a16="http://schemas.microsoft.com/office/drawing/2014/main" id="{8824EE62-8FFA-45A5-96AC-C84E70067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509" y="1690688"/>
            <a:ext cx="6994525" cy="425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4ABD282E-88C4-4B02-966A-3C478C4C5D46}"/>
              </a:ext>
            </a:extLst>
          </p:cNvPr>
          <p:cNvSpPr>
            <a:spLocks noGrp="1"/>
          </p:cNvSpPr>
          <p:nvPr>
            <p:ph type="title" idx="4294967295"/>
          </p:nvPr>
        </p:nvSpPr>
        <p:spPr>
          <a:xfrm>
            <a:off x="4419600" y="271463"/>
            <a:ext cx="7772400" cy="1143000"/>
          </a:xfrm>
          <a:prstGeom prst="rect">
            <a:avLst/>
          </a:prstGeom>
        </p:spPr>
        <p:txBody>
          <a:bodyPr/>
          <a:lstStyle/>
          <a:p>
            <a:pPr eaLnBrk="1" hangingPunct="1"/>
            <a:r>
              <a:rPr lang="en-US" altLang="zh-CN"/>
              <a:t>&lt;init-param&gt;</a:t>
            </a:r>
            <a:r>
              <a:rPr lang="zh-CN" altLang="en-US"/>
              <a:t>标签</a:t>
            </a:r>
          </a:p>
        </p:txBody>
      </p:sp>
      <p:sp>
        <p:nvSpPr>
          <p:cNvPr id="19459" name="矩形 3">
            <a:extLst>
              <a:ext uri="{FF2B5EF4-FFF2-40B4-BE49-F238E27FC236}">
                <a16:creationId xmlns:a16="http://schemas.microsoft.com/office/drawing/2014/main" id="{ED11E233-48AE-4500-9D6E-933E40B2E171}"/>
              </a:ext>
            </a:extLst>
          </p:cNvPr>
          <p:cNvSpPr>
            <a:spLocks noChangeArrowheads="1"/>
          </p:cNvSpPr>
          <p:nvPr/>
        </p:nvSpPr>
        <p:spPr bwMode="auto">
          <a:xfrm>
            <a:off x="2423319" y="972344"/>
            <a:ext cx="7345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通过</a:t>
            </a:r>
            <a:r>
              <a:rPr lang="en-US" altLang="zh-CN" dirty="0"/>
              <a:t>&lt;</a:t>
            </a:r>
            <a:r>
              <a:rPr lang="en-US" altLang="zh-CN" dirty="0" err="1"/>
              <a:t>init</a:t>
            </a:r>
            <a:r>
              <a:rPr lang="en-US" altLang="zh-CN" dirty="0"/>
              <a:t>-param&gt;</a:t>
            </a:r>
            <a:r>
              <a:rPr lang="zh-CN" altLang="en-US" dirty="0"/>
              <a:t>标签来配置初始化参数</a:t>
            </a:r>
          </a:p>
        </p:txBody>
      </p:sp>
      <p:sp>
        <p:nvSpPr>
          <p:cNvPr id="19460" name="矩形 4">
            <a:extLst>
              <a:ext uri="{FF2B5EF4-FFF2-40B4-BE49-F238E27FC236}">
                <a16:creationId xmlns:a16="http://schemas.microsoft.com/office/drawing/2014/main" id="{FE53690A-5281-4459-9200-911E703A83FD}"/>
              </a:ext>
            </a:extLst>
          </p:cNvPr>
          <p:cNvSpPr>
            <a:spLocks noChangeArrowheads="1"/>
          </p:cNvSpPr>
          <p:nvPr/>
        </p:nvSpPr>
        <p:spPr bwMode="auto">
          <a:xfrm>
            <a:off x="2423319" y="1658662"/>
            <a:ext cx="75596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&lt;servlet&gt;</a:t>
            </a:r>
          </a:p>
          <a:p>
            <a:pPr eaLnBrk="1" hangingPunct="1"/>
            <a:r>
              <a:rPr lang="en-US" altLang="zh-CN" dirty="0"/>
              <a:t>… …</a:t>
            </a:r>
          </a:p>
          <a:p>
            <a:pPr eaLnBrk="1" hangingPunct="1"/>
            <a:r>
              <a:rPr lang="en-US" altLang="zh-CN" dirty="0"/>
              <a:t>&lt;</a:t>
            </a:r>
            <a:r>
              <a:rPr lang="en-US" altLang="zh-CN" dirty="0" err="1"/>
              <a:t>init</a:t>
            </a:r>
            <a:r>
              <a:rPr lang="en-US" altLang="zh-CN" dirty="0"/>
              <a:t>-param&gt;</a:t>
            </a:r>
          </a:p>
          <a:p>
            <a:pPr eaLnBrk="1" hangingPunct="1"/>
            <a:r>
              <a:rPr lang="en-US" altLang="zh-CN" dirty="0"/>
              <a:t>&lt;param-name&gt;...&lt;/param-name&gt;</a:t>
            </a:r>
          </a:p>
          <a:p>
            <a:pPr eaLnBrk="1" hangingPunct="1"/>
            <a:r>
              <a:rPr lang="en-US" altLang="zh-CN" dirty="0"/>
              <a:t>&lt;param-value&gt;...&lt;/param-value&gt;</a:t>
            </a:r>
          </a:p>
          <a:p>
            <a:pPr eaLnBrk="1" hangingPunct="1"/>
            <a:r>
              <a:rPr lang="en-US" altLang="zh-CN" dirty="0"/>
              <a:t>&lt;/</a:t>
            </a:r>
            <a:r>
              <a:rPr lang="en-US" altLang="zh-CN" dirty="0" err="1"/>
              <a:t>init</a:t>
            </a:r>
            <a:r>
              <a:rPr lang="en-US" altLang="zh-CN" dirty="0"/>
              <a:t>-param&gt;</a:t>
            </a:r>
          </a:p>
          <a:p>
            <a:pPr eaLnBrk="1" hangingPunct="1"/>
            <a:r>
              <a:rPr lang="en-US" altLang="zh-CN" dirty="0"/>
              <a:t>&lt;/servlet&gt;</a:t>
            </a:r>
          </a:p>
          <a:p>
            <a:pPr eaLnBrk="1" hangingPunct="1"/>
            <a:endParaRPr lang="en-US" altLang="zh-CN" dirty="0"/>
          </a:p>
          <a:p>
            <a:pPr eaLnBrk="1" hangingPunct="1"/>
            <a:r>
              <a:rPr lang="zh-CN" altLang="en-US" dirty="0"/>
              <a:t>参数将封装到</a:t>
            </a:r>
            <a:r>
              <a:rPr lang="en-US" altLang="zh-CN" dirty="0" err="1"/>
              <a:t>ServletConfig</a:t>
            </a:r>
            <a:r>
              <a:rPr lang="zh-CN" altLang="en-US" dirty="0"/>
              <a:t>对象中</a:t>
            </a:r>
          </a:p>
          <a:p>
            <a:pPr eaLnBrk="1" hangingPunct="1"/>
            <a:r>
              <a:rPr lang="en-US" altLang="zh-CN" dirty="0" err="1"/>
              <a:t>getInitParameter</a:t>
            </a:r>
            <a:r>
              <a:rPr lang="en-US" altLang="zh-CN" dirty="0"/>
              <a:t>(String name)</a:t>
            </a:r>
            <a:r>
              <a:rPr lang="zh-CN" altLang="en-US" dirty="0"/>
              <a:t>方法来得到参数。</a:t>
            </a:r>
          </a:p>
          <a:p>
            <a:pPr eaLnBrk="1" hangingPunct="1"/>
            <a:r>
              <a:rPr lang="zh-CN" altLang="en-US" dirty="0"/>
              <a:t>当没有要取的参数时， 会返回 </a:t>
            </a:r>
            <a:r>
              <a:rPr lang="en-US" altLang="zh-CN" dirty="0"/>
              <a:t>null</a:t>
            </a:r>
            <a:r>
              <a:rPr lang="zh-CN" altLang="en-US" dirty="0"/>
              <a:t>。</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4CB80013-9B5E-4C46-8D38-910C127B48CD}"/>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Get</a:t>
            </a:r>
            <a:r>
              <a:rPr lang="zh-CN" altLang="en-US"/>
              <a:t>请求和</a:t>
            </a:r>
            <a:r>
              <a:rPr lang="en-US" altLang="zh-CN"/>
              <a:t>Post</a:t>
            </a:r>
            <a:r>
              <a:rPr lang="zh-CN" altLang="en-US"/>
              <a:t>请求</a:t>
            </a:r>
          </a:p>
        </p:txBody>
      </p:sp>
      <p:sp>
        <p:nvSpPr>
          <p:cNvPr id="20483" name="矩形 3">
            <a:extLst>
              <a:ext uri="{FF2B5EF4-FFF2-40B4-BE49-F238E27FC236}">
                <a16:creationId xmlns:a16="http://schemas.microsoft.com/office/drawing/2014/main" id="{1300DE55-4405-4758-994D-AEA7CD4F3201}"/>
              </a:ext>
            </a:extLst>
          </p:cNvPr>
          <p:cNvSpPr>
            <a:spLocks noChangeArrowheads="1"/>
          </p:cNvSpPr>
          <p:nvPr/>
        </p:nvSpPr>
        <p:spPr bwMode="auto">
          <a:xfrm>
            <a:off x="2855914" y="1412875"/>
            <a:ext cx="70389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Servlet </a:t>
            </a:r>
            <a:r>
              <a:rPr lang="zh-CN" altLang="en-US" sz="2000" dirty="0"/>
              <a:t>接口的实现类中的 </a:t>
            </a:r>
            <a:r>
              <a:rPr lang="en-US" altLang="zh-CN" sz="2000" dirty="0"/>
              <a:t>service()</a:t>
            </a:r>
            <a:r>
              <a:rPr lang="zh-CN" altLang="en-US" sz="2000" dirty="0"/>
              <a:t>方法， 在继承 </a:t>
            </a:r>
            <a:r>
              <a:rPr lang="en-US" altLang="zh-CN" sz="2000" dirty="0" err="1"/>
              <a:t>HttpServlet</a:t>
            </a:r>
            <a:r>
              <a:rPr lang="en-US" altLang="zh-CN" sz="2000" dirty="0"/>
              <a:t> </a:t>
            </a:r>
            <a:r>
              <a:rPr lang="zh-CN" altLang="en-US" sz="2000" dirty="0"/>
              <a:t>类时， 如果没有覆盖父类的 </a:t>
            </a:r>
            <a:r>
              <a:rPr lang="en-US" altLang="zh-CN" sz="2000" dirty="0"/>
              <a:t>service()</a:t>
            </a:r>
            <a:r>
              <a:rPr lang="zh-CN" altLang="en-US" sz="2000" dirty="0"/>
              <a:t>方法， 那么父类的 </a:t>
            </a:r>
            <a:r>
              <a:rPr lang="en-US" altLang="zh-CN" sz="2000" dirty="0"/>
              <a:t>service()</a:t>
            </a:r>
            <a:r>
              <a:rPr lang="zh-CN" altLang="en-US" sz="2000" dirty="0"/>
              <a:t>方法会根据请求类型不同，会分别调用覆盖的 </a:t>
            </a:r>
            <a:r>
              <a:rPr lang="en-US" altLang="zh-CN" sz="2000" dirty="0" err="1"/>
              <a:t>doGet</a:t>
            </a:r>
            <a:r>
              <a:rPr lang="en-US" altLang="zh-CN" sz="2000" dirty="0"/>
              <a:t>()</a:t>
            </a:r>
            <a:r>
              <a:rPr lang="zh-CN" altLang="en-US" sz="2000" dirty="0"/>
              <a:t>， </a:t>
            </a:r>
            <a:r>
              <a:rPr lang="en-US" altLang="zh-CN" sz="2000" dirty="0" err="1"/>
              <a:t>doPost</a:t>
            </a:r>
            <a:r>
              <a:rPr lang="en-US" altLang="zh-CN" sz="2000" dirty="0"/>
              <a:t>()</a:t>
            </a:r>
            <a:r>
              <a:rPr lang="zh-CN" altLang="en-US" sz="2000" dirty="0"/>
              <a:t>方法；</a:t>
            </a:r>
          </a:p>
          <a:p>
            <a:pPr eaLnBrk="1" hangingPunct="1"/>
            <a:r>
              <a:rPr lang="zh-CN" altLang="en-US" sz="2000" dirty="0"/>
              <a:t>如果响应两种请求的动作相同， 那么可以直接覆盖 </a:t>
            </a:r>
            <a:r>
              <a:rPr lang="en-US" altLang="zh-CN" sz="2000" dirty="0"/>
              <a:t>service()</a:t>
            </a:r>
            <a:r>
              <a:rPr lang="zh-CN" altLang="en-US" sz="2000" dirty="0"/>
              <a:t>方法。 如果覆盖了 </a:t>
            </a:r>
            <a:r>
              <a:rPr lang="en-US" altLang="zh-CN" sz="2000" dirty="0" err="1"/>
              <a:t>doGet</a:t>
            </a:r>
            <a:r>
              <a:rPr lang="en-US" altLang="zh-CN" sz="2000" dirty="0"/>
              <a:t>()</a:t>
            </a:r>
            <a:r>
              <a:rPr lang="zh-CN" altLang="en-US" sz="2000" dirty="0"/>
              <a:t>，</a:t>
            </a:r>
            <a:r>
              <a:rPr lang="en-US" altLang="zh-CN" sz="2000" dirty="0" err="1"/>
              <a:t>doPost</a:t>
            </a:r>
            <a:r>
              <a:rPr lang="en-US" altLang="zh-CN" sz="2000" dirty="0"/>
              <a:t>()</a:t>
            </a:r>
            <a:r>
              <a:rPr lang="zh-CN" altLang="en-US" sz="2000" dirty="0"/>
              <a:t>方法之一， 那么就会只对一种请求作出相应。</a:t>
            </a:r>
          </a:p>
          <a:p>
            <a:pPr eaLnBrk="1" hangingPunct="1"/>
            <a:r>
              <a:rPr lang="zh-CN" altLang="en-US" sz="2000" dirty="0"/>
              <a:t>在浏览器的地址栏操作按回车键， 或者是热连接， 都是 </a:t>
            </a:r>
            <a:r>
              <a:rPr lang="en-US" altLang="zh-CN" sz="2000" dirty="0"/>
              <a:t>get </a:t>
            </a:r>
            <a:r>
              <a:rPr lang="zh-CN" altLang="en-US" sz="2000" dirty="0"/>
              <a:t>请求， </a:t>
            </a:r>
            <a:r>
              <a:rPr lang="en-US" altLang="zh-CN" sz="2000" dirty="0"/>
              <a:t>form </a:t>
            </a:r>
            <a:r>
              <a:rPr lang="zh-CN" altLang="en-US" sz="2000" dirty="0"/>
              <a:t>的 </a:t>
            </a:r>
            <a:r>
              <a:rPr lang="en-US" altLang="zh-CN" sz="2000" dirty="0"/>
              <a:t>method </a:t>
            </a:r>
            <a:r>
              <a:rPr lang="zh-CN" altLang="en-US" sz="2000" dirty="0"/>
              <a:t>属性如果不指定， 默认为 </a:t>
            </a:r>
            <a:r>
              <a:rPr lang="en-US" altLang="zh-CN" sz="2000" dirty="0"/>
              <a:t>get </a:t>
            </a:r>
            <a:r>
              <a:rPr lang="zh-CN" altLang="en-US" sz="2000" dirty="0"/>
              <a:t>请求。</a:t>
            </a:r>
          </a:p>
          <a:p>
            <a:pPr eaLnBrk="1" hangingPunct="1"/>
            <a:r>
              <a:rPr lang="en-US" altLang="zh-CN" sz="2000" dirty="0"/>
              <a:t>get </a:t>
            </a:r>
            <a:r>
              <a:rPr lang="zh-CN" altLang="en-US" sz="2000" dirty="0"/>
              <a:t>请求， 会将参数显示在浏览器的地址栏上， 其显示格式， 在地址之后会以问号开始， 以</a:t>
            </a:r>
          </a:p>
          <a:p>
            <a:pPr eaLnBrk="1" hangingPunct="1"/>
            <a:r>
              <a:rPr lang="en-US" altLang="zh-CN" sz="2000" dirty="0"/>
              <a:t>'&amp;'</a:t>
            </a:r>
            <a:r>
              <a:rPr lang="zh-CN" altLang="en-US" sz="2000" dirty="0"/>
              <a:t>分隔参数</a:t>
            </a:r>
            <a:r>
              <a:rPr lang="en-US" altLang="zh-CN" sz="2000" dirty="0"/>
              <a:t>.</a:t>
            </a:r>
          </a:p>
          <a:p>
            <a:pPr eaLnBrk="1" hangingPunct="1"/>
            <a:r>
              <a:rPr lang="zh-CN" altLang="en-US" sz="2000" dirty="0"/>
              <a:t>可以通过 </a:t>
            </a:r>
            <a:r>
              <a:rPr lang="en-US" altLang="zh-CN" sz="2000" dirty="0" err="1"/>
              <a:t>HttpServletRequest</a:t>
            </a:r>
            <a:r>
              <a:rPr lang="en-US" altLang="zh-CN" sz="2000" dirty="0"/>
              <a:t> </a:t>
            </a:r>
            <a:r>
              <a:rPr lang="zh-CN" altLang="en-US" sz="2000" dirty="0"/>
              <a:t>对象的 </a:t>
            </a:r>
            <a:r>
              <a:rPr lang="en-US" altLang="zh-CN" sz="2000" dirty="0" err="1"/>
              <a:t>request.getQueryString</a:t>
            </a:r>
            <a:r>
              <a:rPr lang="en-US" altLang="zh-CN" sz="2000" dirty="0"/>
              <a:t>()</a:t>
            </a:r>
            <a:r>
              <a:rPr lang="zh-CN" altLang="en-US" sz="2000" dirty="0"/>
              <a:t>方法来获得 </a:t>
            </a:r>
            <a:r>
              <a:rPr lang="en-US" altLang="zh-CN" sz="2000" dirty="0"/>
              <a:t>get </a:t>
            </a:r>
            <a:r>
              <a:rPr lang="zh-CN" altLang="en-US" sz="2000" dirty="0"/>
              <a:t>请求的参数值。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outdoor, nature, mountain, water&#10;&#10;Description automatically generated">
            <a:extLst>
              <a:ext uri="{FF2B5EF4-FFF2-40B4-BE49-F238E27FC236}">
                <a16:creationId xmlns:a16="http://schemas.microsoft.com/office/drawing/2014/main" id="{87BE1BA2-812A-CF4B-8F3D-550EF93937B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3" name="Picture 2">
            <a:extLst>
              <a:ext uri="{FF2B5EF4-FFF2-40B4-BE49-F238E27FC236}">
                <a16:creationId xmlns:a16="http://schemas.microsoft.com/office/drawing/2014/main" id="{537C1163-A916-4F32-B44F-ECD290BC0AD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0"/>
            <a:ext cx="12192000" cy="6857998"/>
          </a:xfrm>
          <a:prstGeom prst="rect">
            <a:avLst/>
          </a:prstGeom>
        </p:spPr>
      </p:pic>
      <p:pic>
        <p:nvPicPr>
          <p:cNvPr id="8" name="Picture 7" descr="A picture containing wheel, drawing&#10;&#10;Description automatically generated">
            <a:extLst>
              <a:ext uri="{FF2B5EF4-FFF2-40B4-BE49-F238E27FC236}">
                <a16:creationId xmlns:a16="http://schemas.microsoft.com/office/drawing/2014/main" id="{FE51BA8D-7FC7-420B-B1A9-9F63698F53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512621" y="246442"/>
            <a:ext cx="1401382" cy="576518"/>
          </a:xfrm>
          <a:prstGeom prst="rect">
            <a:avLst/>
          </a:prstGeom>
        </p:spPr>
      </p:pic>
      <p:sp>
        <p:nvSpPr>
          <p:cNvPr id="14" name="Rectangle 5">
            <a:extLst>
              <a:ext uri="{FF2B5EF4-FFF2-40B4-BE49-F238E27FC236}">
                <a16:creationId xmlns:a16="http://schemas.microsoft.com/office/drawing/2014/main" id="{29407BBC-2FAB-3648-A3C6-612A4D10EA9B}"/>
              </a:ext>
            </a:extLst>
          </p:cNvPr>
          <p:cNvSpPr/>
          <p:nvPr/>
        </p:nvSpPr>
        <p:spPr>
          <a:xfrm>
            <a:off x="0" y="2474604"/>
            <a:ext cx="12192000" cy="2228385"/>
          </a:xfrm>
          <a:prstGeom prst="rect">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黑体"/>
            </a:endParaRPr>
          </a:p>
        </p:txBody>
      </p:sp>
      <p:sp>
        <p:nvSpPr>
          <p:cNvPr id="10" name="矩形 9"/>
          <p:cNvSpPr/>
          <p:nvPr/>
        </p:nvSpPr>
        <p:spPr>
          <a:xfrm>
            <a:off x="882815" y="6175295"/>
            <a:ext cx="3888660" cy="338554"/>
          </a:xfrm>
          <a:prstGeom prst="rect">
            <a:avLst/>
          </a:prstGeom>
        </p:spPr>
        <p:txBody>
          <a:bodyPr wrap="square">
            <a:spAutoFit/>
          </a:bodyPr>
          <a:lstStyle/>
          <a:p>
            <a:pPr algn="l"/>
            <a:r>
              <a:rPr lang="en-US" altLang="zh-CN" sz="1600" b="0" cap="none" baseline="0" dirty="0">
                <a:solidFill>
                  <a:schemeClr val="bg1"/>
                </a:solidFill>
                <a:effectLst/>
                <a:cs typeface="Arial" panose="020B0604020202020204" pitchFamily="34" charset="0"/>
              </a:rPr>
              <a:t>CLPS Incorporation</a:t>
            </a:r>
            <a:endParaRPr lang="zh-CN" altLang="en-US" sz="1600" b="0" cap="none" baseline="0" dirty="0">
              <a:solidFill>
                <a:schemeClr val="bg1"/>
              </a:solidFill>
              <a:effectLst/>
              <a:cs typeface="Arial" panose="020B0604020202020204" pitchFamily="34" charset="0"/>
            </a:endParaRPr>
          </a:p>
        </p:txBody>
      </p:sp>
      <p:sp>
        <p:nvSpPr>
          <p:cNvPr id="15" name="矩形 14"/>
          <p:cNvSpPr/>
          <p:nvPr/>
        </p:nvSpPr>
        <p:spPr>
          <a:xfrm>
            <a:off x="752285" y="2766028"/>
            <a:ext cx="5238742" cy="1107996"/>
          </a:xfrm>
          <a:prstGeom prst="rect">
            <a:avLst/>
          </a:prstGeom>
        </p:spPr>
        <p:txBody>
          <a:bodyPr wrap="none">
            <a:spAutoFit/>
          </a:bodyPr>
          <a:lstStyle/>
          <a:p>
            <a:r>
              <a:rPr lang="zh-CN" altLang="zh-CN" sz="6600" b="1" i="1" dirty="0"/>
              <a:t>Java Web应用</a:t>
            </a:r>
            <a:endParaRPr lang="en-US" altLang="zh-CN" sz="3200" b="1" dirty="0">
              <a:solidFill>
                <a:schemeClr val="bg1"/>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p:txBody>
      </p:sp>
      <p:sp>
        <p:nvSpPr>
          <p:cNvPr id="16" name="矩形 15"/>
          <p:cNvSpPr/>
          <p:nvPr/>
        </p:nvSpPr>
        <p:spPr>
          <a:xfrm>
            <a:off x="752285" y="3874024"/>
            <a:ext cx="3888660" cy="400110"/>
          </a:xfrm>
          <a:prstGeom prst="rect">
            <a:avLst/>
          </a:prstGeom>
        </p:spPr>
        <p:txBody>
          <a:bodyPr wrap="square">
            <a:spAutoFit/>
          </a:bodyPr>
          <a:lstStyle/>
          <a:p>
            <a:r>
              <a:rPr lang="en-US" altLang="zh-CN" sz="2000" dirty="0">
                <a:solidFill>
                  <a:schemeClr val="bg1"/>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Tomcat, Servlet</a:t>
            </a:r>
          </a:p>
        </p:txBody>
      </p:sp>
    </p:spTree>
    <p:extLst>
      <p:ext uri="{BB962C8B-B14F-4D97-AF65-F5344CB8AC3E}">
        <p14:creationId xmlns:p14="http://schemas.microsoft.com/office/powerpoint/2010/main" val="3753658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107CD602-1F71-4842-BE60-4C7F00F7F572}"/>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ServletRequest</a:t>
            </a:r>
            <a:endParaRPr lang="zh-CN" altLang="en-US"/>
          </a:p>
        </p:txBody>
      </p:sp>
      <p:sp>
        <p:nvSpPr>
          <p:cNvPr id="21507" name="内容占位符 2">
            <a:extLst>
              <a:ext uri="{FF2B5EF4-FFF2-40B4-BE49-F238E27FC236}">
                <a16:creationId xmlns:a16="http://schemas.microsoft.com/office/drawing/2014/main" id="{B7252260-7AAD-4740-BD5A-988F01C6C008}"/>
              </a:ext>
            </a:extLst>
          </p:cNvPr>
          <p:cNvSpPr>
            <a:spLocks noGrp="1"/>
          </p:cNvSpPr>
          <p:nvPr>
            <p:ph idx="4294967295"/>
          </p:nvPr>
        </p:nvSpPr>
        <p:spPr>
          <a:xfrm>
            <a:off x="1676400" y="1184276"/>
            <a:ext cx="7772400" cy="1447800"/>
          </a:xfrm>
        </p:spPr>
        <p:txBody>
          <a:bodyPr/>
          <a:lstStyle/>
          <a:p>
            <a:pPr eaLnBrk="1" hangingPunct="1"/>
            <a:r>
              <a:rPr lang="en-US" altLang="zh-CN" dirty="0" err="1"/>
              <a:t>request.getInputStream</a:t>
            </a:r>
            <a:r>
              <a:rPr lang="en-US" altLang="zh-CN" dirty="0"/>
              <a:t>()</a:t>
            </a:r>
            <a:r>
              <a:rPr lang="zh-CN" altLang="en-US" dirty="0"/>
              <a:t>方法</a:t>
            </a:r>
            <a:endParaRPr lang="en-US" altLang="zh-CN" dirty="0"/>
          </a:p>
          <a:p>
            <a:pPr eaLnBrk="1" hangingPunct="1"/>
            <a:r>
              <a:rPr lang="zh-CN" altLang="en-US" sz="2000" dirty="0"/>
              <a:t>可以获得一个由 </a:t>
            </a:r>
            <a:r>
              <a:rPr lang="en-US" altLang="zh-CN" sz="2000" dirty="0"/>
              <a:t>Socket </a:t>
            </a:r>
            <a:r>
              <a:rPr lang="zh-CN" altLang="en-US" sz="2000" dirty="0"/>
              <a:t>得来的输入流， 可以使用这个流来实现文件的上传。 </a:t>
            </a:r>
            <a:r>
              <a:rPr lang="en-US" altLang="zh-CN" sz="2000" dirty="0"/>
              <a:t>type=”file”</a:t>
            </a:r>
            <a:r>
              <a:rPr lang="zh-CN" altLang="en-US" sz="2000" dirty="0"/>
              <a:t>。</a:t>
            </a:r>
          </a:p>
        </p:txBody>
      </p:sp>
      <p:sp>
        <p:nvSpPr>
          <p:cNvPr id="21508" name="矩形 3">
            <a:extLst>
              <a:ext uri="{FF2B5EF4-FFF2-40B4-BE49-F238E27FC236}">
                <a16:creationId xmlns:a16="http://schemas.microsoft.com/office/drawing/2014/main" id="{ECF06CD7-F0AE-4A33-9957-7EEDA477DDE3}"/>
              </a:ext>
            </a:extLst>
          </p:cNvPr>
          <p:cNvSpPr>
            <a:spLocks noChangeArrowheads="1"/>
          </p:cNvSpPr>
          <p:nvPr/>
        </p:nvSpPr>
        <p:spPr bwMode="auto">
          <a:xfrm>
            <a:off x="1828800" y="2632076"/>
            <a:ext cx="68580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&lt;body&gt;</a:t>
            </a:r>
            <a:br>
              <a:rPr lang="en-US" altLang="zh-CN" dirty="0"/>
            </a:br>
            <a:r>
              <a:rPr lang="en-US" altLang="zh-CN" dirty="0"/>
              <a:t>&lt;form action="upload" method="post" </a:t>
            </a:r>
            <a:r>
              <a:rPr lang="en-US" altLang="zh-CN" dirty="0" err="1"/>
              <a:t>enctype</a:t>
            </a:r>
            <a:r>
              <a:rPr lang="en-US" altLang="zh-CN" dirty="0"/>
              <a:t>="multipart/form-data"&gt;</a:t>
            </a:r>
            <a:br>
              <a:rPr lang="en-US" altLang="zh-CN" dirty="0"/>
            </a:br>
            <a:r>
              <a:rPr lang="en-US" altLang="zh-CN" dirty="0"/>
              <a:t>&lt;input type="file" name="upload"&gt;</a:t>
            </a:r>
            <a:br>
              <a:rPr lang="en-US" altLang="zh-CN" dirty="0"/>
            </a:br>
            <a:r>
              <a:rPr lang="en-US" altLang="zh-CN" dirty="0"/>
              <a:t>&lt;input type="submit" value="submit"&gt;</a:t>
            </a:r>
            <a:br>
              <a:rPr lang="en-US" altLang="zh-CN" dirty="0"/>
            </a:br>
            <a:r>
              <a:rPr lang="en-US" altLang="zh-CN" dirty="0"/>
              <a:t>&lt;/form&gt;</a:t>
            </a:r>
            <a:br>
              <a:rPr lang="en-US" altLang="zh-CN" dirty="0"/>
            </a:br>
            <a:r>
              <a:rPr lang="en-US" altLang="zh-CN" dirty="0"/>
              <a:t>&lt;/body&gt;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772E8E78-35A7-4C24-AFBE-FAC264C64C59}"/>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ServletRequest</a:t>
            </a:r>
            <a:endParaRPr lang="zh-CN" altLang="en-US"/>
          </a:p>
        </p:txBody>
      </p:sp>
      <p:sp>
        <p:nvSpPr>
          <p:cNvPr id="22531" name="矩形 3">
            <a:extLst>
              <a:ext uri="{FF2B5EF4-FFF2-40B4-BE49-F238E27FC236}">
                <a16:creationId xmlns:a16="http://schemas.microsoft.com/office/drawing/2014/main" id="{C6C3E1C6-7ACF-45C7-A069-15958BC1BB04}"/>
              </a:ext>
            </a:extLst>
          </p:cNvPr>
          <p:cNvSpPr>
            <a:spLocks noChangeArrowheads="1"/>
          </p:cNvSpPr>
          <p:nvPr/>
        </p:nvSpPr>
        <p:spPr bwMode="auto">
          <a:xfrm>
            <a:off x="2432066" y="1027906"/>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err="1"/>
              <a:t>request.getReader</a:t>
            </a:r>
            <a:r>
              <a:rPr lang="en-US" altLang="zh-CN" sz="2000" b="1" dirty="0"/>
              <a:t>()</a:t>
            </a:r>
            <a:r>
              <a:rPr lang="zh-CN" altLang="en-US" sz="2000" b="1" dirty="0"/>
              <a:t>方法</a:t>
            </a:r>
          </a:p>
          <a:p>
            <a:pPr eaLnBrk="1" hangingPunct="1"/>
            <a:r>
              <a:rPr lang="zh-CN" altLang="en-US" sz="2000" dirty="0"/>
              <a:t>可以直接获取 </a:t>
            </a:r>
            <a:r>
              <a:rPr lang="en-US" altLang="zh-CN" sz="2000" dirty="0"/>
              <a:t>post </a:t>
            </a:r>
            <a:r>
              <a:rPr lang="zh-CN" altLang="en-US" sz="2000" dirty="0"/>
              <a:t>请求的参数。</a:t>
            </a:r>
          </a:p>
        </p:txBody>
      </p:sp>
      <p:sp>
        <p:nvSpPr>
          <p:cNvPr id="22532" name="矩形 4">
            <a:extLst>
              <a:ext uri="{FF2B5EF4-FFF2-40B4-BE49-F238E27FC236}">
                <a16:creationId xmlns:a16="http://schemas.microsoft.com/office/drawing/2014/main" id="{3DFFB8A6-B76B-4DB5-9BFC-5B11ECF862DB}"/>
              </a:ext>
            </a:extLst>
          </p:cNvPr>
          <p:cNvSpPr>
            <a:spLocks noChangeArrowheads="1"/>
          </p:cNvSpPr>
          <p:nvPr/>
        </p:nvSpPr>
        <p:spPr bwMode="auto">
          <a:xfrm>
            <a:off x="2432066" y="1959300"/>
            <a:ext cx="770572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err="1"/>
              <a:t>request.getParameter</a:t>
            </a:r>
            <a:r>
              <a:rPr lang="en-US" altLang="zh-CN" sz="2000" b="1" dirty="0"/>
              <a:t>(String name)</a:t>
            </a:r>
            <a:r>
              <a:rPr lang="zh-CN" altLang="en-US" sz="2000" b="1" dirty="0"/>
              <a:t>方法</a:t>
            </a:r>
            <a:r>
              <a:rPr lang="zh-CN" altLang="en-US" sz="2000" dirty="0"/>
              <a:t>，</a:t>
            </a:r>
            <a:endParaRPr lang="en-US" altLang="zh-CN" sz="2000" dirty="0"/>
          </a:p>
          <a:p>
            <a:pPr eaLnBrk="1" hangingPunct="1"/>
            <a:endParaRPr lang="zh-CN" altLang="en-US" sz="2000" dirty="0"/>
          </a:p>
          <a:p>
            <a:pPr eaLnBrk="1" hangingPunct="1"/>
            <a:r>
              <a:rPr lang="en-US" altLang="zh-CN" sz="2000" dirty="0"/>
              <a:t>&lt;input type="text" name="name" value="${ LoginForm.name }" size=11/&gt;</a:t>
            </a:r>
          </a:p>
          <a:p>
            <a:pPr eaLnBrk="1" hangingPunct="1"/>
            <a:r>
              <a:rPr lang="zh-CN" altLang="en-US" sz="2000" dirty="0"/>
              <a:t>读取请求中传送的值， 可以获得 </a:t>
            </a:r>
            <a:r>
              <a:rPr lang="en-US" altLang="zh-CN" sz="2000" dirty="0"/>
              <a:t>form </a:t>
            </a:r>
            <a:r>
              <a:rPr lang="zh-CN" altLang="en-US" sz="2000" dirty="0"/>
              <a:t>表单中指定名字的参数， 多参数同名时， 只取一个。</a:t>
            </a:r>
          </a:p>
          <a:p>
            <a:pPr eaLnBrk="1" hangingPunct="1"/>
            <a:r>
              <a:rPr lang="en-US" altLang="zh-CN" sz="2000" dirty="0" err="1"/>
              <a:t>getParameterNames</a:t>
            </a:r>
            <a:r>
              <a:rPr lang="en-US" altLang="zh-CN" sz="2000" dirty="0"/>
              <a:t>()</a:t>
            </a:r>
            <a:r>
              <a:rPr lang="zh-CN" altLang="en-US" sz="2000" dirty="0"/>
              <a:t>，</a:t>
            </a:r>
          </a:p>
          <a:p>
            <a:pPr eaLnBrk="1" hangingPunct="1"/>
            <a:r>
              <a:rPr lang="zh-CN" altLang="en-US" sz="2000" dirty="0"/>
              <a:t>取得所有参数的名字， 可以获得一个迭代器 </a:t>
            </a:r>
            <a:r>
              <a:rPr lang="en-US" altLang="zh-CN" sz="2000" dirty="0"/>
              <a:t>Enumeration</a:t>
            </a:r>
            <a:r>
              <a:rPr lang="zh-CN" altLang="en-US" sz="2000" dirty="0"/>
              <a:t>， 通过这个迭代器， 来获得 </a:t>
            </a:r>
            <a:r>
              <a:rPr lang="en-US" altLang="zh-CN" sz="2000" dirty="0"/>
              <a:t>form</a:t>
            </a:r>
            <a:r>
              <a:rPr lang="zh-CN" altLang="en-US" sz="2000" dirty="0"/>
              <a:t>表单中参数的名字。</a:t>
            </a:r>
          </a:p>
          <a:p>
            <a:pPr eaLnBrk="1" hangingPunct="1"/>
            <a:r>
              <a:rPr lang="en-US" altLang="zh-CN" sz="2000" dirty="0" err="1"/>
              <a:t>getParameterValues</a:t>
            </a:r>
            <a:r>
              <a:rPr lang="en-US" altLang="zh-CN" sz="2000" dirty="0"/>
              <a:t>(String name)</a:t>
            </a:r>
          </a:p>
          <a:p>
            <a:pPr eaLnBrk="1" hangingPunct="1"/>
            <a:r>
              <a:rPr lang="zh-CN" altLang="en-US" sz="2000" dirty="0"/>
              <a:t>获得指定的所有同名参数的值。</a:t>
            </a:r>
          </a:p>
          <a:p>
            <a:pPr eaLnBrk="1" hangingPunct="1"/>
            <a:r>
              <a:rPr lang="zh-CN" altLang="en-US" sz="2000" dirty="0"/>
              <a:t>注： 不存在时， 会返回 </a:t>
            </a:r>
            <a:r>
              <a:rPr lang="en-US" altLang="zh-CN" sz="2000" dirty="0"/>
              <a:t>null</a:t>
            </a:r>
            <a:r>
              <a:rPr lang="zh-CN" altLang="en-US" sz="20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61E73D1-B220-4F17-92BC-236ED3D2003A}"/>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ServletRequest</a:t>
            </a:r>
            <a:endParaRPr lang="zh-CN" altLang="en-US"/>
          </a:p>
        </p:txBody>
      </p:sp>
      <p:sp>
        <p:nvSpPr>
          <p:cNvPr id="23555" name="矩形 3">
            <a:extLst>
              <a:ext uri="{FF2B5EF4-FFF2-40B4-BE49-F238E27FC236}">
                <a16:creationId xmlns:a16="http://schemas.microsoft.com/office/drawing/2014/main" id="{5B153827-168F-477F-941F-890D86169905}"/>
              </a:ext>
            </a:extLst>
          </p:cNvPr>
          <p:cNvSpPr>
            <a:spLocks noChangeArrowheads="1"/>
          </p:cNvSpPr>
          <p:nvPr/>
        </p:nvSpPr>
        <p:spPr bwMode="auto">
          <a:xfrm>
            <a:off x="2782888" y="1536701"/>
            <a:ext cx="78851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request.getContextPath</a:t>
            </a:r>
            <a:r>
              <a:rPr lang="en-US" altLang="zh-CN" dirty="0"/>
              <a:t>()</a:t>
            </a:r>
            <a:r>
              <a:rPr lang="zh-CN" altLang="en-US" dirty="0"/>
              <a:t>方法</a:t>
            </a:r>
          </a:p>
          <a:p>
            <a:pPr eaLnBrk="1" hangingPunct="1"/>
            <a:r>
              <a:rPr lang="en-US" altLang="zh-CN" dirty="0" err="1"/>
              <a:t>getContextPath</a:t>
            </a:r>
            <a:r>
              <a:rPr lang="en-US" altLang="zh-CN" dirty="0"/>
              <a:t>()</a:t>
            </a:r>
            <a:r>
              <a:rPr lang="zh-CN" altLang="en-US" dirty="0"/>
              <a:t>获得应用的路径， 用动态获取应用路径</a:t>
            </a:r>
          </a:p>
          <a:p>
            <a:pPr eaLnBrk="1" hangingPunct="1"/>
            <a:r>
              <a:rPr lang="en-US" altLang="zh-CN" dirty="0" err="1"/>
              <a:t>getServletPath</a:t>
            </a:r>
            <a:r>
              <a:rPr lang="en-US" altLang="zh-CN" dirty="0"/>
              <a:t>()</a:t>
            </a:r>
            <a:r>
              <a:rPr lang="zh-CN" altLang="en-US" dirty="0"/>
              <a:t>获得 </a:t>
            </a:r>
            <a:r>
              <a:rPr lang="en-US" altLang="zh-CN" dirty="0"/>
              <a:t>Servlet </a:t>
            </a:r>
            <a:r>
              <a:rPr lang="zh-CN" altLang="en-US" dirty="0"/>
              <a:t>路径， 也就是 </a:t>
            </a:r>
            <a:r>
              <a:rPr lang="en-US" altLang="zh-CN" dirty="0"/>
              <a:t>form </a:t>
            </a:r>
            <a:r>
              <a:rPr lang="zh-CN" altLang="en-US" dirty="0"/>
              <a:t>中的 </a:t>
            </a:r>
            <a:r>
              <a:rPr lang="en-US" altLang="zh-CN" dirty="0"/>
              <a:t>action</a:t>
            </a:r>
            <a:r>
              <a:rPr lang="zh-CN" altLang="en-US" dirty="0"/>
              <a:t>， 如果使用确切路径那么就会是这个 </a:t>
            </a:r>
            <a:r>
              <a:rPr lang="en-US" altLang="zh-CN" dirty="0"/>
              <a:t>Servlet </a:t>
            </a:r>
            <a:r>
              <a:rPr lang="zh-CN" altLang="en-US" dirty="0"/>
              <a:t>配置的 </a:t>
            </a:r>
            <a:r>
              <a:rPr lang="en-US" altLang="zh-CN" dirty="0" err="1"/>
              <a:t>url</a:t>
            </a:r>
            <a:r>
              <a:rPr lang="en-US" altLang="zh-CN" dirty="0"/>
              <a:t>-pattern</a:t>
            </a:r>
            <a:r>
              <a:rPr lang="zh-CN" altLang="en-US" dirty="0"/>
              <a:t>。</a:t>
            </a:r>
          </a:p>
          <a:p>
            <a:pPr eaLnBrk="1" hangingPunct="1"/>
            <a:r>
              <a:rPr lang="en-US" altLang="zh-CN" dirty="0" err="1"/>
              <a:t>getPathInfo</a:t>
            </a:r>
            <a:r>
              <a:rPr lang="en-US" altLang="zh-CN" dirty="0"/>
              <a:t>()</a:t>
            </a:r>
            <a:r>
              <a:rPr lang="zh-CN" altLang="en-US" dirty="0"/>
              <a:t>使用模糊路径匹配时会返回匹配模糊部分。</a:t>
            </a:r>
          </a:p>
        </p:txBody>
      </p:sp>
      <p:sp>
        <p:nvSpPr>
          <p:cNvPr id="23556" name="矩形 4">
            <a:extLst>
              <a:ext uri="{FF2B5EF4-FFF2-40B4-BE49-F238E27FC236}">
                <a16:creationId xmlns:a16="http://schemas.microsoft.com/office/drawing/2014/main" id="{EE009AE6-61E5-4B8D-8668-2AD4FE27F7DF}"/>
              </a:ext>
            </a:extLst>
          </p:cNvPr>
          <p:cNvSpPr>
            <a:spLocks noChangeArrowheads="1"/>
          </p:cNvSpPr>
          <p:nvPr/>
        </p:nvSpPr>
        <p:spPr bwMode="auto">
          <a:xfrm>
            <a:off x="2782888" y="4149725"/>
            <a:ext cx="720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注意：</a:t>
            </a:r>
          </a:p>
          <a:p>
            <a:pPr eaLnBrk="1" hangingPunct="1"/>
            <a:r>
              <a:rPr lang="zh-CN" altLang="en-US" dirty="0"/>
              <a:t>在 </a:t>
            </a:r>
            <a:r>
              <a:rPr lang="en-US" altLang="zh-CN" dirty="0"/>
              <a:t>form </a:t>
            </a:r>
            <a:r>
              <a:rPr lang="zh-CN" altLang="en-US" dirty="0"/>
              <a:t>表单的 </a:t>
            </a:r>
            <a:r>
              <a:rPr lang="en-US" altLang="zh-CN" dirty="0"/>
              <a:t>action </a:t>
            </a:r>
            <a:r>
              <a:rPr lang="zh-CN" altLang="en-US" dirty="0"/>
              <a:t>中， 如果使用了扩展名匹配， 一定要写明</a:t>
            </a:r>
            <a:r>
              <a:rPr lang="en-US" altLang="zh-CN" dirty="0"/>
              <a:t>/</a:t>
            </a:r>
            <a:r>
              <a:rPr lang="en-US" altLang="zh-CN" dirty="0" err="1"/>
              <a:t>xxxxx</a:t>
            </a:r>
            <a:r>
              <a:rPr lang="en-US" altLang="zh-CN" dirty="0"/>
              <a:t>/</a:t>
            </a:r>
            <a:r>
              <a:rPr lang="en-US" altLang="zh-CN" dirty="0" err="1"/>
              <a:t>xxx.xx</a:t>
            </a:r>
            <a:r>
              <a:rPr lang="zh-CN" altLang="en-US" dirty="0"/>
              <a:t>， 不要写成</a:t>
            </a:r>
            <a:r>
              <a:rPr lang="en-US" altLang="zh-CN" dirty="0"/>
              <a:t>/</a:t>
            </a:r>
            <a:r>
              <a:rPr lang="en-US" altLang="zh-CN" dirty="0" err="1"/>
              <a:t>xxxx</a:t>
            </a:r>
            <a:r>
              <a:rPr lang="en-US" altLang="zh-CN" dirty="0"/>
              <a:t>/*.xx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a:extLst>
              <a:ext uri="{FF2B5EF4-FFF2-40B4-BE49-F238E27FC236}">
                <a16:creationId xmlns:a16="http://schemas.microsoft.com/office/drawing/2014/main" id="{0FBBEDFC-3AF8-4501-8BE0-773A7A881BD8}"/>
              </a:ext>
            </a:extLst>
          </p:cNvPr>
          <p:cNvSpPr>
            <a:spLocks noChangeArrowheads="1"/>
          </p:cNvSpPr>
          <p:nvPr/>
        </p:nvSpPr>
        <p:spPr bwMode="auto">
          <a:xfrm>
            <a:off x="2495550" y="1253077"/>
            <a:ext cx="7200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url</a:t>
            </a:r>
            <a:r>
              <a:rPr lang="en-US" altLang="zh-CN" dirty="0"/>
              <a:t>-pattern </a:t>
            </a:r>
            <a:r>
              <a:rPr lang="zh-CN" altLang="en-US" dirty="0"/>
              <a:t>可以使用以下三种方式</a:t>
            </a:r>
          </a:p>
          <a:p>
            <a:pPr eaLnBrk="1" hangingPunct="1"/>
            <a:r>
              <a:rPr lang="en-US" altLang="zh-CN" dirty="0"/>
              <a:t>1</a:t>
            </a:r>
            <a:r>
              <a:rPr lang="zh-CN" altLang="en-US" dirty="0"/>
              <a:t>， 确切路径匹配， 也就是给出确定的路径 </a:t>
            </a:r>
            <a:r>
              <a:rPr lang="en-US" altLang="zh-CN" dirty="0"/>
              <a:t>/core/hello </a:t>
            </a:r>
            <a:r>
              <a:rPr lang="en-US" altLang="zh-CN" dirty="0" err="1"/>
              <a:t>getServletPath</a:t>
            </a:r>
            <a:r>
              <a:rPr lang="en-US" altLang="zh-CN" dirty="0"/>
              <a:t>(</a:t>
            </a:r>
            <a:r>
              <a:rPr lang="zh-CN" altLang="en-US" dirty="0"/>
              <a:t>不包括*</a:t>
            </a:r>
            <a:r>
              <a:rPr lang="en-US" altLang="zh-CN" dirty="0"/>
              <a:t>)</a:t>
            </a:r>
          </a:p>
          <a:p>
            <a:pPr eaLnBrk="1" hangingPunct="1"/>
            <a:r>
              <a:rPr lang="en-US" altLang="zh-CN" dirty="0"/>
              <a:t>2</a:t>
            </a:r>
            <a:r>
              <a:rPr lang="zh-CN" altLang="en-US" dirty="0"/>
              <a:t>， 模糊路径匹配， 也就是指给出一部分路径， </a:t>
            </a:r>
            <a:r>
              <a:rPr lang="en-US" altLang="zh-CN" dirty="0"/>
              <a:t>/core/ *</a:t>
            </a:r>
            <a:r>
              <a:rPr lang="zh-CN" altLang="en-US" dirty="0"/>
              <a:t>， 他会匹配确定路径， 也就是 </a:t>
            </a:r>
            <a:r>
              <a:rPr lang="en-US" altLang="zh-CN" dirty="0" err="1"/>
              <a:t>xxxx</a:t>
            </a:r>
            <a:r>
              <a:rPr lang="en-US" altLang="zh-CN" dirty="0"/>
              <a:t>/a</a:t>
            </a:r>
          </a:p>
          <a:p>
            <a:pPr eaLnBrk="1" hangingPunct="1"/>
            <a:r>
              <a:rPr lang="zh-CN" altLang="en-US" dirty="0"/>
              <a:t>或者是 </a:t>
            </a:r>
            <a:r>
              <a:rPr lang="en-US" altLang="zh-CN" dirty="0" err="1"/>
              <a:t>xxxx</a:t>
            </a:r>
            <a:r>
              <a:rPr lang="en-US" altLang="zh-CN" dirty="0"/>
              <a:t>/b </a:t>
            </a:r>
            <a:r>
              <a:rPr lang="zh-CN" altLang="en-US" dirty="0"/>
              <a:t>都是可以匹配的 </a:t>
            </a:r>
            <a:r>
              <a:rPr lang="en-US" altLang="zh-CN" dirty="0" err="1"/>
              <a:t>getPathInfo</a:t>
            </a:r>
            <a:r>
              <a:rPr lang="en-US" altLang="zh-CN" dirty="0"/>
              <a:t>(</a:t>
            </a:r>
            <a:r>
              <a:rPr lang="zh-CN" altLang="en-US" dirty="0"/>
              <a:t>*部分</a:t>
            </a:r>
            <a:r>
              <a:rPr lang="en-US" altLang="zh-CN" dirty="0"/>
              <a:t>)</a:t>
            </a:r>
          </a:p>
          <a:p>
            <a:pPr eaLnBrk="1" hangingPunct="1"/>
            <a:r>
              <a:rPr lang="en-US" altLang="zh-CN" dirty="0"/>
              <a:t>3</a:t>
            </a:r>
            <a:r>
              <a:rPr lang="zh-CN" altLang="en-US" dirty="0"/>
              <a:t>， 扩展名匹配， 也就是会匹配扩展名， 只要是扩展名相同就匹配， </a:t>
            </a:r>
            <a:r>
              <a:rPr lang="en-US" altLang="zh-CN" dirty="0"/>
              <a:t>*.do</a:t>
            </a:r>
          </a:p>
          <a:p>
            <a:pPr eaLnBrk="1" hangingPunct="1"/>
            <a:r>
              <a:rPr lang="zh-CN" altLang="en-US" dirty="0"/>
              <a:t>注意：</a:t>
            </a:r>
          </a:p>
          <a:p>
            <a:pPr eaLnBrk="1" hangingPunct="1"/>
            <a:r>
              <a:rPr lang="zh-CN" altLang="en-US" dirty="0"/>
              <a:t>扩展名优先级最低， 别的有效， 先调用别的模式</a:t>
            </a:r>
          </a:p>
          <a:p>
            <a:pPr eaLnBrk="1" hangingPunct="1"/>
            <a:r>
              <a:rPr lang="zh-CN" altLang="en-US" dirty="0"/>
              <a:t>扩展名匹配和确切路径匹配不能放在一起使用， 也就是不能写成 </a:t>
            </a:r>
            <a:r>
              <a:rPr lang="en-US" altLang="zh-CN" dirty="0" err="1"/>
              <a:t>xxxx</a:t>
            </a:r>
            <a:r>
              <a:rPr lang="en-US" altLang="zh-CN" dirty="0"/>
              <a:t>/</a:t>
            </a:r>
            <a:r>
              <a:rPr lang="en-US" altLang="zh-CN" dirty="0" err="1"/>
              <a:t>xxxx</a:t>
            </a:r>
            <a:r>
              <a:rPr lang="en-US" altLang="zh-CN" dirty="0"/>
              <a:t>/</a:t>
            </a:r>
            <a:r>
              <a:rPr lang="en-US" altLang="zh-CN" dirty="0" err="1"/>
              <a:t>xxx.xx</a:t>
            </a:r>
            <a:r>
              <a:rPr lang="zh-CN" altLang="en-US" dirty="0"/>
              <a:t>， 但是可以用*</a:t>
            </a:r>
            <a:r>
              <a:rPr lang="en-US" altLang="zh-CN" dirty="0"/>
              <a:t>.xxx</a:t>
            </a:r>
            <a:r>
              <a:rPr lang="zh-CN" altLang="en-US" dirty="0"/>
              <a:t>。</a:t>
            </a:r>
          </a:p>
        </p:txBody>
      </p:sp>
      <p:sp>
        <p:nvSpPr>
          <p:cNvPr id="24579" name="标题 1">
            <a:extLst>
              <a:ext uri="{FF2B5EF4-FFF2-40B4-BE49-F238E27FC236}">
                <a16:creationId xmlns:a16="http://schemas.microsoft.com/office/drawing/2014/main" id="{69677659-9CD5-4454-BBB0-4CD99113F32D}"/>
              </a:ext>
            </a:extLst>
          </p:cNvPr>
          <p:cNvSpPr>
            <a:spLocks noGrp="1"/>
          </p:cNvSpPr>
          <p:nvPr>
            <p:ph type="title" idx="4294967295"/>
          </p:nvPr>
        </p:nvSpPr>
        <p:spPr>
          <a:xfrm>
            <a:off x="2413247" y="232778"/>
            <a:ext cx="7772400" cy="1143000"/>
          </a:xfrm>
          <a:prstGeom prst="rect">
            <a:avLst/>
          </a:prstGeom>
        </p:spPr>
        <p:txBody>
          <a:bodyPr/>
          <a:lstStyle/>
          <a:p>
            <a:pPr eaLnBrk="1" hangingPunct="1"/>
            <a:r>
              <a:rPr lang="en-US" altLang="zh-CN" dirty="0"/>
              <a:t>Servlet </a:t>
            </a:r>
            <a:r>
              <a:rPr lang="zh-CN" altLang="en-US" dirty="0"/>
              <a:t>的 </a:t>
            </a:r>
            <a:r>
              <a:rPr lang="en-US" altLang="zh-CN" dirty="0" err="1"/>
              <a:t>url</a:t>
            </a:r>
            <a:r>
              <a:rPr lang="en-US" altLang="zh-CN" dirty="0"/>
              <a:t>-pattern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6BD1C7F4-73CA-421E-98AC-2333186DDB08}"/>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 </a:t>
            </a:r>
            <a:r>
              <a:rPr lang="zh-CN" altLang="en-US"/>
              <a:t>的 </a:t>
            </a:r>
            <a:r>
              <a:rPr lang="en-US" altLang="zh-CN"/>
              <a:t>url-pattern</a:t>
            </a:r>
            <a:endParaRPr lang="zh-CN" altLang="en-US"/>
          </a:p>
        </p:txBody>
      </p:sp>
      <p:pic>
        <p:nvPicPr>
          <p:cNvPr id="25603" name="Picture 2">
            <a:extLst>
              <a:ext uri="{FF2B5EF4-FFF2-40B4-BE49-F238E27FC236}">
                <a16:creationId xmlns:a16="http://schemas.microsoft.com/office/drawing/2014/main" id="{4EFF4836-6F23-4E53-8576-8DD8D8FC3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193308"/>
            <a:ext cx="7886700"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矩形 3">
            <a:extLst>
              <a:ext uri="{FF2B5EF4-FFF2-40B4-BE49-F238E27FC236}">
                <a16:creationId xmlns:a16="http://schemas.microsoft.com/office/drawing/2014/main" id="{52E9008A-7448-42DA-882F-8B2CAB45A080}"/>
              </a:ext>
            </a:extLst>
          </p:cNvPr>
          <p:cNvSpPr>
            <a:spLocks noChangeArrowheads="1"/>
          </p:cNvSpPr>
          <p:nvPr/>
        </p:nvSpPr>
        <p:spPr bwMode="auto">
          <a:xfrm>
            <a:off x="2152650" y="2715952"/>
            <a:ext cx="739933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request.setAttribute</a:t>
            </a:r>
            <a:r>
              <a:rPr lang="en-US" altLang="zh-CN" dirty="0"/>
              <a:t>(String </a:t>
            </a:r>
            <a:r>
              <a:rPr lang="en-US" altLang="zh-CN" dirty="0" err="1"/>
              <a:t>name,Object</a:t>
            </a:r>
            <a:r>
              <a:rPr lang="en-US" altLang="zh-CN" dirty="0"/>
              <a:t> o)</a:t>
            </a:r>
            <a:r>
              <a:rPr lang="zh-CN" altLang="en-US" dirty="0"/>
              <a:t>方法</a:t>
            </a:r>
            <a:endParaRPr lang="en-US" altLang="zh-CN" dirty="0"/>
          </a:p>
          <a:p>
            <a:pPr eaLnBrk="1" hangingPunct="1"/>
            <a:endParaRPr lang="zh-CN" altLang="en-US" dirty="0"/>
          </a:p>
          <a:p>
            <a:pPr eaLnBrk="1" hangingPunct="1"/>
            <a:r>
              <a:rPr lang="zh-CN" altLang="en-US" dirty="0"/>
              <a:t>可以使用 </a:t>
            </a:r>
            <a:r>
              <a:rPr lang="en-US" altLang="zh-CN" dirty="0" err="1"/>
              <a:t>HttpServletRequest</a:t>
            </a:r>
            <a:r>
              <a:rPr lang="en-US" altLang="zh-CN" dirty="0"/>
              <a:t> </a:t>
            </a:r>
            <a:r>
              <a:rPr lang="zh-CN" altLang="en-US" dirty="0"/>
              <a:t>对象来携带信息。</a:t>
            </a:r>
          </a:p>
          <a:p>
            <a:pPr eaLnBrk="1" hangingPunct="1"/>
            <a:r>
              <a:rPr lang="zh-CN" altLang="en-US" dirty="0"/>
              <a:t>通过 </a:t>
            </a:r>
            <a:r>
              <a:rPr lang="en-US" altLang="zh-CN" dirty="0" err="1"/>
              <a:t>getAttribute</a:t>
            </a:r>
            <a:r>
              <a:rPr lang="en-US" altLang="zh-CN" dirty="0"/>
              <a:t>(String name)</a:t>
            </a:r>
            <a:r>
              <a:rPr lang="zh-CN" altLang="en-US" dirty="0"/>
              <a:t>方法来获得携带的信息。</a:t>
            </a:r>
          </a:p>
          <a:p>
            <a:pPr eaLnBrk="1" hangingPunct="1"/>
            <a:r>
              <a:rPr lang="zh-CN" altLang="en-US" dirty="0"/>
              <a:t>这两个方法类似于 </a:t>
            </a:r>
            <a:r>
              <a:rPr lang="en-US" altLang="zh-CN" dirty="0"/>
              <a:t>map </a:t>
            </a:r>
            <a:r>
              <a:rPr lang="zh-CN" altLang="en-US" dirty="0"/>
              <a:t>中的存取方法， </a:t>
            </a:r>
            <a:r>
              <a:rPr lang="en-US" altLang="zh-CN" dirty="0" err="1"/>
              <a:t>setAttribute</a:t>
            </a:r>
            <a:r>
              <a:rPr lang="en-US" altLang="zh-CN" dirty="0"/>
              <a:t> </a:t>
            </a:r>
            <a:r>
              <a:rPr lang="zh-CN" altLang="en-US" dirty="0"/>
              <a:t>方法给数据加上标识， </a:t>
            </a:r>
            <a:r>
              <a:rPr lang="en-US" altLang="zh-CN" dirty="0" err="1"/>
              <a:t>getAttribute</a:t>
            </a:r>
            <a:r>
              <a:rPr lang="zh-CN" altLang="en-US" dirty="0"/>
              <a:t>方法则是通过这个标识来获取数据， 可以使用这一对方法的前提就是要保证是同一个请求对象（</a:t>
            </a:r>
            <a:r>
              <a:rPr lang="en-US" altLang="zh-CN" dirty="0" err="1"/>
              <a:t>HttpServletRequest</a:t>
            </a:r>
            <a:r>
              <a:rPr lang="zh-CN" alt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AEED29D-3B56-4D03-A320-19BE365040B8}"/>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ServletContext</a:t>
            </a:r>
            <a:endParaRPr lang="zh-CN" altLang="en-US"/>
          </a:p>
        </p:txBody>
      </p:sp>
      <p:pic>
        <p:nvPicPr>
          <p:cNvPr id="26627" name="Picture 2">
            <a:extLst>
              <a:ext uri="{FF2B5EF4-FFF2-40B4-BE49-F238E27FC236}">
                <a16:creationId xmlns:a16="http://schemas.microsoft.com/office/drawing/2014/main" id="{B82FBD02-CB4E-4F25-95F1-2EC9D912C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191" y="1158260"/>
            <a:ext cx="78708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2216A4E5-269C-4CF8-9962-527293328DFF}"/>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ServletContext</a:t>
            </a:r>
            <a:endParaRPr lang="zh-CN" altLang="en-US"/>
          </a:p>
        </p:txBody>
      </p:sp>
      <p:sp>
        <p:nvSpPr>
          <p:cNvPr id="27651" name="矩形 3">
            <a:extLst>
              <a:ext uri="{FF2B5EF4-FFF2-40B4-BE49-F238E27FC236}">
                <a16:creationId xmlns:a16="http://schemas.microsoft.com/office/drawing/2014/main" id="{48B41F64-E80A-4A13-825F-E306AE9DA548}"/>
              </a:ext>
            </a:extLst>
          </p:cNvPr>
          <p:cNvSpPr>
            <a:spLocks noChangeArrowheads="1"/>
          </p:cNvSpPr>
          <p:nvPr/>
        </p:nvSpPr>
        <p:spPr bwMode="auto">
          <a:xfrm>
            <a:off x="1859194" y="1223962"/>
            <a:ext cx="7777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ServletContext</a:t>
            </a:r>
            <a:r>
              <a:rPr lang="en-US" altLang="zh-CN" dirty="0"/>
              <a:t> </a:t>
            </a:r>
            <a:r>
              <a:rPr lang="zh-CN" altLang="en-US" dirty="0"/>
              <a:t>对象是 </a:t>
            </a:r>
            <a:r>
              <a:rPr lang="en-US" altLang="zh-CN" dirty="0"/>
              <a:t>Servlet </a:t>
            </a:r>
            <a:r>
              <a:rPr lang="zh-CN" altLang="en-US" dirty="0"/>
              <a:t>的上下文对象， 这个对象是在服务器启动时创建的， 他可以看作是一个应用的对象， 他可以看作是包含 </a:t>
            </a:r>
            <a:r>
              <a:rPr lang="en-US" altLang="zh-CN" dirty="0"/>
              <a:t>Servlet</a:t>
            </a:r>
            <a:r>
              <a:rPr lang="zh-CN" altLang="en-US" dirty="0"/>
              <a:t>， 管理 </a:t>
            </a:r>
            <a:r>
              <a:rPr lang="en-US" altLang="zh-CN" dirty="0"/>
              <a:t>Servlet </a:t>
            </a:r>
            <a:r>
              <a:rPr lang="zh-CN" altLang="en-US" dirty="0"/>
              <a:t>的对象。</a:t>
            </a:r>
          </a:p>
          <a:p>
            <a:pPr eaLnBrk="1" hangingPunct="1"/>
            <a:r>
              <a:rPr lang="zh-CN" altLang="en-US" dirty="0"/>
              <a:t>在每个 </a:t>
            </a:r>
            <a:r>
              <a:rPr lang="en-US" altLang="zh-CN" dirty="0"/>
              <a:t>Servlet </a:t>
            </a:r>
            <a:r>
              <a:rPr lang="zh-CN" altLang="en-US" dirty="0"/>
              <a:t>中都会有一个 </a:t>
            </a:r>
            <a:r>
              <a:rPr lang="en-US" altLang="zh-CN" dirty="0" err="1"/>
              <a:t>ServletContext</a:t>
            </a:r>
            <a:r>
              <a:rPr lang="en-US" altLang="zh-CN" dirty="0"/>
              <a:t> </a:t>
            </a:r>
            <a:r>
              <a:rPr lang="zh-CN" altLang="en-US" dirty="0"/>
              <a:t>的引用， 这个 </a:t>
            </a:r>
            <a:r>
              <a:rPr lang="en-US" altLang="zh-CN" dirty="0" err="1"/>
              <a:t>ServletContext</a:t>
            </a:r>
            <a:r>
              <a:rPr lang="en-US" altLang="zh-CN" dirty="0"/>
              <a:t> </a:t>
            </a:r>
            <a:r>
              <a:rPr lang="zh-CN" altLang="en-US" dirty="0"/>
              <a:t>是一个全局的对象， 每个应用中只有一个 </a:t>
            </a:r>
            <a:r>
              <a:rPr lang="en-US" altLang="zh-CN" dirty="0" err="1"/>
              <a:t>ServletContext</a:t>
            </a:r>
            <a:r>
              <a:rPr lang="en-US" altLang="zh-CN" dirty="0"/>
              <a:t> </a:t>
            </a:r>
            <a:r>
              <a:rPr lang="zh-CN" altLang="en-US" dirty="0"/>
              <a:t>对象。</a:t>
            </a:r>
          </a:p>
        </p:txBody>
      </p:sp>
      <p:sp>
        <p:nvSpPr>
          <p:cNvPr id="27652" name="矩形 4">
            <a:extLst>
              <a:ext uri="{FF2B5EF4-FFF2-40B4-BE49-F238E27FC236}">
                <a16:creationId xmlns:a16="http://schemas.microsoft.com/office/drawing/2014/main" id="{946F9163-CA9B-488E-8EBF-1F0346EF73FA}"/>
              </a:ext>
            </a:extLst>
          </p:cNvPr>
          <p:cNvSpPr>
            <a:spLocks noChangeArrowheads="1"/>
          </p:cNvSpPr>
          <p:nvPr/>
        </p:nvSpPr>
        <p:spPr bwMode="auto">
          <a:xfrm>
            <a:off x="1859193" y="3912864"/>
            <a:ext cx="77771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HttpServlet</a:t>
            </a:r>
            <a:r>
              <a:rPr lang="en-US" altLang="zh-CN" dirty="0"/>
              <a:t> </a:t>
            </a:r>
            <a:r>
              <a:rPr lang="zh-CN" altLang="en-US" dirty="0"/>
              <a:t>中的 </a:t>
            </a:r>
            <a:r>
              <a:rPr lang="en-US" altLang="zh-CN" dirty="0" err="1"/>
              <a:t>getServletContext</a:t>
            </a:r>
            <a:r>
              <a:rPr lang="en-US" altLang="zh-CN" dirty="0"/>
              <a:t>()</a:t>
            </a:r>
            <a:r>
              <a:rPr lang="zh-CN" altLang="en-US" dirty="0"/>
              <a:t>方法， 获得</a:t>
            </a:r>
            <a:r>
              <a:rPr lang="en-US" altLang="zh-CN" dirty="0" err="1"/>
              <a:t>ServletContext</a:t>
            </a:r>
            <a:r>
              <a:rPr lang="en-US" altLang="zh-CN" dirty="0"/>
              <a:t> </a:t>
            </a:r>
            <a:r>
              <a:rPr lang="zh-CN" altLang="en-US" dirty="0"/>
              <a:t>对象</a:t>
            </a:r>
          </a:p>
        </p:txBody>
      </p:sp>
      <p:sp>
        <p:nvSpPr>
          <p:cNvPr id="27653" name="矩形 5">
            <a:extLst>
              <a:ext uri="{FF2B5EF4-FFF2-40B4-BE49-F238E27FC236}">
                <a16:creationId xmlns:a16="http://schemas.microsoft.com/office/drawing/2014/main" id="{6F744910-69C8-4F11-A11C-6C207648FA3D}"/>
              </a:ext>
            </a:extLst>
          </p:cNvPr>
          <p:cNvSpPr>
            <a:spLocks noChangeArrowheads="1"/>
          </p:cNvSpPr>
          <p:nvPr/>
        </p:nvSpPr>
        <p:spPr bwMode="auto">
          <a:xfrm>
            <a:off x="1859193" y="4974193"/>
            <a:ext cx="763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ServletContext</a:t>
            </a:r>
            <a:r>
              <a:rPr lang="en-US" altLang="zh-CN" dirty="0"/>
              <a:t> </a:t>
            </a:r>
            <a:r>
              <a:rPr lang="zh-CN" altLang="en-US" dirty="0"/>
              <a:t>相当于 </a:t>
            </a:r>
            <a:r>
              <a:rPr lang="en-US" altLang="zh-CN" dirty="0"/>
              <a:t>JSP </a:t>
            </a:r>
            <a:r>
              <a:rPr lang="zh-CN" altLang="en-US" dirty="0"/>
              <a:t>中的 </a:t>
            </a:r>
            <a:r>
              <a:rPr lang="en-US" altLang="zh-CN" dirty="0"/>
              <a:t>Application</a:t>
            </a:r>
            <a:r>
              <a:rPr lang="zh-CN" alt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B5D6A21-102E-4149-9061-BE158F84A34D}"/>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ServletConfig</a:t>
            </a:r>
            <a:endParaRPr lang="zh-CN" altLang="en-US"/>
          </a:p>
        </p:txBody>
      </p:sp>
      <p:pic>
        <p:nvPicPr>
          <p:cNvPr id="28675" name="Picture 2">
            <a:extLst>
              <a:ext uri="{FF2B5EF4-FFF2-40B4-BE49-F238E27FC236}">
                <a16:creationId xmlns:a16="http://schemas.microsoft.com/office/drawing/2014/main" id="{6C89A6A4-864D-49CC-B9C5-5535B1B77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08" y="1226344"/>
            <a:ext cx="7834312" cy="440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F055BBA-0D1F-4F4D-B32B-7300329B9BC8}"/>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SingleThreadModel</a:t>
            </a:r>
            <a:r>
              <a:rPr lang="zh-CN" altLang="en-US"/>
              <a:t>接口</a:t>
            </a:r>
          </a:p>
        </p:txBody>
      </p:sp>
      <p:pic>
        <p:nvPicPr>
          <p:cNvPr id="29699" name="Picture 2">
            <a:extLst>
              <a:ext uri="{FF2B5EF4-FFF2-40B4-BE49-F238E27FC236}">
                <a16:creationId xmlns:a16="http://schemas.microsoft.com/office/drawing/2014/main" id="{3635F378-48F7-4498-9574-2A7D17468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256330"/>
            <a:ext cx="780415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48BCB30-863C-436A-9C91-9F8D08F7AAA4}"/>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的资源访问</a:t>
            </a:r>
          </a:p>
        </p:txBody>
      </p:sp>
      <p:sp>
        <p:nvSpPr>
          <p:cNvPr id="30723" name="矩形 3">
            <a:extLst>
              <a:ext uri="{FF2B5EF4-FFF2-40B4-BE49-F238E27FC236}">
                <a16:creationId xmlns:a16="http://schemas.microsoft.com/office/drawing/2014/main" id="{19701348-B154-47CF-82AC-67BF4582F309}"/>
              </a:ext>
            </a:extLst>
          </p:cNvPr>
          <p:cNvSpPr>
            <a:spLocks noChangeArrowheads="1"/>
          </p:cNvSpPr>
          <p:nvPr/>
        </p:nvSpPr>
        <p:spPr bwMode="auto">
          <a:xfrm>
            <a:off x="2027870" y="1090536"/>
            <a:ext cx="6985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在</a:t>
            </a:r>
            <a:r>
              <a:rPr lang="en-US" altLang="zh-CN" sz="2000" dirty="0"/>
              <a:t>Servlet</a:t>
            </a:r>
            <a:r>
              <a:rPr lang="zh-CN" altLang="en-US" sz="2000" dirty="0"/>
              <a:t>的资源访问</a:t>
            </a:r>
            <a:r>
              <a:rPr lang="en-US" altLang="zh-CN" sz="2000" dirty="0"/>
              <a:t>JDBC</a:t>
            </a:r>
            <a:r>
              <a:rPr lang="zh-CN" altLang="en-US" sz="2000" dirty="0"/>
              <a:t>，</a:t>
            </a:r>
            <a:r>
              <a:rPr lang="en-US" altLang="zh-CN" sz="2000" dirty="0"/>
              <a:t>RMI</a:t>
            </a:r>
            <a:r>
              <a:rPr lang="zh-CN" altLang="en-US" sz="2000" dirty="0"/>
              <a:t>（远程方法调用）</a:t>
            </a:r>
            <a:r>
              <a:rPr lang="en-US" altLang="zh-CN" sz="2000" dirty="0"/>
              <a:t>,</a:t>
            </a:r>
            <a:r>
              <a:rPr lang="zh-CN" altLang="en-US" sz="2000" dirty="0"/>
              <a:t>以及跨语言平台的组件等资源。</a:t>
            </a:r>
          </a:p>
          <a:p>
            <a:pPr eaLnBrk="1" hangingPunct="1"/>
            <a:r>
              <a:rPr lang="en-US" altLang="zh-CN" sz="2000" dirty="0"/>
              <a:t>Servlet </a:t>
            </a:r>
            <a:r>
              <a:rPr lang="zh-CN" altLang="en-US" sz="2000" dirty="0"/>
              <a:t>中是用 </a:t>
            </a:r>
            <a:r>
              <a:rPr lang="en-US" altLang="zh-CN" sz="2000" dirty="0"/>
              <a:t>JDBC </a:t>
            </a:r>
            <a:r>
              <a:rPr lang="zh-CN" altLang="en-US" sz="2000" dirty="0"/>
              <a:t>很容易， 也就是在 </a:t>
            </a:r>
            <a:r>
              <a:rPr lang="en-US" altLang="zh-CN" sz="2000" dirty="0"/>
              <a:t>Servlet </a:t>
            </a:r>
            <a:r>
              <a:rPr lang="zh-CN" altLang="en-US" sz="2000" dirty="0"/>
              <a:t>中调用 </a:t>
            </a:r>
            <a:r>
              <a:rPr lang="en-US" altLang="zh-CN" sz="2000" dirty="0"/>
              <a:t>JDBC </a:t>
            </a:r>
            <a:r>
              <a:rPr lang="zh-CN" altLang="en-US" sz="2000" dirty="0"/>
              <a:t>中的方法， 就可以实现数据库的访问。</a:t>
            </a:r>
            <a:endParaRPr lang="en-US" altLang="zh-CN" sz="2000" dirty="0"/>
          </a:p>
          <a:p>
            <a:pPr eaLnBrk="1" hangingPunct="1"/>
            <a:r>
              <a:rPr lang="zh-CN" altLang="en-US" sz="2000" dirty="0"/>
              <a:t>如果在</a:t>
            </a:r>
            <a:r>
              <a:rPr lang="en-US" altLang="zh-CN" sz="2000" dirty="0"/>
              <a:t>Servlet</a:t>
            </a:r>
            <a:r>
              <a:rPr lang="zh-CN" altLang="en-US" sz="2000" dirty="0"/>
              <a:t>中要使用到其他的资源， 例如连接数据库的驱动， 可以放在 </a:t>
            </a:r>
            <a:r>
              <a:rPr lang="en-US" altLang="zh-CN" sz="2000" dirty="0"/>
              <a:t>tomcat </a:t>
            </a:r>
            <a:r>
              <a:rPr lang="zh-CN" altLang="en-US" sz="2000" dirty="0"/>
              <a:t>服务器的文件夹下的 </a:t>
            </a:r>
            <a:r>
              <a:rPr lang="en-US" altLang="zh-CN" sz="2000" dirty="0"/>
              <a:t>common/lib </a:t>
            </a:r>
            <a:r>
              <a:rPr lang="zh-CN" altLang="en-US" sz="2000" dirty="0"/>
              <a:t>下， 这个目录中存放的是一些在服务器启动时就会加载的公共资源， 一般在需要在应用中是用特定的资源， 也就是 </a:t>
            </a:r>
            <a:r>
              <a:rPr lang="en-US" altLang="zh-CN" sz="2000" dirty="0"/>
              <a:t>jar </a:t>
            </a:r>
            <a:r>
              <a:rPr lang="zh-CN" altLang="en-US" sz="2000" dirty="0"/>
              <a:t>文件， 那么不要放在 </a:t>
            </a:r>
            <a:r>
              <a:rPr lang="en-US" altLang="zh-CN" sz="2000" dirty="0"/>
              <a:t>common/lib</a:t>
            </a:r>
            <a:r>
              <a:rPr lang="zh-CN" altLang="en-US" sz="2000" dirty="0"/>
              <a:t>下，如果 </a:t>
            </a:r>
            <a:r>
              <a:rPr lang="en-US" altLang="zh-CN" sz="2000" dirty="0"/>
              <a:t>common/lib </a:t>
            </a:r>
            <a:r>
              <a:rPr lang="zh-CN" altLang="en-US" sz="2000" dirty="0"/>
              <a:t>下的 </a:t>
            </a:r>
            <a:r>
              <a:rPr lang="en-US" altLang="zh-CN" sz="2000" dirty="0"/>
              <a:t>jar </a:t>
            </a:r>
            <a:r>
              <a:rPr lang="zh-CN" altLang="en-US" sz="2000" dirty="0"/>
              <a:t>文件过多会导致服务器启动缓慢， 应用中使用到的 </a:t>
            </a:r>
            <a:r>
              <a:rPr lang="en-US" altLang="zh-CN" sz="2000" dirty="0"/>
              <a:t>jar </a:t>
            </a:r>
            <a:r>
              <a:rPr lang="zh-CN" altLang="en-US" sz="2000" dirty="0"/>
              <a:t>文件要放在 </a:t>
            </a:r>
            <a:r>
              <a:rPr lang="en-US" altLang="zh-CN" sz="2000" dirty="0"/>
              <a:t>WEB-INF/lib </a:t>
            </a:r>
            <a:r>
              <a:rPr lang="zh-CN" altLang="en-US" sz="2000" dirty="0"/>
              <a:t>下， 就可以被服务器找到了。</a:t>
            </a:r>
          </a:p>
        </p:txBody>
      </p:sp>
      <p:sp>
        <p:nvSpPr>
          <p:cNvPr id="30724" name="矩形 4">
            <a:extLst>
              <a:ext uri="{FF2B5EF4-FFF2-40B4-BE49-F238E27FC236}">
                <a16:creationId xmlns:a16="http://schemas.microsoft.com/office/drawing/2014/main" id="{C4A70883-321C-4DAD-9095-387F7DAB1C64}"/>
              </a:ext>
            </a:extLst>
          </p:cNvPr>
          <p:cNvSpPr>
            <a:spLocks noChangeArrowheads="1"/>
          </p:cNvSpPr>
          <p:nvPr/>
        </p:nvSpPr>
        <p:spPr bwMode="auto">
          <a:xfrm>
            <a:off x="2027870" y="4567314"/>
            <a:ext cx="720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t>如果要在 </a:t>
            </a:r>
            <a:r>
              <a:rPr lang="en-US" altLang="zh-CN" sz="1800" dirty="0"/>
              <a:t>Servlet </a:t>
            </a:r>
            <a:r>
              <a:rPr lang="zh-CN" altLang="en-US" sz="1800" dirty="0"/>
              <a:t>中是用 </a:t>
            </a:r>
            <a:r>
              <a:rPr lang="en-US" altLang="zh-CN" sz="1800" dirty="0"/>
              <a:t>Hibernate </a:t>
            </a:r>
            <a:r>
              <a:rPr lang="zh-CN" altLang="en-US" sz="1800" dirty="0"/>
              <a:t>的访问数据库的方法， 那么就需要把 </a:t>
            </a:r>
            <a:r>
              <a:rPr lang="en-US" altLang="zh-CN" sz="1800" dirty="0"/>
              <a:t>hibernate </a:t>
            </a:r>
            <a:r>
              <a:rPr lang="zh-CN" altLang="en-US" sz="1800" dirty="0"/>
              <a:t>需要的 </a:t>
            </a:r>
            <a:r>
              <a:rPr lang="en-US" altLang="zh-CN" sz="1800" dirty="0"/>
              <a:t>jar </a:t>
            </a:r>
            <a:r>
              <a:rPr lang="zh-CN" altLang="en-US" sz="1800" dirty="0"/>
              <a:t>文件， 放到 </a:t>
            </a:r>
            <a:r>
              <a:rPr lang="en-US" altLang="zh-CN" sz="1800" dirty="0"/>
              <a:t>WEB-INF/lib </a:t>
            </a:r>
            <a:r>
              <a:rPr lang="zh-CN" altLang="en-US" sz="1800" dirty="0"/>
              <a:t>下就可以了， </a:t>
            </a:r>
            <a:r>
              <a:rPr lang="en-US" altLang="zh-CN" sz="1800" dirty="0"/>
              <a:t>Xxxxxx.hbm.xml </a:t>
            </a:r>
            <a:r>
              <a:rPr lang="zh-CN" altLang="en-US" sz="1800" dirty="0"/>
              <a:t>还是和实体类放在一起。</a:t>
            </a:r>
          </a:p>
          <a:p>
            <a:pPr eaLnBrk="1" hangingPunct="1"/>
            <a:r>
              <a:rPr lang="en-US" altLang="zh-CN" sz="1800" dirty="0"/>
              <a:t>hibernate.cgf.xml </a:t>
            </a:r>
            <a:r>
              <a:rPr lang="zh-CN" altLang="en-US" sz="1800" dirty="0"/>
              <a:t>文件， 要放在 </a:t>
            </a:r>
            <a:r>
              <a:rPr lang="en-US" altLang="zh-CN" sz="1800" dirty="0"/>
              <a:t>WEB-INF/classes </a:t>
            </a:r>
            <a:r>
              <a:rPr lang="zh-CN" altLang="en-US" sz="1800" dirty="0"/>
              <a:t>下就可以了。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D4A93A0F-E64E-4824-82BD-76A42E9F1E17}"/>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简介</a:t>
            </a:r>
          </a:p>
        </p:txBody>
      </p:sp>
      <p:sp>
        <p:nvSpPr>
          <p:cNvPr id="4099" name="内容占位符 2">
            <a:extLst>
              <a:ext uri="{FF2B5EF4-FFF2-40B4-BE49-F238E27FC236}">
                <a16:creationId xmlns:a16="http://schemas.microsoft.com/office/drawing/2014/main" id="{21F27C36-E749-4E79-A2DA-A17039FAABA9}"/>
              </a:ext>
            </a:extLst>
          </p:cNvPr>
          <p:cNvSpPr>
            <a:spLocks noGrp="1"/>
          </p:cNvSpPr>
          <p:nvPr>
            <p:ph idx="4294967295"/>
          </p:nvPr>
        </p:nvSpPr>
        <p:spPr>
          <a:xfrm>
            <a:off x="2395492" y="1159669"/>
            <a:ext cx="7772400" cy="4538662"/>
          </a:xfrm>
        </p:spPr>
        <p:txBody>
          <a:bodyPr/>
          <a:lstStyle/>
          <a:p>
            <a:pPr eaLnBrk="1" hangingPunct="1"/>
            <a:r>
              <a:rPr lang="en-US" altLang="zh-CN" sz="1800" dirty="0"/>
              <a:t>1</a:t>
            </a:r>
            <a:r>
              <a:rPr lang="zh-CN" altLang="en-US" sz="1800" dirty="0"/>
              <a:t>、 </a:t>
            </a:r>
            <a:r>
              <a:rPr lang="en-US" altLang="zh-CN" sz="1800" dirty="0"/>
              <a:t>Servlet </a:t>
            </a:r>
            <a:r>
              <a:rPr lang="zh-CN" altLang="en-US" sz="1800" dirty="0"/>
              <a:t>是服务器端的小程序， 它是相对于 </a:t>
            </a:r>
            <a:r>
              <a:rPr lang="en-US" altLang="zh-CN" sz="1800" dirty="0"/>
              <a:t>Applet </a:t>
            </a:r>
            <a:r>
              <a:rPr lang="zh-CN" altLang="en-US" sz="1800" dirty="0"/>
              <a:t>而言的， </a:t>
            </a:r>
            <a:r>
              <a:rPr lang="en-US" altLang="zh-CN" sz="1800" dirty="0"/>
              <a:t>Applet </a:t>
            </a:r>
            <a:r>
              <a:rPr lang="zh-CN" altLang="en-US" sz="1800" dirty="0"/>
              <a:t>是客户端小程序。</a:t>
            </a:r>
          </a:p>
          <a:p>
            <a:pPr eaLnBrk="1" hangingPunct="1"/>
            <a:r>
              <a:rPr lang="zh-CN" altLang="en-US" sz="1800" dirty="0"/>
              <a:t>应用传统的 </a:t>
            </a:r>
            <a:r>
              <a:rPr lang="en-US" altLang="zh-CN" sz="1800" dirty="0"/>
              <a:t>CGI</a:t>
            </a:r>
            <a:r>
              <a:rPr lang="zh-CN" altLang="en-US" sz="1800" dirty="0"/>
              <a:t>（</a:t>
            </a:r>
            <a:r>
              <a:rPr lang="en-US" altLang="zh-CN" sz="1800" dirty="0"/>
              <a:t>Common Gateway Interface , </a:t>
            </a:r>
            <a:r>
              <a:rPr lang="zh-CN" altLang="en-US" sz="1800" dirty="0"/>
              <a:t>公共网关接口） 程序， 针对每个 </a:t>
            </a:r>
            <a:r>
              <a:rPr lang="en-US" altLang="zh-CN" sz="1800" dirty="0"/>
              <a:t>HTTP</a:t>
            </a:r>
            <a:r>
              <a:rPr lang="zh-CN" altLang="en-US" sz="1800" dirty="0"/>
              <a:t>请求都要启动一个新的进程。  </a:t>
            </a:r>
            <a:r>
              <a:rPr lang="en-US" altLang="zh-CN" sz="1800" dirty="0"/>
              <a:t>CGI </a:t>
            </a:r>
            <a:r>
              <a:rPr lang="zh-CN" altLang="en-US" sz="1800" dirty="0"/>
              <a:t>程序自身相对比较简单， 启动进程的开销会占用大部分执行时间。 而使用 </a:t>
            </a:r>
            <a:r>
              <a:rPr lang="en-US" altLang="zh-CN" sz="1800" dirty="0"/>
              <a:t>servlet</a:t>
            </a:r>
            <a:r>
              <a:rPr lang="zh-CN" altLang="en-US" sz="1800" dirty="0"/>
              <a:t>， </a:t>
            </a:r>
            <a:r>
              <a:rPr lang="en-US" altLang="zh-CN" sz="1800" dirty="0"/>
              <a:t>Java </a:t>
            </a:r>
            <a:r>
              <a:rPr lang="zh-CN" altLang="en-US" sz="1800" dirty="0"/>
              <a:t>虚拟机会一直运行， 并用轻量级的 </a:t>
            </a:r>
            <a:r>
              <a:rPr lang="en-US" altLang="zh-CN" sz="1800" dirty="0"/>
              <a:t>Java </a:t>
            </a:r>
            <a:r>
              <a:rPr lang="zh-CN" altLang="en-US" sz="1800" dirty="0"/>
              <a:t>线程处理每个请求， 而非重量级的操作系统进程。</a:t>
            </a:r>
          </a:p>
          <a:p>
            <a:pPr eaLnBrk="1" hangingPunct="1"/>
            <a:r>
              <a:rPr lang="en-US" altLang="zh-CN" sz="1800" dirty="0"/>
              <a:t>2</a:t>
            </a:r>
            <a:r>
              <a:rPr lang="zh-CN" altLang="en-US" sz="1800" dirty="0"/>
              <a:t>、 </a:t>
            </a:r>
            <a:r>
              <a:rPr lang="en-US" altLang="zh-CN" sz="1800" dirty="0"/>
              <a:t>Servlet </a:t>
            </a:r>
            <a:r>
              <a:rPr lang="zh-CN" altLang="en-US" sz="1800" dirty="0"/>
              <a:t>是接受来自网络的请求（</a:t>
            </a:r>
            <a:r>
              <a:rPr lang="en-US" altLang="zh-CN" sz="1800" dirty="0"/>
              <a:t>form </a:t>
            </a:r>
            <a:r>
              <a:rPr lang="zh-CN" altLang="en-US" sz="1800" dirty="0"/>
              <a:t>表单或其他的请求）， 并作出响应。</a:t>
            </a:r>
            <a:endParaRPr lang="en-US" altLang="zh-CN" sz="1800" dirty="0"/>
          </a:p>
          <a:p>
            <a:pPr eaLnBrk="1" hangingPunct="1"/>
            <a:r>
              <a:rPr lang="en-US" altLang="zh-CN" sz="1800" dirty="0"/>
              <a:t>3</a:t>
            </a:r>
            <a:r>
              <a:rPr lang="zh-CN" altLang="en-US" sz="1800" dirty="0"/>
              <a:t>、 </a:t>
            </a:r>
            <a:r>
              <a:rPr lang="en-US" altLang="zh-CN" sz="1800" dirty="0"/>
              <a:t>Servlet </a:t>
            </a:r>
            <a:r>
              <a:rPr lang="zh-CN" altLang="en-US" sz="1800" dirty="0"/>
              <a:t>可以实现动态的页面， 可以针对不同的请求作出不同的响应， 可以实现页面的流转， </a:t>
            </a:r>
            <a:r>
              <a:rPr lang="en-US" altLang="zh-CN" sz="1800" dirty="0"/>
              <a:t>Servlet </a:t>
            </a:r>
            <a:r>
              <a:rPr lang="zh-CN" altLang="en-US" sz="1800" dirty="0"/>
              <a:t>可以充当 </a:t>
            </a:r>
            <a:r>
              <a:rPr lang="en-US" altLang="zh-CN" sz="1800" dirty="0"/>
              <a:t>MVC </a:t>
            </a:r>
            <a:r>
              <a:rPr lang="zh-CN" altLang="en-US" sz="1800" dirty="0"/>
              <a:t>模式中的 </a:t>
            </a:r>
            <a:r>
              <a:rPr lang="en-US" altLang="zh-CN" sz="1800" dirty="0"/>
              <a:t>Ctrl </a:t>
            </a:r>
            <a:r>
              <a:rPr lang="zh-CN" altLang="en-US" sz="1800" dirty="0"/>
              <a:t>模块， 可以控制信息的流向。</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027465B7-BBFA-419D-AEC6-3AF22FB1B117}"/>
              </a:ext>
            </a:extLst>
          </p:cNvPr>
          <p:cNvSpPr>
            <a:spLocks noGrp="1"/>
          </p:cNvSpPr>
          <p:nvPr>
            <p:ph type="title" idx="4294967295"/>
          </p:nvPr>
        </p:nvSpPr>
        <p:spPr>
          <a:xfrm>
            <a:off x="0" y="365125"/>
            <a:ext cx="10515600" cy="1325563"/>
          </a:xfrm>
          <a:prstGeom prst="rect">
            <a:avLst/>
          </a:prstGeom>
        </p:spPr>
        <p:txBody>
          <a:bodyPr/>
          <a:lstStyle/>
          <a:p>
            <a:pPr eaLnBrk="1" hangingPunct="1"/>
            <a:r>
              <a:rPr lang="zh-CN" altLang="en-US"/>
              <a:t>配置</a:t>
            </a:r>
            <a:r>
              <a:rPr lang="en-US" altLang="zh-CN"/>
              <a:t>Tomcat</a:t>
            </a:r>
            <a:r>
              <a:rPr lang="zh-CN" altLang="en-US"/>
              <a:t>服务器的数据源</a:t>
            </a:r>
          </a:p>
        </p:txBody>
      </p:sp>
      <p:sp>
        <p:nvSpPr>
          <p:cNvPr id="31747" name="矩形 3">
            <a:extLst>
              <a:ext uri="{FF2B5EF4-FFF2-40B4-BE49-F238E27FC236}">
                <a16:creationId xmlns:a16="http://schemas.microsoft.com/office/drawing/2014/main" id="{DD7A61A6-6B07-430D-8467-E94CFF044175}"/>
              </a:ext>
            </a:extLst>
          </p:cNvPr>
          <p:cNvSpPr>
            <a:spLocks noChangeArrowheads="1"/>
          </p:cNvSpPr>
          <p:nvPr/>
        </p:nvSpPr>
        <p:spPr bwMode="auto">
          <a:xfrm>
            <a:off x="2782888" y="1628776"/>
            <a:ext cx="741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数据库连接池，也就是在没有程序去连接时， 可以事先创建好连接， 连接池是一个运行在多线程环境下， 提供数据库连接的程序， 在程序是用数据库连接后关闭数据库连接的动作不再是关闭连接的操作， 而是把数据库连接放回连接池， 也就是这个数据库连接已经是空闲状态， 就可以供其他的程序取用了。</a:t>
            </a:r>
          </a:p>
        </p:txBody>
      </p:sp>
      <p:sp>
        <p:nvSpPr>
          <p:cNvPr id="31748" name="矩形 4">
            <a:extLst>
              <a:ext uri="{FF2B5EF4-FFF2-40B4-BE49-F238E27FC236}">
                <a16:creationId xmlns:a16="http://schemas.microsoft.com/office/drawing/2014/main" id="{4121E25D-7322-492B-ABFA-412741A4890D}"/>
              </a:ext>
            </a:extLst>
          </p:cNvPr>
          <p:cNvSpPr>
            <a:spLocks noChangeArrowheads="1"/>
          </p:cNvSpPr>
          <p:nvPr/>
        </p:nvSpPr>
        <p:spPr bwMode="auto">
          <a:xfrm>
            <a:off x="2927351" y="4221163"/>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应用文件夹下，</a:t>
            </a:r>
            <a:r>
              <a:rPr lang="en-US" altLang="zh-CN"/>
              <a:t>META-INF</a:t>
            </a:r>
            <a:r>
              <a:rPr lang="zh-CN" altLang="en-US"/>
              <a:t>目录中放</a:t>
            </a:r>
            <a:r>
              <a:rPr lang="en-US" altLang="zh-CN"/>
              <a:t>content.xml</a:t>
            </a:r>
          </a:p>
          <a:p>
            <a:pPr eaLnBrk="1" hangingPunct="1"/>
            <a:endParaRPr lang="en-US" altLang="zh-CN"/>
          </a:p>
          <a:p>
            <a:pPr eaLnBrk="1" hangingPunct="1"/>
            <a:r>
              <a:rPr lang="en-US" altLang="zh-CN">
                <a:hlinkClick r:id="rId2"/>
              </a:rPr>
              <a:t>https://blog.csdn.net/u011225629/article/details/47756665</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804318CD-5A0F-4DD5-9E4D-F92CCABD8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196975"/>
            <a:ext cx="8145462"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3">
            <a:extLst>
              <a:ext uri="{FF2B5EF4-FFF2-40B4-BE49-F238E27FC236}">
                <a16:creationId xmlns:a16="http://schemas.microsoft.com/office/drawing/2014/main" id="{AC93B231-DDE4-4C0C-B944-5DA48C211F75}"/>
              </a:ext>
            </a:extLst>
          </p:cNvPr>
          <p:cNvSpPr>
            <a:spLocks noChangeArrowheads="1"/>
          </p:cNvSpPr>
          <p:nvPr/>
        </p:nvSpPr>
        <p:spPr bwMode="auto">
          <a:xfrm>
            <a:off x="2185248" y="317500"/>
            <a:ext cx="7129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下的就是从连接池去取数据库连接的代码</a:t>
            </a:r>
          </a:p>
        </p:txBody>
      </p:sp>
      <p:pic>
        <p:nvPicPr>
          <p:cNvPr id="33795" name="Picture 2">
            <a:extLst>
              <a:ext uri="{FF2B5EF4-FFF2-40B4-BE49-F238E27FC236}">
                <a16:creationId xmlns:a16="http://schemas.microsoft.com/office/drawing/2014/main" id="{99ED6D8F-38E8-4C08-AD5F-B91CAC3C9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823" y="779462"/>
            <a:ext cx="710088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3">
            <a:extLst>
              <a:ext uri="{FF2B5EF4-FFF2-40B4-BE49-F238E27FC236}">
                <a16:creationId xmlns:a16="http://schemas.microsoft.com/office/drawing/2014/main" id="{09FE4F1A-B34C-4A7A-89B9-21795A872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248" y="3675062"/>
            <a:ext cx="70739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7ACAEC65-8FD1-42E3-9A81-F236B2B78CA8}"/>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MVC</a:t>
            </a:r>
            <a:r>
              <a:rPr lang="zh-CN" altLang="en-US"/>
              <a:t>框架</a:t>
            </a:r>
          </a:p>
        </p:txBody>
      </p:sp>
      <p:pic>
        <p:nvPicPr>
          <p:cNvPr id="34819" name="Picture 3">
            <a:extLst>
              <a:ext uri="{FF2B5EF4-FFF2-40B4-BE49-F238E27FC236}">
                <a16:creationId xmlns:a16="http://schemas.microsoft.com/office/drawing/2014/main" id="{6CD006AE-7D26-4643-912A-609922BB6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469" y="1690688"/>
            <a:ext cx="7993062"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C53D50B5-42B9-4D62-A4EB-614E317A74BF}"/>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RequestDispatcher</a:t>
            </a:r>
            <a:r>
              <a:rPr lang="zh-CN" altLang="en-US"/>
              <a:t>请求转发</a:t>
            </a:r>
          </a:p>
        </p:txBody>
      </p:sp>
      <p:pic>
        <p:nvPicPr>
          <p:cNvPr id="35843" name="Picture 2">
            <a:extLst>
              <a:ext uri="{FF2B5EF4-FFF2-40B4-BE49-F238E27FC236}">
                <a16:creationId xmlns:a16="http://schemas.microsoft.com/office/drawing/2014/main" id="{97169F82-C358-4BE6-9533-EE8F1DC62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1690689"/>
            <a:ext cx="62674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F8E85E4D-B6DB-442F-9CF3-0BBFC4B6EAD1}"/>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RequestDispatcher</a:t>
            </a:r>
            <a:r>
              <a:rPr lang="zh-CN" altLang="en-US"/>
              <a:t>请求转发</a:t>
            </a:r>
          </a:p>
        </p:txBody>
      </p:sp>
      <p:sp>
        <p:nvSpPr>
          <p:cNvPr id="36867" name="矩形 3">
            <a:extLst>
              <a:ext uri="{FF2B5EF4-FFF2-40B4-BE49-F238E27FC236}">
                <a16:creationId xmlns:a16="http://schemas.microsoft.com/office/drawing/2014/main" id="{CB9C002C-0741-4998-9FFF-E6B4EB9AC896}"/>
              </a:ext>
            </a:extLst>
          </p:cNvPr>
          <p:cNvSpPr>
            <a:spLocks noChangeArrowheads="1"/>
          </p:cNvSpPr>
          <p:nvPr/>
        </p:nvSpPr>
        <p:spPr bwMode="auto">
          <a:xfrm>
            <a:off x="2851150" y="1628775"/>
            <a:ext cx="784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ServletContext</a:t>
            </a:r>
            <a:r>
              <a:rPr lang="zh-CN" altLang="en-US" sz="1600"/>
              <a:t>类的</a:t>
            </a:r>
            <a:r>
              <a:rPr lang="en-US" altLang="zh-CN" sz="1600"/>
              <a:t>getRequestDispatcher(String path)</a:t>
            </a:r>
            <a:r>
              <a:rPr lang="zh-CN" altLang="en-US" sz="1600"/>
              <a:t>方法</a:t>
            </a:r>
            <a:endParaRPr lang="en-US" altLang="zh-CN" sz="1600"/>
          </a:p>
          <a:p>
            <a:pPr eaLnBrk="1" hangingPunct="1"/>
            <a:r>
              <a:rPr lang="zh-CN" altLang="en-US" sz="1600"/>
              <a:t>获得一个</a:t>
            </a:r>
            <a:r>
              <a:rPr lang="en-US" altLang="zh-CN" sz="1600"/>
              <a:t>RequestDispatcher </a:t>
            </a:r>
            <a:r>
              <a:rPr lang="zh-CN" altLang="en-US" sz="1600"/>
              <a:t>对象，</a:t>
            </a:r>
            <a:r>
              <a:rPr lang="en-US" altLang="zh-CN" sz="1600"/>
              <a:t>path</a:t>
            </a:r>
            <a:r>
              <a:rPr lang="zh-CN" altLang="en-US" sz="1600"/>
              <a:t>就是指定跳转的 </a:t>
            </a:r>
            <a:r>
              <a:rPr lang="en-US" altLang="zh-CN" sz="1600"/>
              <a:t>Servlet</a:t>
            </a:r>
            <a:r>
              <a:rPr lang="zh-CN" altLang="en-US" sz="1600"/>
              <a:t>的</a:t>
            </a:r>
            <a:r>
              <a:rPr lang="en-US" altLang="zh-CN" sz="1600"/>
              <a:t>url-pattern</a:t>
            </a:r>
            <a:r>
              <a:rPr lang="zh-CN" altLang="en-US" sz="1600"/>
              <a:t>。</a:t>
            </a:r>
            <a:endParaRPr lang="en-US" altLang="zh-CN" sz="1600"/>
          </a:p>
        </p:txBody>
      </p:sp>
      <p:pic>
        <p:nvPicPr>
          <p:cNvPr id="36868" name="Picture 2">
            <a:extLst>
              <a:ext uri="{FF2B5EF4-FFF2-40B4-BE49-F238E27FC236}">
                <a16:creationId xmlns:a16="http://schemas.microsoft.com/office/drawing/2014/main" id="{D089CF7C-0ADD-4343-B0D2-128EBC325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01" y="2212976"/>
            <a:ext cx="6437313"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3">
            <a:extLst>
              <a:ext uri="{FF2B5EF4-FFF2-40B4-BE49-F238E27FC236}">
                <a16:creationId xmlns:a16="http://schemas.microsoft.com/office/drawing/2014/main" id="{ADAB565F-EDA6-4E35-99B0-244F73447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9" y="3232151"/>
            <a:ext cx="6732587"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EDCC2A20-5A46-4ABE-B5D2-7F8594F90768}"/>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Response.sendRedirect</a:t>
            </a:r>
            <a:r>
              <a:rPr lang="zh-CN" altLang="en-US"/>
              <a:t>重定向</a:t>
            </a:r>
          </a:p>
        </p:txBody>
      </p:sp>
      <p:pic>
        <p:nvPicPr>
          <p:cNvPr id="37891" name="Picture 2">
            <a:extLst>
              <a:ext uri="{FF2B5EF4-FFF2-40B4-BE49-F238E27FC236}">
                <a16:creationId xmlns:a16="http://schemas.microsoft.com/office/drawing/2014/main" id="{AF0CB230-14D6-46A6-BA27-887EA88A6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133601"/>
            <a:ext cx="8175625"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BF932D2F-CC19-44E2-8E8D-093F60C941B2}"/>
              </a:ext>
            </a:extLst>
          </p:cNvPr>
          <p:cNvSpPr>
            <a:spLocks noGrp="1"/>
          </p:cNvSpPr>
          <p:nvPr>
            <p:ph type="title" idx="4294967295"/>
          </p:nvPr>
        </p:nvSpPr>
        <p:spPr>
          <a:xfrm>
            <a:off x="0" y="365125"/>
            <a:ext cx="10515600" cy="1325563"/>
          </a:xfrm>
          <a:prstGeom prst="rect">
            <a:avLst/>
          </a:prstGeom>
        </p:spPr>
        <p:txBody>
          <a:bodyPr/>
          <a:lstStyle/>
          <a:p>
            <a:pPr eaLnBrk="1" hangingPunct="1"/>
            <a:r>
              <a:rPr lang="zh-CN" altLang="en-US"/>
              <a:t>参数的读取</a:t>
            </a:r>
          </a:p>
        </p:txBody>
      </p:sp>
      <p:pic>
        <p:nvPicPr>
          <p:cNvPr id="38915" name="Picture 2">
            <a:extLst>
              <a:ext uri="{FF2B5EF4-FFF2-40B4-BE49-F238E27FC236}">
                <a16:creationId xmlns:a16="http://schemas.microsoft.com/office/drawing/2014/main" id="{D7F40F4D-BDEF-4057-8C13-4DAB39A8E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628776"/>
            <a:ext cx="781685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6" name="矩形 4">
            <a:extLst>
              <a:ext uri="{FF2B5EF4-FFF2-40B4-BE49-F238E27FC236}">
                <a16:creationId xmlns:a16="http://schemas.microsoft.com/office/drawing/2014/main" id="{EEC5F506-E59F-4084-83BD-8B4462033B82}"/>
              </a:ext>
            </a:extLst>
          </p:cNvPr>
          <p:cNvSpPr>
            <a:spLocks noChangeArrowheads="1"/>
          </p:cNvSpPr>
          <p:nvPr/>
        </p:nvSpPr>
        <p:spPr bwMode="auto">
          <a:xfrm>
            <a:off x="2476500" y="2671763"/>
            <a:ext cx="434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sz="2000"/>
              <a:t>（</a:t>
            </a:r>
            <a:r>
              <a:rPr lang="en-US" altLang="zh-CN" sz="2000"/>
              <a:t>1</a:t>
            </a:r>
            <a:r>
              <a:rPr lang="zh-CN" altLang="en-US" sz="2000"/>
              <a:t>）配置</a:t>
            </a:r>
            <a:r>
              <a:rPr lang="en-US" altLang="zh-CN" sz="2000"/>
              <a:t>Context </a:t>
            </a:r>
            <a:r>
              <a:rPr lang="zh-CN" altLang="en-US" sz="2000"/>
              <a:t>容器的初始化参数</a:t>
            </a:r>
          </a:p>
        </p:txBody>
      </p:sp>
      <p:pic>
        <p:nvPicPr>
          <p:cNvPr id="38917" name="Picture 3">
            <a:extLst>
              <a:ext uri="{FF2B5EF4-FFF2-40B4-BE49-F238E27FC236}">
                <a16:creationId xmlns:a16="http://schemas.microsoft.com/office/drawing/2014/main" id="{AF8C7A45-B62B-4214-A9A7-6539F15FD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9" y="3149601"/>
            <a:ext cx="7450137"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矩形 5">
            <a:extLst>
              <a:ext uri="{FF2B5EF4-FFF2-40B4-BE49-F238E27FC236}">
                <a16:creationId xmlns:a16="http://schemas.microsoft.com/office/drawing/2014/main" id="{3C5CA715-6998-485E-959A-BD4B7E29608C}"/>
              </a:ext>
            </a:extLst>
          </p:cNvPr>
          <p:cNvSpPr>
            <a:spLocks noChangeArrowheads="1"/>
          </p:cNvSpPr>
          <p:nvPr/>
        </p:nvSpPr>
        <p:spPr bwMode="auto">
          <a:xfrm>
            <a:off x="2646363" y="4565651"/>
            <a:ext cx="490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 在</a:t>
            </a:r>
            <a:r>
              <a:rPr lang="en-US" altLang="zh-CN" sz="2000"/>
              <a:t>Servlet </a:t>
            </a:r>
            <a:r>
              <a:rPr lang="zh-CN" altLang="en-US" sz="2000"/>
              <a:t>的使用</a:t>
            </a:r>
            <a:endParaRPr lang="en-US" altLang="zh-CN" sz="2000"/>
          </a:p>
          <a:p>
            <a:pPr eaLnBrk="1" hangingPunct="1"/>
            <a:r>
              <a:rPr lang="en-US" altLang="zh-CN" sz="2000"/>
              <a:t>getSevletContext().getInitParameter("email");</a:t>
            </a:r>
            <a:endParaRPr lang="zh-C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1C5B11C7-BDB4-4B42-8DFA-3CA5E78E4385}"/>
              </a:ext>
            </a:extLst>
          </p:cNvPr>
          <p:cNvSpPr>
            <a:spLocks noGrp="1"/>
          </p:cNvSpPr>
          <p:nvPr>
            <p:ph type="title" idx="4294967295"/>
          </p:nvPr>
        </p:nvSpPr>
        <p:spPr>
          <a:xfrm>
            <a:off x="0" y="365125"/>
            <a:ext cx="10515600" cy="1325563"/>
          </a:xfrm>
          <a:prstGeom prst="rect">
            <a:avLst/>
          </a:prstGeom>
        </p:spPr>
        <p:txBody>
          <a:bodyPr/>
          <a:lstStyle/>
          <a:p>
            <a:pPr eaLnBrk="1" hangingPunct="1"/>
            <a:r>
              <a:rPr lang="zh-CN" altLang="en-US"/>
              <a:t>参数的读取</a:t>
            </a:r>
          </a:p>
        </p:txBody>
      </p:sp>
      <p:sp>
        <p:nvSpPr>
          <p:cNvPr id="39939" name="矩形 3">
            <a:extLst>
              <a:ext uri="{FF2B5EF4-FFF2-40B4-BE49-F238E27FC236}">
                <a16:creationId xmlns:a16="http://schemas.microsoft.com/office/drawing/2014/main" id="{CF294D6E-94E3-458C-A914-C9C2188F2B4B}"/>
              </a:ext>
            </a:extLst>
          </p:cNvPr>
          <p:cNvSpPr>
            <a:spLocks noChangeArrowheads="1"/>
          </p:cNvSpPr>
          <p:nvPr/>
        </p:nvSpPr>
        <p:spPr bwMode="auto">
          <a:xfrm>
            <a:off x="1575525" y="1040714"/>
            <a:ext cx="6235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a:t>
            </a:r>
            <a:r>
              <a:rPr lang="en-US" altLang="zh-CN" sz="2000" dirty="0"/>
              <a:t>2</a:t>
            </a:r>
            <a:r>
              <a:rPr lang="zh-CN" altLang="en-US" sz="2000" dirty="0"/>
              <a:t>）使用</a:t>
            </a:r>
            <a:r>
              <a:rPr lang="en-US" altLang="zh-CN" sz="2000" dirty="0"/>
              <a:t>&lt;env-entry&gt;</a:t>
            </a:r>
            <a:r>
              <a:rPr lang="zh-CN" altLang="en-US" sz="2000" dirty="0"/>
              <a:t>配置 </a:t>
            </a:r>
            <a:r>
              <a:rPr lang="en-US" altLang="zh-CN" sz="2000" dirty="0"/>
              <a:t>JNDI Naming </a:t>
            </a:r>
            <a:r>
              <a:rPr lang="zh-CN" altLang="en-US" sz="2000" dirty="0"/>
              <a:t>的初始化参数</a:t>
            </a:r>
          </a:p>
        </p:txBody>
      </p:sp>
      <p:pic>
        <p:nvPicPr>
          <p:cNvPr id="39940" name="Picture 2">
            <a:extLst>
              <a:ext uri="{FF2B5EF4-FFF2-40B4-BE49-F238E27FC236}">
                <a16:creationId xmlns:a16="http://schemas.microsoft.com/office/drawing/2014/main" id="{02A73E3B-C155-4F92-B23E-AEE69C042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153" y="1474780"/>
            <a:ext cx="70580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3">
            <a:extLst>
              <a:ext uri="{FF2B5EF4-FFF2-40B4-BE49-F238E27FC236}">
                <a16:creationId xmlns:a16="http://schemas.microsoft.com/office/drawing/2014/main" id="{DC6A635C-8F18-4707-8E77-CEF710E54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90" y="3097151"/>
            <a:ext cx="6618288"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2" name="Picture 4">
            <a:extLst>
              <a:ext uri="{FF2B5EF4-FFF2-40B4-BE49-F238E27FC236}">
                <a16:creationId xmlns:a16="http://schemas.microsoft.com/office/drawing/2014/main" id="{3DFFC4C4-5405-487E-8313-0F62D038D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90" y="4820451"/>
            <a:ext cx="6618288"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3" name="矩形 7">
            <a:extLst>
              <a:ext uri="{FF2B5EF4-FFF2-40B4-BE49-F238E27FC236}">
                <a16:creationId xmlns:a16="http://schemas.microsoft.com/office/drawing/2014/main" id="{E4585B7A-3F87-42B2-9178-3F54658C200F}"/>
              </a:ext>
            </a:extLst>
          </p:cNvPr>
          <p:cNvSpPr>
            <a:spLocks noChangeArrowheads="1"/>
          </p:cNvSpPr>
          <p:nvPr/>
        </p:nvSpPr>
        <p:spPr bwMode="auto">
          <a:xfrm>
            <a:off x="1711325" y="4240182"/>
            <a:ext cx="7894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还可以写成： （下面的</a:t>
            </a:r>
            <a:r>
              <a:rPr lang="en-US" altLang="zh-CN" sz="2000" dirty="0"/>
              <a:t>Param</a:t>
            </a:r>
            <a:r>
              <a:rPr lang="zh-CN" altLang="en-US" sz="2000" dirty="0"/>
              <a:t>在实际应用中应为</a:t>
            </a:r>
            <a:r>
              <a:rPr lang="en-US" altLang="zh-CN" sz="2000" dirty="0"/>
              <a:t>env-entry-name</a:t>
            </a:r>
            <a:r>
              <a:rPr lang="zh-CN" altLang="en-US" sz="2000" dirty="0"/>
              <a:t>的值）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8612E8C0-D704-4160-9011-63FFC5116CB7}"/>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dirty="0"/>
              <a:t>JNDI</a:t>
            </a:r>
            <a:endParaRPr lang="zh-CN" altLang="en-US" dirty="0"/>
          </a:p>
        </p:txBody>
      </p:sp>
      <p:pic>
        <p:nvPicPr>
          <p:cNvPr id="40963" name="Picture 2">
            <a:extLst>
              <a:ext uri="{FF2B5EF4-FFF2-40B4-BE49-F238E27FC236}">
                <a16:creationId xmlns:a16="http://schemas.microsoft.com/office/drawing/2014/main" id="{A4E72411-5693-4941-8D93-F0E64503C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205039"/>
            <a:ext cx="801370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A4214FC-9C8C-4BA5-A84B-B378EA1E4E7E}"/>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Web</a:t>
            </a:r>
            <a:r>
              <a:rPr lang="zh-CN" altLang="en-US"/>
              <a:t>服务器</a:t>
            </a:r>
          </a:p>
        </p:txBody>
      </p:sp>
      <p:sp>
        <p:nvSpPr>
          <p:cNvPr id="5123" name="内容占位符 2">
            <a:extLst>
              <a:ext uri="{FF2B5EF4-FFF2-40B4-BE49-F238E27FC236}">
                <a16:creationId xmlns:a16="http://schemas.microsoft.com/office/drawing/2014/main" id="{2D478F36-B612-4B53-B105-3B520B795F26}"/>
              </a:ext>
            </a:extLst>
          </p:cNvPr>
          <p:cNvSpPr>
            <a:spLocks noGrp="1"/>
          </p:cNvSpPr>
          <p:nvPr>
            <p:ph idx="4294967295"/>
          </p:nvPr>
        </p:nvSpPr>
        <p:spPr>
          <a:xfrm>
            <a:off x="0" y="1825625"/>
            <a:ext cx="10515600" cy="4351338"/>
          </a:xfrm>
        </p:spPr>
        <p:txBody>
          <a:bodyPr/>
          <a:lstStyle/>
          <a:p>
            <a:pPr eaLnBrk="1" hangingPunct="1"/>
            <a:r>
              <a:rPr lang="en-US" altLang="zh-CN" sz="1800" dirty="0"/>
              <a:t>Servlet </a:t>
            </a:r>
            <a:r>
              <a:rPr lang="zh-CN" altLang="en-US" sz="1800" dirty="0"/>
              <a:t>运行在 </a:t>
            </a:r>
            <a:r>
              <a:rPr lang="en-US" altLang="zh-CN" sz="1800" dirty="0"/>
              <a:t>web </a:t>
            </a:r>
            <a:r>
              <a:rPr lang="zh-CN" altLang="en-US" sz="1800" dirty="0"/>
              <a:t>容器中， </a:t>
            </a:r>
            <a:r>
              <a:rPr lang="en-US" altLang="zh-CN" sz="1800" dirty="0"/>
              <a:t>web </a:t>
            </a:r>
            <a:r>
              <a:rPr lang="zh-CN" altLang="en-US" sz="1800" dirty="0"/>
              <a:t>容器可以控制 </a:t>
            </a:r>
            <a:r>
              <a:rPr lang="en-US" altLang="zh-CN" sz="1800" dirty="0"/>
              <a:t>Servlet </a:t>
            </a:r>
            <a:r>
              <a:rPr lang="zh-CN" altLang="en-US" sz="1800" dirty="0"/>
              <a:t>对象的生命周期， 控制请求由</a:t>
            </a:r>
            <a:r>
              <a:rPr lang="en-US" altLang="zh-CN" sz="1800" dirty="0"/>
              <a:t>Servlet </a:t>
            </a:r>
            <a:r>
              <a:rPr lang="zh-CN" altLang="en-US" sz="1800" dirty="0"/>
              <a:t>对象处理。</a:t>
            </a:r>
          </a:p>
          <a:p>
            <a:pPr eaLnBrk="1" hangingPunct="1"/>
            <a:r>
              <a:rPr lang="en-US" altLang="zh-CN" sz="1800" dirty="0"/>
              <a:t>web </a:t>
            </a:r>
            <a:r>
              <a:rPr lang="zh-CN" altLang="en-US" sz="1800" dirty="0"/>
              <a:t>服务器是软件， 常用的 </a:t>
            </a:r>
            <a:r>
              <a:rPr lang="en-US" altLang="zh-CN" sz="1800" dirty="0"/>
              <a:t>web </a:t>
            </a:r>
            <a:r>
              <a:rPr lang="zh-CN" altLang="en-US" sz="1800" dirty="0"/>
              <a:t>服务器有 </a:t>
            </a:r>
            <a:r>
              <a:rPr lang="en-US" altLang="zh-CN" sz="1800" dirty="0"/>
              <a:t>Tomcat</a:t>
            </a:r>
            <a:r>
              <a:rPr lang="zh-CN" altLang="en-US" sz="1800" dirty="0"/>
              <a:t>， </a:t>
            </a:r>
            <a:r>
              <a:rPr lang="en-US" altLang="zh-CN" sz="1800" dirty="0"/>
              <a:t>JBoss </a:t>
            </a:r>
            <a:r>
              <a:rPr lang="zh-CN" altLang="en-US" sz="1800" dirty="0"/>
              <a:t>等， 我们所用的 </a:t>
            </a:r>
            <a:r>
              <a:rPr lang="en-US" altLang="zh-CN" sz="1800" dirty="0"/>
              <a:t>Tomcat </a:t>
            </a:r>
            <a:r>
              <a:rPr lang="zh-CN" altLang="en-US" sz="1800" dirty="0"/>
              <a:t>是一个开源的服务器， 用 </a:t>
            </a:r>
            <a:r>
              <a:rPr lang="en-US" altLang="zh-CN" sz="1800" dirty="0"/>
              <a:t>java </a:t>
            </a:r>
            <a:r>
              <a:rPr lang="zh-CN" altLang="en-US" sz="1800" dirty="0"/>
              <a:t>语言编写的 </a:t>
            </a:r>
            <a:r>
              <a:rPr lang="en-US" altLang="zh-CN" sz="1800" dirty="0"/>
              <a:t>web </a:t>
            </a:r>
            <a:r>
              <a:rPr lang="zh-CN" altLang="en-US" sz="1800" dirty="0"/>
              <a:t>服务器， 所以需要有相应的 </a:t>
            </a:r>
            <a:r>
              <a:rPr lang="en-US" altLang="zh-CN" sz="1800" dirty="0"/>
              <a:t>java </a:t>
            </a:r>
            <a:r>
              <a:rPr lang="zh-CN" altLang="en-US" sz="1800" dirty="0"/>
              <a:t>运行环境，也就是 </a:t>
            </a:r>
            <a:r>
              <a:rPr lang="en-US" altLang="zh-CN" sz="1800" dirty="0"/>
              <a:t>JVM</a:t>
            </a:r>
            <a:r>
              <a:rPr lang="zh-CN" altLang="en-US" sz="1800" dirty="0"/>
              <a:t>， 还要配置 </a:t>
            </a:r>
            <a:r>
              <a:rPr lang="en-US" altLang="zh-CN" sz="1800" dirty="0"/>
              <a:t>tomcat </a:t>
            </a:r>
            <a:r>
              <a:rPr lang="zh-CN" altLang="en-US" sz="1800" dirty="0"/>
              <a:t>的具体路径。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2E1F519E-4CB5-4D3C-9ECA-E35FA80B7462}"/>
              </a:ext>
            </a:extLst>
          </p:cNvPr>
          <p:cNvSpPr>
            <a:spLocks noGrp="1"/>
          </p:cNvSpPr>
          <p:nvPr>
            <p:ph type="title" idx="4294967295"/>
          </p:nvPr>
        </p:nvSpPr>
        <p:spPr>
          <a:xfrm>
            <a:off x="0" y="365125"/>
            <a:ext cx="10515600" cy="1325563"/>
          </a:xfrm>
          <a:prstGeom prst="rect">
            <a:avLst/>
          </a:prstGeom>
        </p:spPr>
        <p:txBody>
          <a:bodyPr/>
          <a:lstStyle/>
          <a:p>
            <a:pPr eaLnBrk="1" hangingPunct="1"/>
            <a:r>
              <a:rPr lang="zh-CN" altLang="en-US"/>
              <a:t>会话跟踪</a:t>
            </a:r>
          </a:p>
        </p:txBody>
      </p:sp>
      <p:sp>
        <p:nvSpPr>
          <p:cNvPr id="3" name="内容占位符 2">
            <a:extLst>
              <a:ext uri="{FF2B5EF4-FFF2-40B4-BE49-F238E27FC236}">
                <a16:creationId xmlns:a16="http://schemas.microsoft.com/office/drawing/2014/main" id="{20C0844E-8C78-4040-A536-9D32A88D4B0D}"/>
              </a:ext>
            </a:extLst>
          </p:cNvPr>
          <p:cNvSpPr>
            <a:spLocks noGrp="1"/>
          </p:cNvSpPr>
          <p:nvPr>
            <p:ph idx="4294967295"/>
          </p:nvPr>
        </p:nvSpPr>
        <p:spPr>
          <a:xfrm>
            <a:off x="0" y="1825625"/>
            <a:ext cx="10515600" cy="4351338"/>
          </a:xfrm>
        </p:spPr>
        <p:txBody>
          <a:bodyPr/>
          <a:lstStyle/>
          <a:p>
            <a:pPr eaLnBrk="1" hangingPunct="1">
              <a:defRPr/>
            </a:pPr>
            <a:r>
              <a:rPr lang="zh-CN" altLang="en-US" dirty="0"/>
              <a:t>会话又可以称为</a:t>
            </a:r>
            <a:r>
              <a:rPr lang="en-US" altLang="zh-CN" dirty="0"/>
              <a:t>session</a:t>
            </a:r>
            <a:r>
              <a:rPr lang="zh-CN" altLang="en-US" dirty="0"/>
              <a:t>。</a:t>
            </a:r>
            <a:endParaRPr lang="en-US" altLang="zh-CN" dirty="0"/>
          </a:p>
          <a:p>
            <a:pPr marL="0" indent="0">
              <a:buNone/>
              <a:defRPr/>
            </a:pPr>
            <a:r>
              <a:rPr lang="zh-CN" altLang="en-US" sz="2200" dirty="0"/>
              <a:t>在一定时间内，单一客户端与服务器之间一连串的相互作用。</a:t>
            </a:r>
            <a:endParaRPr lang="en-US" altLang="zh-CN" sz="2200" dirty="0"/>
          </a:p>
          <a:p>
            <a:pPr marL="0" indent="0">
              <a:buNone/>
              <a:defRPr/>
            </a:pPr>
            <a:r>
              <a:rPr lang="zh-CN" altLang="en-US" sz="2200" dirty="0"/>
              <a:t>一般来说服务器是不会维护客户端的状态的。我们可以使用会话跟踪来维持状态。</a:t>
            </a:r>
            <a:endParaRPr lang="en-US" altLang="zh-CN" sz="2200" dirty="0"/>
          </a:p>
          <a:p>
            <a:pPr marL="0" indent="0">
              <a:buNone/>
              <a:defRPr/>
            </a:pPr>
            <a:r>
              <a:rPr lang="zh-CN" altLang="en-US" sz="2200" dirty="0"/>
              <a:t>会话跟踪有四种方式：</a:t>
            </a:r>
            <a:endParaRPr lang="en-US" altLang="zh-CN" sz="2200" dirty="0"/>
          </a:p>
          <a:p>
            <a:pPr marL="457200" indent="-457200">
              <a:buFont typeface="Wingdings" panose="05000000000000000000" pitchFamily="2" charset="2"/>
              <a:buAutoNum type="arabicPeriod"/>
              <a:defRPr/>
            </a:pPr>
            <a:r>
              <a:rPr lang="en-US" altLang="zh-CN" sz="2200" dirty="0"/>
              <a:t>URL</a:t>
            </a:r>
            <a:r>
              <a:rPr lang="zh-CN" altLang="en-US" sz="2200" dirty="0"/>
              <a:t>重写</a:t>
            </a:r>
            <a:endParaRPr lang="en-US" altLang="zh-CN" sz="2200" dirty="0"/>
          </a:p>
          <a:p>
            <a:pPr marL="457200" indent="-457200">
              <a:buFont typeface="Wingdings" panose="05000000000000000000" pitchFamily="2" charset="2"/>
              <a:buAutoNum type="arabicPeriod"/>
              <a:defRPr/>
            </a:pPr>
            <a:r>
              <a:rPr lang="zh-CN" altLang="en-US" sz="2200" dirty="0"/>
              <a:t>隐藏表单域</a:t>
            </a:r>
            <a:endParaRPr lang="en-US" altLang="zh-CN" sz="2200" dirty="0"/>
          </a:p>
          <a:p>
            <a:pPr marL="457200" indent="-457200">
              <a:buFont typeface="Wingdings" panose="05000000000000000000" pitchFamily="2" charset="2"/>
              <a:buAutoNum type="arabicPeriod"/>
              <a:defRPr/>
            </a:pPr>
            <a:r>
              <a:rPr lang="en-US" altLang="zh-CN" sz="2200" dirty="0"/>
              <a:t>Cookie</a:t>
            </a:r>
          </a:p>
          <a:p>
            <a:pPr marL="457200" indent="-457200">
              <a:buFont typeface="Wingdings" panose="05000000000000000000" pitchFamily="2" charset="2"/>
              <a:buAutoNum type="arabicPeriod"/>
              <a:defRPr/>
            </a:pPr>
            <a:r>
              <a:rPr lang="en-US" altLang="zh-CN" sz="2200" dirty="0" err="1"/>
              <a:t>HttpSession</a:t>
            </a:r>
            <a:r>
              <a:rPr lang="zh-CN" altLang="en-US" sz="2200" dirty="0"/>
              <a:t>对象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36BA6814-B417-421C-AD03-F26C06D2973A}"/>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URL</a:t>
            </a:r>
            <a:r>
              <a:rPr lang="zh-CN" altLang="en-US"/>
              <a:t>重写</a:t>
            </a:r>
          </a:p>
        </p:txBody>
      </p:sp>
      <p:sp>
        <p:nvSpPr>
          <p:cNvPr id="3" name="内容占位符 2">
            <a:extLst>
              <a:ext uri="{FF2B5EF4-FFF2-40B4-BE49-F238E27FC236}">
                <a16:creationId xmlns:a16="http://schemas.microsoft.com/office/drawing/2014/main" id="{64933A66-D027-44B7-AEBF-76B612F2C5E0}"/>
              </a:ext>
            </a:extLst>
          </p:cNvPr>
          <p:cNvSpPr>
            <a:spLocks noGrp="1"/>
          </p:cNvSpPr>
          <p:nvPr>
            <p:ph idx="4294967295"/>
          </p:nvPr>
        </p:nvSpPr>
        <p:spPr>
          <a:xfrm>
            <a:off x="0" y="1825625"/>
            <a:ext cx="10515600" cy="4351338"/>
          </a:xfrm>
        </p:spPr>
        <p:txBody>
          <a:bodyPr/>
          <a:lstStyle/>
          <a:p>
            <a:pPr eaLnBrk="1" hangingPunct="1">
              <a:defRPr/>
            </a:pPr>
            <a:r>
              <a:rPr lang="en-US" altLang="zh-CN" dirty="0" err="1"/>
              <a:t>url</a:t>
            </a:r>
            <a:r>
              <a:rPr lang="zh-CN" altLang="en-US" dirty="0"/>
              <a:t>上添加</a:t>
            </a:r>
            <a:r>
              <a:rPr lang="en-US" altLang="zh-CN" dirty="0"/>
              <a:t>”?page=n”(</a:t>
            </a:r>
            <a:r>
              <a:rPr lang="zh-CN" altLang="en-US" dirty="0"/>
              <a:t>假设</a:t>
            </a:r>
            <a:r>
              <a:rPr lang="en-US" altLang="zh-CN" dirty="0"/>
              <a:t>n</a:t>
            </a:r>
            <a:r>
              <a:rPr lang="zh-CN" altLang="en-US" dirty="0"/>
              <a:t>为当前页</a:t>
            </a:r>
            <a:r>
              <a:rPr lang="en-US" altLang="zh-CN" dirty="0"/>
              <a:t>)</a:t>
            </a:r>
          </a:p>
          <a:p>
            <a:pPr eaLnBrk="1" hangingPunct="1">
              <a:defRPr/>
            </a:pPr>
            <a:r>
              <a:rPr lang="zh-CN" altLang="en-US" dirty="0"/>
              <a:t>服务器在收到请求的时候就可以取出</a:t>
            </a:r>
            <a:r>
              <a:rPr lang="en-US" altLang="zh-CN" dirty="0"/>
              <a:t>page</a:t>
            </a:r>
            <a:r>
              <a:rPr lang="zh-CN" altLang="en-US" dirty="0"/>
              <a:t>的值。</a:t>
            </a:r>
            <a:endParaRPr lang="en-US" altLang="zh-CN" dirty="0"/>
          </a:p>
          <a:p>
            <a:pPr marL="0" indent="0">
              <a:buNone/>
              <a:defRPr/>
            </a:pPr>
            <a:endParaRPr lang="en-US" altLang="zh-CN" dirty="0"/>
          </a:p>
          <a:p>
            <a:pPr marL="0" indent="0">
              <a:buNone/>
              <a:defRPr/>
            </a:pPr>
            <a:r>
              <a:rPr lang="zh-CN" altLang="en-US" dirty="0"/>
              <a:t>简单好用，维护数据不能太多，其基本类型的数据不安全。</a:t>
            </a:r>
            <a:endParaRPr lang="en-US" altLang="zh-CN" dirty="0"/>
          </a:p>
          <a:p>
            <a:pPr marL="0" indent="0">
              <a:buNone/>
              <a:defRPr/>
            </a:pPr>
            <a:r>
              <a:rPr lang="en-US" altLang="zh-CN" dirty="0" err="1"/>
              <a:t>Request.getParameter</a:t>
            </a:r>
            <a:r>
              <a:rPr lang="en-US" altLang="zh-CN" dirty="0"/>
              <a:t>(“name”)</a:t>
            </a:r>
          </a:p>
          <a:p>
            <a:pPr marL="0" indent="0">
              <a:buNone/>
              <a:defRPr/>
            </a:pP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0D6481A-A6CC-4CD3-A34C-1991E0D100AA}"/>
              </a:ext>
            </a:extLst>
          </p:cNvPr>
          <p:cNvSpPr>
            <a:spLocks noGrp="1"/>
          </p:cNvSpPr>
          <p:nvPr>
            <p:ph type="title" idx="4294967295"/>
          </p:nvPr>
        </p:nvSpPr>
        <p:spPr>
          <a:xfrm>
            <a:off x="0" y="365125"/>
            <a:ext cx="10515600" cy="1325563"/>
          </a:xfrm>
          <a:prstGeom prst="rect">
            <a:avLst/>
          </a:prstGeom>
        </p:spPr>
        <p:txBody>
          <a:bodyPr/>
          <a:lstStyle/>
          <a:p>
            <a:pPr eaLnBrk="1" hangingPunct="1"/>
            <a:r>
              <a:rPr lang="zh-CN" altLang="en-US"/>
              <a:t>隐藏表单域</a:t>
            </a:r>
          </a:p>
        </p:txBody>
      </p:sp>
      <p:sp>
        <p:nvSpPr>
          <p:cNvPr id="44035" name="内容占位符 2">
            <a:extLst>
              <a:ext uri="{FF2B5EF4-FFF2-40B4-BE49-F238E27FC236}">
                <a16:creationId xmlns:a16="http://schemas.microsoft.com/office/drawing/2014/main" id="{01B6FCBD-A996-47D4-BC65-8AA90EC6F04D}"/>
              </a:ext>
            </a:extLst>
          </p:cNvPr>
          <p:cNvSpPr>
            <a:spLocks noGrp="1"/>
          </p:cNvSpPr>
          <p:nvPr>
            <p:ph idx="4294967295"/>
          </p:nvPr>
        </p:nvSpPr>
        <p:spPr>
          <a:xfrm>
            <a:off x="0" y="1825625"/>
            <a:ext cx="10515600" cy="4351338"/>
          </a:xfrm>
        </p:spPr>
        <p:txBody>
          <a:bodyPr/>
          <a:lstStyle/>
          <a:p>
            <a:pPr eaLnBrk="1" hangingPunct="1"/>
            <a:r>
              <a:rPr lang="en-US" altLang="zh-CN" dirty="0"/>
              <a:t>&lt;input type=“hidden” name=“name” value=“value”/&gt;</a:t>
            </a:r>
          </a:p>
          <a:p>
            <a:pPr eaLnBrk="1" hangingPunct="1"/>
            <a:r>
              <a:rPr lang="zh-CN" altLang="en-US" dirty="0"/>
              <a:t>比较死板，但比</a:t>
            </a:r>
            <a:r>
              <a:rPr lang="en-US" altLang="zh-CN" dirty="0" err="1"/>
              <a:t>url</a:t>
            </a:r>
            <a:r>
              <a:rPr lang="zh-CN" altLang="en-US" dirty="0"/>
              <a:t>重写安全。</a:t>
            </a:r>
            <a:endParaRPr lang="en-US" altLang="zh-CN" dirty="0"/>
          </a:p>
          <a:p>
            <a:pPr eaLnBrk="1" hangingPunct="1"/>
            <a:endParaRPr lang="en-US" altLang="zh-CN" dirty="0"/>
          </a:p>
          <a:p>
            <a:pPr eaLnBrk="1" hangingPunct="1"/>
            <a:r>
              <a:rPr lang="en-US" altLang="zh-CN" dirty="0" err="1"/>
              <a:t>Request.getParameter</a:t>
            </a:r>
            <a:r>
              <a:rPr lang="en-US" altLang="zh-CN" dirty="0"/>
              <a:t>(“</a:t>
            </a:r>
            <a:r>
              <a:rPr lang="en-US" altLang="zh-CN" dirty="0" err="1"/>
              <a:t>hiddenName</a:t>
            </a:r>
            <a:r>
              <a:rPr lang="en-US" altLang="zh-CN" dirty="0"/>
              <a:t>”)</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43ED051D-F856-4BE5-8B17-FD594A860FD4}"/>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Cookie</a:t>
            </a:r>
            <a:endParaRPr lang="zh-CN" altLang="en-US"/>
          </a:p>
        </p:txBody>
      </p:sp>
      <p:sp>
        <p:nvSpPr>
          <p:cNvPr id="45059" name="矩形 3">
            <a:extLst>
              <a:ext uri="{FF2B5EF4-FFF2-40B4-BE49-F238E27FC236}">
                <a16:creationId xmlns:a16="http://schemas.microsoft.com/office/drawing/2014/main" id="{F09A8D4E-A0CC-4F24-9494-06B3AC57C1A2}"/>
              </a:ext>
            </a:extLst>
          </p:cNvPr>
          <p:cNvSpPr>
            <a:spLocks noChangeArrowheads="1"/>
          </p:cNvSpPr>
          <p:nvPr/>
        </p:nvSpPr>
        <p:spPr bwMode="auto">
          <a:xfrm>
            <a:off x="2030290" y="1179513"/>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Cookie</a:t>
            </a:r>
            <a:r>
              <a:rPr lang="zh-CN" altLang="en-US" dirty="0"/>
              <a:t>， 简单的说，是一个小的文本文件，它以</a:t>
            </a:r>
            <a:r>
              <a:rPr lang="en-US" altLang="zh-CN" dirty="0"/>
              <a:t>key=value</a:t>
            </a:r>
            <a:r>
              <a:rPr lang="zh-CN" altLang="en-US" dirty="0"/>
              <a:t>的形式将上下文的状态信息记录下来，然后这个小的文本文件将保存到客户端的存储器上去。</a:t>
            </a:r>
          </a:p>
        </p:txBody>
      </p:sp>
      <p:sp>
        <p:nvSpPr>
          <p:cNvPr id="45060" name="矩形 4">
            <a:extLst>
              <a:ext uri="{FF2B5EF4-FFF2-40B4-BE49-F238E27FC236}">
                <a16:creationId xmlns:a16="http://schemas.microsoft.com/office/drawing/2014/main" id="{7B6EA90E-6ADD-4A58-8173-31DA7739D757}"/>
              </a:ext>
            </a:extLst>
          </p:cNvPr>
          <p:cNvSpPr>
            <a:spLocks noChangeArrowheads="1"/>
          </p:cNvSpPr>
          <p:nvPr/>
        </p:nvSpPr>
        <p:spPr bwMode="auto">
          <a:xfrm>
            <a:off x="2030290" y="2793431"/>
            <a:ext cx="73437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1.</a:t>
            </a:r>
            <a:r>
              <a:rPr lang="zh-CN" altLang="en-US" dirty="0"/>
              <a:t>有可能不能用，浏览器配置禁止。</a:t>
            </a:r>
            <a:endParaRPr lang="en-US" altLang="zh-CN" dirty="0"/>
          </a:p>
          <a:p>
            <a:pPr eaLnBrk="1" hangingPunct="1"/>
            <a:r>
              <a:rPr lang="en-US" altLang="zh-CN" dirty="0"/>
              <a:t>2.</a:t>
            </a:r>
            <a:r>
              <a:rPr lang="zh-CN" altLang="en-US" dirty="0"/>
              <a:t>保存数据局限</a:t>
            </a:r>
            <a:endParaRPr lang="en-US" altLang="zh-CN" dirty="0"/>
          </a:p>
          <a:p>
            <a:pPr eaLnBrk="1" hangingPunct="1"/>
            <a:r>
              <a:rPr lang="en-US" altLang="zh-CN" dirty="0"/>
              <a:t>3.</a:t>
            </a:r>
            <a:r>
              <a:rPr lang="zh-CN" altLang="en-US" dirty="0"/>
              <a:t>生命周期，默认生命周期与开闭</a:t>
            </a:r>
            <a:r>
              <a:rPr lang="en-US" altLang="zh-CN" dirty="0"/>
              <a:t>IE</a:t>
            </a:r>
            <a:r>
              <a:rPr lang="zh-CN" altLang="en-US" dirty="0"/>
              <a:t>窗口同步，通过</a:t>
            </a:r>
            <a:r>
              <a:rPr lang="en-US" altLang="zh-CN" dirty="0" err="1"/>
              <a:t>getMaxAge</a:t>
            </a:r>
            <a:r>
              <a:rPr lang="en-US" altLang="zh-CN" dirty="0"/>
              <a:t>/</a:t>
            </a:r>
            <a:r>
              <a:rPr lang="en-US" altLang="zh-CN" dirty="0" err="1"/>
              <a:t>setMaxAge</a:t>
            </a:r>
            <a:r>
              <a:rPr lang="en-US" altLang="zh-CN" dirty="0"/>
              <a:t> </a:t>
            </a:r>
            <a:r>
              <a:rPr lang="zh-CN" altLang="en-US" dirty="0"/>
              <a:t>获取</a:t>
            </a:r>
            <a:r>
              <a:rPr lang="en-US" altLang="zh-CN" dirty="0"/>
              <a:t>/</a:t>
            </a:r>
            <a:r>
              <a:rPr lang="zh-CN" altLang="en-US" dirty="0"/>
              <a:t>设置周期，单位为秒。</a:t>
            </a:r>
            <a:endParaRPr lang="en-US" altLang="zh-CN" dirty="0"/>
          </a:p>
          <a:p>
            <a:pPr eaLnBrk="1" hangingPunct="1"/>
            <a:r>
              <a:rPr lang="en-US" altLang="zh-CN" dirty="0"/>
              <a:t>4.</a:t>
            </a:r>
            <a:r>
              <a:rPr lang="zh-CN" altLang="en-US" dirty="0"/>
              <a:t>安全性不是特别高。</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6F3FE220-D180-454A-912F-46E63ADF1488}"/>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Cookie</a:t>
            </a:r>
            <a:endParaRPr lang="zh-CN" altLang="en-US"/>
          </a:p>
        </p:txBody>
      </p:sp>
      <p:pic>
        <p:nvPicPr>
          <p:cNvPr id="46083" name="Picture 2">
            <a:extLst>
              <a:ext uri="{FF2B5EF4-FFF2-40B4-BE49-F238E27FC236}">
                <a16:creationId xmlns:a16="http://schemas.microsoft.com/office/drawing/2014/main" id="{20C3012D-E367-4CED-80AE-B05CBA3B9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268" y="1229078"/>
            <a:ext cx="779145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4" name="矩形 3">
            <a:extLst>
              <a:ext uri="{FF2B5EF4-FFF2-40B4-BE49-F238E27FC236}">
                <a16:creationId xmlns:a16="http://schemas.microsoft.com/office/drawing/2014/main" id="{A9A0E173-2AB2-4764-BF22-FB4AFD19C8C8}"/>
              </a:ext>
            </a:extLst>
          </p:cNvPr>
          <p:cNvSpPr>
            <a:spLocks noChangeArrowheads="1"/>
          </p:cNvSpPr>
          <p:nvPr/>
        </p:nvSpPr>
        <p:spPr bwMode="auto">
          <a:xfrm>
            <a:off x="1823268" y="4554107"/>
            <a:ext cx="6516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Cookie[] </a:t>
            </a:r>
            <a:r>
              <a:rPr lang="en-US" altLang="zh-CN" dirty="0" err="1"/>
              <a:t>allCookies</a:t>
            </a:r>
            <a:r>
              <a:rPr lang="en-US" altLang="zh-CN" dirty="0"/>
              <a:t> = </a:t>
            </a:r>
            <a:r>
              <a:rPr lang="en-US" altLang="zh-CN" dirty="0" err="1"/>
              <a:t>request.getCookies</a:t>
            </a:r>
            <a:r>
              <a:rPr lang="en-US" altLang="zh-CN" dirty="0"/>
              <a:t>();</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B1951A70-7B79-409B-9EE5-10A4A58FB15F}"/>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HttpSession</a:t>
            </a:r>
            <a:r>
              <a:rPr lang="zh-CN" altLang="en-US"/>
              <a:t>（</a:t>
            </a:r>
            <a:r>
              <a:rPr lang="en-US" altLang="zh-CN"/>
              <a:t>Session</a:t>
            </a:r>
            <a:r>
              <a:rPr lang="zh-CN" altLang="en-US"/>
              <a:t>对象）</a:t>
            </a:r>
          </a:p>
        </p:txBody>
      </p:sp>
      <p:sp>
        <p:nvSpPr>
          <p:cNvPr id="47107" name="矩形 3">
            <a:extLst>
              <a:ext uri="{FF2B5EF4-FFF2-40B4-BE49-F238E27FC236}">
                <a16:creationId xmlns:a16="http://schemas.microsoft.com/office/drawing/2014/main" id="{1EA879B3-1B7C-421D-879E-E20CE0FF7517}"/>
              </a:ext>
            </a:extLst>
          </p:cNvPr>
          <p:cNvSpPr>
            <a:spLocks noChangeArrowheads="1"/>
          </p:cNvSpPr>
          <p:nvPr/>
        </p:nvSpPr>
        <p:spPr bwMode="auto">
          <a:xfrm>
            <a:off x="1998662" y="930076"/>
            <a:ext cx="6518275"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Javax.servlet.http.httpSession</a:t>
            </a:r>
            <a:r>
              <a:rPr lang="en-US" altLang="zh-CN" dirty="0"/>
              <a:t> </a:t>
            </a:r>
            <a:r>
              <a:rPr lang="zh-CN" altLang="en-US" dirty="0"/>
              <a:t>接口</a:t>
            </a:r>
            <a:endParaRPr lang="en-US" altLang="zh-CN" dirty="0"/>
          </a:p>
          <a:p>
            <a:pPr eaLnBrk="1" hangingPunct="1"/>
            <a:r>
              <a:rPr lang="zh-CN" altLang="en-US" dirty="0"/>
              <a:t>以</a:t>
            </a:r>
            <a:r>
              <a:rPr lang="en-US" altLang="zh-CN" dirty="0"/>
              <a:t>session ID</a:t>
            </a:r>
            <a:r>
              <a:rPr lang="zh-CN" altLang="en-US" dirty="0"/>
              <a:t>的形式（</a:t>
            </a:r>
            <a:r>
              <a:rPr lang="en-US" altLang="zh-CN" dirty="0"/>
              <a:t>128</a:t>
            </a:r>
            <a:r>
              <a:rPr lang="zh-CN" altLang="en-US" dirty="0"/>
              <a:t>位</a:t>
            </a:r>
            <a:r>
              <a:rPr lang="en-US" altLang="zh-CN" dirty="0"/>
              <a:t>2</a:t>
            </a:r>
            <a:r>
              <a:rPr lang="zh-CN" altLang="en-US" dirty="0"/>
              <a:t>进制数）在服务器端开辟一块缓冲区。</a:t>
            </a:r>
            <a:endParaRPr lang="en-US" altLang="zh-CN" dirty="0"/>
          </a:p>
          <a:p>
            <a:pPr eaLnBrk="1" hangingPunct="1"/>
            <a:endParaRPr lang="en-US" altLang="zh-CN" dirty="0"/>
          </a:p>
          <a:p>
            <a:pPr eaLnBrk="1" hangingPunct="1"/>
            <a:r>
              <a:rPr lang="en-US" altLang="zh-CN" dirty="0"/>
              <a:t>1.</a:t>
            </a:r>
            <a:r>
              <a:rPr lang="zh-CN" altLang="en-US" dirty="0"/>
              <a:t>存储数据更广泛。</a:t>
            </a:r>
            <a:endParaRPr lang="en-US" altLang="zh-CN" dirty="0"/>
          </a:p>
          <a:p>
            <a:pPr eaLnBrk="1" hangingPunct="1"/>
            <a:r>
              <a:rPr lang="en-US" altLang="zh-CN" dirty="0"/>
              <a:t>2.</a:t>
            </a:r>
            <a:r>
              <a:rPr lang="zh-CN" altLang="en-US" dirty="0"/>
              <a:t>安全性高。</a:t>
            </a:r>
            <a:endParaRPr lang="en-US" altLang="zh-CN" dirty="0"/>
          </a:p>
          <a:p>
            <a:pPr eaLnBrk="1" hangingPunct="1"/>
            <a:r>
              <a:rPr lang="en-US" altLang="zh-CN" dirty="0"/>
              <a:t>3.</a:t>
            </a:r>
            <a:r>
              <a:rPr lang="zh-CN" altLang="en-US" dirty="0"/>
              <a:t>对数据大小无限制</a:t>
            </a:r>
            <a:endParaRPr lang="en-US" altLang="zh-CN" dirty="0"/>
          </a:p>
          <a:p>
            <a:pPr eaLnBrk="1" hangingPunct="1"/>
            <a:endParaRPr lang="en-US" altLang="zh-CN" dirty="0"/>
          </a:p>
          <a:p>
            <a:pPr eaLnBrk="1" hangingPunct="1"/>
            <a:r>
              <a:rPr lang="zh-CN" altLang="en-US" dirty="0"/>
              <a:t>在默认的情况下，</a:t>
            </a:r>
            <a:r>
              <a:rPr lang="en-US" altLang="zh-CN" dirty="0"/>
              <a:t>Tomcat6</a:t>
            </a:r>
            <a:r>
              <a:rPr lang="zh-CN" altLang="en-US" dirty="0"/>
              <a:t>是提供了这项功能的。请查看</a:t>
            </a:r>
            <a:r>
              <a:rPr lang="en-US" altLang="zh-CN" dirty="0"/>
              <a:t>$TOMCAT_HOME$/conf/context.xml</a:t>
            </a:r>
            <a:r>
              <a:rPr lang="zh-CN" altLang="en-US" dirty="0"/>
              <a:t>。</a:t>
            </a:r>
            <a:endParaRPr lang="en-US" altLang="zh-CN" dirty="0"/>
          </a:p>
          <a:p>
            <a:pPr eaLnBrk="1" hangingPunct="1"/>
            <a:r>
              <a:rPr lang="en-US" altLang="zh-CN" sz="1600" dirty="0"/>
              <a:t>&lt;!-- Uncomment this to disable session persistence across Tomcat restarts --&gt;  </a:t>
            </a:r>
          </a:p>
          <a:p>
            <a:pPr eaLnBrk="1" hangingPunct="1"/>
            <a:r>
              <a:rPr lang="en-US" altLang="zh-CN" sz="1600" dirty="0"/>
              <a:t>&lt;!-- </a:t>
            </a:r>
          </a:p>
          <a:p>
            <a:pPr eaLnBrk="1" hangingPunct="1"/>
            <a:r>
              <a:rPr lang="en-US" altLang="zh-CN" sz="1600" dirty="0"/>
              <a:t>&lt;Manager pathname="" /&gt; </a:t>
            </a:r>
          </a:p>
          <a:p>
            <a:pPr eaLnBrk="1" hangingPunct="1"/>
            <a:r>
              <a:rPr lang="en-US" altLang="zh-CN" sz="1600" dirty="0"/>
              <a:t>--&gt; </a:t>
            </a:r>
          </a:p>
          <a:p>
            <a:pPr eaLnBrk="1" hangingPunct="1"/>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3113AA1C-253B-430F-B3BE-A0B0F50F1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76" y="334963"/>
            <a:ext cx="7800975"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a:extLst>
              <a:ext uri="{FF2B5EF4-FFF2-40B4-BE49-F238E27FC236}">
                <a16:creationId xmlns:a16="http://schemas.microsoft.com/office/drawing/2014/main" id="{33E2A037-A4C5-4719-864B-8FBB122DC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5054600"/>
            <a:ext cx="56578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矩形 5">
            <a:extLst>
              <a:ext uri="{FF2B5EF4-FFF2-40B4-BE49-F238E27FC236}">
                <a16:creationId xmlns:a16="http://schemas.microsoft.com/office/drawing/2014/main" id="{10D59C42-A6F4-4ED9-8072-A1F93CB31B41}"/>
              </a:ext>
            </a:extLst>
          </p:cNvPr>
          <p:cNvSpPr>
            <a:spLocks noChangeArrowheads="1"/>
          </p:cNvSpPr>
          <p:nvPr/>
        </p:nvSpPr>
        <p:spPr bwMode="auto">
          <a:xfrm>
            <a:off x="2725739" y="4475163"/>
            <a:ext cx="6516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Session</a:t>
            </a:r>
            <a:r>
              <a:rPr lang="zh-CN" altLang="en-US" sz="2000"/>
              <a:t>结束可能的情况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087242AE-648F-48CA-A0D2-EF26B6DEEB8D}"/>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HttpSession</a:t>
            </a:r>
            <a:r>
              <a:rPr lang="zh-CN" altLang="en-US"/>
              <a:t>（</a:t>
            </a:r>
            <a:r>
              <a:rPr lang="en-US" altLang="zh-CN"/>
              <a:t>Session</a:t>
            </a:r>
            <a:r>
              <a:rPr lang="zh-CN" altLang="en-US"/>
              <a:t>对象）</a:t>
            </a:r>
          </a:p>
        </p:txBody>
      </p:sp>
      <p:sp>
        <p:nvSpPr>
          <p:cNvPr id="4" name="矩形 3">
            <a:extLst>
              <a:ext uri="{FF2B5EF4-FFF2-40B4-BE49-F238E27FC236}">
                <a16:creationId xmlns:a16="http://schemas.microsoft.com/office/drawing/2014/main" id="{2BF72476-3947-40C6-B110-2EF02BE486DD}"/>
              </a:ext>
            </a:extLst>
          </p:cNvPr>
          <p:cNvSpPr/>
          <p:nvPr/>
        </p:nvSpPr>
        <p:spPr>
          <a:xfrm>
            <a:off x="2318414" y="1338649"/>
            <a:ext cx="7705725" cy="4340225"/>
          </a:xfrm>
          <a:prstGeom prst="rect">
            <a:avLst/>
          </a:prstGeom>
        </p:spPr>
        <p:txBody>
          <a:bodyPr>
            <a:spAutoFit/>
          </a:bodyPr>
          <a:lstStyle/>
          <a:p>
            <a:pPr>
              <a:defRPr/>
            </a:pPr>
            <a:r>
              <a:rPr lang="zh-CN" altLang="en-US" dirty="0"/>
              <a:t>其他属性：</a:t>
            </a:r>
            <a:endParaRPr lang="en-US" altLang="zh-CN" dirty="0"/>
          </a:p>
          <a:p>
            <a:pPr marL="457200" indent="-457200">
              <a:buFont typeface="Arial" panose="020B0604020202020204" pitchFamily="34" charset="0"/>
              <a:buAutoNum type="arabicPeriod"/>
              <a:defRPr/>
            </a:pPr>
            <a:r>
              <a:rPr lang="en-US" altLang="zh-CN" dirty="0" err="1"/>
              <a:t>getID</a:t>
            </a:r>
            <a:r>
              <a:rPr lang="en-US" altLang="zh-CN" dirty="0"/>
              <a:t>(), </a:t>
            </a:r>
            <a:r>
              <a:rPr lang="zh-CN" altLang="en-US" dirty="0"/>
              <a:t>取得</a:t>
            </a:r>
            <a:r>
              <a:rPr lang="en-US" altLang="zh-CN" dirty="0"/>
              <a:t>Session </a:t>
            </a:r>
            <a:r>
              <a:rPr lang="zh-CN" altLang="en-US" dirty="0"/>
              <a:t>的</a:t>
            </a:r>
            <a:r>
              <a:rPr lang="en-US" altLang="zh-CN" dirty="0"/>
              <a:t>ID</a:t>
            </a:r>
            <a:r>
              <a:rPr lang="zh-CN" altLang="en-US" dirty="0"/>
              <a:t>。</a:t>
            </a:r>
            <a:endParaRPr lang="en-US" altLang="zh-CN" dirty="0"/>
          </a:p>
          <a:p>
            <a:pPr marL="457200" indent="-457200">
              <a:buFont typeface="Arial" panose="020B0604020202020204" pitchFamily="34" charset="0"/>
              <a:buAutoNum type="arabicPeriod"/>
              <a:defRPr/>
            </a:pPr>
            <a:r>
              <a:rPr lang="en-US" altLang="zh-CN" dirty="0" err="1"/>
              <a:t>isNew</a:t>
            </a:r>
            <a:r>
              <a:rPr lang="en-US" altLang="zh-CN" dirty="0"/>
              <a:t>(), </a:t>
            </a:r>
            <a:r>
              <a:rPr lang="zh-CN" altLang="en-US" dirty="0"/>
              <a:t>是否为新建的标识</a:t>
            </a:r>
            <a:endParaRPr lang="en-US" altLang="zh-CN" dirty="0"/>
          </a:p>
          <a:p>
            <a:pPr marL="457200" indent="-457200">
              <a:buFont typeface="Arial" panose="020B0604020202020204" pitchFamily="34" charset="0"/>
              <a:buAutoNum type="arabicPeriod"/>
              <a:defRPr/>
            </a:pPr>
            <a:r>
              <a:rPr lang="en-US" altLang="zh-CN" dirty="0" err="1"/>
              <a:t>getMaxInactiveInterval</a:t>
            </a:r>
            <a:r>
              <a:rPr lang="en-US" altLang="zh-CN" dirty="0"/>
              <a:t>()</a:t>
            </a:r>
            <a:r>
              <a:rPr lang="zh-CN" altLang="en-US" dirty="0"/>
              <a:t>，默认超时时长。</a:t>
            </a:r>
            <a:endParaRPr lang="en-US" altLang="zh-CN" dirty="0"/>
          </a:p>
          <a:p>
            <a:pPr>
              <a:defRPr/>
            </a:pPr>
            <a:r>
              <a:rPr lang="zh-CN" altLang="en-US" dirty="0"/>
              <a:t>超时时长是指服务器从客户最后一次请求开始计时，如果在一定时间内，客户没有操作，服务器就回收这个客户对应的</a:t>
            </a:r>
            <a:r>
              <a:rPr lang="en-US" altLang="zh-CN" dirty="0"/>
              <a:t>session</a:t>
            </a:r>
            <a:r>
              <a:rPr lang="zh-CN" altLang="en-US" dirty="0"/>
              <a:t>对象。</a:t>
            </a:r>
            <a:endParaRPr lang="en-US" altLang="zh-CN" dirty="0"/>
          </a:p>
          <a:p>
            <a:pPr marL="457200" indent="-457200">
              <a:buFont typeface="Arial" panose="020B0604020202020204" pitchFamily="34" charset="0"/>
              <a:buAutoNum type="arabicPeriod" startAt="4"/>
              <a:defRPr/>
            </a:pPr>
            <a:r>
              <a:rPr lang="zh-CN" altLang="en-US" dirty="0"/>
              <a:t>修改超时时长：</a:t>
            </a:r>
            <a:endParaRPr lang="en-US" altLang="zh-CN" dirty="0"/>
          </a:p>
          <a:p>
            <a:pPr marL="457200" indent="-457200">
              <a:buFont typeface="Arial" panose="020B0604020202020204" pitchFamily="34" charset="0"/>
              <a:buAutoNum type="alphaLcPeriod"/>
              <a:defRPr/>
            </a:pPr>
            <a:r>
              <a:rPr lang="en-US" altLang="zh-CN" dirty="0" err="1"/>
              <a:t>setMaxInactiveInterval</a:t>
            </a:r>
            <a:r>
              <a:rPr lang="en-US" altLang="zh-CN" dirty="0"/>
              <a:t>(</a:t>
            </a:r>
            <a:r>
              <a:rPr lang="en-US" altLang="zh-CN" dirty="0" err="1"/>
              <a:t>int</a:t>
            </a:r>
            <a:r>
              <a:rPr lang="en-US" altLang="zh-CN" dirty="0"/>
              <a:t> second)</a:t>
            </a:r>
          </a:p>
          <a:p>
            <a:pPr marL="457200" indent="-457200">
              <a:buFont typeface="Arial" panose="020B0604020202020204" pitchFamily="34" charset="0"/>
              <a:buAutoNum type="alphaLcPeriod"/>
              <a:defRPr/>
            </a:pPr>
            <a:r>
              <a:rPr lang="en-US" altLang="zh-CN" dirty="0"/>
              <a:t>Xml</a:t>
            </a:r>
            <a:r>
              <a:rPr lang="zh-CN" altLang="en-US" dirty="0"/>
              <a:t>中</a:t>
            </a:r>
            <a:endParaRPr lang="en-US" altLang="zh-CN" dirty="0"/>
          </a:p>
          <a:p>
            <a:pPr>
              <a:defRPr/>
            </a:pPr>
            <a:r>
              <a:rPr lang="en-US" altLang="zh-CN" dirty="0"/>
              <a:t>&lt;session-</a:t>
            </a:r>
            <a:r>
              <a:rPr lang="en-US" altLang="zh-CN" dirty="0" err="1"/>
              <a:t>config</a:t>
            </a:r>
            <a:r>
              <a:rPr lang="en-US" altLang="zh-CN" dirty="0"/>
              <a:t>&gt;</a:t>
            </a:r>
          </a:p>
          <a:p>
            <a:pPr>
              <a:defRPr/>
            </a:pPr>
            <a:r>
              <a:rPr lang="en-US" altLang="zh-CN" dirty="0"/>
              <a:t>     &lt;session-timeout&gt;</a:t>
            </a:r>
            <a:r>
              <a:rPr lang="zh-CN" altLang="en-US" dirty="0"/>
              <a:t>分钟</a:t>
            </a:r>
            <a:r>
              <a:rPr lang="en-US" altLang="zh-CN" dirty="0"/>
              <a:t>&lt;/session-timeout&gt;</a:t>
            </a:r>
          </a:p>
          <a:p>
            <a:pPr>
              <a:defRPr/>
            </a:pPr>
            <a:r>
              <a:rPr lang="en-US" altLang="zh-CN" dirty="0"/>
              <a:t>&lt;/session-</a:t>
            </a:r>
            <a:r>
              <a:rPr lang="en-US" altLang="zh-CN" dirty="0" err="1"/>
              <a:t>config</a:t>
            </a:r>
            <a:r>
              <a:rPr lang="en-US" altLang="zh-CN" dirty="0"/>
              <a:t>&gt;</a:t>
            </a:r>
          </a:p>
          <a:p>
            <a:pPr marL="457200" indent="-457200">
              <a:buFont typeface="Arial" panose="020B0604020202020204" pitchFamily="34" charset="0"/>
              <a:buAutoNum type="arabicPeriod" startAt="5"/>
              <a:defRPr/>
            </a:pPr>
            <a:r>
              <a:rPr lang="en-US" altLang="zh-CN" sz="2000" dirty="0"/>
              <a:t>invalidate()</a:t>
            </a:r>
            <a:r>
              <a:rPr lang="zh-CN" altLang="en-US" sz="2000" dirty="0"/>
              <a:t>， 设置</a:t>
            </a:r>
            <a:r>
              <a:rPr lang="en-US" altLang="zh-CN" sz="2000" dirty="0"/>
              <a:t>session</a:t>
            </a:r>
            <a:r>
              <a:rPr lang="zh-CN" altLang="en-US" sz="2000" dirty="0"/>
              <a:t>无效</a:t>
            </a:r>
            <a:endParaRPr lang="en-US" altLang="zh-CN" sz="2000" dirty="0"/>
          </a:p>
          <a:p>
            <a:pPr marL="457200" indent="-457200">
              <a:buFont typeface="Arial" panose="020B0604020202020204" pitchFamily="34" charset="0"/>
              <a:buAutoNum type="arabicPeriod" startAt="5"/>
              <a:defRPr/>
            </a:pPr>
            <a:r>
              <a:rPr lang="en-US" altLang="zh-CN" sz="2000" dirty="0" err="1"/>
              <a:t>getCreationTime</a:t>
            </a:r>
            <a:r>
              <a:rPr lang="en-US" altLang="zh-CN" sz="2000" dirty="0"/>
              <a:t>() </a:t>
            </a:r>
            <a:r>
              <a:rPr lang="zh-CN" altLang="en-US" sz="2000" dirty="0"/>
              <a:t>设置创建时间，返回一个</a:t>
            </a:r>
            <a:r>
              <a:rPr lang="en-US" altLang="zh-CN" sz="2000" dirty="0"/>
              <a:t>long</a:t>
            </a:r>
            <a:r>
              <a:rPr lang="zh-CN" altLang="en-US" sz="2000" dirty="0"/>
              <a:t>型的毫秒</a:t>
            </a:r>
            <a:endParaRPr lang="en-US" altLang="zh-CN" sz="2000" dirty="0"/>
          </a:p>
          <a:p>
            <a:pPr marL="457200" indent="-457200">
              <a:buFont typeface="Arial" panose="020B0604020202020204" pitchFamily="34" charset="0"/>
              <a:buAutoNum type="arabicPeriod" startAt="5"/>
              <a:defRPr/>
            </a:pPr>
            <a:r>
              <a:rPr lang="en-US" altLang="zh-CN" sz="2000" dirty="0" err="1"/>
              <a:t>getLastAccessedTime</a:t>
            </a:r>
            <a:r>
              <a:rPr lang="en-US" altLang="zh-CN" sz="2000" dirty="0"/>
              <a:t>() </a:t>
            </a:r>
            <a:r>
              <a:rPr lang="zh-CN" altLang="en-US" sz="2000" dirty="0"/>
              <a:t>获得最后访问时间 返回</a:t>
            </a:r>
            <a:r>
              <a:rPr lang="en-US" altLang="zh-CN" sz="2000" dirty="0"/>
              <a:t>long</a:t>
            </a:r>
            <a:r>
              <a:rPr lang="zh-CN" altLang="en-US" sz="2000" dirty="0"/>
              <a:t>型</a:t>
            </a:r>
            <a:endParaRPr lang="en-US" altLang="zh-CN"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3467ECE4-59BF-40D4-A43C-FD791B78DD81}"/>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过滤器（</a:t>
            </a:r>
            <a:r>
              <a:rPr lang="en-US" altLang="zh-CN"/>
              <a:t>Filter</a:t>
            </a:r>
            <a:r>
              <a:rPr lang="zh-CN" altLang="en-US"/>
              <a:t>）</a:t>
            </a:r>
          </a:p>
        </p:txBody>
      </p:sp>
      <p:sp>
        <p:nvSpPr>
          <p:cNvPr id="50179" name="矩形 3">
            <a:extLst>
              <a:ext uri="{FF2B5EF4-FFF2-40B4-BE49-F238E27FC236}">
                <a16:creationId xmlns:a16="http://schemas.microsoft.com/office/drawing/2014/main" id="{514572F8-61B3-4667-80AE-C95A904FF041}"/>
              </a:ext>
            </a:extLst>
          </p:cNvPr>
          <p:cNvSpPr>
            <a:spLocks noChangeArrowheads="1"/>
          </p:cNvSpPr>
          <p:nvPr/>
        </p:nvSpPr>
        <p:spPr bwMode="auto">
          <a:xfrm>
            <a:off x="2711450" y="1536700"/>
            <a:ext cx="795655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r>
              <a:rPr lang="zh-CN" altLang="en-US"/>
              <a:t>、 介绍</a:t>
            </a:r>
          </a:p>
          <a:p>
            <a:pPr eaLnBrk="1" hangingPunct="1"/>
            <a:r>
              <a:rPr lang="zh-CN" altLang="en-US"/>
              <a:t>过滤器是存在客户端和服务器之间的语法元素。</a:t>
            </a:r>
          </a:p>
          <a:p>
            <a:pPr eaLnBrk="1" hangingPunct="1"/>
            <a:r>
              <a:rPr lang="zh-CN" altLang="en-US"/>
              <a:t>资源可以是 </a:t>
            </a:r>
            <a:r>
              <a:rPr lang="en-US" altLang="zh-CN"/>
              <a:t>Servlet/JSP </a:t>
            </a:r>
            <a:r>
              <a:rPr lang="zh-CN" altLang="en-US"/>
              <a:t>页面</a:t>
            </a:r>
            <a:r>
              <a:rPr lang="en-US" altLang="zh-CN"/>
              <a:t>/HTML </a:t>
            </a:r>
            <a:r>
              <a:rPr lang="zh-CN" altLang="en-US"/>
              <a:t>等。</a:t>
            </a:r>
          </a:p>
          <a:p>
            <a:pPr eaLnBrk="1" hangingPunct="1"/>
            <a:r>
              <a:rPr lang="zh-CN" altLang="en-US"/>
              <a:t>过滤器是用于过滤 </a:t>
            </a:r>
            <a:r>
              <a:rPr lang="en-US" altLang="zh-CN"/>
              <a:t>Servlet </a:t>
            </a:r>
            <a:r>
              <a:rPr lang="zh-CN" altLang="en-US"/>
              <a:t>的请求和响应， 过滤器是存在于请求和被请求资源之间的。</a:t>
            </a:r>
          </a:p>
          <a:p>
            <a:pPr eaLnBrk="1" hangingPunct="1"/>
            <a:r>
              <a:rPr lang="en-US" altLang="zh-CN"/>
              <a:t>Filter </a:t>
            </a:r>
            <a:r>
              <a:rPr lang="zh-CN" altLang="en-US"/>
              <a:t>可能会在责任链一部分中执行。</a:t>
            </a:r>
            <a:endParaRPr lang="en-US" altLang="zh-CN"/>
          </a:p>
          <a:p>
            <a:pPr eaLnBrk="1" hangingPunct="1"/>
            <a:r>
              <a:rPr lang="zh-CN" altLang="en-US"/>
              <a:t>用于 </a:t>
            </a:r>
            <a:r>
              <a:rPr lang="en-US" altLang="zh-CN"/>
              <a:t>Session </a:t>
            </a:r>
            <a:r>
              <a:rPr lang="zh-CN" altLang="en-US"/>
              <a:t>管理， 字符集转换、 日志、 安全过滤等</a:t>
            </a:r>
          </a:p>
          <a:p>
            <a:pPr eaLnBrk="1" hangingPunct="1"/>
            <a:r>
              <a:rPr lang="zh-CN" altLang="en-US"/>
              <a:t>过滤器就像当于一个中间件， 请求要经过过滤器， 然后过滤器才去掉用 </a:t>
            </a:r>
            <a:r>
              <a:rPr lang="en-US" altLang="zh-CN"/>
              <a:t>Servlet</a:t>
            </a:r>
            <a:r>
              <a:rPr lang="zh-CN" altLang="en-US"/>
              <a:t>，</a:t>
            </a:r>
          </a:p>
          <a:p>
            <a:pPr eaLnBrk="1" hangingPunct="1"/>
            <a:r>
              <a:rPr lang="en-US" altLang="zh-CN"/>
              <a:t>Servlet </a:t>
            </a:r>
            <a:r>
              <a:rPr lang="zh-CN" altLang="en-US"/>
              <a:t>的响应也会被过滤器截获并作相应的处理。</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3">
            <a:extLst>
              <a:ext uri="{FF2B5EF4-FFF2-40B4-BE49-F238E27FC236}">
                <a16:creationId xmlns:a16="http://schemas.microsoft.com/office/drawing/2014/main" id="{278F7C23-70EF-4D2D-8704-C47F80E321D1}"/>
              </a:ext>
            </a:extLst>
          </p:cNvPr>
          <p:cNvSpPr>
            <a:spLocks noChangeArrowheads="1"/>
          </p:cNvSpPr>
          <p:nvPr/>
        </p:nvSpPr>
        <p:spPr bwMode="auto">
          <a:xfrm>
            <a:off x="1877350" y="328165"/>
            <a:ext cx="81010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2</a:t>
            </a:r>
            <a:r>
              <a:rPr lang="zh-CN" altLang="en-US" dirty="0"/>
              <a:t>、 </a:t>
            </a:r>
            <a:r>
              <a:rPr lang="en-US" altLang="zh-CN" dirty="0"/>
              <a:t>Filter</a:t>
            </a:r>
            <a:r>
              <a:rPr lang="zh-CN" altLang="en-US" dirty="0"/>
              <a:t>是一个接口</a:t>
            </a:r>
          </a:p>
          <a:p>
            <a:pPr eaLnBrk="1" hangingPunct="1"/>
            <a:r>
              <a:rPr lang="zh-CN" altLang="en-US" dirty="0"/>
              <a:t>要写一个自己的 </a:t>
            </a:r>
            <a:r>
              <a:rPr lang="en-US" altLang="zh-CN" dirty="0"/>
              <a:t>Filter </a:t>
            </a:r>
            <a:r>
              <a:rPr lang="zh-CN" altLang="en-US" dirty="0"/>
              <a:t>就只能实现 </a:t>
            </a:r>
            <a:r>
              <a:rPr lang="en-US" altLang="zh-CN" dirty="0"/>
              <a:t>Filter </a:t>
            </a:r>
            <a:r>
              <a:rPr lang="zh-CN" altLang="en-US" dirty="0"/>
              <a:t>接口。</a:t>
            </a:r>
          </a:p>
          <a:p>
            <a:pPr eaLnBrk="1" hangingPunct="1"/>
            <a:r>
              <a:rPr lang="en-US" altLang="zh-CN" dirty="0"/>
              <a:t>3</a:t>
            </a:r>
            <a:r>
              <a:rPr lang="zh-CN" altLang="en-US" dirty="0"/>
              <a:t>、 </a:t>
            </a:r>
            <a:r>
              <a:rPr lang="en-US" altLang="zh-CN" dirty="0"/>
              <a:t>Filter</a:t>
            </a:r>
            <a:r>
              <a:rPr lang="zh-CN" altLang="en-US" dirty="0"/>
              <a:t>也有自己的生命周期</a:t>
            </a:r>
          </a:p>
          <a:p>
            <a:pPr eaLnBrk="1" hangingPunct="1"/>
            <a:r>
              <a:rPr lang="zh-CN" altLang="en-US" dirty="0"/>
              <a:t>和 </a:t>
            </a:r>
            <a:r>
              <a:rPr lang="en-US" altLang="zh-CN" dirty="0"/>
              <a:t>Servlet </a:t>
            </a:r>
            <a:r>
              <a:rPr lang="zh-CN" altLang="en-US" dirty="0"/>
              <a:t>比较相似， 也是会先调用 </a:t>
            </a:r>
            <a:r>
              <a:rPr lang="en-US" altLang="zh-CN" dirty="0" err="1"/>
              <a:t>init</a:t>
            </a:r>
            <a:r>
              <a:rPr lang="en-US" altLang="zh-CN" dirty="0"/>
              <a:t>()</a:t>
            </a:r>
            <a:r>
              <a:rPr lang="zh-CN" altLang="en-US" dirty="0"/>
              <a:t>方法， 然后再调用核心的处理过滤的方法</a:t>
            </a:r>
          </a:p>
          <a:p>
            <a:pPr eaLnBrk="1" hangingPunct="1"/>
            <a:r>
              <a:rPr lang="en-US" altLang="zh-CN" dirty="0" err="1"/>
              <a:t>doFilter</a:t>
            </a:r>
            <a:r>
              <a:rPr lang="en-US" altLang="zh-CN" dirty="0"/>
              <a:t>()</a:t>
            </a:r>
            <a:r>
              <a:rPr lang="zh-CN" altLang="en-US" dirty="0"/>
              <a:t>， 这个方法中可定义了过滤规则， 然后是 </a:t>
            </a:r>
            <a:r>
              <a:rPr lang="en-US" altLang="zh-CN" dirty="0" err="1"/>
              <a:t>destory</a:t>
            </a:r>
            <a:r>
              <a:rPr lang="en-US" altLang="zh-CN" dirty="0"/>
              <a:t>()</a:t>
            </a:r>
            <a:r>
              <a:rPr lang="zh-CN" altLang="en-US" dirty="0"/>
              <a:t>方法销毁 </a:t>
            </a:r>
            <a:r>
              <a:rPr lang="en-US" altLang="zh-CN" dirty="0"/>
              <a:t>Filter </a:t>
            </a:r>
            <a:r>
              <a:rPr lang="zh-CN" altLang="en-US" dirty="0"/>
              <a:t>对象。</a:t>
            </a:r>
          </a:p>
          <a:p>
            <a:pPr eaLnBrk="1" hangingPunct="1"/>
            <a:r>
              <a:rPr lang="en-US" altLang="zh-CN" dirty="0" err="1"/>
              <a:t>dofilter</a:t>
            </a:r>
            <a:r>
              <a:rPr lang="en-US" altLang="zh-CN" dirty="0"/>
              <a:t>(</a:t>
            </a:r>
            <a:r>
              <a:rPr lang="en-US" altLang="zh-CN" dirty="0" err="1"/>
              <a:t>ServletRequest</a:t>
            </a:r>
            <a:r>
              <a:rPr lang="en-US" altLang="zh-CN" dirty="0"/>
              <a:t> </a:t>
            </a:r>
            <a:r>
              <a:rPr lang="en-US" altLang="zh-CN" dirty="0" err="1"/>
              <a:t>request,ServletResponse</a:t>
            </a:r>
            <a:r>
              <a:rPr lang="en-US" altLang="zh-CN" dirty="0"/>
              <a:t> </a:t>
            </a:r>
            <a:r>
              <a:rPr lang="en-US" altLang="zh-CN" dirty="0" err="1"/>
              <a:t>response,FilterChain</a:t>
            </a:r>
            <a:r>
              <a:rPr lang="en-US" altLang="zh-CN" dirty="0"/>
              <a:t> chain) </a:t>
            </a:r>
            <a:r>
              <a:rPr lang="zh-CN" altLang="en-US" dirty="0"/>
              <a:t>， 这个是过滤的</a:t>
            </a:r>
          </a:p>
          <a:p>
            <a:pPr eaLnBrk="1" hangingPunct="1"/>
            <a:r>
              <a:rPr lang="zh-CN" altLang="en-US" dirty="0"/>
              <a:t>核心方法。</a:t>
            </a:r>
          </a:p>
          <a:p>
            <a:pPr eaLnBrk="1" hangingPunct="1"/>
            <a:r>
              <a:rPr lang="en-US" altLang="zh-CN" dirty="0" err="1"/>
              <a:t>FilterChain</a:t>
            </a:r>
            <a:r>
              <a:rPr lang="en-US" altLang="zh-CN" dirty="0"/>
              <a:t> </a:t>
            </a:r>
            <a:r>
              <a:rPr lang="zh-CN" altLang="en-US" dirty="0"/>
              <a:t>也就是要被过滤的资源。</a:t>
            </a:r>
          </a:p>
          <a:p>
            <a:pPr eaLnBrk="1" hangingPunct="1"/>
            <a:r>
              <a:rPr lang="en-US" altLang="zh-CN" dirty="0" err="1"/>
              <a:t>FilterChain</a:t>
            </a:r>
            <a:r>
              <a:rPr lang="en-US" altLang="zh-CN" dirty="0"/>
              <a:t> </a:t>
            </a:r>
            <a:r>
              <a:rPr lang="zh-CN" altLang="en-US" dirty="0"/>
              <a:t>的方法 </a:t>
            </a:r>
            <a:r>
              <a:rPr lang="en-US" altLang="zh-CN" dirty="0" err="1"/>
              <a:t>doFilter</a:t>
            </a:r>
            <a:r>
              <a:rPr lang="en-US" altLang="zh-CN" dirty="0"/>
              <a:t>(</a:t>
            </a:r>
            <a:r>
              <a:rPr lang="en-US" altLang="zh-CN" dirty="0" err="1"/>
              <a:t>ServletRequest</a:t>
            </a:r>
            <a:r>
              <a:rPr lang="en-US" altLang="zh-CN" dirty="0"/>
              <a:t> request, </a:t>
            </a:r>
            <a:r>
              <a:rPr lang="en-US" altLang="zh-CN" dirty="0" err="1"/>
              <a:t>ServletResponse</a:t>
            </a:r>
            <a:r>
              <a:rPr lang="en-US" altLang="zh-CN" dirty="0"/>
              <a:t> response) </a:t>
            </a:r>
            <a:r>
              <a:rPr lang="zh-CN" altLang="en-US" dirty="0"/>
              <a:t>也就是用过</a:t>
            </a:r>
          </a:p>
          <a:p>
            <a:pPr eaLnBrk="1" hangingPunct="1"/>
            <a:r>
              <a:rPr lang="zh-CN" altLang="en-US" dirty="0"/>
              <a:t>滤后的请求调用资源的方法， 如果不写这个方法， 也就不会去调用相应的资源。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8CB012D-0610-4B14-8DC5-ED6530F97DED}"/>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dirty="0"/>
              <a:t>Tomcat</a:t>
            </a:r>
            <a:r>
              <a:rPr lang="zh-CN" altLang="en-US" dirty="0"/>
              <a:t>的配置</a:t>
            </a:r>
          </a:p>
        </p:txBody>
      </p:sp>
      <p:sp>
        <p:nvSpPr>
          <p:cNvPr id="6147" name="内容占位符 2">
            <a:extLst>
              <a:ext uri="{FF2B5EF4-FFF2-40B4-BE49-F238E27FC236}">
                <a16:creationId xmlns:a16="http://schemas.microsoft.com/office/drawing/2014/main" id="{1657F2C8-8000-4214-B4E2-BCAEFC087828}"/>
              </a:ext>
            </a:extLst>
          </p:cNvPr>
          <p:cNvSpPr>
            <a:spLocks noGrp="1"/>
          </p:cNvSpPr>
          <p:nvPr>
            <p:ph idx="4294967295"/>
          </p:nvPr>
        </p:nvSpPr>
        <p:spPr>
          <a:xfrm>
            <a:off x="2049262" y="1027906"/>
            <a:ext cx="7772400" cy="4968875"/>
          </a:xfrm>
        </p:spPr>
        <p:txBody>
          <a:bodyPr/>
          <a:lstStyle/>
          <a:p>
            <a:pPr eaLnBrk="1" hangingPunct="1"/>
            <a:r>
              <a:rPr lang="zh-CN" altLang="en-US" sz="1500" dirty="0"/>
              <a:t>（</a:t>
            </a:r>
            <a:r>
              <a:rPr lang="en-US" altLang="zh-CN" sz="1500" dirty="0"/>
              <a:t>1</a:t>
            </a:r>
            <a:r>
              <a:rPr lang="zh-CN" altLang="en-US" sz="1500" dirty="0"/>
              <a:t>） 两个环境变量</a:t>
            </a:r>
          </a:p>
          <a:p>
            <a:pPr eaLnBrk="1" hangingPunct="1"/>
            <a:r>
              <a:rPr lang="en-US" altLang="zh-CN" sz="1500" dirty="0"/>
              <a:t>JAVA_HOME=</a:t>
            </a:r>
            <a:r>
              <a:rPr lang="zh-CN" altLang="en-US" sz="1500" dirty="0"/>
              <a:t>（</a:t>
            </a:r>
            <a:r>
              <a:rPr lang="en-US" altLang="zh-CN" sz="1500" dirty="0"/>
              <a:t>JDK </a:t>
            </a:r>
            <a:r>
              <a:rPr lang="zh-CN" altLang="en-US" sz="1500" dirty="0"/>
              <a:t>路径， </a:t>
            </a:r>
            <a:r>
              <a:rPr lang="en-US" altLang="zh-CN" sz="1500" dirty="0"/>
              <a:t>bin </a:t>
            </a:r>
            <a:r>
              <a:rPr lang="zh-CN" altLang="en-US" sz="1500" dirty="0"/>
              <a:t>的上一层目录）</a:t>
            </a:r>
          </a:p>
          <a:p>
            <a:pPr eaLnBrk="1" hangingPunct="1"/>
            <a:r>
              <a:rPr lang="en-US" altLang="zh-CN" sz="1500" dirty="0"/>
              <a:t>CATALINA_HOME=</a:t>
            </a:r>
            <a:r>
              <a:rPr lang="zh-CN" altLang="en-US" sz="1500" dirty="0"/>
              <a:t>（</a:t>
            </a:r>
            <a:r>
              <a:rPr lang="en-US" altLang="zh-CN" sz="1500" dirty="0"/>
              <a:t>tomcat </a:t>
            </a:r>
            <a:r>
              <a:rPr lang="zh-CN" altLang="en-US" sz="1500" dirty="0"/>
              <a:t>的绝对路径）</a:t>
            </a:r>
            <a:endParaRPr lang="en-US" altLang="zh-CN" sz="1500" dirty="0"/>
          </a:p>
          <a:p>
            <a:pPr eaLnBrk="1" hangingPunct="1"/>
            <a:r>
              <a:rPr lang="zh-CN" altLang="en-US" sz="1500" dirty="0"/>
              <a:t>修改 </a:t>
            </a:r>
            <a:r>
              <a:rPr lang="en-US" altLang="zh-CN" sz="1500" dirty="0"/>
              <a:t>Path </a:t>
            </a:r>
            <a:r>
              <a:rPr lang="zh-CN" altLang="en-US" sz="1500" dirty="0"/>
              <a:t>，在 </a:t>
            </a:r>
            <a:r>
              <a:rPr lang="en-US" altLang="zh-CN" sz="1500" dirty="0"/>
              <a:t>Path </a:t>
            </a:r>
            <a:r>
              <a:rPr lang="zh-CN" altLang="en-US" sz="1500" dirty="0"/>
              <a:t>后添加  </a:t>
            </a:r>
            <a:r>
              <a:rPr lang="en-US" altLang="zh-CN" sz="1500" dirty="0"/>
              <a:t>;%CATALINA_HOME%\bin</a:t>
            </a:r>
            <a:endParaRPr lang="zh-CN" altLang="en-US" sz="1500" dirty="0"/>
          </a:p>
          <a:p>
            <a:pPr eaLnBrk="1" hangingPunct="1"/>
            <a:r>
              <a:rPr lang="zh-CN" altLang="en-US" sz="1500" dirty="0"/>
              <a:t>（</a:t>
            </a:r>
            <a:r>
              <a:rPr lang="en-US" altLang="zh-CN" sz="1500" dirty="0"/>
              <a:t>2</a:t>
            </a:r>
            <a:r>
              <a:rPr lang="zh-CN" altLang="en-US" sz="1500" dirty="0"/>
              <a:t>） </a:t>
            </a:r>
            <a:r>
              <a:rPr lang="en-US" altLang="zh-CN" sz="1500" dirty="0"/>
              <a:t>Linux</a:t>
            </a:r>
            <a:r>
              <a:rPr lang="zh-CN" altLang="en-US" sz="1500" dirty="0"/>
              <a:t>给 *</a:t>
            </a:r>
            <a:r>
              <a:rPr lang="en-US" altLang="zh-CN" sz="1500" dirty="0"/>
              <a:t>.</a:t>
            </a:r>
            <a:r>
              <a:rPr lang="en-US" altLang="zh-CN" sz="1500" dirty="0" err="1"/>
              <a:t>sh</a:t>
            </a:r>
            <a:r>
              <a:rPr lang="en-US" altLang="zh-CN" sz="1500" dirty="0"/>
              <a:t> </a:t>
            </a:r>
            <a:r>
              <a:rPr lang="zh-CN" altLang="en-US" sz="1500" dirty="0"/>
              <a:t>文件加上可执行权限</a:t>
            </a:r>
          </a:p>
          <a:p>
            <a:pPr eaLnBrk="1" hangingPunct="1"/>
            <a:r>
              <a:rPr lang="en-US" altLang="zh-CN" sz="1500" dirty="0" err="1"/>
              <a:t>chmod</a:t>
            </a:r>
            <a:r>
              <a:rPr lang="en-US" altLang="zh-CN" sz="1500" dirty="0"/>
              <a:t> </a:t>
            </a:r>
            <a:r>
              <a:rPr lang="en-US" altLang="zh-CN" sz="1500" dirty="0" err="1"/>
              <a:t>u+x</a:t>
            </a:r>
            <a:r>
              <a:rPr lang="en-US" altLang="zh-CN" sz="1500" dirty="0"/>
              <a:t> *.</a:t>
            </a:r>
            <a:r>
              <a:rPr lang="en-US" altLang="zh-CN" sz="1500" dirty="0" err="1"/>
              <a:t>sh</a:t>
            </a:r>
            <a:endParaRPr lang="en-US" altLang="zh-CN" sz="1500" dirty="0"/>
          </a:p>
          <a:p>
            <a:pPr eaLnBrk="1" hangingPunct="1"/>
            <a:r>
              <a:rPr lang="zh-CN" altLang="en-US" sz="1500" dirty="0"/>
              <a:t>（</a:t>
            </a:r>
            <a:r>
              <a:rPr lang="en-US" altLang="zh-CN" sz="1500" dirty="0"/>
              <a:t>3</a:t>
            </a:r>
            <a:r>
              <a:rPr lang="zh-CN" altLang="en-US" sz="1500" dirty="0"/>
              <a:t>） 启动 </a:t>
            </a:r>
            <a:r>
              <a:rPr lang="en-US" altLang="zh-CN" sz="1500" dirty="0"/>
              <a:t>Tomcat</a:t>
            </a:r>
          </a:p>
          <a:p>
            <a:pPr eaLnBrk="1" hangingPunct="1"/>
            <a:r>
              <a:rPr lang="en-US" altLang="zh-CN" sz="1500" dirty="0"/>
              <a:t>①</a:t>
            </a:r>
            <a:r>
              <a:rPr lang="zh-CN" altLang="en-US" sz="1500" dirty="0"/>
              <a:t>运行 </a:t>
            </a:r>
            <a:r>
              <a:rPr lang="en-US" altLang="zh-CN" sz="1500" dirty="0"/>
              <a:t>bin </a:t>
            </a:r>
            <a:r>
              <a:rPr lang="zh-CN" altLang="en-US" sz="1500" dirty="0"/>
              <a:t>目录下 </a:t>
            </a:r>
            <a:r>
              <a:rPr lang="en-US" altLang="zh-CN" sz="1500" dirty="0"/>
              <a:t>startup.sh/startup.bat</a:t>
            </a:r>
          </a:p>
          <a:p>
            <a:pPr eaLnBrk="1" hangingPunct="1"/>
            <a:r>
              <a:rPr lang="en-US" altLang="zh-CN" sz="1500" dirty="0"/>
              <a:t>② catalina.sh run </a:t>
            </a:r>
            <a:r>
              <a:rPr lang="zh-CN" altLang="en-US" sz="1500" dirty="0"/>
              <a:t>详细的控制方式打开</a:t>
            </a:r>
          </a:p>
          <a:p>
            <a:pPr eaLnBrk="1" hangingPunct="1"/>
            <a:r>
              <a:rPr lang="zh-CN" altLang="en-US" sz="1500" dirty="0"/>
              <a:t>（</a:t>
            </a:r>
            <a:r>
              <a:rPr lang="en-US" altLang="zh-CN" sz="1500" dirty="0"/>
              <a:t>4</a:t>
            </a:r>
            <a:r>
              <a:rPr lang="zh-CN" altLang="en-US" sz="1500" dirty="0"/>
              <a:t>） 测试启动是否成功</a:t>
            </a:r>
          </a:p>
          <a:p>
            <a:pPr eaLnBrk="1" hangingPunct="1"/>
            <a:r>
              <a:rPr lang="en-US" altLang="zh-CN" sz="1500" dirty="0"/>
              <a:t>http://localhost:8080/</a:t>
            </a:r>
            <a:r>
              <a:rPr lang="zh-CN" altLang="en-US" sz="1500" dirty="0"/>
              <a:t>或 </a:t>
            </a:r>
            <a:r>
              <a:rPr lang="en-US" altLang="zh-CN" sz="1500" dirty="0"/>
              <a:t>http://127.0.0.1:8080/</a:t>
            </a:r>
          </a:p>
          <a:p>
            <a:pPr eaLnBrk="1" hangingPunct="1"/>
            <a:r>
              <a:rPr lang="zh-CN" altLang="en-US" sz="1500" dirty="0"/>
              <a:t>（</a:t>
            </a:r>
            <a:r>
              <a:rPr lang="en-US" altLang="zh-CN" sz="1500" dirty="0"/>
              <a:t>5</a:t>
            </a:r>
            <a:r>
              <a:rPr lang="zh-CN" altLang="en-US" sz="1500" dirty="0"/>
              <a:t>） 停止 </a:t>
            </a:r>
            <a:r>
              <a:rPr lang="en-US" altLang="zh-CN" sz="1500" dirty="0"/>
              <a:t>tomcat </a:t>
            </a:r>
            <a:r>
              <a:rPr lang="zh-CN" altLang="en-US" sz="1500" dirty="0"/>
              <a:t>服务器</a:t>
            </a:r>
          </a:p>
          <a:p>
            <a:pPr eaLnBrk="1" hangingPunct="1"/>
            <a:r>
              <a:rPr lang="zh-CN" altLang="en-US" sz="1500" dirty="0"/>
              <a:t>使用 </a:t>
            </a:r>
            <a:r>
              <a:rPr lang="en-US" altLang="zh-CN" sz="1500" dirty="0"/>
              <a:t>shutdown.sh/shutdown.bat</a:t>
            </a:r>
          </a:p>
          <a:p>
            <a:pPr eaLnBrk="1" hangingPunct="1"/>
            <a:r>
              <a:rPr lang="zh-CN" altLang="en-US" sz="1500" dirty="0"/>
              <a:t>附： </a:t>
            </a:r>
            <a:r>
              <a:rPr lang="en-US" altLang="zh-CN" sz="1500" dirty="0"/>
              <a:t>startup.sh</a:t>
            </a:r>
            <a:r>
              <a:rPr lang="zh-CN" altLang="en-US" sz="1500" dirty="0"/>
              <a:t>， </a:t>
            </a:r>
            <a:r>
              <a:rPr lang="en-US" altLang="zh-CN" sz="1500" dirty="0"/>
              <a:t>shutdown.sh</a:t>
            </a:r>
            <a:r>
              <a:rPr lang="zh-CN" altLang="en-US" sz="1500" dirty="0"/>
              <a:t>， </a:t>
            </a:r>
            <a:r>
              <a:rPr lang="en-US" altLang="zh-CN" sz="1500" dirty="0"/>
              <a:t>shutdown.bat</a:t>
            </a:r>
            <a:r>
              <a:rPr lang="zh-CN" altLang="en-US" sz="1500" dirty="0"/>
              <a:t>， </a:t>
            </a:r>
            <a:r>
              <a:rPr lang="en-US" altLang="zh-CN" sz="1500" dirty="0"/>
              <a:t>startup.bat </a:t>
            </a:r>
            <a:r>
              <a:rPr lang="zh-CN" altLang="en-US" sz="1500" dirty="0"/>
              <a:t>这些文件其实是一些脚</a:t>
            </a:r>
          </a:p>
          <a:p>
            <a:pPr eaLnBrk="1" hangingPunct="1"/>
            <a:r>
              <a:rPr lang="zh-CN" altLang="en-US" sz="1500" dirty="0"/>
              <a:t>本文件用来执行大量的命令， 也就是大量 </a:t>
            </a:r>
            <a:r>
              <a:rPr lang="en-US" altLang="zh-CN" sz="1500" dirty="0"/>
              <a:t>java </a:t>
            </a:r>
            <a:r>
              <a:rPr lang="zh-CN" altLang="en-US" sz="1500" dirty="0"/>
              <a:t>命令</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3">
            <a:extLst>
              <a:ext uri="{FF2B5EF4-FFF2-40B4-BE49-F238E27FC236}">
                <a16:creationId xmlns:a16="http://schemas.microsoft.com/office/drawing/2014/main" id="{FEC06601-607B-4335-AF02-0EDE035D315B}"/>
              </a:ext>
            </a:extLst>
          </p:cNvPr>
          <p:cNvSpPr>
            <a:spLocks noChangeArrowheads="1"/>
          </p:cNvSpPr>
          <p:nvPr/>
        </p:nvSpPr>
        <p:spPr bwMode="auto">
          <a:xfrm>
            <a:off x="2489093" y="513766"/>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4</a:t>
            </a:r>
            <a:r>
              <a:rPr lang="zh-CN" altLang="en-US" dirty="0"/>
              <a:t>、 </a:t>
            </a:r>
            <a:r>
              <a:rPr lang="en-US" altLang="zh-CN" dirty="0"/>
              <a:t>Filter</a:t>
            </a:r>
            <a:r>
              <a:rPr lang="zh-CN" altLang="en-US" dirty="0"/>
              <a:t>的配置</a:t>
            </a:r>
          </a:p>
          <a:p>
            <a:pPr eaLnBrk="1" hangingPunct="1"/>
            <a:r>
              <a:rPr lang="en-US" altLang="zh-CN" dirty="0"/>
              <a:t>Filter </a:t>
            </a:r>
            <a:r>
              <a:rPr lang="zh-CN" altLang="en-US" dirty="0"/>
              <a:t>的配置和 </a:t>
            </a:r>
            <a:r>
              <a:rPr lang="en-US" altLang="zh-CN" dirty="0"/>
              <a:t>Servlet </a:t>
            </a:r>
            <a:r>
              <a:rPr lang="zh-CN" altLang="en-US" dirty="0"/>
              <a:t>相似。</a:t>
            </a:r>
          </a:p>
        </p:txBody>
      </p:sp>
      <p:pic>
        <p:nvPicPr>
          <p:cNvPr id="52227" name="Picture 2">
            <a:extLst>
              <a:ext uri="{FF2B5EF4-FFF2-40B4-BE49-F238E27FC236}">
                <a16:creationId xmlns:a16="http://schemas.microsoft.com/office/drawing/2014/main" id="{65D60638-39B4-4473-9391-295983542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26" y="1557339"/>
            <a:ext cx="7580313"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a:extLst>
              <a:ext uri="{FF2B5EF4-FFF2-40B4-BE49-F238E27FC236}">
                <a16:creationId xmlns:a16="http://schemas.microsoft.com/office/drawing/2014/main" id="{DB370C6D-6A6A-422E-BC0F-F3A893B48465}"/>
              </a:ext>
            </a:extLst>
          </p:cNvPr>
          <p:cNvSpPr>
            <a:spLocks noGrp="1"/>
          </p:cNvSpPr>
          <p:nvPr>
            <p:ph idx="4294967295"/>
          </p:nvPr>
        </p:nvSpPr>
        <p:spPr>
          <a:xfrm>
            <a:off x="0" y="1825625"/>
            <a:ext cx="10515600" cy="4351338"/>
          </a:xfrm>
        </p:spPr>
        <p:txBody>
          <a:bodyPr/>
          <a:lstStyle/>
          <a:p>
            <a:r>
              <a:rPr lang="en-US" altLang="zh-CN" dirty="0"/>
              <a:t>1) </a:t>
            </a:r>
            <a:r>
              <a:rPr lang="zh-CN" altLang="en-US" dirty="0"/>
              <a:t>实现</a:t>
            </a:r>
            <a:r>
              <a:rPr lang="en-US" altLang="zh-CN" dirty="0"/>
              <a:t>URL</a:t>
            </a:r>
            <a:r>
              <a:rPr lang="zh-CN" altLang="en-US" dirty="0"/>
              <a:t>级别的权限访问控制</a:t>
            </a:r>
          </a:p>
          <a:p>
            <a:r>
              <a:rPr lang="en-US" altLang="zh-CN" dirty="0"/>
              <a:t>2) </a:t>
            </a:r>
            <a:r>
              <a:rPr lang="zh-CN" altLang="en-US" dirty="0"/>
              <a:t>过滤敏感词汇</a:t>
            </a:r>
          </a:p>
          <a:p>
            <a:r>
              <a:rPr lang="en-US" altLang="zh-CN" dirty="0"/>
              <a:t>3) </a:t>
            </a:r>
            <a:r>
              <a:rPr lang="zh-CN" altLang="en-US" dirty="0"/>
              <a:t>自动登录</a:t>
            </a:r>
          </a:p>
          <a:p>
            <a:r>
              <a:rPr lang="en-US" altLang="zh-CN" dirty="0"/>
              <a:t>4) </a:t>
            </a:r>
            <a:r>
              <a:rPr lang="zh-CN" altLang="en-US" dirty="0"/>
              <a:t>压缩响应信息等一些功能。</a:t>
            </a:r>
            <a:endParaRPr lang="en-US" altLang="zh-CN" dirty="0"/>
          </a:p>
          <a:p>
            <a:r>
              <a:rPr lang="en-US" altLang="zh-CN" dirty="0"/>
              <a:t>5) </a:t>
            </a:r>
            <a:r>
              <a:rPr lang="zh-CN" altLang="en-US" dirty="0"/>
              <a:t>解决编码问题。</a:t>
            </a:r>
            <a:endParaRPr lang="en-US" altLang="zh-CN"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3">
            <a:extLst>
              <a:ext uri="{FF2B5EF4-FFF2-40B4-BE49-F238E27FC236}">
                <a16:creationId xmlns:a16="http://schemas.microsoft.com/office/drawing/2014/main" id="{AB13B57D-6EDC-4DBA-AB16-55FD227353FB}"/>
              </a:ext>
            </a:extLst>
          </p:cNvPr>
          <p:cNvSpPr>
            <a:spLocks noChangeArrowheads="1"/>
          </p:cNvSpPr>
          <p:nvPr/>
        </p:nvSpPr>
        <p:spPr bwMode="auto">
          <a:xfrm>
            <a:off x="1944719" y="1117492"/>
            <a:ext cx="8064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5</a:t>
            </a:r>
            <a:r>
              <a:rPr lang="zh-CN" altLang="en-US" dirty="0"/>
              <a:t>、 </a:t>
            </a:r>
            <a:r>
              <a:rPr lang="en-US" altLang="zh-CN" dirty="0" err="1"/>
              <a:t>CharArrayWriter</a:t>
            </a:r>
            <a:r>
              <a:rPr lang="zh-CN" altLang="en-US" dirty="0"/>
              <a:t>类</a:t>
            </a:r>
          </a:p>
          <a:p>
            <a:pPr eaLnBrk="1" hangingPunct="1"/>
            <a:r>
              <a:rPr lang="zh-CN" altLang="en-US" dirty="0"/>
              <a:t>是一个将数据保存在字符数组中的输出流， 我们可以使用它来构造一个 </a:t>
            </a:r>
            <a:r>
              <a:rPr lang="en-US" altLang="zh-CN" dirty="0" err="1"/>
              <a:t>PrintWriter</a:t>
            </a:r>
            <a:r>
              <a:rPr lang="en-US" altLang="zh-CN" dirty="0"/>
              <a:t> </a:t>
            </a:r>
            <a:r>
              <a:rPr lang="zh-CN" altLang="en-US" dirty="0"/>
              <a:t>对象，</a:t>
            </a:r>
          </a:p>
          <a:p>
            <a:pPr eaLnBrk="1" hangingPunct="1"/>
            <a:r>
              <a:rPr lang="zh-CN" altLang="en-US" dirty="0"/>
              <a:t>也就实现了向内存输出。</a:t>
            </a:r>
          </a:p>
          <a:p>
            <a:pPr eaLnBrk="1" hangingPunct="1"/>
            <a:r>
              <a:rPr lang="en-US" altLang="zh-CN" dirty="0" err="1"/>
              <a:t>CharArrayWriter</a:t>
            </a:r>
            <a:r>
              <a:rPr lang="en-US" altLang="zh-CN" dirty="0"/>
              <a:t> </a:t>
            </a:r>
            <a:r>
              <a:rPr lang="zh-CN" altLang="en-US" dirty="0"/>
              <a:t>类的 </a:t>
            </a:r>
            <a:r>
              <a:rPr lang="en-US" altLang="zh-CN" dirty="0" err="1"/>
              <a:t>toString</a:t>
            </a:r>
            <a:r>
              <a:rPr lang="en-US" altLang="zh-CN" dirty="0"/>
              <a:t>()</a:t>
            </a:r>
            <a:r>
              <a:rPr lang="zh-CN" altLang="en-US" dirty="0"/>
              <a:t>和 </a:t>
            </a:r>
            <a:r>
              <a:rPr lang="en-US" altLang="zh-CN" dirty="0" err="1"/>
              <a:t>toCharArray</a:t>
            </a:r>
            <a:r>
              <a:rPr lang="en-US" altLang="zh-CN" dirty="0"/>
              <a:t>()</a:t>
            </a:r>
            <a:r>
              <a:rPr lang="zh-CN" altLang="en-US" dirty="0"/>
              <a:t>方法就可以取得写入内存中的数据。</a:t>
            </a:r>
          </a:p>
          <a:p>
            <a:pPr eaLnBrk="1" hangingPunct="1"/>
            <a:r>
              <a:rPr lang="zh-CN" altLang="en-US" dirty="0"/>
              <a:t>注意： </a:t>
            </a:r>
            <a:r>
              <a:rPr lang="en-US" altLang="zh-CN" dirty="0" err="1"/>
              <a:t>CharArrayWriter</a:t>
            </a:r>
            <a:r>
              <a:rPr lang="en-US" altLang="zh-CN" dirty="0"/>
              <a:t> </a:t>
            </a:r>
            <a:r>
              <a:rPr lang="zh-CN" altLang="en-US" dirty="0"/>
              <a:t>类是一个不会真正输出的类， 他的 </a:t>
            </a:r>
            <a:r>
              <a:rPr lang="en-US" altLang="zh-CN" dirty="0"/>
              <a:t>write()</a:t>
            </a:r>
            <a:r>
              <a:rPr lang="zh-CN" altLang="en-US" dirty="0"/>
              <a:t>方法只会将内容写入字符数组， 而且这个字符数组是会自动增长的。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3">
            <a:extLst>
              <a:ext uri="{FF2B5EF4-FFF2-40B4-BE49-F238E27FC236}">
                <a16:creationId xmlns:a16="http://schemas.microsoft.com/office/drawing/2014/main" id="{ABCF2AE1-4787-4C21-8D49-CAD36E1AADAB}"/>
              </a:ext>
            </a:extLst>
          </p:cNvPr>
          <p:cNvSpPr>
            <a:spLocks noChangeArrowheads="1"/>
          </p:cNvSpPr>
          <p:nvPr/>
        </p:nvSpPr>
        <p:spPr bwMode="auto">
          <a:xfrm>
            <a:off x="1995564" y="701028"/>
            <a:ext cx="83883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6</a:t>
            </a:r>
            <a:r>
              <a:rPr lang="zh-CN" altLang="en-US" dirty="0"/>
              <a:t>、 问题的出现与解决：</a:t>
            </a:r>
          </a:p>
          <a:p>
            <a:pPr eaLnBrk="1" hangingPunct="1"/>
            <a:r>
              <a:rPr lang="zh-CN" altLang="en-US" dirty="0"/>
              <a:t>（</a:t>
            </a:r>
            <a:r>
              <a:rPr lang="en-US" altLang="zh-CN" dirty="0"/>
              <a:t>1</a:t>
            </a:r>
            <a:r>
              <a:rPr lang="zh-CN" altLang="en-US" dirty="0"/>
              <a:t>） 出现空白页面？</a:t>
            </a:r>
          </a:p>
          <a:p>
            <a:pPr eaLnBrk="1" hangingPunct="1"/>
            <a:r>
              <a:rPr lang="en-US" altLang="zh-CN" dirty="0" err="1"/>
              <a:t>doFilter</a:t>
            </a:r>
            <a:r>
              <a:rPr lang="en-US" altLang="zh-CN" dirty="0"/>
              <a:t>()</a:t>
            </a:r>
            <a:r>
              <a:rPr lang="zh-CN" altLang="en-US" dirty="0"/>
              <a:t>方法中， 没有调用 </a:t>
            </a:r>
            <a:r>
              <a:rPr lang="en-US" altLang="zh-CN" dirty="0" err="1"/>
              <a:t>chain.doFilter</a:t>
            </a:r>
            <a:r>
              <a:rPr lang="en-US" altLang="zh-CN" dirty="0"/>
              <a:t>(request, response)</a:t>
            </a:r>
          </a:p>
          <a:p>
            <a:pPr eaLnBrk="1" hangingPunct="1"/>
            <a:r>
              <a:rPr lang="zh-CN" altLang="en-US" dirty="0"/>
              <a:t>（</a:t>
            </a:r>
            <a:r>
              <a:rPr lang="en-US" altLang="zh-CN" dirty="0"/>
              <a:t>2</a:t>
            </a:r>
            <a:r>
              <a:rPr lang="zh-CN" altLang="en-US" dirty="0"/>
              <a:t>） 在 </a:t>
            </a:r>
            <a:r>
              <a:rPr lang="en-US" altLang="zh-CN" dirty="0" err="1"/>
              <a:t>doFilter</a:t>
            </a:r>
            <a:r>
              <a:rPr lang="en-US" altLang="zh-CN" dirty="0"/>
              <a:t>()</a:t>
            </a:r>
            <a:r>
              <a:rPr lang="zh-CN" altLang="en-US" dirty="0"/>
              <a:t>后， 写了 </a:t>
            </a:r>
            <a:r>
              <a:rPr lang="en-US" altLang="zh-CN" dirty="0" err="1"/>
              <a:t>out.println</a:t>
            </a:r>
            <a:r>
              <a:rPr lang="en-US" altLang="zh-CN" dirty="0"/>
              <a:t>(),</a:t>
            </a:r>
            <a:r>
              <a:rPr lang="zh-CN" altLang="en-US" dirty="0"/>
              <a:t>却无法在页面上显示出来？</a:t>
            </a:r>
          </a:p>
          <a:p>
            <a:pPr eaLnBrk="1" hangingPunct="1"/>
            <a:r>
              <a:rPr lang="zh-CN" altLang="en-US" dirty="0"/>
              <a:t>因为已经将 </a:t>
            </a:r>
            <a:r>
              <a:rPr lang="en-US" altLang="zh-CN" dirty="0" err="1"/>
              <a:t>PrintWriter</a:t>
            </a:r>
            <a:r>
              <a:rPr lang="en-US" altLang="zh-CN" dirty="0"/>
              <a:t> out=</a:t>
            </a:r>
            <a:r>
              <a:rPr lang="en-US" altLang="zh-CN" dirty="0" err="1"/>
              <a:t>response.getWriter</a:t>
            </a:r>
            <a:r>
              <a:rPr lang="en-US" altLang="zh-CN" dirty="0"/>
              <a:t>()</a:t>
            </a:r>
            <a:r>
              <a:rPr lang="zh-CN" altLang="en-US" dirty="0"/>
              <a:t>输出流关闭了， 客户端的 </a:t>
            </a:r>
            <a:r>
              <a:rPr lang="en-US" altLang="zh-CN" dirty="0"/>
              <a:t>request</a:t>
            </a:r>
            <a:r>
              <a:rPr lang="zh-CN" altLang="en-US" dirty="0"/>
              <a:t>请求已经结束了。 </a:t>
            </a:r>
            <a:r>
              <a:rPr lang="en-US" altLang="zh-CN" dirty="0"/>
              <a:t>(MyResponse.java, HelloFilter.java)</a:t>
            </a:r>
          </a:p>
          <a:p>
            <a:pPr eaLnBrk="1" hangingPunct="1"/>
            <a:r>
              <a:rPr lang="zh-CN" altLang="en-US" dirty="0"/>
              <a:t>所以经过 </a:t>
            </a:r>
            <a:r>
              <a:rPr lang="en-US" altLang="zh-CN" dirty="0"/>
              <a:t>Servlet </a:t>
            </a:r>
            <a:r>
              <a:rPr lang="zh-CN" altLang="en-US" dirty="0"/>
              <a:t>服务处理过的 </a:t>
            </a:r>
            <a:r>
              <a:rPr lang="en-US" altLang="zh-CN" dirty="0"/>
              <a:t>response </a:t>
            </a:r>
            <a:r>
              <a:rPr lang="zh-CN" altLang="en-US" dirty="0"/>
              <a:t>可先写在内存中， 最后在一次性发回给用户</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021633E0-176F-4F19-9BF9-19681F32F687}"/>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监听器</a:t>
            </a:r>
          </a:p>
        </p:txBody>
      </p:sp>
      <p:sp>
        <p:nvSpPr>
          <p:cNvPr id="56323" name="矩形 3">
            <a:extLst>
              <a:ext uri="{FF2B5EF4-FFF2-40B4-BE49-F238E27FC236}">
                <a16:creationId xmlns:a16="http://schemas.microsoft.com/office/drawing/2014/main" id="{8B853F9F-F04B-4E5E-8DCD-64BC202BF190}"/>
              </a:ext>
            </a:extLst>
          </p:cNvPr>
          <p:cNvSpPr>
            <a:spLocks noChangeArrowheads="1"/>
          </p:cNvSpPr>
          <p:nvPr/>
        </p:nvSpPr>
        <p:spPr bwMode="auto">
          <a:xfrm>
            <a:off x="2424114" y="1536701"/>
            <a:ext cx="85677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r>
              <a:rPr lang="zh-CN" altLang="en-US"/>
              <a:t>、 监听分为以下 </a:t>
            </a:r>
            <a:r>
              <a:rPr lang="en-US" altLang="zh-CN"/>
              <a:t>3 </a:t>
            </a:r>
            <a:r>
              <a:rPr lang="zh-CN" altLang="en-US"/>
              <a:t>个</a:t>
            </a:r>
          </a:p>
          <a:p>
            <a:pPr eaLnBrk="1" hangingPunct="1"/>
            <a:r>
              <a:rPr lang="en-US" altLang="zh-CN"/>
              <a:t>ServletRequestListener</a:t>
            </a:r>
          </a:p>
          <a:p>
            <a:pPr eaLnBrk="1" hangingPunct="1"/>
            <a:r>
              <a:rPr lang="en-US" altLang="zh-CN"/>
              <a:t>HttpSessionListener</a:t>
            </a:r>
          </a:p>
          <a:p>
            <a:pPr eaLnBrk="1" hangingPunct="1"/>
            <a:r>
              <a:rPr lang="en-US" altLang="zh-CN"/>
              <a:t>ServletContextListener</a:t>
            </a:r>
          </a:p>
          <a:p>
            <a:pPr eaLnBrk="1" hangingPunct="1"/>
            <a:r>
              <a:rPr lang="zh-CN" altLang="en-US"/>
              <a:t>这三个监听器接口， 分别监听 </a:t>
            </a:r>
            <a:r>
              <a:rPr lang="en-US" altLang="zh-CN"/>
              <a:t>Servlet </a:t>
            </a:r>
            <a:r>
              <a:rPr lang="zh-CN" altLang="en-US"/>
              <a:t>中 </a:t>
            </a:r>
            <a:r>
              <a:rPr lang="en-US" altLang="zh-CN"/>
              <a:t>3 </a:t>
            </a:r>
            <a:r>
              <a:rPr lang="zh-CN" altLang="en-US"/>
              <a:t>种比较重要的对象的创建和销毁。 这三个接口中分别有监听该对象创建和销毁事件的方法， 服务器本身就是事件源。</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3">
            <a:extLst>
              <a:ext uri="{FF2B5EF4-FFF2-40B4-BE49-F238E27FC236}">
                <a16:creationId xmlns:a16="http://schemas.microsoft.com/office/drawing/2014/main" id="{AE0CBE44-B29F-415C-8DEB-9184D7E6AFEF}"/>
              </a:ext>
            </a:extLst>
          </p:cNvPr>
          <p:cNvSpPr>
            <a:spLocks noChangeArrowheads="1"/>
          </p:cNvSpPr>
          <p:nvPr/>
        </p:nvSpPr>
        <p:spPr bwMode="auto">
          <a:xfrm>
            <a:off x="1723610" y="409578"/>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2</a:t>
            </a:r>
            <a:r>
              <a:rPr lang="zh-CN" altLang="en-US" dirty="0"/>
              <a:t>、 应用的是观察者模式。</a:t>
            </a:r>
          </a:p>
          <a:p>
            <a:pPr eaLnBrk="1" hangingPunct="1"/>
            <a:r>
              <a:rPr lang="zh-CN" altLang="en-US" dirty="0"/>
              <a:t>容器是事件源， 写一个监听器的实现类，</a:t>
            </a:r>
          </a:p>
        </p:txBody>
      </p:sp>
      <p:sp>
        <p:nvSpPr>
          <p:cNvPr id="57347" name="矩形 4">
            <a:extLst>
              <a:ext uri="{FF2B5EF4-FFF2-40B4-BE49-F238E27FC236}">
                <a16:creationId xmlns:a16="http://schemas.microsoft.com/office/drawing/2014/main" id="{B261B6A4-8412-44D8-9156-F0B9537675BD}"/>
              </a:ext>
            </a:extLst>
          </p:cNvPr>
          <p:cNvSpPr>
            <a:spLocks noChangeArrowheads="1"/>
          </p:cNvSpPr>
          <p:nvPr/>
        </p:nvSpPr>
        <p:spPr bwMode="auto">
          <a:xfrm>
            <a:off x="1818675" y="1557339"/>
            <a:ext cx="3889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3</a:t>
            </a:r>
            <a:r>
              <a:rPr lang="zh-CN" altLang="en-US" dirty="0"/>
              <a:t>、 三种范围的比较</a:t>
            </a:r>
          </a:p>
        </p:txBody>
      </p:sp>
      <p:pic>
        <p:nvPicPr>
          <p:cNvPr id="57348" name="Picture 2">
            <a:extLst>
              <a:ext uri="{FF2B5EF4-FFF2-40B4-BE49-F238E27FC236}">
                <a16:creationId xmlns:a16="http://schemas.microsoft.com/office/drawing/2014/main" id="{C2264316-5A9F-43E4-87E4-44E151959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75" y="2333625"/>
            <a:ext cx="7854950" cy="253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3">
            <a:extLst>
              <a:ext uri="{FF2B5EF4-FFF2-40B4-BE49-F238E27FC236}">
                <a16:creationId xmlns:a16="http://schemas.microsoft.com/office/drawing/2014/main" id="{42DAF99C-6A93-42DD-A0DF-8777B722D7D1}"/>
              </a:ext>
            </a:extLst>
          </p:cNvPr>
          <p:cNvSpPr>
            <a:spLocks noChangeArrowheads="1"/>
          </p:cNvSpPr>
          <p:nvPr/>
        </p:nvSpPr>
        <p:spPr bwMode="auto">
          <a:xfrm>
            <a:off x="1944720" y="392730"/>
            <a:ext cx="79200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4</a:t>
            </a:r>
            <a:r>
              <a:rPr lang="zh-CN" altLang="en-US" dirty="0"/>
              <a:t>、 监听器作用</a:t>
            </a:r>
          </a:p>
          <a:p>
            <a:pPr eaLnBrk="1" hangingPunct="1"/>
            <a:r>
              <a:rPr lang="en-US" altLang="zh-CN" dirty="0"/>
              <a:t>1)</a:t>
            </a:r>
            <a:r>
              <a:rPr lang="zh-CN" altLang="en-US" dirty="0"/>
              <a:t>、 主要对 </a:t>
            </a:r>
            <a:r>
              <a:rPr lang="en-US" altLang="zh-CN" dirty="0" err="1"/>
              <a:t>ServletContext</a:t>
            </a:r>
            <a:r>
              <a:rPr lang="zh-CN" altLang="en-US" dirty="0"/>
              <a:t>、 </a:t>
            </a:r>
            <a:r>
              <a:rPr lang="en-US" altLang="zh-CN" dirty="0" err="1"/>
              <a:t>HttpSession</a:t>
            </a:r>
            <a:r>
              <a:rPr lang="zh-CN" altLang="en-US" dirty="0"/>
              <a:t>、 </a:t>
            </a:r>
            <a:r>
              <a:rPr lang="en-US" altLang="zh-CN" dirty="0" err="1"/>
              <a:t>ServletRequest</a:t>
            </a:r>
            <a:r>
              <a:rPr lang="en-US" altLang="zh-CN" dirty="0"/>
              <a:t> </a:t>
            </a:r>
            <a:r>
              <a:rPr lang="zh-CN" altLang="en-US" dirty="0"/>
              <a:t>等对象行为的监听</a:t>
            </a:r>
          </a:p>
          <a:p>
            <a:pPr eaLnBrk="1" hangingPunct="1"/>
            <a:r>
              <a:rPr lang="en-US" altLang="zh-CN" dirty="0"/>
              <a:t>2)</a:t>
            </a:r>
            <a:r>
              <a:rPr lang="zh-CN" altLang="en-US" dirty="0"/>
              <a:t>、 必须要实现一个或多个 </a:t>
            </a:r>
            <a:r>
              <a:rPr lang="en-US" altLang="zh-CN" dirty="0"/>
              <a:t>listener interface</a:t>
            </a:r>
          </a:p>
          <a:p>
            <a:pPr eaLnBrk="1" hangingPunct="1"/>
            <a:r>
              <a:rPr lang="en-US" altLang="zh-CN" dirty="0"/>
              <a:t>3)</a:t>
            </a:r>
            <a:r>
              <a:rPr lang="zh-CN" altLang="en-US" dirty="0"/>
              <a:t>、 有两类监听器：</a:t>
            </a:r>
          </a:p>
          <a:p>
            <a:pPr eaLnBrk="1" hangingPunct="1"/>
            <a:r>
              <a:rPr lang="zh-CN" altLang="en-US" dirty="0"/>
              <a:t>声明周期监听器</a:t>
            </a:r>
          </a:p>
          <a:p>
            <a:pPr eaLnBrk="1" hangingPunct="1"/>
            <a:r>
              <a:rPr lang="en-US" altLang="zh-CN" dirty="0" err="1"/>
              <a:t>ServletContextListener</a:t>
            </a:r>
            <a:endParaRPr lang="en-US" altLang="zh-CN" dirty="0"/>
          </a:p>
          <a:p>
            <a:pPr eaLnBrk="1" hangingPunct="1"/>
            <a:r>
              <a:rPr lang="en-US" altLang="zh-CN" dirty="0" err="1"/>
              <a:t>HttpSessionListener</a:t>
            </a:r>
            <a:endParaRPr lang="en-US" altLang="zh-CN" dirty="0"/>
          </a:p>
          <a:p>
            <a:pPr eaLnBrk="1" hangingPunct="1"/>
            <a:r>
              <a:rPr lang="en-US" altLang="zh-CN" dirty="0" err="1"/>
              <a:t>ServletRequestListener</a:t>
            </a:r>
            <a:r>
              <a:rPr lang="zh-CN" altLang="en-US" dirty="0"/>
              <a:t>（</a:t>
            </a:r>
            <a:r>
              <a:rPr lang="en-US" altLang="zh-CN" dirty="0"/>
              <a:t>2.4 </a:t>
            </a:r>
            <a:r>
              <a:rPr lang="zh-CN" altLang="en-US" dirty="0"/>
              <a:t>版本之后）</a:t>
            </a:r>
          </a:p>
          <a:p>
            <a:pPr eaLnBrk="1" hangingPunct="1"/>
            <a:r>
              <a:rPr lang="zh-CN" altLang="en-US" dirty="0"/>
              <a:t>对象状态监听器</a:t>
            </a:r>
          </a:p>
          <a:p>
            <a:pPr eaLnBrk="1" hangingPunct="1"/>
            <a:r>
              <a:rPr lang="en-US" altLang="zh-CN" dirty="0" err="1"/>
              <a:t>ServletContextAttributeListener</a:t>
            </a:r>
            <a:endParaRPr lang="en-US" altLang="zh-CN" dirty="0"/>
          </a:p>
          <a:p>
            <a:pPr eaLnBrk="1" hangingPunct="1"/>
            <a:r>
              <a:rPr lang="en-US" altLang="zh-CN" dirty="0" err="1"/>
              <a:t>HttpSessionAttributeListener</a:t>
            </a:r>
            <a:endParaRPr lang="en-US" altLang="zh-CN" dirty="0"/>
          </a:p>
          <a:p>
            <a:pPr eaLnBrk="1" hangingPunct="1"/>
            <a:r>
              <a:rPr lang="en-US" altLang="zh-CN" dirty="0" err="1"/>
              <a:t>ServletRequestAttributeListener</a:t>
            </a:r>
            <a:endParaRPr lang="en-US" altLang="zh-CN" dirty="0"/>
          </a:p>
          <a:p>
            <a:pPr eaLnBrk="1" hangingPunct="1"/>
            <a:r>
              <a:rPr lang="en-US" altLang="zh-CN" dirty="0"/>
              <a:t>4)</a:t>
            </a:r>
            <a:r>
              <a:rPr lang="zh-CN" altLang="en-US" dirty="0"/>
              <a:t>、 </a:t>
            </a:r>
            <a:r>
              <a:rPr lang="en-US" altLang="zh-CN" dirty="0" err="1"/>
              <a:t>ServletContextListener</a:t>
            </a:r>
            <a:r>
              <a:rPr lang="en-US" altLang="zh-CN" dirty="0"/>
              <a:t> </a:t>
            </a:r>
            <a:r>
              <a:rPr lang="zh-CN" altLang="en-US" dirty="0"/>
              <a:t>中不能取得请求中的参数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3">
            <a:extLst>
              <a:ext uri="{FF2B5EF4-FFF2-40B4-BE49-F238E27FC236}">
                <a16:creationId xmlns:a16="http://schemas.microsoft.com/office/drawing/2014/main" id="{5ED1FD67-2137-4F82-88BB-4E57F24257EE}"/>
              </a:ext>
            </a:extLst>
          </p:cNvPr>
          <p:cNvSpPr>
            <a:spLocks noChangeArrowheads="1"/>
          </p:cNvSpPr>
          <p:nvPr/>
        </p:nvSpPr>
        <p:spPr bwMode="auto">
          <a:xfrm>
            <a:off x="305601" y="241301"/>
            <a:ext cx="347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5</a:t>
            </a:r>
            <a:r>
              <a:rPr lang="zh-CN" altLang="en-US" dirty="0"/>
              <a:t>、 </a:t>
            </a:r>
            <a:r>
              <a:rPr lang="en-US" altLang="zh-CN" dirty="0"/>
              <a:t>listener</a:t>
            </a:r>
            <a:r>
              <a:rPr lang="zh-CN" altLang="en-US" dirty="0"/>
              <a:t>的配置和代码</a:t>
            </a:r>
          </a:p>
        </p:txBody>
      </p:sp>
      <p:pic>
        <p:nvPicPr>
          <p:cNvPr id="59395" name="Picture 2">
            <a:extLst>
              <a:ext uri="{FF2B5EF4-FFF2-40B4-BE49-F238E27FC236}">
                <a16:creationId xmlns:a16="http://schemas.microsoft.com/office/drawing/2014/main" id="{A60BEED7-53C2-4BA7-BBD6-28FDF563B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123" y="1158000"/>
            <a:ext cx="78359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6" name="Picture 3">
            <a:extLst>
              <a:ext uri="{FF2B5EF4-FFF2-40B4-BE49-F238E27FC236}">
                <a16:creationId xmlns:a16="http://schemas.microsoft.com/office/drawing/2014/main" id="{9BB7E3FB-CB72-4759-8AFD-4DAD85D77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123" y="2226825"/>
            <a:ext cx="7874000" cy="36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7" name="矩形 6">
            <a:extLst>
              <a:ext uri="{FF2B5EF4-FFF2-40B4-BE49-F238E27FC236}">
                <a16:creationId xmlns:a16="http://schemas.microsoft.com/office/drawing/2014/main" id="{30FBE55A-5CA5-41B8-B7CB-E4AA6A78E932}"/>
              </a:ext>
            </a:extLst>
          </p:cNvPr>
          <p:cNvSpPr>
            <a:spLocks noChangeArrowheads="1"/>
          </p:cNvSpPr>
          <p:nvPr/>
        </p:nvSpPr>
        <p:spPr bwMode="auto">
          <a:xfrm>
            <a:off x="378428" y="742123"/>
            <a:ext cx="734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Xml</a:t>
            </a:r>
            <a:r>
              <a:rPr lang="zh-CN" altLang="en-US" sz="2000" dirty="0"/>
              <a:t>中：</a:t>
            </a:r>
          </a:p>
        </p:txBody>
      </p:sp>
      <p:sp>
        <p:nvSpPr>
          <p:cNvPr id="59398" name="矩形 7">
            <a:extLst>
              <a:ext uri="{FF2B5EF4-FFF2-40B4-BE49-F238E27FC236}">
                <a16:creationId xmlns:a16="http://schemas.microsoft.com/office/drawing/2014/main" id="{507474AE-EE20-4B42-B9C5-21842990C2A0}"/>
              </a:ext>
            </a:extLst>
          </p:cNvPr>
          <p:cNvSpPr>
            <a:spLocks noChangeArrowheads="1"/>
          </p:cNvSpPr>
          <p:nvPr/>
        </p:nvSpPr>
        <p:spPr bwMode="auto">
          <a:xfrm>
            <a:off x="376840" y="2226825"/>
            <a:ext cx="7345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servlet</a:t>
            </a:r>
            <a:r>
              <a:rPr lang="zh-CN" altLang="en-US" sz="2000" dirty="0"/>
              <a:t>中：</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E5C2E-C68C-4EA9-B2BE-7C7B92458A0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4661"/>
          <a:stretch/>
        </p:blipFill>
        <p:spPr>
          <a:xfrm>
            <a:off x="20" y="-1"/>
            <a:ext cx="12191980" cy="6858000"/>
          </a:xfrm>
          <a:prstGeom prst="rect">
            <a:avLst/>
          </a:prstGeom>
        </p:spPr>
      </p:pic>
      <p:sp>
        <p:nvSpPr>
          <p:cNvPr id="9" name="Freeform: Shape 8">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a:ea typeface="黑体"/>
            </a:endParaRPr>
          </a:p>
        </p:txBody>
      </p:sp>
      <p:sp>
        <p:nvSpPr>
          <p:cNvPr id="6" name="Rectangle 5">
            <a:extLst>
              <a:ext uri="{FF2B5EF4-FFF2-40B4-BE49-F238E27FC236}">
                <a16:creationId xmlns:a16="http://schemas.microsoft.com/office/drawing/2014/main" id="{27B15CA2-88EC-4E24-9149-55C35A6DEDC0}"/>
              </a:ext>
            </a:extLst>
          </p:cNvPr>
          <p:cNvSpPr/>
          <p:nvPr/>
        </p:nvSpPr>
        <p:spPr>
          <a:xfrm>
            <a:off x="1" y="2419815"/>
            <a:ext cx="12192000" cy="1973765"/>
          </a:xfrm>
          <a:prstGeom prst="rect">
            <a:avLst/>
          </a:prstGeom>
          <a:solidFill>
            <a:srgbClr val="003047">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黑体"/>
            </a:endParaRPr>
          </a:p>
        </p:txBody>
      </p:sp>
      <p:sp>
        <p:nvSpPr>
          <p:cNvPr id="7" name="TextBox 6">
            <a:extLst>
              <a:ext uri="{FF2B5EF4-FFF2-40B4-BE49-F238E27FC236}">
                <a16:creationId xmlns:a16="http://schemas.microsoft.com/office/drawing/2014/main" id="{B2AED601-E3C9-4CBC-A7A1-D333A56FAB74}"/>
              </a:ext>
            </a:extLst>
          </p:cNvPr>
          <p:cNvSpPr txBox="1"/>
          <p:nvPr/>
        </p:nvSpPr>
        <p:spPr>
          <a:xfrm>
            <a:off x="974579" y="2967335"/>
            <a:ext cx="3660169" cy="923330"/>
          </a:xfrm>
          <a:prstGeom prst="rect">
            <a:avLst/>
          </a:prstGeom>
          <a:noFill/>
        </p:spPr>
        <p:txBody>
          <a:bodyPr wrap="none" rtlCol="0">
            <a:spAutoFit/>
          </a:bodyPr>
          <a:lstStyle/>
          <a:p>
            <a:r>
              <a:rPr lang="en-US" sz="5400" b="1">
                <a:solidFill>
                  <a:schemeClr val="bg1"/>
                </a:solidFill>
                <a:latin typeface="Arial"/>
                <a:ea typeface="黑体"/>
                <a:cs typeface="Open Sans" panose="020B0606030504020204" pitchFamily="34" charset="0"/>
              </a:rPr>
              <a:t>Thank You</a:t>
            </a:r>
          </a:p>
        </p:txBody>
      </p:sp>
    </p:spTree>
    <p:extLst>
      <p:ext uri="{BB962C8B-B14F-4D97-AF65-F5344CB8AC3E}">
        <p14:creationId xmlns:p14="http://schemas.microsoft.com/office/powerpoint/2010/main" val="184630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C672FCC2-EAED-45F6-BDDF-63C1BE16BF5A}"/>
              </a:ext>
            </a:extLst>
          </p:cNvPr>
          <p:cNvSpPr>
            <a:spLocks noGrp="1"/>
          </p:cNvSpPr>
          <p:nvPr>
            <p:ph type="title" idx="4294967295"/>
          </p:nvPr>
        </p:nvSpPr>
        <p:spPr>
          <a:xfrm>
            <a:off x="0" y="365125"/>
            <a:ext cx="10515600" cy="1325563"/>
          </a:xfrm>
          <a:prstGeom prst="rect">
            <a:avLst/>
          </a:prstGeom>
        </p:spPr>
        <p:txBody>
          <a:bodyPr/>
          <a:lstStyle/>
          <a:p>
            <a:pPr eaLnBrk="1" hangingPunct="1"/>
            <a:r>
              <a:rPr lang="zh-CN" altLang="en-US"/>
              <a:t> </a:t>
            </a:r>
            <a:r>
              <a:rPr lang="en-US" altLang="zh-CN"/>
              <a:t>Tomcat</a:t>
            </a:r>
            <a:r>
              <a:rPr lang="zh-CN" altLang="en-US"/>
              <a:t>服务器具体介绍</a:t>
            </a:r>
          </a:p>
        </p:txBody>
      </p:sp>
      <p:sp>
        <p:nvSpPr>
          <p:cNvPr id="7171" name="内容占位符 2">
            <a:extLst>
              <a:ext uri="{FF2B5EF4-FFF2-40B4-BE49-F238E27FC236}">
                <a16:creationId xmlns:a16="http://schemas.microsoft.com/office/drawing/2014/main" id="{7B8EAF8C-B85F-4C5E-9966-0B4400EF4A7F}"/>
              </a:ext>
            </a:extLst>
          </p:cNvPr>
          <p:cNvSpPr>
            <a:spLocks noGrp="1"/>
          </p:cNvSpPr>
          <p:nvPr>
            <p:ph idx="4294967295"/>
          </p:nvPr>
        </p:nvSpPr>
        <p:spPr>
          <a:xfrm>
            <a:off x="1190824" y="993496"/>
            <a:ext cx="8121852" cy="5167607"/>
          </a:xfrm>
        </p:spPr>
        <p:txBody>
          <a:bodyPr/>
          <a:lstStyle/>
          <a:p>
            <a:pPr eaLnBrk="1" hangingPunct="1"/>
            <a:r>
              <a:rPr lang="zh-CN" altLang="en-US" sz="1800" dirty="0"/>
              <a:t>（</a:t>
            </a:r>
            <a:r>
              <a:rPr lang="en-US" altLang="zh-CN" sz="1800" dirty="0"/>
              <a:t>1</a:t>
            </a:r>
            <a:r>
              <a:rPr lang="zh-CN" altLang="en-US" sz="1800" dirty="0"/>
              <a:t>） </a:t>
            </a:r>
            <a:r>
              <a:rPr lang="en-US" altLang="zh-CN" sz="1800" dirty="0"/>
              <a:t>tomcat </a:t>
            </a:r>
            <a:r>
              <a:rPr lang="zh-CN" altLang="en-US" sz="1800" dirty="0"/>
              <a:t>的默认监听端口是 </a:t>
            </a:r>
            <a:r>
              <a:rPr lang="en-US" altLang="zh-CN" sz="1800" dirty="0"/>
              <a:t>8080</a:t>
            </a:r>
            <a:r>
              <a:rPr lang="zh-CN" altLang="en-US" sz="1800" dirty="0"/>
              <a:t>， 每当接受到一个连接请求， 就会为其分配一个线程。</a:t>
            </a:r>
          </a:p>
          <a:p>
            <a:pPr eaLnBrk="1" hangingPunct="1"/>
            <a:r>
              <a:rPr lang="zh-CN" altLang="en-US" sz="1800" dirty="0"/>
              <a:t>（</a:t>
            </a:r>
            <a:r>
              <a:rPr lang="en-US" altLang="zh-CN" sz="1800" dirty="0"/>
              <a:t>2</a:t>
            </a:r>
            <a:r>
              <a:rPr lang="zh-CN" altLang="en-US" sz="1800" dirty="0"/>
              <a:t>） </a:t>
            </a:r>
            <a:r>
              <a:rPr lang="en-US" altLang="zh-CN" sz="1800" dirty="0"/>
              <a:t>Tomcat </a:t>
            </a:r>
            <a:r>
              <a:rPr lang="zh-CN" altLang="en-US" sz="1800" dirty="0"/>
              <a:t>的 </a:t>
            </a:r>
            <a:r>
              <a:rPr lang="en-US" altLang="zh-CN" sz="1800" dirty="0"/>
              <a:t>web </a:t>
            </a:r>
            <a:r>
              <a:rPr lang="zh-CN" altLang="en-US" sz="1800" dirty="0"/>
              <a:t>应用文件夹放在 </a:t>
            </a:r>
            <a:r>
              <a:rPr lang="en-US" altLang="zh-CN" sz="1800" dirty="0"/>
              <a:t>webapps </a:t>
            </a:r>
            <a:r>
              <a:rPr lang="zh-CN" altLang="en-US" sz="1800" dirty="0"/>
              <a:t>下。</a:t>
            </a:r>
          </a:p>
          <a:p>
            <a:pPr eaLnBrk="1" hangingPunct="1"/>
            <a:r>
              <a:rPr lang="zh-CN" altLang="en-US" sz="1800" dirty="0"/>
              <a:t>每个 </a:t>
            </a:r>
            <a:r>
              <a:rPr lang="en-US" altLang="zh-CN" sz="1800" dirty="0"/>
              <a:t>web </a:t>
            </a:r>
            <a:r>
              <a:rPr lang="zh-CN" altLang="en-US" sz="1800" dirty="0"/>
              <a:t>应用的文件夹下都要有 </a:t>
            </a:r>
            <a:r>
              <a:rPr lang="en-US" altLang="zh-CN" sz="1800" dirty="0"/>
              <a:t>WEB-INF </a:t>
            </a:r>
            <a:r>
              <a:rPr lang="zh-CN" altLang="en-US" sz="1800" dirty="0"/>
              <a:t>文件夹，</a:t>
            </a:r>
          </a:p>
          <a:p>
            <a:pPr eaLnBrk="1" hangingPunct="1"/>
            <a:r>
              <a:rPr lang="en-US" altLang="zh-CN" sz="1800" dirty="0"/>
              <a:t>WEB-INF </a:t>
            </a:r>
            <a:r>
              <a:rPr lang="zh-CN" altLang="en-US" sz="1800" dirty="0"/>
              <a:t>文件夹下有 </a:t>
            </a:r>
            <a:r>
              <a:rPr lang="en-US" altLang="zh-CN" sz="1800" dirty="0"/>
              <a:t>classes</a:t>
            </a:r>
            <a:r>
              <a:rPr lang="zh-CN" altLang="en-US" sz="1800" dirty="0"/>
              <a:t>， 和 </a:t>
            </a:r>
            <a:r>
              <a:rPr lang="en-US" altLang="zh-CN" sz="1800" dirty="0"/>
              <a:t>lib </a:t>
            </a:r>
            <a:r>
              <a:rPr lang="zh-CN" altLang="en-US" sz="1800" dirty="0"/>
              <a:t>文件夹， 以及一个 </a:t>
            </a:r>
            <a:r>
              <a:rPr lang="en-US" altLang="zh-CN" sz="1800" dirty="0"/>
              <a:t>web.xml </a:t>
            </a:r>
            <a:r>
              <a:rPr lang="zh-CN" altLang="en-US" sz="1800" dirty="0"/>
              <a:t>文件，</a:t>
            </a:r>
          </a:p>
          <a:p>
            <a:pPr eaLnBrk="1" hangingPunct="1"/>
            <a:r>
              <a:rPr lang="zh-CN" altLang="en-US" sz="1800" dirty="0"/>
              <a:t>类文件放在 </a:t>
            </a:r>
            <a:r>
              <a:rPr lang="en-US" altLang="zh-CN" sz="1800" dirty="0"/>
              <a:t>classes </a:t>
            </a:r>
            <a:r>
              <a:rPr lang="zh-CN" altLang="en-US" sz="1800" dirty="0"/>
              <a:t>中， </a:t>
            </a:r>
            <a:r>
              <a:rPr lang="en-US" altLang="zh-CN" sz="1800" dirty="0"/>
              <a:t>jar </a:t>
            </a:r>
            <a:r>
              <a:rPr lang="zh-CN" altLang="en-US" sz="1800" dirty="0"/>
              <a:t>文件可以放在 </a:t>
            </a:r>
            <a:r>
              <a:rPr lang="en-US" altLang="zh-CN" sz="1800" dirty="0"/>
              <a:t>lib </a:t>
            </a:r>
            <a:r>
              <a:rPr lang="zh-CN" altLang="en-US" sz="1800" dirty="0"/>
              <a:t>中。</a:t>
            </a:r>
            <a:endParaRPr lang="en-US" altLang="zh-CN" sz="1800" dirty="0"/>
          </a:p>
          <a:p>
            <a:pPr eaLnBrk="1" hangingPunct="1"/>
            <a:endParaRPr lang="en-US" altLang="zh-CN" sz="1800" dirty="0"/>
          </a:p>
          <a:p>
            <a:pPr eaLnBrk="1" hangingPunct="1"/>
            <a:endParaRPr lang="en-US" altLang="zh-CN" sz="1800" dirty="0"/>
          </a:p>
          <a:p>
            <a:pPr eaLnBrk="1" hangingPunct="1"/>
            <a:endParaRPr lang="en-US" altLang="zh-CN" sz="1800" dirty="0"/>
          </a:p>
          <a:p>
            <a:pPr eaLnBrk="1" hangingPunct="1"/>
            <a:endParaRPr lang="en-US" altLang="zh-CN" sz="1800" dirty="0"/>
          </a:p>
          <a:p>
            <a:pPr eaLnBrk="1" hangingPunct="1"/>
            <a:endParaRPr lang="en-US" altLang="zh-CN" sz="1800" dirty="0"/>
          </a:p>
          <a:p>
            <a:pPr eaLnBrk="1" hangingPunct="1"/>
            <a:endParaRPr lang="en-US" altLang="zh-CN" sz="1800" dirty="0"/>
          </a:p>
          <a:p>
            <a:pPr eaLnBrk="1" hangingPunct="1"/>
            <a:endParaRPr lang="en-US" altLang="zh-CN" sz="1800" dirty="0"/>
          </a:p>
          <a:p>
            <a:pPr eaLnBrk="1" hangingPunct="1"/>
            <a:r>
              <a:rPr lang="en-US" altLang="zh-CN" sz="1800" dirty="0"/>
              <a:t>Dynamic web project</a:t>
            </a:r>
            <a:r>
              <a:rPr lang="zh-CN" altLang="en-US" sz="1800" dirty="0"/>
              <a:t>：</a:t>
            </a:r>
            <a:r>
              <a:rPr lang="en-US" altLang="zh-CN" sz="1800" dirty="0" err="1"/>
              <a:t>WebContent</a:t>
            </a:r>
            <a:endParaRPr lang="zh-CN" altLang="en-US" sz="1800" dirty="0"/>
          </a:p>
        </p:txBody>
      </p:sp>
      <p:pic>
        <p:nvPicPr>
          <p:cNvPr id="7172" name="Picture 2">
            <a:extLst>
              <a:ext uri="{FF2B5EF4-FFF2-40B4-BE49-F238E27FC236}">
                <a16:creationId xmlns:a16="http://schemas.microsoft.com/office/drawing/2014/main" id="{AEA95E92-4469-491E-A7B4-FD4EB7E01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266" y="3029503"/>
            <a:ext cx="71278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8FE48115-8C6A-4EDE-B771-C05C4C1C1B1B}"/>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Tomcat</a:t>
            </a:r>
            <a:r>
              <a:rPr lang="zh-CN" altLang="en-US"/>
              <a:t>服务器具体介绍</a:t>
            </a:r>
          </a:p>
        </p:txBody>
      </p:sp>
      <p:sp>
        <p:nvSpPr>
          <p:cNvPr id="8195" name="内容占位符 2">
            <a:extLst>
              <a:ext uri="{FF2B5EF4-FFF2-40B4-BE49-F238E27FC236}">
                <a16:creationId xmlns:a16="http://schemas.microsoft.com/office/drawing/2014/main" id="{A3BEE916-D87C-4311-8139-0FB12144E4FD}"/>
              </a:ext>
            </a:extLst>
          </p:cNvPr>
          <p:cNvSpPr>
            <a:spLocks noGrp="1"/>
          </p:cNvSpPr>
          <p:nvPr>
            <p:ph idx="4294967295"/>
          </p:nvPr>
        </p:nvSpPr>
        <p:spPr>
          <a:xfrm>
            <a:off x="0" y="1825625"/>
            <a:ext cx="10515600" cy="4351338"/>
          </a:xfrm>
        </p:spPr>
        <p:txBody>
          <a:bodyPr/>
          <a:lstStyle/>
          <a:p>
            <a:pPr eaLnBrk="1" hangingPunct="1"/>
            <a:r>
              <a:rPr lang="zh-CN" altLang="en-US" sz="1800"/>
              <a:t>（</a:t>
            </a:r>
            <a:r>
              <a:rPr lang="en-US" altLang="zh-CN" sz="1800"/>
              <a:t>3</a:t>
            </a:r>
            <a:r>
              <a:rPr lang="zh-CN" altLang="en-US" sz="1800"/>
              <a:t>） </a:t>
            </a:r>
            <a:r>
              <a:rPr lang="en-US" altLang="zh-CN" sz="1800"/>
              <a:t>tomcat </a:t>
            </a:r>
            <a:r>
              <a:rPr lang="zh-CN" altLang="en-US" sz="1800"/>
              <a:t>中配置了 </a:t>
            </a:r>
            <a:r>
              <a:rPr lang="en-US" altLang="zh-CN" sz="1800"/>
              <a:t>root </a:t>
            </a:r>
            <a:r>
              <a:rPr lang="zh-CN" altLang="en-US" sz="1800"/>
              <a:t>缺省应用， 也就是在不指定的情况下会默认访问这个应用。</a:t>
            </a:r>
          </a:p>
          <a:p>
            <a:pPr eaLnBrk="1" hangingPunct="1"/>
            <a:r>
              <a:rPr lang="zh-CN" altLang="en-US" sz="1800"/>
              <a:t>（</a:t>
            </a:r>
            <a:r>
              <a:rPr lang="en-US" altLang="zh-CN" sz="1800"/>
              <a:t>4</a:t>
            </a:r>
            <a:r>
              <a:rPr lang="zh-CN" altLang="en-US" sz="1800"/>
              <a:t>） 访问应用时， 在端口号后加上 </a:t>
            </a:r>
            <a:r>
              <a:rPr lang="en-US" altLang="zh-CN" sz="1800"/>
              <a:t>web </a:t>
            </a:r>
            <a:r>
              <a:rPr lang="zh-CN" altLang="en-US" sz="1800"/>
              <a:t>应用文件夹的名字</a:t>
            </a:r>
          </a:p>
          <a:p>
            <a:pPr eaLnBrk="1" hangingPunct="1"/>
            <a:r>
              <a:rPr lang="en-US" altLang="zh-CN" sz="1800"/>
              <a:t>http://localhost:8080/xxxxx/xxxx.html</a:t>
            </a:r>
            <a:r>
              <a:rPr lang="zh-CN" altLang="en-US" sz="1800"/>
              <a:t>，</a:t>
            </a:r>
          </a:p>
          <a:p>
            <a:pPr eaLnBrk="1" hangingPunct="1"/>
            <a:r>
              <a:rPr lang="zh-CN" altLang="en-US" sz="1800"/>
              <a:t>静态页面只能放在 </a:t>
            </a:r>
            <a:r>
              <a:rPr lang="en-US" altLang="zh-CN" sz="1800"/>
              <a:t>web </a:t>
            </a:r>
            <a:r>
              <a:rPr lang="zh-CN" altLang="en-US" sz="1800"/>
              <a:t>应用的文件夹下， 不能放在 </a:t>
            </a:r>
            <a:r>
              <a:rPr lang="en-US" altLang="zh-CN" sz="1800"/>
              <a:t>WEB-INF </a:t>
            </a:r>
            <a:r>
              <a:rPr lang="zh-CN" altLang="en-US" sz="1800"/>
              <a:t>文件夹下， </a:t>
            </a:r>
            <a:r>
              <a:rPr lang="en-US" altLang="zh-CN" sz="1800"/>
              <a:t>WEB-INF </a:t>
            </a:r>
            <a:r>
              <a:rPr lang="zh-CN" altLang="en-US" sz="1800"/>
              <a:t>文件</a:t>
            </a:r>
          </a:p>
          <a:p>
            <a:pPr eaLnBrk="1" hangingPunct="1"/>
            <a:r>
              <a:rPr lang="zh-CN" altLang="en-US" sz="1800"/>
              <a:t>夹中的资源是受保护的， 不能够通过网络访问到。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661EF3A-D660-4466-BC78-F6D0007163FA}"/>
              </a:ext>
            </a:extLst>
          </p:cNvPr>
          <p:cNvSpPr>
            <a:spLocks noGrp="1"/>
          </p:cNvSpPr>
          <p:nvPr>
            <p:ph type="title" idx="4294967295"/>
          </p:nvPr>
        </p:nvSpPr>
        <p:spPr>
          <a:xfrm>
            <a:off x="0" y="365125"/>
            <a:ext cx="10515600" cy="1325563"/>
          </a:xfrm>
          <a:prstGeom prst="rect">
            <a:avLst/>
          </a:prstGeom>
        </p:spPr>
        <p:txBody>
          <a:bodyPr/>
          <a:lstStyle/>
          <a:p>
            <a:pPr eaLnBrk="1" hangingPunct="1"/>
            <a:r>
              <a:rPr lang="en-US" altLang="zh-CN"/>
              <a:t>Servlet</a:t>
            </a:r>
            <a:r>
              <a:rPr lang="zh-CN" altLang="en-US"/>
              <a:t>的调用过程</a:t>
            </a:r>
          </a:p>
        </p:txBody>
      </p:sp>
      <p:sp>
        <p:nvSpPr>
          <p:cNvPr id="9219" name="矩形 3">
            <a:extLst>
              <a:ext uri="{FF2B5EF4-FFF2-40B4-BE49-F238E27FC236}">
                <a16:creationId xmlns:a16="http://schemas.microsoft.com/office/drawing/2014/main" id="{6CF43DFE-B885-49CF-817B-1EBA7BD14FC3}"/>
              </a:ext>
            </a:extLst>
          </p:cNvPr>
          <p:cNvSpPr>
            <a:spLocks noChangeArrowheads="1"/>
          </p:cNvSpPr>
          <p:nvPr/>
        </p:nvSpPr>
        <p:spPr bwMode="auto">
          <a:xfrm>
            <a:off x="2099468" y="1027906"/>
            <a:ext cx="7993063"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1</a:t>
            </a:r>
            <a:r>
              <a:rPr lang="zh-CN" altLang="en-US" dirty="0"/>
              <a:t>， 用户通过浏览器向 </a:t>
            </a:r>
            <a:r>
              <a:rPr lang="en-US" altLang="zh-CN" dirty="0"/>
              <a:t>web </a:t>
            </a:r>
            <a:r>
              <a:rPr lang="zh-CN" altLang="en-US" dirty="0"/>
              <a:t>服务器发送请求</a:t>
            </a:r>
          </a:p>
          <a:p>
            <a:pPr eaLnBrk="1" hangingPunct="1"/>
            <a:r>
              <a:rPr lang="en-US" altLang="zh-CN" dirty="0"/>
              <a:t>http://serverip:port/apppath</a:t>
            </a:r>
          </a:p>
          <a:p>
            <a:pPr eaLnBrk="1" hangingPunct="1"/>
            <a:r>
              <a:rPr lang="en-US" altLang="zh-CN" dirty="0"/>
              <a:t>2</a:t>
            </a:r>
            <a:r>
              <a:rPr lang="zh-CN" altLang="en-US" dirty="0"/>
              <a:t>， 服务器为用户定位资源</a:t>
            </a:r>
          </a:p>
          <a:p>
            <a:pPr eaLnBrk="1" hangingPunct="1"/>
            <a:r>
              <a:rPr lang="zh-CN" altLang="en-US" dirty="0"/>
              <a:t>（</a:t>
            </a:r>
            <a:r>
              <a:rPr lang="en-US" altLang="zh-CN" dirty="0"/>
              <a:t>1</a:t>
            </a:r>
            <a:r>
              <a:rPr lang="zh-CN" altLang="en-US" dirty="0"/>
              <a:t>） 静态资源：</a:t>
            </a:r>
          </a:p>
          <a:p>
            <a:pPr eaLnBrk="1" hangingPunct="1"/>
            <a:r>
              <a:rPr lang="en-US" altLang="zh-CN" dirty="0"/>
              <a:t>/a.html /a/b.html</a:t>
            </a:r>
          </a:p>
          <a:p>
            <a:pPr eaLnBrk="1" hangingPunct="1"/>
            <a:r>
              <a:rPr lang="zh-CN" altLang="en-US" dirty="0"/>
              <a:t>这里的路径是针对 </a:t>
            </a:r>
            <a:r>
              <a:rPr lang="en-US" altLang="zh-CN" dirty="0"/>
              <a:t>web </a:t>
            </a:r>
            <a:r>
              <a:rPr lang="zh-CN" altLang="en-US" dirty="0"/>
              <a:t>应用文件夹目录， 读文件并把内容发送到客户端</a:t>
            </a:r>
          </a:p>
          <a:p>
            <a:pPr eaLnBrk="1" hangingPunct="1"/>
            <a:r>
              <a:rPr lang="zh-CN" altLang="en-US" dirty="0"/>
              <a:t>（</a:t>
            </a:r>
            <a:r>
              <a:rPr lang="en-US" altLang="zh-CN" dirty="0"/>
              <a:t>2</a:t>
            </a:r>
            <a:r>
              <a:rPr lang="zh-CN" altLang="en-US" dirty="0"/>
              <a:t>） 动态资源：</a:t>
            </a:r>
          </a:p>
          <a:p>
            <a:pPr eaLnBrk="1" hangingPunct="1"/>
            <a:r>
              <a:rPr lang="zh-CN" altLang="en-US" dirty="0"/>
              <a:t>解析 </a:t>
            </a:r>
            <a:r>
              <a:rPr lang="en-US" altLang="zh-CN" dirty="0"/>
              <a:t>web.xml </a:t>
            </a:r>
            <a:r>
              <a:rPr lang="zh-CN" altLang="en-US" dirty="0"/>
              <a:t>定位 </a:t>
            </a:r>
            <a:r>
              <a:rPr lang="en-US" altLang="zh-CN" dirty="0"/>
              <a:t>Servlet </a:t>
            </a:r>
            <a:r>
              <a:rPr lang="zh-CN" altLang="en-US" dirty="0"/>
              <a:t>类的名字</a:t>
            </a:r>
          </a:p>
          <a:p>
            <a:pPr eaLnBrk="1" hangingPunct="1"/>
            <a:r>
              <a:rPr lang="zh-CN" altLang="en-US" dirty="0"/>
              <a:t>装载类（</a:t>
            </a:r>
            <a:r>
              <a:rPr lang="en-US" altLang="zh-CN" dirty="0"/>
              <a:t>WEB-INF/classes </a:t>
            </a:r>
            <a:r>
              <a:rPr lang="zh-CN" altLang="en-US" dirty="0"/>
              <a:t>或 </a:t>
            </a:r>
            <a:r>
              <a:rPr lang="en-US" altLang="zh-CN" dirty="0"/>
              <a:t>WEB-INF/lib/*.jar</a:t>
            </a:r>
            <a:r>
              <a:rPr lang="zh-CN" altLang="en-US" dirty="0"/>
              <a:t>）</a:t>
            </a:r>
          </a:p>
          <a:p>
            <a:pPr eaLnBrk="1" hangingPunct="1"/>
            <a:r>
              <a:rPr lang="zh-CN" altLang="en-US" dirty="0"/>
              <a:t>创建该对象的实例</a:t>
            </a:r>
          </a:p>
        </p:txBody>
      </p:sp>
      <p:sp>
        <p:nvSpPr>
          <p:cNvPr id="9220" name="矩形 4">
            <a:extLst>
              <a:ext uri="{FF2B5EF4-FFF2-40B4-BE49-F238E27FC236}">
                <a16:creationId xmlns:a16="http://schemas.microsoft.com/office/drawing/2014/main" id="{5FE0B3C4-CBA2-4CAC-B6BE-C2D2FE37858C}"/>
              </a:ext>
            </a:extLst>
          </p:cNvPr>
          <p:cNvSpPr>
            <a:spLocks noChangeArrowheads="1"/>
          </p:cNvSpPr>
          <p:nvPr/>
        </p:nvSpPr>
        <p:spPr bwMode="auto">
          <a:xfrm>
            <a:off x="2099467" y="5183981"/>
            <a:ext cx="82430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Servlet ser=(Servlet)(</a:t>
            </a:r>
            <a:r>
              <a:rPr lang="en-US" altLang="zh-CN" sz="1800" dirty="0" err="1"/>
              <a:t>Class.forName</a:t>
            </a:r>
            <a:r>
              <a:rPr lang="en-US" altLang="zh-CN" sz="1800" dirty="0"/>
              <a:t>("servlet </a:t>
            </a:r>
            <a:r>
              <a:rPr lang="zh-CN" altLang="en-US" sz="1800" dirty="0"/>
              <a:t>类名</a:t>
            </a:r>
            <a:r>
              <a:rPr lang="en-US" altLang="zh-CN" sz="1800" dirty="0"/>
              <a:t>")).</a:t>
            </a:r>
            <a:r>
              <a:rPr lang="en-US" altLang="zh-CN" sz="1800" dirty="0" err="1"/>
              <a:t>newInstance</a:t>
            </a:r>
            <a:r>
              <a:rPr lang="en-US" altLang="zh-CN" sz="1800" dirty="0"/>
              <a:t>();</a:t>
            </a:r>
          </a:p>
          <a:p>
            <a:pPr eaLnBrk="1" hangingPunct="1"/>
            <a:r>
              <a:rPr lang="en-US" altLang="zh-CN" sz="1800" dirty="0"/>
              <a:t>//</a:t>
            </a:r>
            <a:r>
              <a:rPr lang="zh-CN" altLang="en-US" sz="1800" dirty="0"/>
              <a:t>自己写的 </a:t>
            </a:r>
            <a:r>
              <a:rPr lang="en-US" altLang="zh-CN" sz="1800" dirty="0"/>
              <a:t>Servlet </a:t>
            </a:r>
            <a:r>
              <a:rPr lang="zh-CN" altLang="en-US" sz="1800" dirty="0"/>
              <a:t>一定要实现 </a:t>
            </a:r>
            <a:r>
              <a:rPr lang="en-US" altLang="zh-CN" sz="1800" dirty="0"/>
              <a:t>Servlet </a:t>
            </a:r>
            <a:r>
              <a:rPr lang="zh-CN" altLang="en-US" sz="1800" dirty="0"/>
              <a:t>接口或者继承实现了 </a:t>
            </a:r>
            <a:r>
              <a:rPr lang="en-US" altLang="zh-CN" sz="1800" dirty="0"/>
              <a:t>Servlet </a:t>
            </a:r>
            <a:r>
              <a:rPr lang="zh-CN" altLang="en-US" sz="1800" dirty="0"/>
              <a:t>接口的类</a:t>
            </a:r>
          </a:p>
          <a:p>
            <a:pPr eaLnBrk="1" hangingPunct="1"/>
            <a:r>
              <a:rPr lang="en-US" altLang="zh-CN" sz="1800" dirty="0" err="1"/>
              <a:t>ser.service</a:t>
            </a:r>
            <a:r>
              <a:rPr lang="en-US" altLang="zh-CN" sz="1800" dirty="0"/>
              <a:t>(</a:t>
            </a:r>
            <a:r>
              <a:rPr lang="en-US" altLang="zh-CN" sz="1800" dirty="0" err="1"/>
              <a:t>request,response</a:t>
            </a:r>
            <a:r>
              <a:rPr lang="en-US" altLang="zh-CN" sz="1800" dirty="0"/>
              <a:t>);</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16822DC5-D05F-4834-BC37-5A33A966CF35}"/>
              </a:ext>
            </a:extLst>
          </p:cNvPr>
          <p:cNvSpPr>
            <a:spLocks noGrp="1"/>
          </p:cNvSpPr>
          <p:nvPr>
            <p:ph type="title" idx="4294967295"/>
          </p:nvPr>
        </p:nvSpPr>
        <p:spPr>
          <a:xfrm>
            <a:off x="0" y="365125"/>
            <a:ext cx="10515600" cy="1325563"/>
          </a:xfrm>
          <a:prstGeom prst="rect">
            <a:avLst/>
          </a:prstGeom>
        </p:spPr>
        <p:txBody>
          <a:bodyPr/>
          <a:lstStyle/>
          <a:p>
            <a:pPr eaLnBrk="1" hangingPunct="1"/>
            <a:r>
              <a:rPr lang="zh-CN" altLang="en-US"/>
              <a:t>整体介绍</a:t>
            </a:r>
          </a:p>
        </p:txBody>
      </p:sp>
      <p:sp>
        <p:nvSpPr>
          <p:cNvPr id="10243" name="矩形 3">
            <a:extLst>
              <a:ext uri="{FF2B5EF4-FFF2-40B4-BE49-F238E27FC236}">
                <a16:creationId xmlns:a16="http://schemas.microsoft.com/office/drawing/2014/main" id="{BA10FE2D-C266-4000-8799-626D356902C9}"/>
              </a:ext>
            </a:extLst>
          </p:cNvPr>
          <p:cNvSpPr>
            <a:spLocks noChangeArrowheads="1"/>
          </p:cNvSpPr>
          <p:nvPr/>
        </p:nvSpPr>
        <p:spPr bwMode="auto">
          <a:xfrm>
            <a:off x="2640013" y="1484313"/>
            <a:ext cx="5256212"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1</a:t>
            </a:r>
            <a:r>
              <a:rPr lang="zh-CN" altLang="en-US" sz="2000"/>
              <a:t>、 继承 </a:t>
            </a:r>
            <a:r>
              <a:rPr lang="en-US" altLang="zh-CN" sz="2000"/>
              <a:t>HTTPServlet</a:t>
            </a:r>
            <a:r>
              <a:rPr lang="zh-CN" altLang="en-US" sz="2000"/>
              <a:t>， 间接实现 </a:t>
            </a:r>
            <a:r>
              <a:rPr lang="en-US" altLang="zh-CN" sz="2000"/>
              <a:t>Servlet </a:t>
            </a:r>
            <a:r>
              <a:rPr lang="zh-CN" altLang="en-US" sz="2000"/>
              <a:t>接口</a:t>
            </a:r>
          </a:p>
          <a:p>
            <a:pPr eaLnBrk="1" hangingPunct="1"/>
            <a:r>
              <a:rPr lang="en-US" altLang="zh-CN" sz="2000"/>
              <a:t>Servlet </a:t>
            </a:r>
            <a:r>
              <a:rPr lang="zh-CN" altLang="en-US" sz="2000"/>
              <a:t>接口</a:t>
            </a:r>
          </a:p>
          <a:p>
            <a:pPr eaLnBrk="1" hangingPunct="1"/>
            <a:r>
              <a:rPr lang="en-US" altLang="zh-CN" sz="2000"/>
              <a:t>GenericServlet </a:t>
            </a:r>
            <a:r>
              <a:rPr lang="zh-CN" altLang="en-US" sz="2000"/>
              <a:t>类</a:t>
            </a:r>
          </a:p>
          <a:p>
            <a:pPr eaLnBrk="1" hangingPunct="1"/>
            <a:r>
              <a:rPr lang="en-US" altLang="zh-CN" sz="2000"/>
              <a:t>HttpServlet </a:t>
            </a:r>
            <a:r>
              <a:rPr lang="zh-CN" altLang="en-US" sz="2000"/>
              <a:t>类</a:t>
            </a:r>
          </a:p>
          <a:p>
            <a:pPr eaLnBrk="1" hangingPunct="1"/>
            <a:r>
              <a:rPr lang="en-US" altLang="zh-CN" sz="2000"/>
              <a:t>MyServlet </a:t>
            </a:r>
            <a:r>
              <a:rPr lang="zh-CN" altLang="en-US" sz="2000"/>
              <a:t>类</a:t>
            </a:r>
          </a:p>
          <a:p>
            <a:pPr eaLnBrk="1" hangingPunct="1"/>
            <a:r>
              <a:rPr lang="en-US" altLang="zh-CN" sz="2000"/>
              <a:t>2</a:t>
            </a:r>
            <a:r>
              <a:rPr lang="zh-CN" altLang="en-US" sz="2000"/>
              <a:t>、 实现至少一个服务方法</a:t>
            </a:r>
          </a:p>
          <a:p>
            <a:pPr eaLnBrk="1" hangingPunct="1"/>
            <a:r>
              <a:rPr lang="en-US" altLang="zh-CN" sz="2000"/>
              <a:t>Service(r, r)</a:t>
            </a:r>
          </a:p>
          <a:p>
            <a:pPr eaLnBrk="1" hangingPunct="1"/>
            <a:r>
              <a:rPr lang="en-US" altLang="zh-CN" sz="2000"/>
              <a:t>doGet(r, r)</a:t>
            </a:r>
          </a:p>
          <a:p>
            <a:pPr eaLnBrk="1" hangingPunct="1"/>
            <a:r>
              <a:rPr lang="en-US" altLang="zh-CN" sz="2000"/>
              <a:t>doPost(r, r)</a:t>
            </a:r>
          </a:p>
          <a:p>
            <a:pPr eaLnBrk="1" hangingPunct="1"/>
            <a:r>
              <a:rPr lang="en-US" altLang="zh-CN" sz="2000"/>
              <a:t>Service </a:t>
            </a:r>
            <a:r>
              <a:rPr lang="zh-CN" altLang="en-US" sz="2000"/>
              <a:t>会将处理委托给 </a:t>
            </a:r>
            <a:r>
              <a:rPr lang="en-US" altLang="zh-CN" sz="2000"/>
              <a:t>doGet </a:t>
            </a:r>
            <a:r>
              <a:rPr lang="zh-CN" altLang="en-US" sz="2000"/>
              <a:t>或 </a:t>
            </a:r>
            <a:r>
              <a:rPr lang="en-US" altLang="zh-CN" sz="2000"/>
              <a:t>doPost</a:t>
            </a:r>
            <a:r>
              <a:rPr lang="zh-CN" altLang="en-US" sz="2000"/>
              <a:t>，</a:t>
            </a:r>
          </a:p>
          <a:p>
            <a:pPr eaLnBrk="1" hangingPunct="1"/>
            <a:r>
              <a:rPr lang="zh-CN" altLang="en-US" sz="2000"/>
              <a:t>建议全部实现他们。</a:t>
            </a:r>
          </a:p>
          <a:p>
            <a:pPr eaLnBrk="1" hangingPunct="1"/>
            <a:r>
              <a:rPr lang="en-US" altLang="zh-CN" sz="2000"/>
              <a:t>3</a:t>
            </a:r>
            <a:r>
              <a:rPr lang="zh-CN" altLang="en-US" sz="2000"/>
              <a:t>、 使用 </a:t>
            </a:r>
            <a:r>
              <a:rPr lang="en-US" altLang="zh-CN" sz="2000"/>
              <a:t>request </a:t>
            </a:r>
            <a:r>
              <a:rPr lang="zh-CN" altLang="en-US" sz="2000"/>
              <a:t>对象获取用户参数</a:t>
            </a:r>
          </a:p>
          <a:p>
            <a:pPr eaLnBrk="1" hangingPunct="1"/>
            <a:r>
              <a:rPr lang="zh-CN" altLang="en-US" sz="2000"/>
              <a:t>使用 </a:t>
            </a:r>
            <a:r>
              <a:rPr lang="en-US" altLang="zh-CN" sz="2000"/>
              <a:t>Response </a:t>
            </a:r>
            <a:r>
              <a:rPr lang="zh-CN" altLang="en-US" sz="2000"/>
              <a:t>对象返回响应</a:t>
            </a:r>
          </a:p>
        </p:txBody>
      </p:sp>
      <p:pic>
        <p:nvPicPr>
          <p:cNvPr id="10244" name="Picture 2">
            <a:extLst>
              <a:ext uri="{FF2B5EF4-FFF2-40B4-BE49-F238E27FC236}">
                <a16:creationId xmlns:a16="http://schemas.microsoft.com/office/drawing/2014/main" id="{4E66CCBA-AF98-4778-B0CB-DF613720A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764" y="2060576"/>
            <a:ext cx="25241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12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4113</TotalTime>
  <Words>3745</Words>
  <Application>Microsoft Office PowerPoint</Application>
  <PresentationFormat>宽屏</PresentationFormat>
  <Paragraphs>344</Paragraphs>
  <Slides>58</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Open Sans Light</vt:lpstr>
      <vt:lpstr>Arial</vt:lpstr>
      <vt:lpstr>Calibri</vt:lpstr>
      <vt:lpstr>Calibri Light</vt:lpstr>
      <vt:lpstr>Segoe UI Semilight</vt:lpstr>
      <vt:lpstr>Times New Roman</vt:lpstr>
      <vt:lpstr>Wingdings</vt:lpstr>
      <vt:lpstr>Office Theme</vt:lpstr>
      <vt:lpstr>PowerPoint 演示文稿</vt:lpstr>
      <vt:lpstr>PowerPoint 演示文稿</vt:lpstr>
      <vt:lpstr>Servlet简介</vt:lpstr>
      <vt:lpstr>Web服务器</vt:lpstr>
      <vt:lpstr>Tomcat的配置</vt:lpstr>
      <vt:lpstr> Tomcat服务器具体介绍</vt:lpstr>
      <vt:lpstr>Tomcat服务器具体介绍</vt:lpstr>
      <vt:lpstr>Servlet的调用过程</vt:lpstr>
      <vt:lpstr>整体介绍</vt:lpstr>
      <vt:lpstr>Servlet的接口</vt:lpstr>
      <vt:lpstr>PowerPoint 演示文稿</vt:lpstr>
      <vt:lpstr>servlet的生命周期</vt:lpstr>
      <vt:lpstr>servlet的生命周期</vt:lpstr>
      <vt:lpstr>servlet的生命周期</vt:lpstr>
      <vt:lpstr>Servlet的配置文件</vt:lpstr>
      <vt:lpstr>web.xml文件中配置Servlet对象</vt:lpstr>
      <vt:lpstr>Servlet的配置文件-web.xml</vt:lpstr>
      <vt:lpstr>&lt;init-param&gt;标签</vt:lpstr>
      <vt:lpstr>Get请求和Post请求</vt:lpstr>
      <vt:lpstr>ServletRequest</vt:lpstr>
      <vt:lpstr>ServletRequest</vt:lpstr>
      <vt:lpstr>ServletRequest</vt:lpstr>
      <vt:lpstr>Servlet 的 url-pattern</vt:lpstr>
      <vt:lpstr>Servlet 的 url-pattern</vt:lpstr>
      <vt:lpstr>ServletContext</vt:lpstr>
      <vt:lpstr>ServletContext</vt:lpstr>
      <vt:lpstr>ServletConfig</vt:lpstr>
      <vt:lpstr>SingleThreadModel接口</vt:lpstr>
      <vt:lpstr>Servlet的资源访问</vt:lpstr>
      <vt:lpstr>配置Tomcat服务器的数据源</vt:lpstr>
      <vt:lpstr>PowerPoint 演示文稿</vt:lpstr>
      <vt:lpstr>PowerPoint 演示文稿</vt:lpstr>
      <vt:lpstr>MVC框架</vt:lpstr>
      <vt:lpstr>RequestDispatcher请求转发</vt:lpstr>
      <vt:lpstr>RequestDispatcher请求转发</vt:lpstr>
      <vt:lpstr>Response.sendRedirect重定向</vt:lpstr>
      <vt:lpstr>参数的读取</vt:lpstr>
      <vt:lpstr>参数的读取</vt:lpstr>
      <vt:lpstr>JNDI</vt:lpstr>
      <vt:lpstr>会话跟踪</vt:lpstr>
      <vt:lpstr>URL重写</vt:lpstr>
      <vt:lpstr>隐藏表单域</vt:lpstr>
      <vt:lpstr>Cookie</vt:lpstr>
      <vt:lpstr>Cookie</vt:lpstr>
      <vt:lpstr>HttpSession（Session对象）</vt:lpstr>
      <vt:lpstr>PowerPoint 演示文稿</vt:lpstr>
      <vt:lpstr>HttpSession（Session对象）</vt:lpstr>
      <vt:lpstr>Servlet过滤器（Filter）</vt:lpstr>
      <vt:lpstr>PowerPoint 演示文稿</vt:lpstr>
      <vt:lpstr>PowerPoint 演示文稿</vt:lpstr>
      <vt:lpstr>PowerPoint 演示文稿</vt:lpstr>
      <vt:lpstr>PowerPoint 演示文稿</vt:lpstr>
      <vt:lpstr>PowerPoint 演示文稿</vt:lpstr>
      <vt:lpstr>Servlet监听器</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Tarzan The CLPS</dc:creator>
  <cp:lastModifiedBy>hubery m</cp:lastModifiedBy>
  <cp:revision>305</cp:revision>
  <cp:lastPrinted>2019-12-24T09:18:20Z</cp:lastPrinted>
  <dcterms:created xsi:type="dcterms:W3CDTF">2019-11-22T10:04:02Z</dcterms:created>
  <dcterms:modified xsi:type="dcterms:W3CDTF">2020-08-20T09:02:43Z</dcterms:modified>
</cp:coreProperties>
</file>