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86" r:id="rId9"/>
    <p:sldId id="264" r:id="rId10"/>
    <p:sldId id="265" r:id="rId11"/>
    <p:sldId id="266" r:id="rId12"/>
    <p:sldId id="287" r:id="rId13"/>
    <p:sldId id="271" r:id="rId14"/>
    <p:sldId id="281" r:id="rId15"/>
    <p:sldId id="282" r:id="rId16"/>
    <p:sldId id="288" r:id="rId17"/>
    <p:sldId id="275" r:id="rId18"/>
    <p:sldId id="272" r:id="rId19"/>
    <p:sldId id="276" r:id="rId20"/>
    <p:sldId id="289" r:id="rId21"/>
    <p:sldId id="273" r:id="rId22"/>
    <p:sldId id="279" r:id="rId23"/>
    <p:sldId id="290" r:id="rId24"/>
    <p:sldId id="274" r:id="rId25"/>
    <p:sldId id="280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88634" autoAdjust="0"/>
  </p:normalViewPr>
  <p:slideViewPr>
    <p:cSldViewPr snapToGrid="0">
      <p:cViewPr varScale="1">
        <p:scale>
          <a:sx n="110" d="100"/>
          <a:sy n="110" d="100"/>
        </p:scale>
        <p:origin x="-3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Sheet1!$B$4</c:f>
              <c:strCache>
                <c:ptCount val="1"/>
                <c:pt idx="0">
                  <c:v>ppt</c:v>
                </c:pt>
              </c:strCache>
            </c:strRef>
          </c:tx>
          <c:spPr>
            <a:ln w="28575" cap="sq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40000"/>
              </a:solidFill>
              <a:ln w="50800">
                <a:solidFill>
                  <a:srgbClr val="4472C4"/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D1C21"/>
              </a:solidFill>
              <a:ln w="508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</c:ser>
        <c:dLbls/>
        <c:marker val="1"/>
        <c:axId val="176088576"/>
        <c:axId val="176090112"/>
      </c:lineChart>
      <c:catAx>
        <c:axId val="1760885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646568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090112"/>
        <c:crosses val="autoZero"/>
        <c:auto val="1"/>
        <c:lblAlgn val="ctr"/>
        <c:lblOffset val="100"/>
      </c:catAx>
      <c:valAx>
        <c:axId val="176090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6F6F6"/>
              </a:solidFill>
              <a:round/>
            </a:ln>
            <a:effectLst/>
          </c:spPr>
        </c:majorGridlines>
        <c:numFmt formatCode="General" sourceLinked="1"/>
        <c:majorTickMark val="none"/>
        <c:tickLblPos val="none"/>
        <c:crossAx val="17608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/>
        <c:gapWidth val="219"/>
        <c:overlap val="-27"/>
        <c:axId val="120908800"/>
        <c:axId val="178066176"/>
      </c:barChart>
      <c:catAx>
        <c:axId val="1209088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066176"/>
        <c:crosses val="autoZero"/>
        <c:auto val="1"/>
        <c:lblAlgn val="ctr"/>
        <c:lblOffset val="100"/>
      </c:catAx>
      <c:valAx>
        <c:axId val="17806617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2090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362928" y="6145424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33370" y="6130290"/>
            <a:ext cx="5637530" cy="414200"/>
            <a:chOff x="7179425" y="5791368"/>
            <a:chExt cx="4722623" cy="417769"/>
          </a:xfrm>
        </p:grpSpPr>
        <p:sp>
          <p:nvSpPr>
            <p:cNvPr id="42" name="文本框 41"/>
            <p:cNvSpPr txBox="1"/>
            <p:nvPr/>
          </p:nvSpPr>
          <p:spPr>
            <a:xfrm>
              <a:off x="7179425" y="5806920"/>
              <a:ext cx="2214881" cy="40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：亮亮图文</a:t>
              </a:r>
              <a:endParaRPr lang="en-US" altLang="zh-CN" sz="20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433167" y="5791368"/>
              <a:ext cx="2468881" cy="402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</a:t>
              </a:r>
              <a:r>
                <a:rPr lang="zh-CN" altLang="en-US" sz="2000" dirty="0" smtClean="0">
                  <a:solidFill>
                    <a:srgbClr val="A2A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：亮亮图文</a:t>
              </a:r>
              <a:endParaRPr lang="zh-CN" altLang="en-US" sz="20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43397" y="3754304"/>
            <a:ext cx="6823235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24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78452" y="2089133"/>
            <a:ext cx="9122410" cy="152590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/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毕业论文答辩模板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253439" y="2090653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538005" y="5064863"/>
            <a:ext cx="6218119" cy="40011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**大学 **学院       </a:t>
            </a:r>
            <a:r>
              <a:rPr lang="zh-CN" altLang="en-US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**</a:t>
            </a:r>
            <a:r>
              <a:rPr lang="en-US" altLang="zh-CN" sz="20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University </a:t>
            </a:r>
            <a:endParaRPr lang="zh-CN" altLang="en-US" sz="2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753586" y="1807954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40604" y="1807954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65128" y="1813958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52148" y="1813958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371828" y="1813958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58848" y="1813958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178528" y="1813958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65548" y="1813958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0198" y="52307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866404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50710" y="52307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676916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561222" y="52307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487428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98574" y="52307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324780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 rot="10800000" flipV="1">
            <a:off x="1052043" y="1807952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3859101" y="1820831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4" name="圆角矩形 63"/>
          <p:cNvSpPr/>
          <p:nvPr/>
        </p:nvSpPr>
        <p:spPr>
          <a:xfrm rot="10800000" flipV="1">
            <a:off x="6675395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9482453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1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6" y="2912825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3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6"/>
          <p:cNvSpPr/>
          <p:nvPr/>
        </p:nvSpPr>
        <p:spPr bwMode="auto">
          <a:xfrm>
            <a:off x="7109243" y="3503190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2" name="Freeform 117"/>
          <p:cNvSpPr/>
          <p:nvPr/>
        </p:nvSpPr>
        <p:spPr bwMode="auto">
          <a:xfrm>
            <a:off x="7109243" y="3311734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3" name="Freeform 118"/>
          <p:cNvSpPr/>
          <p:nvPr/>
        </p:nvSpPr>
        <p:spPr bwMode="auto">
          <a:xfrm>
            <a:off x="7109243" y="3123956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5" name="Freeform 121"/>
          <p:cNvSpPr/>
          <p:nvPr/>
        </p:nvSpPr>
        <p:spPr bwMode="auto">
          <a:xfrm>
            <a:off x="1509491" y="2983327"/>
            <a:ext cx="860391" cy="79127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47866" y="4868723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71853" y="4868723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74586" y="4861391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98573" y="4861391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95" name="矩形 94"/>
          <p:cNvSpPr/>
          <p:nvPr/>
        </p:nvSpPr>
        <p:spPr>
          <a:xfrm>
            <a:off x="2651304" y="324999"/>
            <a:ext cx="3102829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96" name="组 95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>
            <a:off x="5084281" y="183726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等腰三角形 26"/>
          <p:cNvSpPr/>
          <p:nvPr/>
        </p:nvSpPr>
        <p:spPr>
          <a:xfrm>
            <a:off x="4175626" y="365457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等腰三角形 24"/>
          <p:cNvSpPr/>
          <p:nvPr/>
        </p:nvSpPr>
        <p:spPr>
          <a:xfrm rot="10800000">
            <a:off x="5084281" y="3654579"/>
            <a:ext cx="1817311" cy="1817311"/>
          </a:xfrm>
          <a:prstGeom prst="triangle">
            <a:avLst/>
          </a:prstGeom>
          <a:solidFill>
            <a:srgbClr val="4472C4">
              <a:alpha val="55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等腰三角形 22"/>
          <p:cNvSpPr/>
          <p:nvPr/>
        </p:nvSpPr>
        <p:spPr>
          <a:xfrm>
            <a:off x="5992935" y="365457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圆角矩形 31"/>
          <p:cNvSpPr/>
          <p:nvPr/>
        </p:nvSpPr>
        <p:spPr>
          <a:xfrm rot="10800000" flipV="1">
            <a:off x="7095427" y="190220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519791" y="1870507"/>
            <a:ext cx="114061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608161" y="22392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24286" y="2317119"/>
            <a:ext cx="3532695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10800000" flipV="1">
            <a:off x="7856850" y="42019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81214" y="4170271"/>
            <a:ext cx="1150727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369585" y="453899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285708" y="4616883"/>
            <a:ext cx="3532696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5293721" y="4754705"/>
            <a:ext cx="1398427" cy="130907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圆角矩形 42"/>
          <p:cNvSpPr/>
          <p:nvPr/>
        </p:nvSpPr>
        <p:spPr>
          <a:xfrm rot="10800000" flipV="1">
            <a:off x="4676656" y="191797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272669" y="1871343"/>
            <a:ext cx="1159292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220126" y="224006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0234" y="2317955"/>
            <a:ext cx="3532695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3903388" y="42065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495771" y="4159931"/>
            <a:ext cx="1173331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446860" y="452865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6966" y="4606543"/>
            <a:ext cx="3532695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30000"/>
              </a:lnSpc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68352" y="2686451"/>
            <a:ext cx="475477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0"/>
            <a:ext cx="481021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379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05789" y="4462317"/>
            <a:ext cx="481021" cy="70788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C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72" name="矩形 71"/>
          <p:cNvSpPr/>
          <p:nvPr/>
        </p:nvSpPr>
        <p:spPr>
          <a:xfrm>
            <a:off x="2651304" y="324999"/>
            <a:ext cx="3102829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47811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211059" y="3264361"/>
              <a:ext cx="3399033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METHODS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64375" y="2614672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65427" y="2801100"/>
            <a:ext cx="1435935" cy="1421759"/>
            <a:chOff x="1335867" y="2521914"/>
            <a:chExt cx="1416962" cy="1402972"/>
          </a:xfrm>
          <a:solidFill>
            <a:srgbClr val="4472C4"/>
          </a:solidFill>
        </p:grpSpPr>
        <p:sp>
          <p:nvSpPr>
            <p:cNvPr id="40" name="圆角矩形 20"/>
            <p:cNvSpPr/>
            <p:nvPr/>
          </p:nvSpPr>
          <p:spPr>
            <a:xfrm>
              <a:off x="1406797" y="2578184"/>
              <a:ext cx="1303300" cy="1290432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20"/>
            <p:cNvSpPr/>
            <p:nvPr/>
          </p:nvSpPr>
          <p:spPr>
            <a:xfrm>
              <a:off x="1335867" y="2521914"/>
              <a:ext cx="1416962" cy="1402972"/>
            </a:xfrm>
            <a:prstGeom prst="ellipse">
              <a:avLst/>
            </a:prstGeom>
            <a:grpFill/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圆角矩形 20"/>
          <p:cNvSpPr/>
          <p:nvPr/>
        </p:nvSpPr>
        <p:spPr>
          <a:xfrm>
            <a:off x="7168911" y="4523760"/>
            <a:ext cx="1320751" cy="1307712"/>
          </a:xfrm>
          <a:prstGeom prst="ellipse">
            <a:avLst/>
          </a:prstGeom>
          <a:solidFill>
            <a:srgbClr val="4472C4">
              <a:alpha val="6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38" name="圆角矩形 20"/>
          <p:cNvSpPr/>
          <p:nvPr/>
        </p:nvSpPr>
        <p:spPr>
          <a:xfrm>
            <a:off x="7111319" y="4466738"/>
            <a:ext cx="1435935" cy="1421759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20"/>
          <p:cNvSpPr/>
          <p:nvPr/>
        </p:nvSpPr>
        <p:spPr>
          <a:xfrm>
            <a:off x="8703683" y="3861135"/>
            <a:ext cx="1848564" cy="183031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0"/>
          <p:cNvSpPr/>
          <p:nvPr/>
        </p:nvSpPr>
        <p:spPr>
          <a:xfrm>
            <a:off x="8621365" y="3767253"/>
            <a:ext cx="2009779" cy="1989936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1006219" y="167148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关键词</a:t>
            </a:r>
          </a:p>
        </p:txBody>
      </p:sp>
      <p:sp>
        <p:nvSpPr>
          <p:cNvPr id="60" name="矩形 59"/>
          <p:cNvSpPr/>
          <p:nvPr/>
        </p:nvSpPr>
        <p:spPr>
          <a:xfrm>
            <a:off x="2540359" y="1590583"/>
            <a:ext cx="8239260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2049208" y="4318401"/>
            <a:ext cx="1617387" cy="1450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7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2838032" y="324999"/>
            <a:ext cx="2729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79" name="组 78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6" name="等腰三角形 35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4" name="等腰三角形 33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2" name="等腰三角形 31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28" name="等腰三角形 27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21" name="Freeform 70"/>
          <p:cNvSpPr>
            <a:spLocks noEditPoints="1"/>
          </p:cNvSpPr>
          <p:nvPr/>
        </p:nvSpPr>
        <p:spPr bwMode="auto">
          <a:xfrm>
            <a:off x="1798418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Freeform 121"/>
          <p:cNvSpPr/>
          <p:nvPr/>
        </p:nvSpPr>
        <p:spPr bwMode="auto">
          <a:xfrm>
            <a:off x="3750365" y="3553870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6390" y="5312107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1112596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2599" y="17169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3088805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59971" y="5312107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186178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412545" y="5312107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33875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94058" y="4950107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83742" y="1354923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73337" y="4942775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12543" y="4942775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8279" y="1716923"/>
            <a:ext cx="1902415" cy="128111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723448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329422" y="1354923"/>
            <a:ext cx="893740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71" name="Freeform 79"/>
          <p:cNvSpPr/>
          <p:nvPr/>
        </p:nvSpPr>
        <p:spPr bwMode="auto">
          <a:xfrm>
            <a:off x="9907491" y="3671654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88" name="矩形 87"/>
          <p:cNvSpPr/>
          <p:nvPr/>
        </p:nvSpPr>
        <p:spPr>
          <a:xfrm>
            <a:off x="2838032" y="324999"/>
            <a:ext cx="2729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89" name="组 88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90" name="组 8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2" name="组 9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94" name="圆角矩形 9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1" name="文本框 9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同侧圆角矩形 22"/>
          <p:cNvSpPr/>
          <p:nvPr/>
        </p:nvSpPr>
        <p:spPr>
          <a:xfrm rot="5400000" flipH="1">
            <a:off x="7814804" y="2707655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 rot="16200000">
            <a:off x="3526175" y="77244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57761" y="1988122"/>
            <a:ext cx="3306471" cy="3273825"/>
          </a:xfrm>
          <a:prstGeom prst="ellipse">
            <a:avLst/>
          </a:prstGeom>
          <a:solidFill>
            <a:schemeClr val="bg1"/>
          </a:solidFill>
          <a:ln w="158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0"/>
          <p:cNvSpPr/>
          <p:nvPr/>
        </p:nvSpPr>
        <p:spPr>
          <a:xfrm>
            <a:off x="4490373" y="2119427"/>
            <a:ext cx="3041243" cy="3011215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742553" y="2607187"/>
            <a:ext cx="2639239" cy="104644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</a:rPr>
              <a:t>Methods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0449" y="3330773"/>
            <a:ext cx="1617387" cy="150117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2957" y="2119425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21588" y="4750813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4673" y="4299645"/>
            <a:ext cx="2353019" cy="98103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832076" y="4185820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6720" y="3297914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11649" y="3463391"/>
            <a:ext cx="2353019" cy="100027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154625" y="3305368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009269" y="2417462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1144067" y="5817825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  <p:sp>
        <p:nvSpPr>
          <p:cNvPr id="50" name="矩形 49"/>
          <p:cNvSpPr/>
          <p:nvPr/>
        </p:nvSpPr>
        <p:spPr>
          <a:xfrm>
            <a:off x="2678207" y="5736920"/>
            <a:ext cx="8239260" cy="72019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67" name="矩形 66"/>
          <p:cNvSpPr/>
          <p:nvPr/>
        </p:nvSpPr>
        <p:spPr>
          <a:xfrm>
            <a:off x="2838032" y="324999"/>
            <a:ext cx="2729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grpSp>
        <p:nvGrpSpPr>
          <p:cNvPr id="68" name="组 6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3631758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分析与讨论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871404" y="3264361"/>
              <a:ext cx="4400510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 AND DISCUSSION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1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6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4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1" y="3640515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4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8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7" y="2073531"/>
            <a:ext cx="178699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0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6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1" y="2149825"/>
            <a:ext cx="2161860" cy="8556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8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1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3" y="4150181"/>
            <a:ext cx="200364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5" y="451951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2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6"/>
            <a:ext cx="1599848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0" y="460238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0"/>
            <a:ext cx="2397220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5" name="矩形 64"/>
          <p:cNvSpPr/>
          <p:nvPr/>
        </p:nvSpPr>
        <p:spPr>
          <a:xfrm>
            <a:off x="2993043" y="324999"/>
            <a:ext cx="3522208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6" name="组 65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67" name="组 6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/>
        </p:nvGraphicFramePr>
        <p:xfrm>
          <a:off x="5524711" y="1645894"/>
          <a:ext cx="5929391" cy="321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586892" y="2157059"/>
            <a:ext cx="1587787" cy="93358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1049749" y="2413020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6891" y="4759171"/>
            <a:ext cx="1821924" cy="93358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281K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rot="10800000" flipV="1">
            <a:off x="1071199" y="4929505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86891" y="3494988"/>
            <a:ext cx="2718772" cy="933589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508,000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071199" y="36653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83626" y="5170223"/>
            <a:ext cx="5389463" cy="105259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是亮亮图文旗舰店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947852" y="5794120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89878" y="1580105"/>
            <a:ext cx="4321" cy="48924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7" name="矩形 66"/>
          <p:cNvSpPr/>
          <p:nvPr/>
        </p:nvSpPr>
        <p:spPr>
          <a:xfrm>
            <a:off x="2993043" y="324999"/>
            <a:ext cx="3522208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8" name="组 6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3535069" y="1550187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圆角矩形 20"/>
          <p:cNvSpPr/>
          <p:nvPr/>
        </p:nvSpPr>
        <p:spPr>
          <a:xfrm rot="10800000" flipV="1">
            <a:off x="11427424" y="33194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48186" y="3229097"/>
            <a:ext cx="1975089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951057" y="35955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67181" y="3673446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78624" y="322910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07483" y="3179753"/>
            <a:ext cx="2077019" cy="12290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1360" y="35522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7484" y="3630106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932861" y="466365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5190161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6383958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7577758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1330623" y="5816488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864762" y="5735583"/>
            <a:ext cx="8239260" cy="72019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04722" y="2336266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04430" y="2348770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97" name="矩形 96"/>
          <p:cNvSpPr/>
          <p:nvPr/>
        </p:nvSpPr>
        <p:spPr>
          <a:xfrm>
            <a:off x="2993043" y="324999"/>
            <a:ext cx="3522208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99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01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3" y="170594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1" y="231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3" y="297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1" y="358351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3" y="424688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521811" y="485351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244675" y="1564948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1"/>
            <a:ext cx="2492991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248528" y="2839537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理论框架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1"/>
            <a:ext cx="2492991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248528" y="4109537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676172" y="4737401"/>
            <a:ext cx="2031325" cy="64633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104" name="矩形 103"/>
          <p:cNvSpPr/>
          <p:nvPr/>
        </p:nvSpPr>
        <p:spPr>
          <a:xfrm>
            <a:off x="3206945" y="2153781"/>
            <a:ext cx="2031321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105" name="矩形 104"/>
          <p:cNvSpPr/>
          <p:nvPr/>
        </p:nvSpPr>
        <p:spPr>
          <a:xfrm>
            <a:off x="3439259" y="3485867"/>
            <a:ext cx="1792712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</a:t>
            </a:r>
          </a:p>
        </p:txBody>
      </p:sp>
      <p:sp>
        <p:nvSpPr>
          <p:cNvPr id="106" name="矩形 105"/>
          <p:cNvSpPr/>
          <p:nvPr/>
        </p:nvSpPr>
        <p:spPr>
          <a:xfrm>
            <a:off x="3566821" y="4755867"/>
            <a:ext cx="16594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sp>
        <p:nvSpPr>
          <p:cNvPr id="107" name="矩形 106"/>
          <p:cNvSpPr/>
          <p:nvPr/>
        </p:nvSpPr>
        <p:spPr>
          <a:xfrm>
            <a:off x="7633372" y="2737657"/>
            <a:ext cx="2116925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sp>
        <p:nvSpPr>
          <p:cNvPr id="108" name="矩形 107"/>
          <p:cNvSpPr/>
          <p:nvPr/>
        </p:nvSpPr>
        <p:spPr>
          <a:xfrm>
            <a:off x="7663453" y="4066896"/>
            <a:ext cx="2441483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</a:t>
            </a:r>
          </a:p>
        </p:txBody>
      </p:sp>
      <p:sp>
        <p:nvSpPr>
          <p:cNvPr id="109" name="矩形 108"/>
          <p:cNvSpPr/>
          <p:nvPr/>
        </p:nvSpPr>
        <p:spPr>
          <a:xfrm>
            <a:off x="7733876" y="5383731"/>
            <a:ext cx="1210584" cy="26160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3631758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5848" y="3264361"/>
              <a:ext cx="5286269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0" y="16793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66332" y="2184399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4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Conclusions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14763" y="2540929"/>
            <a:ext cx="6096000" cy="2653035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1" name="矩形 40"/>
          <p:cNvSpPr/>
          <p:nvPr/>
        </p:nvSpPr>
        <p:spPr>
          <a:xfrm>
            <a:off x="2943209" y="324999"/>
            <a:ext cx="4223435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4" name="文本框 43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3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0353" y="2451474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 rot="10800000" flipV="1">
            <a:off x="2860353" y="5208339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60353" y="3370429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2860353" y="4289383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489707" y="2487563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8810" y="3408038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8810" y="4327691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88810" y="5247347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5" y="3053590"/>
            <a:ext cx="1215709" cy="2218875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</a:p>
        </p:txBody>
      </p:sp>
      <p:sp>
        <p:nvSpPr>
          <p:cNvPr id="43" name="矩形 42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</a:p>
        </p:txBody>
      </p:sp>
      <p:sp>
        <p:nvSpPr>
          <p:cNvPr id="46" name="矩形 45"/>
          <p:cNvSpPr/>
          <p:nvPr/>
        </p:nvSpPr>
        <p:spPr>
          <a:xfrm>
            <a:off x="2943209" y="324999"/>
            <a:ext cx="4223435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8" name="组 4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3" y="2847434"/>
            <a:ext cx="13238448" cy="1296345"/>
            <a:chOff x="-21102" y="2847433"/>
            <a:chExt cx="13238448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1025346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6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87506" y="3077396"/>
              <a:ext cx="2947811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295285" y="3264361"/>
              <a:ext cx="241904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BIBLIOGRAPHY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334135" y="2065436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29554" y="1876965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3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7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3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5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3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6256" y="2190119"/>
            <a:ext cx="1215709" cy="3760000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国内文献</a:t>
            </a:r>
          </a:p>
        </p:txBody>
      </p:sp>
      <p:sp>
        <p:nvSpPr>
          <p:cNvPr id="29" name="矩形 28"/>
          <p:cNvSpPr/>
          <p:nvPr/>
        </p:nvSpPr>
        <p:spPr>
          <a:xfrm>
            <a:off x="3032653" y="2569307"/>
            <a:ext cx="8457331" cy="200054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5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8" y="267582"/>
            <a:ext cx="164660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675" y="324999"/>
            <a:ext cx="1953551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-886" y="2116233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5664" y="1927763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43660" y="2240918"/>
            <a:ext cx="1215709" cy="3760000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国外文献</a:t>
            </a:r>
          </a:p>
        </p:txBody>
      </p:sp>
      <p:sp>
        <p:nvSpPr>
          <p:cNvPr id="30" name="矩形 29"/>
          <p:cNvSpPr/>
          <p:nvPr/>
        </p:nvSpPr>
        <p:spPr>
          <a:xfrm>
            <a:off x="893083" y="2770181"/>
            <a:ext cx="8149319" cy="29608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姓，名字首字母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出版社所在城市：出版社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5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8" y="267582"/>
            <a:ext cx="164660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47" name="矩形 46"/>
          <p:cNvSpPr/>
          <p:nvPr/>
        </p:nvSpPr>
        <p:spPr>
          <a:xfrm>
            <a:off x="2607675" y="324999"/>
            <a:ext cx="1953551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 rot="16200000" flipV="1">
            <a:off x="11567363" y="4710885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16200000" flipV="1">
            <a:off x="11567363" y="561101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16200000" flipV="1">
            <a:off x="11567363" y="2943503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6200000" flipV="1">
            <a:off x="11567363" y="3843637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 rot="16200000" flipV="1">
            <a:off x="11567365" y="2022983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8"/>
            <a:ext cx="4760277" cy="14773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149904" y="4060724"/>
            <a:ext cx="5315670" cy="442230"/>
            <a:chOff x="7316823" y="5767512"/>
            <a:chExt cx="4564400" cy="414968"/>
          </a:xfrm>
        </p:grpSpPr>
        <p:sp>
          <p:nvSpPr>
            <p:cNvPr id="51" name="文本框 50"/>
            <p:cNvSpPr txBox="1"/>
            <p:nvPr/>
          </p:nvSpPr>
          <p:spPr>
            <a:xfrm>
              <a:off x="7316823" y="5779095"/>
              <a:ext cx="2236510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：亮亮图文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388233" y="5767512"/>
              <a:ext cx="2492990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：亮亮图文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981612" y="4515841"/>
            <a:ext cx="615873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1600" b="1" spc="600" dirty="0">
                <a:solidFill>
                  <a:schemeClr val="bg1">
                    <a:lumMod val="50000"/>
                    <a:alpha val="78000"/>
                  </a:schemeClr>
                </a:solidFill>
                <a:latin typeface="Calibri" panose="020F0502020204030204" pitchFamily="34" charset="0"/>
                <a:cs typeface="Segoe UI Semilight" panose="020B0402040204020203" pitchFamily="34" charset="0"/>
              </a:rPr>
              <a:t>The Graduation Thesis Defense</a:t>
            </a:r>
            <a:endParaRPr lang="zh-CN" altLang="en-US" sz="1600" b="1" spc="600" dirty="0">
              <a:solidFill>
                <a:schemeClr val="bg1">
                  <a:lumMod val="50000"/>
                  <a:alpha val="78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 rot="10800000" flipV="1">
            <a:off x="5770332" y="4141473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59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39261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804323" y="3264361"/>
              <a:ext cx="421250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2" y="2065436"/>
            <a:ext cx="12197665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-5665" y="1876965"/>
            <a:ext cx="12197665" cy="41702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2516032" y="3249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47" name="矩形 46"/>
          <p:cNvSpPr/>
          <p:nvPr/>
        </p:nvSpPr>
        <p:spPr>
          <a:xfrm>
            <a:off x="1580269" y="2173347"/>
            <a:ext cx="8842553" cy="89255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主题研究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TOPIC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12263" y="3197473"/>
            <a:ext cx="10767476" cy="299928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。亮亮图文旗舰店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</a:p>
          <a:p>
            <a:pPr algn="ctr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18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79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1415772" cy="57246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国内现状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/>
          <p:cNvSpPr txBox="1"/>
          <p:nvPr/>
        </p:nvSpPr>
        <p:spPr>
          <a:xfrm>
            <a:off x="540291" y="3962683"/>
            <a:ext cx="1415772" cy="57246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国外现状</a:t>
            </a:r>
          </a:p>
        </p:txBody>
      </p:sp>
      <p:cxnSp>
        <p:nvCxnSpPr>
          <p:cNvPr id="381" name="直接连接符 380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89"/>
            <a:ext cx="4732189" cy="1692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463728" y="4454925"/>
            <a:ext cx="4732189" cy="1692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97" name="矩形 396"/>
          <p:cNvSpPr/>
          <p:nvPr/>
        </p:nvSpPr>
        <p:spPr>
          <a:xfrm>
            <a:off x="2516032" y="3249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398" name="组 397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399" name="组 3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01" name="组 4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5" name="圆角矩形 4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6" name="圆角矩形 4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圆角矩形 4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圆角矩形 4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圆角矩形 4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3" name="圆角矩形 4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00" name="文本框 39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3751" y="2101863"/>
            <a:ext cx="1755700" cy="1890765"/>
            <a:chOff x="4925753" y="1651222"/>
            <a:chExt cx="1755700" cy="1890765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925754" y="1651222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86389" y="2256567"/>
            <a:ext cx="2234907" cy="57246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,B , C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784930" y="272207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784930" y="2857070"/>
            <a:ext cx="7340412" cy="1241583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就是用来进行科学研究和描述科研成果的文章，简称之为论文。它既是探讨问题进行科学研究的一种手段，又是描述科研成果进行学术交流的一种工具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1188792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613156" y="4801278"/>
            <a:ext cx="954107" cy="38087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01528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17651" y="5247890"/>
            <a:ext cx="2397220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4803844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228209" y="4801278"/>
            <a:ext cx="939361" cy="38087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316580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32703" y="5247890"/>
            <a:ext cx="2397220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8418896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843261" y="4801278"/>
            <a:ext cx="947345" cy="38087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931632" y="51700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847755" y="5247890"/>
            <a:ext cx="2397220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6" name="矩形 55"/>
          <p:cNvSpPr/>
          <p:nvPr/>
        </p:nvSpPr>
        <p:spPr>
          <a:xfrm>
            <a:off x="2516032" y="3249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57" name="组 5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58" name="组 5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0" name="组 5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9" name="文本框 5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8016" y="3023611"/>
            <a:ext cx="1527435" cy="169277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9269" y="1874037"/>
            <a:ext cx="1159292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13763" y="2320651"/>
            <a:ext cx="3532695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的亮亮图文旗舰店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>
              <a:lnSpc>
                <a:spcPct val="130000"/>
              </a:lnSpc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9266" y="4012905"/>
            <a:ext cx="114061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13760" y="4459517"/>
            <a:ext cx="3532696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79933" y="1874037"/>
            <a:ext cx="1150727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627391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77498" y="2320651"/>
            <a:ext cx="3532695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11083919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76303" y="4012905"/>
            <a:ext cx="1159292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rgbClr val="AD1C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627391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7498" y="4459517"/>
            <a:ext cx="3532695" cy="128548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9" name="矩形 58"/>
          <p:cNvSpPr/>
          <p:nvPr/>
        </p:nvSpPr>
        <p:spPr>
          <a:xfrm>
            <a:off x="2516032" y="324999"/>
            <a:ext cx="3373373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grpSp>
        <p:nvGrpSpPr>
          <p:cNvPr id="60" name="组 59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61" name="组 60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47811" cy="861772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研究框架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975192" y="3264361"/>
              <a:ext cx="387076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FRAMWORKS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232007" y="3431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8180957" y="3431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881657" y="3431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830606" y="3431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531307" y="343140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154241" y="4765025"/>
            <a:ext cx="2211703" cy="15812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54240" y="4404229"/>
            <a:ext cx="1159288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49459" y="4765025"/>
            <a:ext cx="2211703" cy="15812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49459" y="4404229"/>
            <a:ext cx="1159288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4679" y="4765025"/>
            <a:ext cx="2211703" cy="15812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44679" y="4404229"/>
            <a:ext cx="1159288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3891" y="1733939"/>
            <a:ext cx="2211703" cy="15812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3891" y="1373143"/>
            <a:ext cx="1159288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99110" y="1733939"/>
            <a:ext cx="2211703" cy="158120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9108" y="1373143"/>
            <a:ext cx="1159288" cy="4578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8" y="267581"/>
            <a:ext cx="1655153" cy="4616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2651304" y="324999"/>
            <a:ext cx="3102829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</a:p>
        </p:txBody>
      </p:sp>
      <p:grpSp>
        <p:nvGrpSpPr>
          <p:cNvPr id="62" name="组 61"/>
          <p:cNvGrpSpPr/>
          <p:nvPr/>
        </p:nvGrpSpPr>
        <p:grpSpPr>
          <a:xfrm>
            <a:off x="9284090" y="252856"/>
            <a:ext cx="2907908" cy="574513"/>
            <a:chOff x="9284089" y="252855"/>
            <a:chExt cx="2907908" cy="574513"/>
          </a:xfrm>
        </p:grpSpPr>
        <p:grpSp>
          <p:nvGrpSpPr>
            <p:cNvPr id="63" name="组 6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3762</Words>
  <Application>Microsoft Office PowerPoint</Application>
  <PresentationFormat>自定义</PresentationFormat>
  <Paragraphs>311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description>1</dc:description>
  <cp:lastModifiedBy>Administrator</cp:lastModifiedBy>
  <cp:revision>3</cp:revision>
  <dcterms:created xsi:type="dcterms:W3CDTF">2015-04-07T16:28:00Z</dcterms:created>
  <dcterms:modified xsi:type="dcterms:W3CDTF">2017-07-08T18:11:58Z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