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1" r:id="rId1"/>
  </p:sldMasterIdLst>
  <p:notesMasterIdLst>
    <p:notesMasterId r:id="rId36"/>
  </p:notesMasterIdLst>
  <p:sldIdLst>
    <p:sldId id="256" r:id="rId2"/>
    <p:sldId id="263" r:id="rId3"/>
    <p:sldId id="264" r:id="rId4"/>
    <p:sldId id="265" r:id="rId5"/>
    <p:sldId id="266" r:id="rId6"/>
    <p:sldId id="267" r:id="rId7"/>
    <p:sldId id="285" r:id="rId8"/>
    <p:sldId id="268" r:id="rId9"/>
    <p:sldId id="269" r:id="rId10"/>
    <p:sldId id="286" r:id="rId11"/>
    <p:sldId id="287" r:id="rId12"/>
    <p:sldId id="270" r:id="rId13"/>
    <p:sldId id="261" r:id="rId14"/>
    <p:sldId id="290" r:id="rId15"/>
    <p:sldId id="291" r:id="rId16"/>
    <p:sldId id="292" r:id="rId17"/>
    <p:sldId id="293" r:id="rId18"/>
    <p:sldId id="289" r:id="rId19"/>
    <p:sldId id="288" r:id="rId20"/>
    <p:sldId id="262" r:id="rId21"/>
    <p:sldId id="271" r:id="rId22"/>
    <p:sldId id="272" r:id="rId23"/>
    <p:sldId id="273" r:id="rId24"/>
    <p:sldId id="274" r:id="rId25"/>
    <p:sldId id="276" r:id="rId26"/>
    <p:sldId id="277" r:id="rId27"/>
    <p:sldId id="278" r:id="rId28"/>
    <p:sldId id="279" r:id="rId29"/>
    <p:sldId id="280" r:id="rId30"/>
    <p:sldId id="275" r:id="rId31"/>
    <p:sldId id="281" r:id="rId32"/>
    <p:sldId id="283" r:id="rId33"/>
    <p:sldId id="282" r:id="rId34"/>
    <p:sldId id="284" r:id="rId3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0D77854-361A-43F0-B86A-89712459163A}" type="datetimeFigureOut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5A7774A-F70F-4C96-BEDF-BA3D47FDC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EC889A-2BA5-4D51-BF77-CF457FF315D2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4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612CD-00DF-45B2-B5E9-5E33971CEA4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971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E6763-45FC-46CE-BF7A-05FE585FA9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985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79D38-9656-4990-8A5A-8D075ECACC3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940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FCE33-03EB-49E7-8E96-0817C2F784C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48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4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71EA4-2001-4A84-B764-D5DC90DAA19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825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EA24E-6C0D-47C2-BC3F-924297C396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875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105A3-F17C-44BC-8E6A-3509DFD9CDA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560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65A28-F86C-42F9-934E-FE1445C2D0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866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2BAB9-D6E7-4F05-8B0C-D2AC31FEDEB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934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87069-685D-4D39-BEB7-E8EEBCF7F7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312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1145-6807-4F66-9916-1B8A08E95B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804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E8D101E6-9F09-4A54-9270-283370C0CEF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78" r:id="rId2"/>
    <p:sldLayoutId id="2147484185" r:id="rId3"/>
    <p:sldLayoutId id="2147484179" r:id="rId4"/>
    <p:sldLayoutId id="2147484180" r:id="rId5"/>
    <p:sldLayoutId id="2147484181" r:id="rId6"/>
    <p:sldLayoutId id="2147484186" r:id="rId7"/>
    <p:sldLayoutId id="2147484182" r:id="rId8"/>
    <p:sldLayoutId id="2147484187" r:id="rId9"/>
    <p:sldLayoutId id="2147484183" r:id="rId10"/>
    <p:sldLayoutId id="2147484188" r:id="rId11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4248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600">
                <a:latin typeface="Arial Black" panose="020B0A04020102020204" pitchFamily="34" charset="0"/>
              </a:rPr>
              <a:t>FAKTOR MANUSIA</a:t>
            </a:r>
            <a:endParaRPr lang="en-GB" altLang="en-US" sz="3600">
              <a:latin typeface="Arial Black" panose="020B0A0402010202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514600" y="3733800"/>
            <a:ext cx="45370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GB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1981200" y="3087688"/>
            <a:ext cx="5257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Oleh :</a:t>
            </a:r>
          </a:p>
          <a:p>
            <a:pPr algn="ctr" eaLnBrk="1" hangingPunct="1"/>
            <a:r>
              <a:rPr lang="id-ID" altLang="en-US" sz="2400" b="1"/>
              <a:t>Nurul Bahiyah</a:t>
            </a:r>
            <a:r>
              <a:rPr lang="en-US" altLang="en-US" sz="2400" b="1"/>
              <a:t>, </a:t>
            </a:r>
            <a:r>
              <a:rPr lang="id-ID" altLang="en-US" sz="2400" b="1"/>
              <a:t>M</a:t>
            </a:r>
            <a:r>
              <a:rPr lang="en-US" altLang="en-US" sz="2400" b="1"/>
              <a:t>.Kom</a:t>
            </a: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600200" y="5153025"/>
            <a:ext cx="6208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id-ID" altLang="en-US" sz="2000" b="1"/>
              <a:t>Pertemuan Ke-2</a:t>
            </a:r>
            <a:endParaRPr lang="en-US" altLang="en-US" sz="2000" b="1"/>
          </a:p>
        </p:txBody>
      </p:sp>
      <p:cxnSp>
        <p:nvCxnSpPr>
          <p:cNvPr id="8198" name="Straight Connector 9"/>
          <p:cNvCxnSpPr>
            <a:cxnSpLocks noChangeShapeType="1"/>
          </p:cNvCxnSpPr>
          <p:nvPr/>
        </p:nvCxnSpPr>
        <p:spPr bwMode="auto">
          <a:xfrm>
            <a:off x="0" y="762000"/>
            <a:ext cx="9144000" cy="1588"/>
          </a:xfrm>
          <a:prstGeom prst="line">
            <a:avLst/>
          </a:prstGeom>
          <a:noFill/>
          <a:ln w="28575" cmpd="thinThick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smtClean="0">
                <a:solidFill>
                  <a:srgbClr val="164C6C"/>
                </a:solidFill>
              </a:rPr>
              <a:t>1.5 MEDAN PENGLIHATAN</a:t>
            </a:r>
            <a:endParaRPr lang="en-US" altLang="en-US" sz="36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3" t="27756" r="28864" b="42764"/>
          <a:stretch>
            <a:fillRect/>
          </a:stretch>
        </p:blipFill>
        <p:spPr bwMode="auto">
          <a:xfrm>
            <a:off x="777875" y="1676400"/>
            <a:ext cx="71564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smtClean="0">
                <a:solidFill>
                  <a:srgbClr val="164C6C"/>
                </a:solidFill>
              </a:rPr>
              <a:t>1.5 MEDAN PENGLIHATAN</a:t>
            </a:r>
            <a:endParaRPr lang="en-US" altLang="en-US" sz="36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7315200" cy="1524000"/>
          </a:xfrm>
        </p:spPr>
        <p:txBody>
          <a:bodyPr rtlCol="0">
            <a:normAutofit/>
          </a:bodyPr>
          <a:lstStyle/>
          <a:p>
            <a:pPr marL="91440" indent="-91440" fontAlgn="auto">
              <a:defRPr/>
            </a:pP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Semua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dilihat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oleh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mata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diinterpretasikan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oleh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otak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untuk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memahami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maksud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dari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apa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dilihat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2" t="38484" r="34769" b="11565"/>
          <a:stretch>
            <a:fillRect/>
          </a:stretch>
        </p:blipFill>
        <p:spPr bwMode="auto">
          <a:xfrm>
            <a:off x="6400800" y="3048000"/>
            <a:ext cx="20605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1828800" y="3505200"/>
            <a:ext cx="3276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Untuk Gambar di samping</a:t>
            </a:r>
          </a:p>
          <a:p>
            <a:pPr eaLnBrk="1" hangingPunct="1"/>
            <a:r>
              <a:rPr lang="en-US" altLang="en-US" sz="2400"/>
              <a:t>Mana yang lebih panjang, </a:t>
            </a:r>
          </a:p>
          <a:p>
            <a:pPr eaLnBrk="1" hangingPunct="1"/>
            <a:r>
              <a:rPr lang="en-US" altLang="en-US" sz="2400"/>
              <a:t>Blok A atau Blok B ?</a:t>
            </a:r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6629400" y="3200400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6172200" y="5257800"/>
            <a:ext cx="320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smtClean="0">
                <a:solidFill>
                  <a:srgbClr val="164C6C"/>
                </a:solidFill>
              </a:rPr>
              <a:t>1.6 WARNA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55663" y="1905000"/>
            <a:ext cx="7239000" cy="4835525"/>
          </a:xfrm>
        </p:spPr>
        <p:txBody>
          <a:bodyPr rtlCol="0">
            <a:normAutofit/>
          </a:bodyPr>
          <a:lstStyle/>
          <a:p>
            <a:pPr marL="91440" indent="-91440" algn="just" fontAlgn="auto">
              <a:defRPr/>
            </a:pP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Warna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merupakan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hasil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dari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cahaya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yang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terbentuk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dari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hue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corak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bentuk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dari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bermacam-macam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warna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),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intensity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intensitas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kecerahan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dari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suatu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warna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dan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saturation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kejenuhan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atau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jumlah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putih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pada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warna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). </a:t>
            </a:r>
            <a:endParaRPr lang="id-ID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91440" indent="-91440" algn="just" fontAlgn="auto">
              <a:defRPr/>
            </a:pP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Tetapi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tidak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ada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sbg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acuan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resmi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d-ID" sz="28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tentang</a:t>
            </a:r>
            <a:r>
              <a:rPr lang="id-ID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penggunaan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warna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bagus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karena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karakteristik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orang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per </a:t>
            </a:r>
            <a:r>
              <a:rPr lang="id-ID" sz="28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orang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berbeda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dalam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hal</a:t>
            </a:r>
            <a:r>
              <a:rPr lang="id-ID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persepsi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tentang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warna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91440" indent="-91440" algn="just" fontAlgn="auto">
              <a:defRPr/>
            </a:pP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1"/>
          <p:cNvSpPr txBox="1">
            <a:spLocks noChangeArrowheads="1"/>
          </p:cNvSpPr>
          <p:nvPr/>
        </p:nvSpPr>
        <p:spPr bwMode="auto">
          <a:xfrm>
            <a:off x="179388" y="188913"/>
            <a:ext cx="8642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536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aspek</a:t>
            </a: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perlu</a:t>
            </a: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diperhatikan</a:t>
            </a: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warna</a:t>
            </a: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  <a:b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84" name="Content Placeholder 8"/>
          <p:cNvSpPr>
            <a:spLocks noGrp="1"/>
          </p:cNvSpPr>
          <p:nvPr>
            <p:ph idx="1"/>
          </p:nvPr>
        </p:nvSpPr>
        <p:spPr>
          <a:xfrm>
            <a:off x="936625" y="1835150"/>
            <a:ext cx="8207375" cy="845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800" smtClean="0">
                <a:solidFill>
                  <a:schemeClr val="accent2"/>
                </a:solidFill>
              </a:rPr>
              <a:t>Hindari penggunaan warna tajam secara simultan karena dapat menyebabkan mata menjadi lelah.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smtClean="0">
                <a:solidFill>
                  <a:schemeClr val="accent2"/>
                </a:solidFill>
              </a:rPr>
              <a:t>Hindari warna biru murni untuk teks, garis tipis dan bentuk yang sangat kecil.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smtClean="0">
                <a:solidFill>
                  <a:schemeClr val="accent2"/>
                </a:solidFill>
              </a:rPr>
              <a:t>Hindari warna merah dan hijau untuk tampilan yang berskala besar, tetapi gunakan warna biru dan kuning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smtClean="0">
                <a:solidFill>
                  <a:schemeClr val="accent2"/>
                </a:solidFill>
              </a:rPr>
              <a:t>Pengaturan cahaya di dalam ruangan diperlukan karena warna akan berubah ketika cahaya berubah.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28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Font typeface="Calibri" panose="020F0502020204030204" pitchFamily="34" charset="0"/>
              <a:buNone/>
            </a:pPr>
            <a:r>
              <a:rPr lang="id-ID" altLang="en-US" sz="900" smtClean="0">
                <a:solidFill>
                  <a:srgbClr val="00B0F0"/>
                </a:solidFill>
              </a:rPr>
              <a:t>Bisa diBaca kah?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d-ID" altLang="en-US" sz="900" smtClean="0"/>
          </a:p>
          <a:p>
            <a:pPr marL="0" indent="0">
              <a:buFont typeface="Calibri" panose="020F0502020204030204" pitchFamily="34" charset="0"/>
              <a:buNone/>
            </a:pPr>
            <a:endParaRPr lang="id-ID" altLang="en-US" sz="900" smtClean="0"/>
          </a:p>
          <a:p>
            <a:pPr marL="0" indent="0">
              <a:buFont typeface="Calibri" panose="020F0502020204030204" pitchFamily="34" charset="0"/>
              <a:buNone/>
            </a:pPr>
            <a:endParaRPr lang="id-ID" altLang="en-US" sz="90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id-ID" altLang="en-US" sz="4800" smtClean="0">
                <a:solidFill>
                  <a:srgbClr val="FF0000"/>
                </a:solidFill>
              </a:rPr>
              <a:t>Bisa diBaca kah?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d-ID" altLang="en-US" smtClean="0"/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id-ID" altLang="en-US" smtClean="0">
                <a:solidFill>
                  <a:srgbClr val="FFFF00"/>
                </a:solidFill>
              </a:rPr>
              <a:t>Bisa diBaca kah?</a:t>
            </a:r>
          </a:p>
          <a:p>
            <a:pPr marL="0" indent="0" algn="ctr">
              <a:buFont typeface="Calibri" panose="020F0502020204030204" pitchFamily="34" charset="0"/>
              <a:buNone/>
            </a:pPr>
            <a:endParaRPr lang="id-ID" altLang="en-US" smtClean="0">
              <a:solidFill>
                <a:srgbClr val="FFFF00"/>
              </a:solidFill>
            </a:endParaRPr>
          </a:p>
          <a:p>
            <a:pPr marL="0" indent="0" algn="ctr">
              <a:buFont typeface="Tw Cen MT" panose="020B0602020104020603" pitchFamily="34" charset="0"/>
              <a:buNone/>
            </a:pPr>
            <a:r>
              <a:rPr lang="id-ID" altLang="en-US" sz="900" smtClean="0"/>
              <a:t>Bisa diBaca kah?</a:t>
            </a:r>
          </a:p>
          <a:p>
            <a:pPr marL="0" indent="0" algn="ctr">
              <a:buFont typeface="Calibri" panose="020F0502020204030204" pitchFamily="34" charset="0"/>
              <a:buNone/>
            </a:pPr>
            <a:endParaRPr lang="id-ID" altLang="en-US" smtClean="0">
              <a:solidFill>
                <a:srgbClr val="FFFF00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d-ID" altLang="en-US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Manakah yang mempunyai kombinasi warna terbaik?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531" name="Text Placeholder 22"/>
          <p:cNvSpPr>
            <a:spLocks noGrp="1"/>
          </p:cNvSpPr>
          <p:nvPr>
            <p:ph type="body" idx="1"/>
          </p:nvPr>
        </p:nvSpPr>
        <p:spPr>
          <a:xfrm>
            <a:off x="768350" y="2179638"/>
            <a:ext cx="3565525" cy="822325"/>
          </a:xfrm>
        </p:spPr>
        <p:txBody>
          <a:bodyPr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d-ID" altLang="en-US" smtClean="0"/>
              <a:t>A</a:t>
            </a:r>
            <a:endParaRPr lang="en-US" altLang="en-US" smtClean="0"/>
          </a:p>
        </p:txBody>
      </p:sp>
      <p:sp>
        <p:nvSpPr>
          <p:cNvPr id="22532" name="Content Placeholder 9"/>
          <p:cNvSpPr>
            <a:spLocks noGrp="1"/>
          </p:cNvSpPr>
          <p:nvPr>
            <p:ph sz="half" idx="2"/>
          </p:nvPr>
        </p:nvSpPr>
        <p:spPr>
          <a:xfrm>
            <a:off x="768350" y="2967038"/>
            <a:ext cx="3565525" cy="3341687"/>
          </a:xfrm>
          <a:solidFill>
            <a:schemeClr val="tx1"/>
          </a:solidFill>
        </p:spPr>
        <p:txBody>
          <a:bodyPr/>
          <a:lstStyle/>
          <a:p>
            <a:pPr marL="347663" indent="0">
              <a:buFont typeface="Tw Cen MT" panose="020B0602020104020603" pitchFamily="34" charset="0"/>
              <a:buNone/>
            </a:pPr>
            <a:r>
              <a:rPr lang="id-ID" altLang="en-US" sz="1800" smtClean="0">
                <a:solidFill>
                  <a:schemeClr val="bg1"/>
                </a:solidFill>
              </a:rPr>
              <a:t>Jhf,dhf</a:t>
            </a:r>
            <a:r>
              <a:rPr lang="id-ID" altLang="en-US" sz="1800" smtClean="0">
                <a:solidFill>
                  <a:srgbClr val="FFFF00"/>
                </a:solidFill>
              </a:rPr>
              <a:t>cmdfhsa n</a:t>
            </a:r>
            <a:r>
              <a:rPr lang="id-ID" altLang="en-US" sz="1800" smtClean="0">
                <a:solidFill>
                  <a:schemeClr val="bg1"/>
                </a:solidFill>
              </a:rPr>
              <a:t>dfnasmfb, jad,asndas nbdna jhdjsah</a:t>
            </a:r>
          </a:p>
          <a:p>
            <a:pPr marL="347663" indent="0">
              <a:buFont typeface="Tw Cen MT" panose="020B0602020104020603" pitchFamily="34" charset="0"/>
              <a:buNone/>
            </a:pPr>
            <a:endParaRPr lang="id-ID" altLang="en-US" sz="1800" smtClean="0">
              <a:solidFill>
                <a:schemeClr val="bg1"/>
              </a:solidFill>
            </a:endParaRPr>
          </a:p>
          <a:p>
            <a:pPr marL="347663" indent="0">
              <a:buFont typeface="Tw Cen MT" panose="020B0602020104020603" pitchFamily="34" charset="0"/>
              <a:buNone/>
            </a:pPr>
            <a:r>
              <a:rPr lang="id-ID" altLang="en-US" sz="1800" smtClean="0">
                <a:solidFill>
                  <a:schemeClr val="bg1"/>
                </a:solidFill>
              </a:rPr>
              <a:t>Sdasmdnams ndajska k kja dnas sadajshdasjhdas d hasdjahsd aj dasjdashkd </a:t>
            </a:r>
            <a:r>
              <a:rPr lang="id-ID" altLang="en-US" sz="1800" smtClean="0">
                <a:solidFill>
                  <a:srgbClr val="00CC00"/>
                </a:solidFill>
              </a:rPr>
              <a:t>dsjh asjdha adj</a:t>
            </a:r>
            <a:r>
              <a:rPr lang="id-ID" altLang="en-US" sz="1800" smtClean="0">
                <a:solidFill>
                  <a:schemeClr val="bg1"/>
                </a:solidFill>
              </a:rPr>
              <a:t>ahdjas </a:t>
            </a:r>
            <a:r>
              <a:rPr lang="id-ID" altLang="en-US" sz="1800" smtClean="0">
                <a:solidFill>
                  <a:srgbClr val="FFFF00"/>
                </a:solidFill>
              </a:rPr>
              <a:t>ajdhajdha jd ajdhasjahdja jdhasj jahdjas hsdb</a:t>
            </a:r>
            <a:r>
              <a:rPr lang="id-ID" altLang="en-US" sz="1800" smtClean="0">
                <a:solidFill>
                  <a:schemeClr val="bg1"/>
                </a:solidFill>
              </a:rPr>
              <a:t>jsbd adhsbsa asjdsbd hadbashdbadjsbdb ahsdbsdbsaj shdjadbjadnsajdn </a:t>
            </a:r>
            <a:r>
              <a:rPr lang="id-ID" altLang="en-US" smtClean="0"/>
              <a:t>jsdja hsdsd</a:t>
            </a:r>
            <a:endParaRPr lang="en-US" altLang="en-US" smtClean="0"/>
          </a:p>
        </p:txBody>
      </p:sp>
      <p:sp>
        <p:nvSpPr>
          <p:cNvPr id="22533" name="Text Placeholder 23"/>
          <p:cNvSpPr>
            <a:spLocks noGrp="1"/>
          </p:cNvSpPr>
          <p:nvPr>
            <p:ph type="body" sz="quarter" idx="3"/>
          </p:nvPr>
        </p:nvSpPr>
        <p:spPr>
          <a:xfrm>
            <a:off x="4492625" y="2179638"/>
            <a:ext cx="3565525" cy="822325"/>
          </a:xfrm>
        </p:spPr>
        <p:txBody>
          <a:bodyPr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d-ID" altLang="en-US" smtClean="0"/>
              <a:t>B</a:t>
            </a:r>
            <a:endParaRPr altLang="en-US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92625" y="2967038"/>
            <a:ext cx="3565525" cy="3341687"/>
          </a:xfrm>
          <a:solidFill>
            <a:schemeClr val="tx1"/>
          </a:solidFill>
        </p:spPr>
        <p:txBody>
          <a:bodyPr rtlCol="0">
            <a:normAutofit/>
          </a:bodyPr>
          <a:lstStyle/>
          <a:p>
            <a:pPr marL="347663" indent="0" fontAlgn="auto">
              <a:buFont typeface="Tw Cen MT" panose="020B0602020104020603" pitchFamily="34" charset="0"/>
              <a:buNone/>
              <a:tabLst>
                <a:tab pos="255985" algn="l"/>
              </a:tabLst>
              <a:defRPr/>
            </a:pPr>
            <a:r>
              <a:rPr lang="id-ID" sz="1800" dirty="0">
                <a:solidFill>
                  <a:srgbClr val="FF0066"/>
                </a:solidFill>
              </a:rPr>
              <a:t>Jhf,dhfcmdfhsa ndfnasmfb</a:t>
            </a:r>
            <a:r>
              <a:rPr lang="id-ID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d-ID" sz="1800" dirty="0">
                <a:solidFill>
                  <a:srgbClr val="00B0F0"/>
                </a:solidFill>
              </a:rPr>
              <a:t>jad,asndas nbdna jhdjsah</a:t>
            </a:r>
          </a:p>
          <a:p>
            <a:pPr marL="347663" indent="0" fontAlgn="auto">
              <a:buFont typeface="Tw Cen MT" panose="020B0602020104020603" pitchFamily="34" charset="0"/>
              <a:buNone/>
              <a:tabLst>
                <a:tab pos="255985" algn="l"/>
              </a:tabLst>
              <a:defRPr/>
            </a:pPr>
            <a:endParaRPr lang="id-ID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347663" indent="0" fontAlgn="auto">
              <a:buFont typeface="Tw Cen MT" panose="020B0602020104020603" pitchFamily="34" charset="0"/>
              <a:buNone/>
              <a:tabLst>
                <a:tab pos="255985" algn="l"/>
              </a:tabLst>
              <a:defRPr/>
            </a:pPr>
            <a:r>
              <a:rPr lang="id-ID" sz="1800" dirty="0">
                <a:solidFill>
                  <a:srgbClr val="FF0066"/>
                </a:solidFill>
              </a:rPr>
              <a:t>Sdasmdnams n dajska k kja dnas </a:t>
            </a:r>
            <a:r>
              <a:rPr lang="id-ID" sz="1800" dirty="0">
                <a:solidFill>
                  <a:srgbClr val="00B0F0"/>
                </a:solidFill>
              </a:rPr>
              <a:t>sadajshdasjhdas d hasdjahsd aj dasjdashkd dsjh asjdha adjahdjas ajdhajdha </a:t>
            </a:r>
            <a:r>
              <a:rPr lang="id-ID" sz="1800" dirty="0">
                <a:solidFill>
                  <a:srgbClr val="FF0066"/>
                </a:solidFill>
              </a:rPr>
              <a:t>jd </a:t>
            </a:r>
            <a:r>
              <a:rPr lang="id-ID" sz="1800" dirty="0">
                <a:solidFill>
                  <a:srgbClr val="FF3399"/>
                </a:solidFill>
              </a:rPr>
              <a:t>ajdhasjahdja jdhasj jahdjas hsdbjsb</a:t>
            </a:r>
            <a:r>
              <a:rPr lang="id-ID" sz="1800" dirty="0">
                <a:solidFill>
                  <a:srgbClr val="00B0F0"/>
                </a:solidFill>
              </a:rPr>
              <a:t>d adhsbsa asjdsbd hadbashdbadjsbdb ahsdbsdbsaj shdjadbjadnsajdn jsdja hsdsd</a:t>
            </a:r>
            <a:endParaRPr lang="en-US" sz="1800" dirty="0">
              <a:solidFill>
                <a:srgbClr val="00B0F0"/>
              </a:solidFill>
            </a:endParaRPr>
          </a:p>
          <a:p>
            <a:pPr marL="347663" indent="0" fontAlgn="auto">
              <a:buFont typeface="Tw Cen MT" panose="020B0602020104020603" pitchFamily="34" charset="0"/>
              <a:buNone/>
              <a:tabLst>
                <a:tab pos="255985" algn="l"/>
              </a:tabLst>
              <a:defRPr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41363" y="3382963"/>
            <a:ext cx="3649662" cy="206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23888" y="3505200"/>
            <a:ext cx="3649662" cy="2063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9325" y="2735263"/>
            <a:ext cx="0" cy="27638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629150" y="3476625"/>
            <a:ext cx="3649663" cy="20638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629150" y="3325813"/>
            <a:ext cx="3649663" cy="20637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19650" y="2735263"/>
            <a:ext cx="15875" cy="275431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00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9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8400" y="-76200"/>
            <a:ext cx="11791950" cy="66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4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Kombinasi Warna Terbaik</a:t>
            </a:r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t="47774" r="24059" b="12903"/>
          <a:stretch>
            <a:fillRect/>
          </a:stretch>
        </p:blipFill>
        <p:spPr>
          <a:xfrm>
            <a:off x="-152400" y="1447800"/>
            <a:ext cx="9448800" cy="4995863"/>
          </a:xfrm>
          <a:noFill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Kombinasi Warna Terjelek</a:t>
            </a: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3" t="41673" r="24229" b="24229"/>
          <a:stretch>
            <a:fillRect/>
          </a:stretch>
        </p:blipFill>
        <p:spPr>
          <a:xfrm>
            <a:off x="227013" y="1676400"/>
            <a:ext cx="8737600" cy="3657600"/>
          </a:xfrm>
          <a:noFill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b="1" smtClean="0">
                <a:solidFill>
                  <a:srgbClr val="164C6C"/>
                </a:solidFill>
              </a:rPr>
              <a:t>Faktor Manusia dlm IMK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 fontAlgn="auto">
              <a:defRPr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PENGLIHATAN</a:t>
            </a:r>
          </a:p>
          <a:p>
            <a:pPr marL="91440" indent="-91440" fontAlgn="auto">
              <a:defRPr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PENDENGARAN</a:t>
            </a:r>
          </a:p>
          <a:p>
            <a:pPr marL="91440" indent="-91440" fontAlgn="auto">
              <a:defRPr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SENTUHAN</a:t>
            </a:r>
          </a:p>
          <a:p>
            <a:pPr marL="91440" indent="-91440" fontAlgn="auto">
              <a:defRPr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PEMODELAN SISTEM PENGOLAHAN</a:t>
            </a:r>
          </a:p>
          <a:p>
            <a:pPr marL="91440" indent="-91440" fontAlgn="auto">
              <a:defRPr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PENGENDALIAN MOTORIK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524000" y="260350"/>
            <a:ext cx="7369175" cy="987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b. Aspek Perceptual (persepsi) </a:t>
            </a:r>
          </a:p>
          <a:p>
            <a:pPr algn="just" eaLnBrk="1" hangingPunct="1"/>
            <a:r>
              <a:rPr lang="en-US" altLang="en-US" sz="2400">
                <a:solidFill>
                  <a:schemeClr val="accent2"/>
                </a:solidFill>
              </a:rPr>
              <a:t>Diterima tidaknya layar tampilan warna oleh para pengguna, sangat bergantung pada bagaimana warna digunakan. Warna dapat meningkatkan interaksi hanya jika implementasinya mengikuti prinsip dasar dari penglihatan warna oleh manusia. </a:t>
            </a:r>
          </a:p>
          <a:p>
            <a:pPr algn="just" eaLnBrk="1" hangingPunct="1"/>
            <a:r>
              <a:rPr lang="en-US" altLang="en-US" sz="2400">
                <a:solidFill>
                  <a:schemeClr val="accent2"/>
                </a:solidFill>
              </a:rPr>
              <a:t>Contoh : </a:t>
            </a:r>
          </a:p>
          <a:p>
            <a:pPr algn="just" eaLnBrk="1" hangingPunct="1"/>
            <a:r>
              <a:rPr lang="en-US" altLang="en-US" sz="2400">
                <a:solidFill>
                  <a:schemeClr val="accent2"/>
                </a:solidFill>
              </a:rPr>
              <a:t>Tidak semua warna mudah dibaca. Secara umum latar belakang dengan warna gelap akan memberikan kenampakan yang lebih baik (informasi lebih jelas) dibanding warna yang lebih cerah </a:t>
            </a:r>
          </a:p>
          <a:p>
            <a:pPr algn="just" eaLnBrk="1" hangingPunct="1"/>
            <a:endParaRPr lang="en-US" altLang="en-US" sz="240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400" b="1">
                <a:solidFill>
                  <a:schemeClr val="accent2"/>
                </a:solidFill>
              </a:rPr>
              <a:t>c. Aspek Kognitif 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Jangan menggunakan warna yang berlebihan karena penggunaan warna bertujuan menarik perhatian atau pengelompokan informasi. </a:t>
            </a:r>
          </a:p>
          <a:p>
            <a:pPr eaLnBrk="1" hangingPunct="1"/>
            <a:endParaRPr lang="en-US" altLang="en-US" sz="2400">
              <a:solidFill>
                <a:schemeClr val="accent2"/>
              </a:solidFill>
            </a:endParaRPr>
          </a:p>
          <a:p>
            <a:pPr algn="just" eaLnBrk="1" hangingPunct="1"/>
            <a:endParaRPr lang="en-US" altLang="en-US" sz="2400">
              <a:solidFill>
                <a:schemeClr val="accent2"/>
              </a:solidFill>
            </a:endParaRPr>
          </a:p>
          <a:p>
            <a:pPr eaLnBrk="1" hangingPunct="1"/>
            <a:endParaRPr lang="en-US" altLang="en-US" sz="2400" b="1">
              <a:solidFill>
                <a:schemeClr val="accent2"/>
              </a:solidFill>
            </a:endParaRPr>
          </a:p>
          <a:p>
            <a:pPr eaLnBrk="1" hangingPunct="1"/>
            <a:endParaRPr lang="en-US" altLang="en-US" sz="2400">
              <a:solidFill>
                <a:schemeClr val="accent2"/>
              </a:solidFill>
            </a:endParaRPr>
          </a:p>
          <a:p>
            <a:pPr eaLnBrk="1" hangingPunct="1"/>
            <a:endParaRPr lang="en-US" altLang="en-US" sz="2400">
              <a:solidFill>
                <a:schemeClr val="accent2"/>
              </a:solidFill>
            </a:endParaRPr>
          </a:p>
          <a:p>
            <a:pPr algn="just" eaLnBrk="1" hangingPunct="1"/>
            <a:endParaRPr lang="en-US" altLang="en-US" sz="2400">
              <a:solidFill>
                <a:schemeClr val="accent2"/>
              </a:solidFill>
            </a:endParaRPr>
          </a:p>
          <a:p>
            <a:pPr algn="just" eaLnBrk="1" hangingPunct="1"/>
            <a:endParaRPr lang="en-US" altLang="en-US" sz="2400">
              <a:solidFill>
                <a:schemeClr val="accent2"/>
              </a:solidFill>
            </a:endParaRPr>
          </a:p>
          <a:p>
            <a:pPr algn="just" eaLnBrk="1" hangingPunct="1"/>
            <a:endParaRPr lang="en-US" altLang="en-US" sz="2400">
              <a:solidFill>
                <a:schemeClr val="accent2"/>
              </a:solidFill>
            </a:endParaRPr>
          </a:p>
          <a:p>
            <a:pPr algn="just" eaLnBrk="1" hangingPunct="1"/>
            <a:endParaRPr lang="en-US" altLang="en-US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smtClean="0">
                <a:solidFill>
                  <a:schemeClr val="tx1"/>
                </a:solidFill>
              </a:rPr>
              <a:t>2.PENDENGARAN (TELINGA)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676400"/>
            <a:ext cx="7467600" cy="4114800"/>
          </a:xfrm>
        </p:spPr>
        <p:txBody>
          <a:bodyPr/>
          <a:lstStyle/>
          <a:p>
            <a:pPr algn="just"/>
            <a:r>
              <a:rPr lang="en-US" altLang="en-US" sz="2800" smtClean="0">
                <a:solidFill>
                  <a:schemeClr val="accent2"/>
                </a:solidFill>
              </a:rPr>
              <a:t>Kebanyakan manusia dapat mendeteksi suara dalam kisaran frekuensi 20 Hertz s/d 20 KHeartz</a:t>
            </a:r>
          </a:p>
          <a:p>
            <a:pPr algn="just"/>
            <a:r>
              <a:rPr lang="en-US" altLang="en-US" sz="2800" smtClean="0">
                <a:solidFill>
                  <a:schemeClr val="accent2"/>
                </a:solidFill>
              </a:rPr>
              <a:t>Selain frekuensi, suara juga dapat bervariasi dalam hal kebisingan, dinyatakan dengan satuan dB (decible)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Bisikan = 20 dB, percakapan = 50 sampai 70 dB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Kebisingan &gt;140 dpt menyebabkan kerusakan telinga.</a:t>
            </a:r>
            <a:br>
              <a:rPr lang="en-US" altLang="en-US" sz="2800" smtClean="0">
                <a:solidFill>
                  <a:schemeClr val="accent2"/>
                </a:solidFill>
              </a:rPr>
            </a:br>
            <a:endParaRPr lang="en-US" altLang="en-US" sz="2800" smtClean="0">
              <a:solidFill>
                <a:schemeClr val="accent2"/>
              </a:solidFill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8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SENTUHAN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12875"/>
            <a:ext cx="7696200" cy="5216525"/>
          </a:xfrm>
        </p:spPr>
        <p:txBody>
          <a:bodyPr/>
          <a:lstStyle/>
          <a:p>
            <a:r>
              <a:rPr lang="en-US" altLang="en-US" sz="2800" smtClean="0">
                <a:solidFill>
                  <a:schemeClr val="accent2"/>
                </a:solidFill>
              </a:rPr>
              <a:t>Sensitifitas sentuhan lebih dikaitkan dengan aspek ergonomis dalam sebuah sistem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Contoh : Keluhan pada saat menggunakan papan ketik yang harus dilakukan penekanan yang cukup berat atau malah terlalu ringan.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838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smtClean="0">
                <a:solidFill>
                  <a:srgbClr val="164C6C"/>
                </a:solidFill>
              </a:rPr>
              <a:t>4. PEMODELAN SISTEM    </a:t>
            </a:r>
            <a:br>
              <a:rPr lang="en-US" altLang="en-US" sz="3600" smtClean="0">
                <a:solidFill>
                  <a:srgbClr val="164C6C"/>
                </a:solidFill>
              </a:rPr>
            </a:br>
            <a:r>
              <a:rPr lang="en-US" altLang="en-US" sz="3600" smtClean="0">
                <a:solidFill>
                  <a:srgbClr val="164C6C"/>
                </a:solidFill>
              </a:rPr>
              <a:t>    PENGOLAHAN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412875"/>
            <a:ext cx="7315200" cy="5216525"/>
          </a:xfrm>
        </p:spPr>
        <p:txBody>
          <a:bodyPr/>
          <a:lstStyle/>
          <a:p>
            <a:pPr marL="365125" indent="-255588" algn="just"/>
            <a:r>
              <a:rPr lang="en-US" altLang="en-US" sz="2800" smtClean="0">
                <a:solidFill>
                  <a:schemeClr val="accent2"/>
                </a:solidFill>
              </a:rPr>
              <a:t>Baik manusia dan komputer masing-masing mempunyai piranti masukan, sistem pengolah dan piranti keluaran.</a:t>
            </a:r>
          </a:p>
          <a:p>
            <a:pPr marL="365125" indent="-255588" algn="just"/>
            <a:r>
              <a:rPr lang="en-US" altLang="en-US" sz="2800" smtClean="0">
                <a:solidFill>
                  <a:schemeClr val="accent2"/>
                </a:solidFill>
              </a:rPr>
              <a:t>Dimulai manusia menggunakan piranti masukan misalkan papan ketik atau mouse,u/ memasukkan data atau memilih menu.</a:t>
            </a:r>
          </a:p>
          <a:p>
            <a:pPr marL="365125" indent="-255588" algn="just"/>
            <a:r>
              <a:rPr lang="en-US" altLang="en-US" sz="2800" smtClean="0">
                <a:solidFill>
                  <a:schemeClr val="accent2"/>
                </a:solidFill>
              </a:rPr>
              <a:t>Kemudian hasilnya tampil dilayar penampil shg dapat dimengerti oleh manusia.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7924800" cy="5902325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>Keluaran komputer akan dipantau sensor-sensor dalam diri pengguna (biasanya penglihatan dan pendengaran) untuk dilewatkan ke sistem pengolahan kognitif yang ada dlm tiap diri manusia.</a:t>
            </a:r>
          </a:p>
          <a:p>
            <a:r>
              <a:rPr lang="en-US" altLang="en-US" smtClean="0">
                <a:solidFill>
                  <a:schemeClr val="accent2"/>
                </a:solidFill>
              </a:rPr>
              <a:t>Keluaran dari sistem pengolah ini adalah tanggapan pengguna yang sesuai dengan apa yang ia lihat pada layar tampilan.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Pengolahan Secara Sadar dan Otomatis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12875"/>
            <a:ext cx="7467600" cy="5368925"/>
          </a:xfrm>
        </p:spPr>
        <p:txBody>
          <a:bodyPr/>
          <a:lstStyle/>
          <a:p>
            <a:pPr algn="just"/>
            <a:r>
              <a:rPr lang="en-US" altLang="en-US" sz="2800" smtClean="0">
                <a:solidFill>
                  <a:schemeClr val="accent2"/>
                </a:solidFill>
              </a:rPr>
              <a:t>Pengolahan manusia dibagi 2 : Pengolahan secara sadar (</a:t>
            </a:r>
            <a:r>
              <a:rPr lang="en-US" altLang="en-US" sz="2800" i="1" smtClean="0">
                <a:solidFill>
                  <a:schemeClr val="accent2"/>
                </a:solidFill>
              </a:rPr>
              <a:t>Conscious processing</a:t>
            </a:r>
            <a:r>
              <a:rPr lang="en-US" altLang="en-US" sz="2800" smtClean="0">
                <a:solidFill>
                  <a:schemeClr val="accent2"/>
                </a:solidFill>
              </a:rPr>
              <a:t>) dan pengolahan otomatis.</a:t>
            </a:r>
          </a:p>
          <a:p>
            <a:pPr algn="just"/>
            <a:r>
              <a:rPr lang="en-US" altLang="en-US" sz="2800" smtClean="0">
                <a:solidFill>
                  <a:schemeClr val="accent2"/>
                </a:solidFill>
              </a:rPr>
              <a:t>Pengolahan sadar terjadi ketika rangsangan yang datang dibawa ke bagian intelektual dan memerlukan beberapa waktu untuk menghasilkan tanggapan yang sesuai.</a:t>
            </a:r>
          </a:p>
          <a:p>
            <a:pPr algn="just"/>
            <a:r>
              <a:rPr lang="en-US" altLang="en-US" sz="2800" smtClean="0">
                <a:solidFill>
                  <a:schemeClr val="accent2"/>
                </a:solidFill>
              </a:rPr>
              <a:t>Pengolahan otomatis berlangsung secara reflek dan hanya memerlukan waktu yang sangat pendek.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Memori Manusia</a:t>
            </a:r>
          </a:p>
        </p:txBody>
      </p:sp>
      <p:pic>
        <p:nvPicPr>
          <p:cNvPr id="3277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90600"/>
            <a:ext cx="8534400" cy="18288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81000" y="3048000"/>
            <a:ext cx="8458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2400">
                <a:solidFill>
                  <a:schemeClr val="accent2"/>
                </a:solidFill>
              </a:rPr>
              <a:t>Secara umum ada 3 jenis/fungsi memori : </a:t>
            </a:r>
          </a:p>
          <a:p>
            <a:pPr lvl="1" algn="just" eaLnBrk="1" hangingPunct="1"/>
            <a:r>
              <a:rPr lang="en-US" altLang="en-US" sz="2400">
                <a:solidFill>
                  <a:schemeClr val="accent2"/>
                </a:solidFill>
              </a:rPr>
              <a:t>- tempat penyaringan (sensor) </a:t>
            </a:r>
          </a:p>
          <a:p>
            <a:pPr lvl="1" algn="just" eaLnBrk="1" hangingPunct="1"/>
            <a:r>
              <a:rPr lang="en-US" altLang="en-US" sz="2400">
                <a:solidFill>
                  <a:schemeClr val="accent2"/>
                </a:solidFill>
              </a:rPr>
              <a:t>- tempat memproses ingatan (memori jangka pendek) </a:t>
            </a:r>
          </a:p>
          <a:p>
            <a:pPr lvl="1" algn="just" eaLnBrk="1" hangingPunct="1"/>
            <a:r>
              <a:rPr lang="en-US" altLang="en-US" sz="2400">
                <a:solidFill>
                  <a:schemeClr val="accent2"/>
                </a:solidFill>
              </a:rPr>
              <a:t>- memori jangka panjang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</a:p>
          <a:p>
            <a:pPr eaLnBrk="1" hangingPunct="1"/>
            <a:endParaRPr lang="en-US" altLang="en-US">
              <a:solidFill>
                <a:schemeClr val="accent2"/>
              </a:solidFill>
            </a:endParaRPr>
          </a:p>
          <a:p>
            <a:pPr eaLnBrk="1" hangingPunct="1"/>
            <a:endParaRPr lang="en-US" altLang="en-US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Memori Penyaring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7696200" cy="5140325"/>
          </a:xfrm>
        </p:spPr>
        <p:txBody>
          <a:bodyPr/>
          <a:lstStyle/>
          <a:p>
            <a:pPr algn="just"/>
            <a:r>
              <a:rPr lang="en-US" altLang="en-US" sz="2800" smtClean="0">
                <a:solidFill>
                  <a:schemeClr val="accent2"/>
                </a:solidFill>
              </a:rPr>
              <a:t>Bekerja sebagai tempat penyimpan sementara (buffer) untuk menerima rangsang dari indera. </a:t>
            </a:r>
          </a:p>
          <a:p>
            <a:pPr algn="just"/>
            <a:r>
              <a:rPr lang="en-US" altLang="en-US" sz="2800" smtClean="0">
                <a:solidFill>
                  <a:schemeClr val="accent2"/>
                </a:solidFill>
              </a:rPr>
              <a:t>Terdiri dari 3 saluran penyaring : </a:t>
            </a:r>
          </a:p>
          <a:p>
            <a:pPr lvl="1" algn="just"/>
            <a:r>
              <a:rPr lang="en-US" altLang="en-US" smtClean="0">
                <a:solidFill>
                  <a:schemeClr val="accent2"/>
                </a:solidFill>
              </a:rPr>
              <a:t>iconic : menerima rangsang penglihatan (visual) </a:t>
            </a:r>
          </a:p>
          <a:p>
            <a:pPr lvl="1" algn="just"/>
            <a:r>
              <a:rPr lang="en-US" altLang="en-US" smtClean="0">
                <a:solidFill>
                  <a:schemeClr val="accent2"/>
                </a:solidFill>
              </a:rPr>
              <a:t>echoic : menerima rangsang suara </a:t>
            </a:r>
          </a:p>
          <a:p>
            <a:pPr lvl="1" algn="just"/>
            <a:r>
              <a:rPr lang="en-US" altLang="en-US" smtClean="0">
                <a:solidFill>
                  <a:schemeClr val="accent2"/>
                </a:solidFill>
              </a:rPr>
              <a:t>haptic : menerima rangsang sentuhan </a:t>
            </a:r>
          </a:p>
          <a:p>
            <a:pPr algn="just"/>
            <a:r>
              <a:rPr lang="en-US" altLang="en-US" sz="2800" smtClean="0">
                <a:solidFill>
                  <a:schemeClr val="accent2"/>
                </a:solidFill>
              </a:rPr>
              <a:t>Isi memori selalu diperbaharui setiap kali ada rangsang yang masuk, contoh : kita dapat mengetahui perubahan letak jari tangan kita yang digerakkan di depan mata kita. </a:t>
            </a:r>
          </a:p>
          <a:p>
            <a:pPr algn="just"/>
            <a:endParaRPr lang="en-US" altLang="en-US" sz="28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800" smtClean="0">
                <a:solidFill>
                  <a:srgbClr val="164C6C"/>
                </a:solidFill>
              </a:rPr>
              <a:t>Memori Jangka Pendek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2875"/>
            <a:ext cx="7848600" cy="5292725"/>
          </a:xfrm>
        </p:spPr>
        <p:txBody>
          <a:bodyPr/>
          <a:lstStyle/>
          <a:p>
            <a:pPr marL="365125" indent="-255588" algn="just">
              <a:lnSpc>
                <a:spcPct val="80000"/>
              </a:lnSpc>
            </a:pPr>
            <a:r>
              <a:rPr lang="en-US" altLang="en-US" sz="2400" smtClean="0">
                <a:solidFill>
                  <a:schemeClr val="accent2"/>
                </a:solidFill>
              </a:rPr>
              <a:t>Memori jangka pendek/memori kerja bertindak sebagai tempat menyimpan data sementara, digunakan untuk menyimpan informasi yang hanya dibutuhkan sesaat. </a:t>
            </a:r>
          </a:p>
          <a:p>
            <a:pPr marL="365125" indent="-255588" algn="just">
              <a:lnSpc>
                <a:spcPct val="80000"/>
              </a:lnSpc>
            </a:pPr>
            <a:r>
              <a:rPr lang="en-US" altLang="en-US" sz="2400" smtClean="0">
                <a:solidFill>
                  <a:schemeClr val="accent2"/>
                </a:solidFill>
              </a:rPr>
              <a:t>Kapasitas memori kecil / terbatas </a:t>
            </a:r>
          </a:p>
          <a:p>
            <a:pPr marL="365125" indent="-255588" algn="just">
              <a:lnSpc>
                <a:spcPct val="80000"/>
              </a:lnSpc>
            </a:pPr>
            <a:r>
              <a:rPr lang="en-US" altLang="en-US" sz="2400" smtClean="0">
                <a:solidFill>
                  <a:schemeClr val="accent2"/>
                </a:solidFill>
              </a:rPr>
              <a:t>Ada 2 metode dasar untuk mengukur kapasitas : </a:t>
            </a:r>
          </a:p>
          <a:p>
            <a:pPr marL="620713" lvl="1" algn="just">
              <a:lnSpc>
                <a:spcPct val="80000"/>
              </a:lnSpc>
              <a:spcBef>
                <a:spcPts val="325"/>
              </a:spcBef>
              <a:buFont typeface="Verdana" panose="020B0604030504040204" pitchFamily="34" charset="0"/>
              <a:buChar char="◦"/>
            </a:pPr>
            <a:r>
              <a:rPr lang="en-US" altLang="en-US" sz="2400" smtClean="0">
                <a:solidFill>
                  <a:schemeClr val="accent2"/>
                </a:solidFill>
              </a:rPr>
              <a:t>mengenali panjang dari suatu urutan yang dapat diingat berdasar penelitian, manusia mempunyai kemampuan mengingat 7 – 9 digit </a:t>
            </a:r>
          </a:p>
          <a:p>
            <a:pPr marL="620713" lvl="1" algn="just">
              <a:lnSpc>
                <a:spcPct val="80000"/>
              </a:lnSpc>
              <a:spcBef>
                <a:spcPts val="325"/>
              </a:spcBef>
              <a:buFont typeface="Verdana" panose="020B0604030504040204" pitchFamily="34" charset="0"/>
              <a:buChar char="◦"/>
            </a:pPr>
            <a:r>
              <a:rPr lang="en-US" altLang="en-US" sz="2400" smtClean="0">
                <a:solidFill>
                  <a:schemeClr val="accent2"/>
                </a:solidFill>
              </a:rPr>
              <a:t>kemampuan untuk mengingat kembali ingatan yang baru dipanggil </a:t>
            </a:r>
          </a:p>
          <a:p>
            <a:pPr marL="620713" lvl="1" algn="just">
              <a:lnSpc>
                <a:spcPct val="80000"/>
              </a:lnSpc>
              <a:spcBef>
                <a:spcPts val="325"/>
              </a:spcBef>
              <a:buFont typeface="Verdana" panose="020B0604030504040204" pitchFamily="34" charset="0"/>
              <a:buChar char="◦"/>
            </a:pPr>
            <a:r>
              <a:rPr lang="en-US" altLang="en-US" sz="2400" smtClean="0">
                <a:solidFill>
                  <a:schemeClr val="accent2"/>
                </a:solidFill>
              </a:rPr>
              <a:t>misal : manusia akan mudah mengingat kata-kata ”spongebob and patrick”daripada kata-kata ”bee atr anu pith etr eet” </a:t>
            </a:r>
          </a:p>
          <a:p>
            <a:pPr marL="365125" indent="-255588" algn="just">
              <a:lnSpc>
                <a:spcPct val="80000"/>
              </a:lnSpc>
              <a:buFont typeface="Wingdings 3" panose="05040102010807070707" pitchFamily="18" charset="2"/>
              <a:buChar char=""/>
            </a:pPr>
            <a:endParaRPr lang="en-US" altLang="en-US" sz="2400" smtClean="0">
              <a:solidFill>
                <a:schemeClr val="accent2"/>
              </a:solidFill>
            </a:endParaRPr>
          </a:p>
          <a:p>
            <a:pPr marL="365125" indent="-255588" algn="just">
              <a:lnSpc>
                <a:spcPct val="80000"/>
              </a:lnSpc>
              <a:buFont typeface="Wingdings 3" panose="05040102010807070707" pitchFamily="18" charset="2"/>
              <a:buChar char=""/>
            </a:pPr>
            <a:endParaRPr lang="en-US" altLang="en-US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smtClean="0">
                <a:solidFill>
                  <a:srgbClr val="164C6C"/>
                </a:solidFill>
              </a:rPr>
              <a:t>Memori Jangka Panjang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12875"/>
            <a:ext cx="7620000" cy="4149725"/>
          </a:xfrm>
        </p:spPr>
        <p:txBody>
          <a:bodyPr/>
          <a:lstStyle/>
          <a:p>
            <a:pPr algn="just"/>
            <a:r>
              <a:rPr lang="en-US" altLang="en-US" sz="2800" smtClean="0">
                <a:solidFill>
                  <a:schemeClr val="accent2"/>
                </a:solidFill>
              </a:rPr>
              <a:t>Memori ini diperlukan untuk menyimpan informasi dalam jangka waktu lama </a:t>
            </a:r>
          </a:p>
          <a:p>
            <a:pPr algn="just"/>
            <a:r>
              <a:rPr lang="en-US" altLang="en-US" sz="2800" smtClean="0">
                <a:solidFill>
                  <a:schemeClr val="accent2"/>
                </a:solidFill>
              </a:rPr>
              <a:t>Merupakan tempat menyimpan seluruh pengetahuan, fakta informasi, pengalaman, urutan perilaku, dan segala sesuatu yang diketahui. </a:t>
            </a:r>
          </a:p>
          <a:p>
            <a:pPr algn="just"/>
            <a:r>
              <a:rPr lang="en-US" altLang="en-US" sz="2800" smtClean="0">
                <a:solidFill>
                  <a:schemeClr val="accent2"/>
                </a:solidFill>
              </a:rPr>
              <a:t>Kapasitas besar / tidak terbatas, kecepatan akses lebih lambat ± 1/10 second, proses penghilangan pelan 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8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sz="3600" smtClean="0">
                <a:solidFill>
                  <a:srgbClr val="164C6C"/>
                </a:solidFill>
              </a:rPr>
              <a:t>1. PENGLIHATAN (MATA)</a:t>
            </a:r>
            <a:endParaRPr lang="en-US" altLang="en-US" sz="3600" smtClean="0">
              <a:solidFill>
                <a:srgbClr val="164C6C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143000"/>
            <a:ext cx="7543800" cy="4759325"/>
          </a:xfrm>
        </p:spPr>
        <p:txBody>
          <a:bodyPr rtlCol="0">
            <a:normAutofit/>
          </a:bodyPr>
          <a:lstStyle/>
          <a:p>
            <a:pPr marL="365125" indent="-255588" algn="just" fontAlgn="auto"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Mata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berfungsi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u/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menghasilkan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persepsi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terorganisir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akan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gerakan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id-ID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ukuran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bentuk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jarak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posisi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relatif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tekstur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warna</a:t>
            </a:r>
            <a:endParaRPr lang="id-ID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65125" indent="-255588" algn="just" fontAlgn="auto">
              <a:defRPr/>
            </a:pP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Dalam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dunia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nyata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mata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selalu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digunakan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untuk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melihat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semua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bentuk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3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dimensi</a:t>
            </a:r>
            <a:endParaRPr lang="id-ID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91440" indent="-91440" fontAlgn="auto">
              <a:defRPr/>
            </a:pP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Dalam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sistem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komputer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yg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menggunakan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layar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2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dimensi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mata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kita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dipaksa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untuk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dapat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mengerti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bahwa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obyek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pada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layar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tampilantersebut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harus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dipahami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sebagai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obyek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3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dimensi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5.PENGENDALIAN MOTORIK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47800"/>
            <a:ext cx="7543800" cy="4724400"/>
          </a:xfrm>
        </p:spPr>
        <p:txBody>
          <a:bodyPr rtlCol="0">
            <a:normAutofit lnSpcReduction="10000"/>
          </a:bodyPr>
          <a:lstStyle/>
          <a:p>
            <a:pPr marL="365125" indent="-255588" algn="just" fontAlgn="auto">
              <a:defRPr/>
            </a:pPr>
            <a:r>
              <a:rPr lang="en-US" altLang="en-US" sz="2800" smtClean="0">
                <a:solidFill>
                  <a:schemeClr val="accent2"/>
                </a:solidFill>
              </a:rPr>
              <a:t>Responder utama pada diri operator manusia adalah dua buah tangan yang berisi 10 jari, dua kaki dan satu suara.</a:t>
            </a:r>
          </a:p>
          <a:p>
            <a:pPr marL="365125" indent="-255588" algn="just" fontAlgn="auto">
              <a:defRPr/>
            </a:pPr>
            <a:r>
              <a:rPr lang="en-US" altLang="en-US" sz="2800" smtClean="0">
                <a:solidFill>
                  <a:schemeClr val="accent2"/>
                </a:solidFill>
              </a:rPr>
              <a:t>Pengendalian motorik ini dpt dilatih utk mencapai taraf kemampuan tertentu.</a:t>
            </a:r>
          </a:p>
          <a:p>
            <a:pPr marL="365125" indent="-255588" algn="just" fontAlgn="auto">
              <a:defRPr/>
            </a:pPr>
            <a:r>
              <a:rPr lang="en-US" altLang="en-US" sz="2800" smtClean="0">
                <a:solidFill>
                  <a:schemeClr val="accent2"/>
                </a:solidFill>
              </a:rPr>
              <a:t>Contoh :</a:t>
            </a:r>
          </a:p>
          <a:p>
            <a:pPr marL="365125" indent="-255588" algn="just" fontAlgn="auto">
              <a:buFont typeface="Wingdings" panose="05000000000000000000" pitchFamily="2" charset="2"/>
              <a:buNone/>
              <a:defRPr/>
            </a:pPr>
            <a:r>
              <a:rPr lang="en-US" altLang="en-US" sz="2800" smtClean="0">
                <a:solidFill>
                  <a:schemeClr val="accent2"/>
                </a:solidFill>
              </a:rPr>
              <a:t>	Pengetikan 10 jari untuk mendapatkan 1000 huruf per menit barangkali kemampuan yang umum, tetapi anda yang mengetik dengan 2 jari, kecepatan 400 huruf permenit-pun barangkali sulit untuk dicapai.</a:t>
            </a:r>
          </a:p>
          <a:p>
            <a:pPr marL="365125" indent="-255588" algn="just" fontAlgn="auto">
              <a:buFont typeface="Wingdings" panose="05000000000000000000" pitchFamily="2" charset="2"/>
              <a:buNone/>
              <a:defRPr/>
            </a:pPr>
            <a:endParaRPr lang="en-US" altLang="en-US" sz="28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Rangkuman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543800" cy="5562600"/>
          </a:xfrm>
        </p:spPr>
        <p:txBody>
          <a:bodyPr rtlCol="0">
            <a:normAutofit/>
          </a:bodyPr>
          <a:lstStyle/>
          <a:p>
            <a:pPr marL="91440" indent="-91440" fontAlgn="auto">
              <a:defRPr/>
            </a:pPr>
            <a:r>
              <a:rPr lang="en-US" sz="2800" dirty="0" err="1" smtClean="0">
                <a:solidFill>
                  <a:schemeClr val="accent2"/>
                </a:solidFill>
              </a:rPr>
              <a:t>Penglihatan</a:t>
            </a:r>
            <a:r>
              <a:rPr lang="en-US" sz="2800" dirty="0" smtClean="0">
                <a:solidFill>
                  <a:schemeClr val="accent2"/>
                </a:solidFill>
              </a:rPr>
              <a:t>. </a:t>
            </a:r>
            <a:r>
              <a:rPr lang="en-GB" sz="2800" dirty="0" err="1" smtClean="0">
                <a:solidFill>
                  <a:schemeClr val="accent2"/>
                </a:solidFill>
              </a:rPr>
              <a:t>Dalam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sistem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komputer</a:t>
            </a:r>
            <a:r>
              <a:rPr lang="en-GB" sz="2800" dirty="0" smtClean="0">
                <a:solidFill>
                  <a:schemeClr val="accent2"/>
                </a:solidFill>
              </a:rPr>
              <a:t> yang </a:t>
            </a:r>
            <a:r>
              <a:rPr lang="en-GB" sz="2800" dirty="0" err="1" smtClean="0">
                <a:solidFill>
                  <a:schemeClr val="accent2"/>
                </a:solidFill>
              </a:rPr>
              <a:t>menggunakan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layar</a:t>
            </a:r>
            <a:r>
              <a:rPr lang="en-GB" sz="2800" dirty="0" smtClean="0">
                <a:solidFill>
                  <a:schemeClr val="accent2"/>
                </a:solidFill>
              </a:rPr>
              <a:t> 2 </a:t>
            </a:r>
            <a:r>
              <a:rPr lang="en-GB" sz="2800" dirty="0" err="1" smtClean="0">
                <a:solidFill>
                  <a:schemeClr val="accent2"/>
                </a:solidFill>
              </a:rPr>
              <a:t>dimensi</a:t>
            </a:r>
            <a:r>
              <a:rPr lang="en-GB" sz="2800" dirty="0" smtClean="0">
                <a:solidFill>
                  <a:schemeClr val="accent2"/>
                </a:solidFill>
              </a:rPr>
              <a:t>, </a:t>
            </a:r>
            <a:r>
              <a:rPr lang="en-GB" sz="2800" dirty="0" err="1" smtClean="0">
                <a:solidFill>
                  <a:schemeClr val="accent2"/>
                </a:solidFill>
              </a:rPr>
              <a:t>mata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kita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dipaksa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untuk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dapat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mengerti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bahwa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obyek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pada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layar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tampilan</a:t>
            </a:r>
            <a:r>
              <a:rPr lang="en-GB" sz="2800" dirty="0" smtClean="0">
                <a:solidFill>
                  <a:schemeClr val="accent2"/>
                </a:solidFill>
              </a:rPr>
              <a:t>, yang </a:t>
            </a:r>
            <a:r>
              <a:rPr lang="en-GB" sz="2800" dirty="0" err="1" smtClean="0">
                <a:solidFill>
                  <a:schemeClr val="accent2"/>
                </a:solidFill>
              </a:rPr>
              <a:t>sesungguhnya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berupa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obyek</a:t>
            </a:r>
            <a:r>
              <a:rPr lang="en-GB" sz="2800" dirty="0" smtClean="0">
                <a:solidFill>
                  <a:schemeClr val="accent2"/>
                </a:solidFill>
              </a:rPr>
              <a:t> 2 </a:t>
            </a:r>
            <a:r>
              <a:rPr lang="en-GB" sz="2800" dirty="0" err="1" smtClean="0">
                <a:solidFill>
                  <a:schemeClr val="accent2"/>
                </a:solidFill>
              </a:rPr>
              <a:t>dimensi</a:t>
            </a:r>
            <a:r>
              <a:rPr lang="en-GB" sz="2800" dirty="0" smtClean="0">
                <a:solidFill>
                  <a:schemeClr val="accent2"/>
                </a:solidFill>
              </a:rPr>
              <a:t>, </a:t>
            </a:r>
            <a:r>
              <a:rPr lang="en-GB" sz="2800" dirty="0" err="1" smtClean="0">
                <a:solidFill>
                  <a:schemeClr val="accent2"/>
                </a:solidFill>
              </a:rPr>
              <a:t>harus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dipahami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sebagai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obyek</a:t>
            </a:r>
            <a:r>
              <a:rPr lang="en-GB" sz="2800" dirty="0" smtClean="0">
                <a:solidFill>
                  <a:schemeClr val="accent2"/>
                </a:solidFill>
              </a:rPr>
              <a:t> 3 </a:t>
            </a:r>
            <a:r>
              <a:rPr lang="en-GB" sz="2800" dirty="0" err="1" smtClean="0">
                <a:solidFill>
                  <a:schemeClr val="accent2"/>
                </a:solidFill>
              </a:rPr>
              <a:t>dimensi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dengan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teknik</a:t>
            </a:r>
            <a:r>
              <a:rPr lang="en-GB" sz="2800" dirty="0" smtClean="0">
                <a:solidFill>
                  <a:schemeClr val="accent2"/>
                </a:solidFill>
              </a:rPr>
              <a:t> – </a:t>
            </a:r>
            <a:r>
              <a:rPr lang="en-GB" sz="2800" dirty="0" err="1" smtClean="0">
                <a:solidFill>
                  <a:schemeClr val="accent2"/>
                </a:solidFill>
              </a:rPr>
              <a:t>teknik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err="1" smtClean="0">
                <a:solidFill>
                  <a:schemeClr val="accent2"/>
                </a:solidFill>
              </a:rPr>
              <a:t>tertentu</a:t>
            </a:r>
            <a:r>
              <a:rPr lang="en-US" sz="2800" dirty="0" smtClean="0">
                <a:solidFill>
                  <a:schemeClr val="accent2"/>
                </a:solidFill>
              </a:rPr>
              <a:t>.</a:t>
            </a:r>
          </a:p>
          <a:p>
            <a:pPr marL="91440" indent="-91440" fontAlgn="auto">
              <a:defRPr/>
            </a:pPr>
            <a:r>
              <a:rPr lang="en-US" sz="2800" dirty="0" err="1" smtClean="0">
                <a:solidFill>
                  <a:schemeClr val="accent2"/>
                </a:solidFill>
              </a:rPr>
              <a:t>Pendengaran</a:t>
            </a:r>
            <a:r>
              <a:rPr lang="en-US" sz="2800" dirty="0" smtClean="0">
                <a:solidFill>
                  <a:schemeClr val="accent2"/>
                </a:solidFill>
              </a:rPr>
              <a:t>. </a:t>
            </a:r>
            <a:r>
              <a:rPr lang="en-US" sz="2800" dirty="0" err="1" smtClean="0">
                <a:solidFill>
                  <a:schemeClr val="accent2"/>
                </a:solidFill>
              </a:rPr>
              <a:t>Kebanyakan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manusia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dapat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mendeteksi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suara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dalam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kisaran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frekuensi</a:t>
            </a:r>
            <a:r>
              <a:rPr lang="en-US" sz="2800" dirty="0" smtClean="0">
                <a:solidFill>
                  <a:schemeClr val="accent2"/>
                </a:solidFill>
              </a:rPr>
              <a:t> 20 Hertz s/d 20 </a:t>
            </a:r>
            <a:r>
              <a:rPr lang="en-US" sz="2800" dirty="0" err="1" smtClean="0">
                <a:solidFill>
                  <a:schemeClr val="accent2"/>
                </a:solidFill>
              </a:rPr>
              <a:t>KHeartz</a:t>
            </a:r>
            <a:r>
              <a:rPr lang="en-US" sz="2800" dirty="0" smtClean="0">
                <a:solidFill>
                  <a:schemeClr val="accent2"/>
                </a:solidFill>
              </a:rPr>
              <a:t>. </a:t>
            </a:r>
            <a:r>
              <a:rPr lang="en-US" sz="2800" dirty="0" err="1" smtClean="0">
                <a:solidFill>
                  <a:schemeClr val="accent2"/>
                </a:solidFill>
              </a:rPr>
              <a:t>Selain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frekuensi</a:t>
            </a:r>
            <a:r>
              <a:rPr lang="en-US" sz="2800" dirty="0" smtClean="0">
                <a:solidFill>
                  <a:schemeClr val="accent2"/>
                </a:solidFill>
              </a:rPr>
              <a:t>, </a:t>
            </a:r>
            <a:r>
              <a:rPr lang="en-US" sz="2800" dirty="0" err="1" smtClean="0">
                <a:solidFill>
                  <a:schemeClr val="accent2"/>
                </a:solidFill>
              </a:rPr>
              <a:t>suara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juga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dapat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bervariasi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dalam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hal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kebisingan</a:t>
            </a:r>
            <a:r>
              <a:rPr lang="en-US" sz="2800" dirty="0" smtClean="0">
                <a:solidFill>
                  <a:schemeClr val="accent2"/>
                </a:solidFill>
              </a:rPr>
              <a:t>.</a:t>
            </a:r>
          </a:p>
          <a:p>
            <a:pPr marL="365125" indent="-255588" algn="just" fontAlgn="auto">
              <a:buFont typeface="Wingdings" pitchFamily="2" charset="2"/>
              <a:buNone/>
              <a:defRPr/>
            </a:pPr>
            <a:endParaRPr lang="en-US" sz="28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Rangkuman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620000" cy="5562600"/>
          </a:xfrm>
        </p:spPr>
        <p:txBody>
          <a:bodyPr/>
          <a:lstStyle/>
          <a:p>
            <a:r>
              <a:rPr lang="en-US" altLang="en-US" sz="2800" smtClean="0">
                <a:solidFill>
                  <a:schemeClr val="accent2"/>
                </a:solidFill>
              </a:rPr>
              <a:t>Sentuhan. Sensitifitas sentuhan lebih dikaitkan dengan aspek ergonomis dalam sebuah sistem 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Proses pengolahan informasi pada manusia melibatkan memori manusia yang berfungsi sebagai tempat penyaringan (sensor), tempat memproses ingatan (memori jangka pendek) dan memori jangka panjang.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Pengendalian motorik bisa dilatih untuk mencapai taraf kemampuan tertentu.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5140325"/>
          </a:xfrm>
        </p:spPr>
        <p:txBody>
          <a:bodyPr/>
          <a:lstStyle/>
          <a:p>
            <a:pPr algn="just"/>
            <a:r>
              <a:rPr lang="id-ID" altLang="en-US" dirty="0" smtClean="0">
                <a:solidFill>
                  <a:schemeClr val="accent2"/>
                </a:solidFill>
              </a:rPr>
              <a:t>Tugas:</a:t>
            </a:r>
          </a:p>
          <a:p>
            <a:pPr algn="just"/>
            <a:r>
              <a:rPr lang="id-ID" altLang="en-US" dirty="0" smtClean="0">
                <a:solidFill>
                  <a:schemeClr val="accent2"/>
                </a:solidFill>
              </a:rPr>
              <a:t>Analisislah IMK pada Website, berdasarkan faktor manusia:</a:t>
            </a:r>
          </a:p>
          <a:p>
            <a:pPr marL="91440" indent="-91440" fontAlgn="auto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PENGLIHATAN</a:t>
            </a:r>
          </a:p>
          <a:p>
            <a:pPr algn="just"/>
            <a:endParaRPr lang="id-ID" altLang="en-US" dirty="0" smtClean="0">
              <a:solidFill>
                <a:schemeClr val="accent2"/>
              </a:solidFill>
            </a:endParaRPr>
          </a:p>
          <a:p>
            <a:pPr algn="just"/>
            <a:endParaRPr lang="id-ID" altLang="en-US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Daftar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Pustaka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id-ID" altLang="en-US" sz="2400" smtClean="0">
                <a:solidFill>
                  <a:schemeClr val="accent2"/>
                </a:solidFill>
              </a:rPr>
              <a:t>Santosa</a:t>
            </a:r>
            <a:r>
              <a:rPr lang="en-US" altLang="en-US" sz="2400" smtClean="0">
                <a:solidFill>
                  <a:schemeClr val="accent2"/>
                </a:solidFill>
              </a:rPr>
              <a:t>, </a:t>
            </a:r>
            <a:r>
              <a:rPr lang="id-ID" altLang="en-US" sz="2400" smtClean="0">
                <a:solidFill>
                  <a:schemeClr val="accent2"/>
                </a:solidFill>
              </a:rPr>
              <a:t>Insap</a:t>
            </a:r>
            <a:r>
              <a:rPr lang="en-US" altLang="en-US" sz="2400" smtClean="0">
                <a:solidFill>
                  <a:schemeClr val="accent2"/>
                </a:solidFill>
              </a:rPr>
              <a:t> </a:t>
            </a:r>
            <a:r>
              <a:rPr lang="id-ID" altLang="en-US" sz="2400" smtClean="0">
                <a:solidFill>
                  <a:schemeClr val="accent2"/>
                </a:solidFill>
              </a:rPr>
              <a:t>Interaksi Manusia dan Komputer, Teori &amp; Praktek, Andi Yogyakarta</a:t>
            </a:r>
            <a:endParaRPr lang="en-US" altLang="en-US" sz="2400" smtClean="0">
              <a:solidFill>
                <a:schemeClr val="accent2"/>
              </a:solidFill>
            </a:endParaRPr>
          </a:p>
          <a:p>
            <a:r>
              <a:rPr lang="en-US" altLang="en-US" sz="2400" smtClean="0">
                <a:solidFill>
                  <a:schemeClr val="accent2"/>
                </a:solidFill>
              </a:rPr>
              <a:t>Surbakti, Irfan; </a:t>
            </a:r>
            <a:r>
              <a:rPr lang="id-ID" altLang="en-US" sz="2400" smtClean="0">
                <a:solidFill>
                  <a:schemeClr val="accent2"/>
                </a:solidFill>
              </a:rPr>
              <a:t>Santosa</a:t>
            </a:r>
            <a:r>
              <a:rPr lang="en-US" altLang="en-US" sz="2400" smtClean="0">
                <a:solidFill>
                  <a:schemeClr val="accent2"/>
                </a:solidFill>
              </a:rPr>
              <a:t>, </a:t>
            </a:r>
            <a:r>
              <a:rPr lang="id-ID" altLang="en-US" sz="2400" smtClean="0">
                <a:solidFill>
                  <a:schemeClr val="accent2"/>
                </a:solidFill>
              </a:rPr>
              <a:t>Insap</a:t>
            </a:r>
            <a:r>
              <a:rPr lang="en-US" altLang="en-US" sz="2400" smtClean="0">
                <a:solidFill>
                  <a:schemeClr val="accent2"/>
                </a:solidFill>
              </a:rPr>
              <a:t>; Interaksi Manusia Dan Komputer, Edisi Jurusan Teknik Informatika-ITS, 2006</a:t>
            </a:r>
          </a:p>
          <a:p>
            <a:r>
              <a:rPr lang="en-US" altLang="en-US" sz="2400" smtClean="0">
                <a:solidFill>
                  <a:schemeClr val="accent2"/>
                </a:solidFill>
              </a:rPr>
              <a:t>Sudarmawan; Ariyus, Dony; Interaksi Manusia dan Komputer, Andi Offset Yogyakarta, 2007</a:t>
            </a:r>
          </a:p>
          <a:p>
            <a:pPr>
              <a:buFontTx/>
              <a:buNone/>
            </a:pPr>
            <a:endParaRPr lang="en-GB" altLang="en-US" sz="2400" b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smtClean="0">
                <a:solidFill>
                  <a:srgbClr val="164C6C"/>
                </a:solidFill>
              </a:rPr>
              <a:t>1.1 LUMINANS </a:t>
            </a:r>
            <a:r>
              <a:rPr lang="en-US" altLang="en-US" sz="3200" i="1" smtClean="0">
                <a:solidFill>
                  <a:srgbClr val="164C6C"/>
                </a:solidFill>
              </a:rPr>
              <a:t>(LUMINANCE)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066800"/>
            <a:ext cx="7391400" cy="4724400"/>
          </a:xfrm>
        </p:spPr>
        <p:txBody>
          <a:bodyPr rtlCol="0">
            <a:normAutofit/>
          </a:bodyPr>
          <a:lstStyle/>
          <a:p>
            <a:pPr marL="91440" indent="-91440" fontAlgn="auto">
              <a:defRPr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Luminans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adalah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banyaknya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cahaya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dipantulkan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oleh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permukaan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objek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91440" indent="-91440" fontAlgn="auto">
              <a:defRPr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Semakin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besar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luminans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sebuah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objek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rincian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objek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dilihat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oleh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mata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juga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akan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semakin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bertambah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91440" indent="-91440" fontAlgn="auto">
              <a:buFont typeface="Wingdings" pitchFamily="2" charset="2"/>
              <a:buNone/>
              <a:defRPr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smtClean="0">
                <a:solidFill>
                  <a:srgbClr val="164C6C"/>
                </a:solidFill>
              </a:rPr>
              <a:t>1.2 KONTRAS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412875"/>
            <a:ext cx="7239000" cy="4911725"/>
          </a:xfrm>
        </p:spPr>
        <p:txBody>
          <a:bodyPr rtlCol="0">
            <a:normAutofit/>
          </a:bodyPr>
          <a:lstStyle/>
          <a:p>
            <a:pPr marL="365125" indent="-255588" algn="just" fontAlgn="auto">
              <a:lnSpc>
                <a:spcPct val="80000"/>
              </a:lnSpc>
              <a:defRPr/>
            </a:pP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Kontras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adalah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hubungan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antara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cahaya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dikeluarkan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oleh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suatu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objek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cahaya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dari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latar</a:t>
            </a:r>
            <a:r>
              <a:rPr lang="id-ID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belakang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objek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tersebut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id-ID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65125" indent="-255588" algn="just" fontAlgn="auto">
              <a:lnSpc>
                <a:spcPct val="80000"/>
              </a:lnSpc>
              <a:defRPr/>
            </a:pP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Kontras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merupakan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selisih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antara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luminans</a:t>
            </a:r>
            <a:r>
              <a:rPr lang="id-ID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objek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dengan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latar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belakangnya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dibagi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dengan</a:t>
            </a:r>
            <a:r>
              <a:rPr lang="id-ID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luminans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latar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belakang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smtClean="0">
                <a:solidFill>
                  <a:srgbClr val="164C6C"/>
                </a:solidFill>
              </a:rPr>
              <a:t>1.3 KECERAHAN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12875"/>
            <a:ext cx="7391400" cy="5064125"/>
          </a:xfrm>
        </p:spPr>
        <p:txBody>
          <a:bodyPr rtlCol="0">
            <a:normAutofit/>
          </a:bodyPr>
          <a:lstStyle/>
          <a:p>
            <a:pPr marL="91440" indent="-91440" algn="just" fontAlgn="auto">
              <a:defRPr/>
            </a:pP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Kecerahan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adalah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tanggapan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subjektif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pada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cahaya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id-ID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91440" indent="-91440" algn="just" fontAlgn="auto">
              <a:defRPr/>
            </a:pP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Luminans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tinggi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berimplikasi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pada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kecerahan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tinggi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pula.</a:t>
            </a:r>
          </a:p>
          <a:p>
            <a:pPr marL="91440" indent="-91440" algn="just" fontAlgn="auto">
              <a:defRPr/>
            </a:pP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Kita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akan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melihat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suatu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kenyataan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ganjil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ketika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kita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melihat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pada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batas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kecerahan</a:t>
            </a:r>
            <a:r>
              <a:rPr lang="id-ID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tinggi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ke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kecerahan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rendah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Contoh, kisi-kisi Hermann: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4" t="44882" r="26280" b="23720"/>
          <a:stretch>
            <a:fillRect/>
          </a:stretch>
        </p:blipFill>
        <p:spPr bwMode="auto">
          <a:xfrm>
            <a:off x="1698625" y="2438400"/>
            <a:ext cx="579120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smtClean="0">
                <a:solidFill>
                  <a:srgbClr val="164C6C"/>
                </a:solidFill>
              </a:rPr>
              <a:t>1.4 SUDUT DAN KETAJAMAN </a:t>
            </a:r>
            <a:br>
              <a:rPr lang="en-US" altLang="en-US" sz="3600" smtClean="0">
                <a:solidFill>
                  <a:srgbClr val="164C6C"/>
                </a:solidFill>
              </a:rPr>
            </a:br>
            <a:r>
              <a:rPr lang="en-US" altLang="en-US" sz="3600" smtClean="0">
                <a:solidFill>
                  <a:srgbClr val="164C6C"/>
                </a:solidFill>
              </a:rPr>
              <a:t>	PENGLIHATAN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 fontAlgn="auto">
              <a:defRPr/>
            </a:pP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Sudut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penglihatan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(visual angle)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adalah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sudut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berhadapan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oleh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objek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d-ID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pada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mata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91440" indent="-91440" fontAlgn="auto">
              <a:defRPr/>
            </a:pP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Ketajaman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mata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(visual acuity)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adalah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sudut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penglihatan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minimum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ketika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mata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masih</a:t>
            </a:r>
            <a:r>
              <a:rPr lang="id-ID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dapat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melihat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sebuah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objek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dengan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jelas</a:t>
            </a:r>
            <a:endParaRPr lang="en-GB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91440" indent="-91440" fontAlgn="auto">
              <a:buFont typeface="Wingdings 2" pitchFamily="18" charset="2"/>
              <a:buNone/>
              <a:defRPr/>
            </a:pP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91440" indent="-91440" fontAlgn="auto">
              <a:buFont typeface="Wingdings 2" pitchFamily="18" charset="2"/>
              <a:buNone/>
              <a:defRPr/>
            </a:pP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smtClean="0">
                <a:solidFill>
                  <a:srgbClr val="164C6C"/>
                </a:solidFill>
              </a:rPr>
              <a:t>1.5 MEDAN PENGLIHATAN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609600" indent="-487363" fontAlgn="auto">
              <a:defRPr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Medan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penglihatan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adalah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sudut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dibentuk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ketika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mata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bergerak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ke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kiri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terjauh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dan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kekanan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terjauh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609600" indent="-487363" fontAlgn="auto">
              <a:defRPr/>
            </a:pP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Dibagi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menjadi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4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daerah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:</a:t>
            </a:r>
          </a:p>
          <a:p>
            <a:pPr marL="609600" indent="-487363" fontAlgn="auto">
              <a:buFontTx/>
              <a:buAutoNum type="arabicPeriod"/>
              <a:defRPr/>
            </a:pP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Penglihatan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binokuler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609600" indent="-487363" fontAlgn="auto">
              <a:buFontTx/>
              <a:buAutoNum type="arabicPeriod"/>
              <a:defRPr/>
            </a:pP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Penglihatan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monokuler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kiri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609600" indent="-487363" fontAlgn="auto">
              <a:buFontTx/>
              <a:buAutoNum type="arabicPeriod"/>
              <a:defRPr/>
            </a:pP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Penglihatan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monokuler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kanan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609600" indent="-487363" fontAlgn="auto">
              <a:buFontTx/>
              <a:buAutoNum type="arabicPeriod"/>
              <a:defRPr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Daerah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buta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1449</TotalTime>
  <Words>1303</Words>
  <Application>Microsoft Office PowerPoint</Application>
  <PresentationFormat>On-screen Show (4:3)</PresentationFormat>
  <Paragraphs>152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Arial Black</vt:lpstr>
      <vt:lpstr>Calibri</vt:lpstr>
      <vt:lpstr>Tahoma</vt:lpstr>
      <vt:lpstr>Times New Roman</vt:lpstr>
      <vt:lpstr>Tw Cen MT</vt:lpstr>
      <vt:lpstr>Tw Cen MT Condensed</vt:lpstr>
      <vt:lpstr>Verdana</vt:lpstr>
      <vt:lpstr>Wingdings</vt:lpstr>
      <vt:lpstr>Wingdings 2</vt:lpstr>
      <vt:lpstr>Wingdings 3</vt:lpstr>
      <vt:lpstr>Integral</vt:lpstr>
      <vt:lpstr>PowerPoint Presentation</vt:lpstr>
      <vt:lpstr>Faktor Manusia dlm IMK</vt:lpstr>
      <vt:lpstr>1. PENGLIHATAN (MATA)</vt:lpstr>
      <vt:lpstr>1.1 LUMINANS (LUMINANCE)</vt:lpstr>
      <vt:lpstr>1.2 KONTRAS</vt:lpstr>
      <vt:lpstr>1.3 KECERAHAN</vt:lpstr>
      <vt:lpstr>Contoh, kisi-kisi Hermann:</vt:lpstr>
      <vt:lpstr>1.4 SUDUT DAN KETAJAMAN   PENGLIHATAN</vt:lpstr>
      <vt:lpstr>1.5 MEDAN PENGLIHATAN</vt:lpstr>
      <vt:lpstr>1.5 MEDAN PENGLIHATAN</vt:lpstr>
      <vt:lpstr>1.5 MEDAN PENGLIHATAN</vt:lpstr>
      <vt:lpstr>1.6 WARNA</vt:lpstr>
      <vt:lpstr>Beberapa aspek yang perlu diperhatikan dalam menggunakan warna : </vt:lpstr>
      <vt:lpstr>PowerPoint Presentation</vt:lpstr>
      <vt:lpstr>Manakah yang mempunyai kombinasi warna terbaik?</vt:lpstr>
      <vt:lpstr>PowerPoint Presentation</vt:lpstr>
      <vt:lpstr>PowerPoint Presentation</vt:lpstr>
      <vt:lpstr>Kombinasi Warna Terbaik</vt:lpstr>
      <vt:lpstr>Kombinasi Warna Terjelek</vt:lpstr>
      <vt:lpstr>PowerPoint Presentation</vt:lpstr>
      <vt:lpstr>2.PENDENGARAN (TELINGA)</vt:lpstr>
      <vt:lpstr>3. SENTUHAN</vt:lpstr>
      <vt:lpstr>4. PEMODELAN SISTEM         PENGOLAHAN </vt:lpstr>
      <vt:lpstr>PowerPoint Presentation</vt:lpstr>
      <vt:lpstr>Pengolahan Secara Sadar dan Otomatis</vt:lpstr>
      <vt:lpstr>Memori Manusia</vt:lpstr>
      <vt:lpstr>Memori Penyaring</vt:lpstr>
      <vt:lpstr>Memori Jangka Pendek</vt:lpstr>
      <vt:lpstr>Memori Jangka Panjang</vt:lpstr>
      <vt:lpstr>5.PENGENDALIAN MOTORIK</vt:lpstr>
      <vt:lpstr>Rangkuman</vt:lpstr>
      <vt:lpstr>Rangkuman</vt:lpstr>
      <vt:lpstr>TUGAS</vt:lpstr>
      <vt:lpstr>Daftar Pustaka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prima</dc:creator>
  <cp:lastModifiedBy>Aisha A</cp:lastModifiedBy>
  <cp:revision>81</cp:revision>
  <dcterms:created xsi:type="dcterms:W3CDTF">2008-03-29T19:46:06Z</dcterms:created>
  <dcterms:modified xsi:type="dcterms:W3CDTF">2018-03-19T03:08:26Z</dcterms:modified>
</cp:coreProperties>
</file>