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1" r:id="rId3"/>
    <p:sldId id="257" r:id="rId4"/>
    <p:sldId id="259" r:id="rId5"/>
    <p:sldId id="272" r:id="rId6"/>
    <p:sldId id="274" r:id="rId7"/>
    <p:sldId id="273" r:id="rId8"/>
    <p:sldId id="276" r:id="rId9"/>
    <p:sldId id="277" r:id="rId10"/>
    <p:sldId id="270" r:id="rId11"/>
    <p:sldId id="275" r:id="rId12"/>
    <p:sldId id="263" r:id="rId13"/>
    <p:sldId id="261" r:id="rId14"/>
    <p:sldId id="265" r:id="rId15"/>
    <p:sldId id="258" r:id="rId16"/>
    <p:sldId id="262" r:id="rId17"/>
    <p:sldId id="260" r:id="rId18"/>
  </p:sldIdLst>
  <p:sldSz cx="9144000" cy="5143500" type="screen16x9"/>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5AF4B"/>
    <a:srgbClr val="00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67794" autoAdjust="0"/>
  </p:normalViewPr>
  <p:slideViewPr>
    <p:cSldViewPr>
      <p:cViewPr>
        <p:scale>
          <a:sx n="50" d="100"/>
          <a:sy n="50" d="100"/>
        </p:scale>
        <p:origin x="-1710" y="-3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31CE2A-5495-4093-9B87-6E5E03C86FF4}" type="datetimeFigureOut">
              <a:rPr lang="id-ID" smtClean="0"/>
              <a:t>13/06/2019</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D14F53-E728-4AA1-A685-D3AE34ABD0BA}" type="slidenum">
              <a:rPr lang="id-ID" smtClean="0"/>
              <a:t>‹#›</a:t>
            </a:fld>
            <a:endParaRPr lang="id-ID"/>
          </a:p>
        </p:txBody>
      </p:sp>
    </p:spTree>
    <p:extLst>
      <p:ext uri="{BB962C8B-B14F-4D97-AF65-F5344CB8AC3E}">
        <p14:creationId xmlns:p14="http://schemas.microsoft.com/office/powerpoint/2010/main" val="3022192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1</a:t>
            </a:fld>
            <a:endParaRPr lang="id-ID"/>
          </a:p>
        </p:txBody>
      </p:sp>
    </p:spTree>
    <p:extLst>
      <p:ext uri="{BB962C8B-B14F-4D97-AF65-F5344CB8AC3E}">
        <p14:creationId xmlns:p14="http://schemas.microsoft.com/office/powerpoint/2010/main" val="98237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i="0" kern="1200" dirty="0" smtClean="0">
                <a:solidFill>
                  <a:schemeClr val="tx1"/>
                </a:solidFill>
                <a:effectLst/>
                <a:latin typeface="+mn-lt"/>
                <a:ea typeface="+mn-ea"/>
                <a:cs typeface="+mn-cs"/>
              </a:rPr>
              <a:t>Salah satu faktor iklim yang mempengaruhi kebutuhan air tanaman adalah kelembaban dan suhu yang menyebabkan transpirasi serta evaporasi (James, 1988). Suhu dan kelembaban yang tinggi akan menyebabkan kebutuhan air tanaman meningkat. Selain itu pemberian air tanaman juga dipengaruhi oleh curah hujan.</a:t>
            </a:r>
            <a:br>
              <a:rPr lang="id-ID" sz="1200" i="0" kern="1200" dirty="0" smtClean="0">
                <a:solidFill>
                  <a:schemeClr val="tx1"/>
                </a:solidFill>
                <a:effectLst/>
                <a:latin typeface="+mn-lt"/>
                <a:ea typeface="+mn-ea"/>
                <a:cs typeface="+mn-cs"/>
              </a:rPr>
            </a:br>
            <a:r>
              <a:rPr lang="id-ID" sz="1200" i="0" kern="1200" dirty="0" smtClean="0">
                <a:solidFill>
                  <a:schemeClr val="tx1"/>
                </a:solidFill>
                <a:effectLst/>
                <a:latin typeface="+mn-lt"/>
                <a:ea typeface="+mn-ea"/>
                <a:cs typeface="+mn-cs"/>
              </a:rPr>
              <a:t/>
            </a:r>
            <a:br>
              <a:rPr lang="id-ID" sz="1200" i="0" kern="1200" dirty="0" smtClean="0">
                <a:solidFill>
                  <a:schemeClr val="tx1"/>
                </a:solidFill>
                <a:effectLst/>
                <a:latin typeface="+mn-lt"/>
                <a:ea typeface="+mn-ea"/>
                <a:cs typeface="+mn-cs"/>
              </a:rPr>
            </a:br>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2</a:t>
            </a:fld>
            <a:endParaRPr lang="id-ID"/>
          </a:p>
        </p:txBody>
      </p:sp>
    </p:spTree>
    <p:extLst>
      <p:ext uri="{BB962C8B-B14F-4D97-AF65-F5344CB8AC3E}">
        <p14:creationId xmlns:p14="http://schemas.microsoft.com/office/powerpoint/2010/main" val="1728650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i="0" kern="1200" dirty="0" smtClean="0">
                <a:solidFill>
                  <a:schemeClr val="tx1"/>
                </a:solidFill>
                <a:effectLst/>
                <a:latin typeface="+mn-lt"/>
                <a:ea typeface="+mn-ea"/>
                <a:cs typeface="+mn-cs"/>
              </a:rPr>
              <a:t>Salah satu faktor iklim yang mempengaruhi kebutuhan air tanaman adalah kelembaban dan suhu yang menyebabkan transpirasi serta evaporasi (James, 1988). Suhu dan kelembaban yang tinggi akan menyebabkan kebutuhan air tanaman meningkat. Selain itu pemberian air tanaman juga dipengaruhi oleh curah hujan.</a:t>
            </a:r>
            <a:br>
              <a:rPr lang="id-ID" sz="1200" i="0" kern="1200" dirty="0" smtClean="0">
                <a:solidFill>
                  <a:schemeClr val="tx1"/>
                </a:solidFill>
                <a:effectLst/>
                <a:latin typeface="+mn-lt"/>
                <a:ea typeface="+mn-ea"/>
                <a:cs typeface="+mn-cs"/>
              </a:rPr>
            </a:br>
            <a:r>
              <a:rPr lang="id-ID" sz="1200" i="0" kern="1200" dirty="0" smtClean="0">
                <a:solidFill>
                  <a:schemeClr val="tx1"/>
                </a:solidFill>
                <a:effectLst/>
                <a:latin typeface="+mn-lt"/>
                <a:ea typeface="+mn-ea"/>
                <a:cs typeface="+mn-cs"/>
              </a:rPr>
              <a:t/>
            </a:r>
            <a:br>
              <a:rPr lang="id-ID" sz="1200" i="0" kern="1200" dirty="0" smtClean="0">
                <a:solidFill>
                  <a:schemeClr val="tx1"/>
                </a:solidFill>
                <a:effectLst/>
                <a:latin typeface="+mn-lt"/>
                <a:ea typeface="+mn-ea"/>
                <a:cs typeface="+mn-cs"/>
              </a:rPr>
            </a:br>
            <a:r>
              <a:rPr lang="id-ID" sz="1200" dirty="0" smtClean="0">
                <a:latin typeface="Maiandra GD" pitchFamily="34" charset="0"/>
              </a:rPr>
              <a:t>Sehingga diharapkan dapat memberikan makanan yang teapt dengan jumlah yang tepat dari dosis berdasarkan data yang diperoleh</a:t>
            </a:r>
          </a:p>
          <a:p>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3</a:t>
            </a:fld>
            <a:endParaRPr lang="id-ID"/>
          </a:p>
        </p:txBody>
      </p:sp>
    </p:spTree>
    <p:extLst>
      <p:ext uri="{BB962C8B-B14F-4D97-AF65-F5344CB8AC3E}">
        <p14:creationId xmlns:p14="http://schemas.microsoft.com/office/powerpoint/2010/main" val="1728650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kern="1200" dirty="0" smtClean="0">
                <a:solidFill>
                  <a:schemeClr val="tx1"/>
                </a:solidFill>
                <a:effectLst/>
                <a:latin typeface="Maiandra GD" pitchFamily="34" charset="0"/>
                <a:ea typeface="+mn-ea"/>
                <a:cs typeface="+mn-cs"/>
              </a:rPr>
              <a:t>1. </a:t>
            </a:r>
            <a:r>
              <a:rPr lang="en-US" sz="1200" b="0" i="0" kern="1200" dirty="0" smtClean="0">
                <a:solidFill>
                  <a:schemeClr val="tx1"/>
                </a:solidFill>
                <a:effectLst/>
                <a:latin typeface="Maiandra GD" pitchFamily="34" charset="0"/>
                <a:ea typeface="+mn-ea"/>
                <a:cs typeface="+mn-cs"/>
              </a:rPr>
              <a:t>Open the serial port monitor and set the baud rate to 9600</a:t>
            </a:r>
          </a:p>
          <a:p>
            <a:r>
              <a:rPr lang="id-ID" sz="1200" b="0" i="0" kern="1200" dirty="0" smtClean="0">
                <a:solidFill>
                  <a:schemeClr val="tx1"/>
                </a:solidFill>
                <a:effectLst/>
                <a:latin typeface="Maiandra GD" pitchFamily="34" charset="0"/>
                <a:ea typeface="+mn-ea"/>
                <a:cs typeface="+mn-cs"/>
              </a:rPr>
              <a:t>2. </a:t>
            </a:r>
            <a:r>
              <a:rPr lang="en-US" sz="1200" b="0" i="0" kern="1200" dirty="0" smtClean="0">
                <a:solidFill>
                  <a:schemeClr val="tx1"/>
                </a:solidFill>
                <a:effectLst/>
                <a:latin typeface="Maiandra GD" pitchFamily="34" charset="0"/>
                <a:ea typeface="+mn-ea"/>
                <a:cs typeface="+mn-cs"/>
              </a:rPr>
              <a:t>Record the sensor value when the probe is exposed to the air as "Value 1". This is the boundary value of dry soil “Humidity: 0%RH”</a:t>
            </a:r>
            <a:endParaRPr lang="id-ID"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Jika</a:t>
            </a:r>
            <a:r>
              <a:rPr lang="id-ID" sz="1200" b="0" i="0" kern="1200" baseline="0" dirty="0" smtClean="0">
                <a:solidFill>
                  <a:schemeClr val="tx1"/>
                </a:solidFill>
                <a:effectLst/>
                <a:latin typeface="Maiandra GD" pitchFamily="34" charset="0"/>
                <a:ea typeface="+mn-ea"/>
                <a:cs typeface="+mn-cs"/>
              </a:rPr>
              <a:t> semakin besar maka semakin kering “520”</a:t>
            </a:r>
            <a:endParaRPr lang="en-US"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3. </a:t>
            </a:r>
            <a:r>
              <a:rPr lang="en-US" sz="1200" b="0" i="0" kern="1200" dirty="0" smtClean="0">
                <a:solidFill>
                  <a:schemeClr val="tx1"/>
                </a:solidFill>
                <a:effectLst/>
                <a:latin typeface="Maiandra GD" pitchFamily="34" charset="0"/>
                <a:ea typeface="+mn-ea"/>
                <a:cs typeface="+mn-cs"/>
              </a:rPr>
              <a:t>Take a cup of water and insert the probe into it no further than the red line in the diagram</a:t>
            </a:r>
          </a:p>
          <a:p>
            <a:r>
              <a:rPr lang="id-ID" sz="1200" b="0" i="0" kern="1200" dirty="0" smtClean="0">
                <a:solidFill>
                  <a:schemeClr val="tx1"/>
                </a:solidFill>
                <a:effectLst/>
                <a:latin typeface="Maiandra GD" pitchFamily="34" charset="0"/>
                <a:ea typeface="+mn-ea"/>
                <a:cs typeface="+mn-cs"/>
              </a:rPr>
              <a:t>4. </a:t>
            </a:r>
            <a:r>
              <a:rPr lang="en-US" sz="1200" b="0" i="0" kern="1200" dirty="0" smtClean="0">
                <a:solidFill>
                  <a:schemeClr val="tx1"/>
                </a:solidFill>
                <a:effectLst/>
                <a:latin typeface="Maiandra GD" pitchFamily="34" charset="0"/>
                <a:ea typeface="+mn-ea"/>
                <a:cs typeface="+mn-cs"/>
              </a:rPr>
              <a:t>Record the sensor value when the probe is exposed to the water as "Value 2". This is the boundary value of moist soil “Humidity: 100%RH”</a:t>
            </a:r>
            <a:endParaRPr lang="id-ID" sz="1200" b="0" i="0" kern="1200" dirty="0" smtClean="0">
              <a:solidFill>
                <a:schemeClr val="tx1"/>
              </a:solidFill>
              <a:effectLst/>
              <a:latin typeface="Maiandra GD" pitchFamily="34" charset="0"/>
              <a:ea typeface="+mn-ea"/>
              <a:cs typeface="+mn-cs"/>
            </a:endParaRPr>
          </a:p>
          <a:p>
            <a:r>
              <a:rPr lang="id-ID" sz="1200" b="0" i="0" kern="1200" dirty="0" smtClean="0">
                <a:solidFill>
                  <a:schemeClr val="tx1"/>
                </a:solidFill>
                <a:effectLst/>
                <a:latin typeface="Maiandra GD" pitchFamily="34" charset="0"/>
                <a:ea typeface="+mn-ea"/>
                <a:cs typeface="+mn-cs"/>
              </a:rPr>
              <a:t>Jika semakin kecil maka semakin lembab “260”</a:t>
            </a:r>
            <a:endParaRPr lang="en-US"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endParaRPr lang="id-ID" sz="1200" b="0" i="0" kern="1200" dirty="0" smtClean="0">
              <a:solidFill>
                <a:schemeClr val="tx1"/>
              </a:solidFill>
              <a:effectLst/>
              <a:latin typeface="Maiandra GD" pitchFamily="34" charset="0"/>
              <a:ea typeface="+mn-ea"/>
              <a:cs typeface="+mn-cs"/>
            </a:endParaRPr>
          </a:p>
          <a:p>
            <a:r>
              <a:rPr lang="en-US" sz="1200" b="0" i="0" kern="1200" dirty="0" smtClean="0">
                <a:solidFill>
                  <a:schemeClr val="tx1"/>
                </a:solidFill>
                <a:effectLst/>
                <a:latin typeface="Maiandra GD" pitchFamily="34" charset="0"/>
                <a:ea typeface="+mn-ea"/>
                <a:cs typeface="+mn-cs"/>
              </a:rPr>
              <a:t>The final output value is affected by probe insertion depth and how tight the soil packed around it is. We regard "value_1" as dry soil and "value_2" as soaked soil. This is the sensor detection range. For example: Value_1 = 520; Value_2 = 260. The range will be divided into three sections: dry, wet, water. Their related values are:</a:t>
            </a:r>
          </a:p>
          <a:p>
            <a:r>
              <a:rPr lang="en-US" sz="1200" b="0" i="0" kern="1200" dirty="0" smtClean="0">
                <a:solidFill>
                  <a:schemeClr val="tx1"/>
                </a:solidFill>
                <a:effectLst/>
                <a:latin typeface="Maiandra GD" pitchFamily="34" charset="0"/>
                <a:ea typeface="+mn-ea"/>
                <a:cs typeface="+mn-cs"/>
              </a:rPr>
              <a:t>Dry: (520 430]</a:t>
            </a:r>
          </a:p>
          <a:p>
            <a:r>
              <a:rPr lang="en-US" sz="1200" b="0" i="0" kern="1200" dirty="0" smtClean="0">
                <a:solidFill>
                  <a:schemeClr val="tx1"/>
                </a:solidFill>
                <a:effectLst/>
                <a:latin typeface="Maiandra GD" pitchFamily="34" charset="0"/>
                <a:ea typeface="+mn-ea"/>
                <a:cs typeface="+mn-cs"/>
              </a:rPr>
              <a:t>Wet: (430 350]</a:t>
            </a:r>
          </a:p>
          <a:p>
            <a:r>
              <a:rPr lang="en-US" sz="1200" b="0" i="0" kern="1200" dirty="0" smtClean="0">
                <a:solidFill>
                  <a:schemeClr val="tx1"/>
                </a:solidFill>
                <a:effectLst/>
                <a:latin typeface="Maiandra GD" pitchFamily="34" charset="0"/>
                <a:ea typeface="+mn-ea"/>
                <a:cs typeface="+mn-cs"/>
              </a:rPr>
              <a:t>Water: (350 260]</a:t>
            </a:r>
          </a:p>
          <a:p>
            <a:endParaRPr lang="id-ID" sz="1200" dirty="0" smtClean="0">
              <a:latin typeface="Maiandra GD" pitchFamily="34" charset="0"/>
            </a:endParaRPr>
          </a:p>
          <a:p>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13</a:t>
            </a:fld>
            <a:endParaRPr lang="id-ID"/>
          </a:p>
        </p:txBody>
      </p:sp>
    </p:spTree>
    <p:extLst>
      <p:ext uri="{BB962C8B-B14F-4D97-AF65-F5344CB8AC3E}">
        <p14:creationId xmlns:p14="http://schemas.microsoft.com/office/powerpoint/2010/main" val="1839003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CD14F53-E728-4AA1-A685-D3AE34ABD0BA}" type="slidenum">
              <a:rPr lang="id-ID" smtClean="0"/>
              <a:t>14</a:t>
            </a:fld>
            <a:endParaRPr lang="id-ID"/>
          </a:p>
        </p:txBody>
      </p:sp>
    </p:spTree>
    <p:extLst>
      <p:ext uri="{BB962C8B-B14F-4D97-AF65-F5344CB8AC3E}">
        <p14:creationId xmlns:p14="http://schemas.microsoft.com/office/powerpoint/2010/main" val="346406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E098867-EC09-4EEA-82D4-774EDFCB3CB9}" type="datetimeFigureOut">
              <a:rPr lang="id-ID" smtClean="0"/>
              <a:t>13/06/2019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211365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E098867-EC09-4EEA-82D4-774EDFCB3CB9}" type="datetimeFigureOut">
              <a:rPr lang="id-ID" smtClean="0"/>
              <a:t>13/06/2019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313198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E098867-EC09-4EEA-82D4-774EDFCB3CB9}" type="datetimeFigureOut">
              <a:rPr lang="id-ID" smtClean="0"/>
              <a:t>13/06/2019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44696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E098867-EC09-4EEA-82D4-774EDFCB3CB9}" type="datetimeFigureOut">
              <a:rPr lang="id-ID" smtClean="0"/>
              <a:t>13/06/2019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83098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98867-EC09-4EEA-82D4-774EDFCB3CB9}" type="datetimeFigureOut">
              <a:rPr lang="id-ID" smtClean="0"/>
              <a:t>13/06/2019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2955345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E098867-EC09-4EEA-82D4-774EDFCB3CB9}" type="datetimeFigureOut">
              <a:rPr lang="id-ID" smtClean="0"/>
              <a:t>13/06/2019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55893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E098867-EC09-4EEA-82D4-774EDFCB3CB9}" type="datetimeFigureOut">
              <a:rPr lang="id-ID" smtClean="0"/>
              <a:t>13/06/2019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312894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E098867-EC09-4EEA-82D4-774EDFCB3CB9}" type="datetimeFigureOut">
              <a:rPr lang="id-ID" smtClean="0"/>
              <a:t>13/06/2019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297263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98867-EC09-4EEA-82D4-774EDFCB3CB9}" type="datetimeFigureOut">
              <a:rPr lang="id-ID" smtClean="0"/>
              <a:t>13/06/2019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111615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98867-EC09-4EEA-82D4-774EDFCB3CB9}" type="datetimeFigureOut">
              <a:rPr lang="id-ID" smtClean="0"/>
              <a:t>13/06/2019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51679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98867-EC09-4EEA-82D4-774EDFCB3CB9}" type="datetimeFigureOut">
              <a:rPr lang="id-ID" smtClean="0"/>
              <a:t>13/06/2019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DC0EAC-6C0D-4CE5-AE71-B82174F3386B}" type="slidenum">
              <a:rPr lang="id-ID" smtClean="0"/>
              <a:t>‹#›</a:t>
            </a:fld>
            <a:endParaRPr lang="id-ID"/>
          </a:p>
        </p:txBody>
      </p:sp>
    </p:spTree>
    <p:extLst>
      <p:ext uri="{BB962C8B-B14F-4D97-AF65-F5344CB8AC3E}">
        <p14:creationId xmlns:p14="http://schemas.microsoft.com/office/powerpoint/2010/main" val="186655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E098867-EC09-4EEA-82D4-774EDFCB3CB9}" type="datetimeFigureOut">
              <a:rPr lang="id-ID" smtClean="0"/>
              <a:t>13/06/2019</a:t>
            </a:fld>
            <a:endParaRPr lang="id-ID"/>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0DC0EAC-6C0D-4CE5-AE71-B82174F3386B}" type="slidenum">
              <a:rPr lang="id-ID" smtClean="0"/>
              <a:t>‹#›</a:t>
            </a:fld>
            <a:endParaRPr lang="id-ID"/>
          </a:p>
        </p:txBody>
      </p:sp>
    </p:spTree>
    <p:extLst>
      <p:ext uri="{BB962C8B-B14F-4D97-AF65-F5344CB8AC3E}">
        <p14:creationId xmlns:p14="http://schemas.microsoft.com/office/powerpoint/2010/main" val="3858928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5AF4B"/>
        </a:solidFill>
        <a:effectLst/>
      </p:bgPr>
    </p:bg>
    <p:spTree>
      <p:nvGrpSpPr>
        <p:cNvPr id="1" name=""/>
        <p:cNvGrpSpPr/>
        <p:nvPr/>
      </p:nvGrpSpPr>
      <p:grpSpPr>
        <a:xfrm>
          <a:off x="0" y="0"/>
          <a:ext cx="0" cy="0"/>
          <a:chOff x="0" y="0"/>
          <a:chExt cx="0" cy="0"/>
        </a:xfrm>
      </p:grpSpPr>
      <p:pic>
        <p:nvPicPr>
          <p:cNvPr id="1028" name="Picture 4" descr="D:\bambu-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197" y="-13732"/>
            <a:ext cx="4717641" cy="51151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71800" y="1275606"/>
            <a:ext cx="5112568" cy="216024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2771800" y="1462884"/>
            <a:ext cx="5112568" cy="1569660"/>
          </a:xfrm>
          <a:prstGeom prst="rect">
            <a:avLst/>
          </a:prstGeom>
          <a:noFill/>
        </p:spPr>
        <p:txBody>
          <a:bodyPr wrap="square" lIns="91440" tIns="45720" rIns="91440" bIns="45720">
            <a:spAutoFit/>
          </a:bodyPr>
          <a:lstStyle/>
          <a:p>
            <a:pPr algn="ctr"/>
            <a:r>
              <a:rPr lang="id-ID" sz="2400" b="1" dirty="0" smtClean="0">
                <a:solidFill>
                  <a:schemeClr val="bg1"/>
                </a:solidFill>
                <a:latin typeface="Maiandra GD" pitchFamily="34" charset="0"/>
              </a:rPr>
              <a:t>SISTEM PENGELOLAAN </a:t>
            </a:r>
          </a:p>
          <a:p>
            <a:pPr algn="ctr"/>
            <a:r>
              <a:rPr lang="id-ID" sz="2400" b="1" dirty="0" smtClean="0">
                <a:solidFill>
                  <a:schemeClr val="bg1"/>
                </a:solidFill>
                <a:latin typeface="Maiandra GD" pitchFamily="34" charset="0"/>
              </a:rPr>
              <a:t>KEBUTUHAN AIR PADA </a:t>
            </a:r>
          </a:p>
          <a:p>
            <a:pPr algn="ctr"/>
            <a:r>
              <a:rPr lang="id-ID" sz="2400" b="1" dirty="0" smtClean="0">
                <a:solidFill>
                  <a:schemeClr val="bg1"/>
                </a:solidFill>
                <a:latin typeface="Maiandra GD" pitchFamily="34" charset="0"/>
              </a:rPr>
              <a:t>TANAMAN MENGGUNAKAN </a:t>
            </a:r>
          </a:p>
          <a:p>
            <a:pPr algn="ctr"/>
            <a:r>
              <a:rPr lang="id-ID" sz="2400" b="1" dirty="0" smtClean="0">
                <a:solidFill>
                  <a:schemeClr val="bg1"/>
                </a:solidFill>
                <a:latin typeface="Maiandra GD" pitchFamily="34" charset="0"/>
              </a:rPr>
              <a:t>WIRELESS SENSOR NETWORK</a:t>
            </a:r>
            <a:endParaRPr lang="en-US" sz="2400" b="1" dirty="0">
              <a:solidFill>
                <a:schemeClr val="bg1"/>
              </a:solidFill>
              <a:latin typeface="Maiandra GD" pitchFamily="34" charset="0"/>
            </a:endParaRPr>
          </a:p>
        </p:txBody>
      </p:sp>
      <p:pic>
        <p:nvPicPr>
          <p:cNvPr id="2050" name="Picture 2" descr="D:\Tugasakhir\logo\yaini (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5956" y="105018"/>
            <a:ext cx="2304256" cy="115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21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0568" y="0"/>
            <a:ext cx="9123432" cy="5143500"/>
          </a:xfrm>
          <a:solidFill>
            <a:srgbClr val="000000">
              <a:alpha val="40000"/>
            </a:srgbClr>
          </a:solidFill>
        </p:spPr>
        <p:txBody>
          <a:bodyPr>
            <a:noAutofit/>
          </a:bodyPr>
          <a:lstStyle/>
          <a:p>
            <a:pPr marL="0" indent="0"/>
            <a:r>
              <a:rPr lang="id-ID" sz="3600" b="1" dirty="0" smtClean="0">
                <a:solidFill>
                  <a:schemeClr val="bg1"/>
                </a:solidFill>
                <a:latin typeface="Maiandra GD" pitchFamily="34" charset="0"/>
              </a:rPr>
              <a:t>Terimakasih</a:t>
            </a:r>
            <a:endParaRPr lang="id-ID" sz="3600" dirty="0">
              <a:solidFill>
                <a:schemeClr val="bg1"/>
              </a:solidFill>
              <a:latin typeface="Maiandra GD" pitchFamily="34" charset="0"/>
            </a:endParaRPr>
          </a:p>
        </p:txBody>
      </p:sp>
    </p:spTree>
    <p:extLst>
      <p:ext uri="{BB962C8B-B14F-4D97-AF65-F5344CB8AC3E}">
        <p14:creationId xmlns:p14="http://schemas.microsoft.com/office/powerpoint/2010/main" val="184289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4834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504" y="267494"/>
            <a:ext cx="3600400" cy="493563"/>
          </a:xfrm>
          <a:noFill/>
        </p:spPr>
        <p:txBody>
          <a:bodyPr>
            <a:noAutofit/>
          </a:bodyPr>
          <a:lstStyle/>
          <a:p>
            <a:pPr marL="0" indent="0"/>
            <a:r>
              <a:rPr lang="id-ID" sz="3600" b="1" dirty="0" smtClean="0">
                <a:latin typeface="Maiandra GD" pitchFamily="34" charset="0"/>
              </a:rPr>
              <a:t>Related Work</a:t>
            </a:r>
            <a:endParaRPr lang="id-ID" sz="3600" b="1" dirty="0">
              <a:latin typeface="Maiandra GD" pitchFamily="34" charset="0"/>
            </a:endParaRPr>
          </a:p>
        </p:txBody>
      </p:sp>
      <p:cxnSp>
        <p:nvCxnSpPr>
          <p:cNvPr id="6" name="Straight Connector 5"/>
          <p:cNvCxnSpPr/>
          <p:nvPr/>
        </p:nvCxnSpPr>
        <p:spPr>
          <a:xfrm>
            <a:off x="467544" y="771550"/>
            <a:ext cx="360040" cy="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2846" y="1203598"/>
            <a:ext cx="3561042" cy="3312368"/>
            <a:chOff x="2846" y="1203598"/>
            <a:chExt cx="3561042" cy="3312368"/>
          </a:xfrm>
          <a:blipFill>
            <a:blip r:embed="rId2"/>
            <a:stretch>
              <a:fillRect/>
            </a:stretch>
          </a:blipFill>
        </p:grpSpPr>
        <p:sp>
          <p:nvSpPr>
            <p:cNvPr id="8" name="Oval 7"/>
            <p:cNvSpPr/>
            <p:nvPr/>
          </p:nvSpPr>
          <p:spPr>
            <a:xfrm>
              <a:off x="467544" y="1203598"/>
              <a:ext cx="3096344" cy="33123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2846" y="1203598"/>
              <a:ext cx="2019330" cy="33123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Arc 15"/>
          <p:cNvSpPr/>
          <p:nvPr/>
        </p:nvSpPr>
        <p:spPr>
          <a:xfrm>
            <a:off x="1115616" y="1059582"/>
            <a:ext cx="2695393" cy="3600400"/>
          </a:xfrm>
          <a:prstGeom prst="arc">
            <a:avLst>
              <a:gd name="adj1" fmla="val 16615691"/>
              <a:gd name="adj2" fmla="val 5164926"/>
            </a:avLst>
          </a:prstGeom>
          <a:ln w="28575">
            <a:solidFill>
              <a:schemeClr val="accent3">
                <a:lumMod val="60000"/>
                <a:lumOff val="40000"/>
              </a:schemeClr>
            </a:solidFill>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id-ID"/>
          </a:p>
        </p:txBody>
      </p:sp>
      <p:cxnSp>
        <p:nvCxnSpPr>
          <p:cNvPr id="19" name="Straight Connector 18"/>
          <p:cNvCxnSpPr/>
          <p:nvPr/>
        </p:nvCxnSpPr>
        <p:spPr>
          <a:xfrm>
            <a:off x="3275856" y="1419622"/>
            <a:ext cx="720080" cy="0"/>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79912" y="2355726"/>
            <a:ext cx="720080" cy="0"/>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779912" y="3363838"/>
            <a:ext cx="720080" cy="0"/>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75856" y="4299942"/>
            <a:ext cx="720080" cy="0"/>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995936" y="1059582"/>
            <a:ext cx="720080" cy="720080"/>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smtClean="0">
                <a:latin typeface="Maiandra GD" pitchFamily="34" charset="0"/>
              </a:rPr>
              <a:t>1</a:t>
            </a:r>
            <a:endParaRPr lang="id-ID" sz="2800" b="1" dirty="0">
              <a:latin typeface="Maiandra GD" pitchFamily="34" charset="0"/>
            </a:endParaRPr>
          </a:p>
        </p:txBody>
      </p:sp>
      <p:sp>
        <p:nvSpPr>
          <p:cNvPr id="27" name="Oval 26"/>
          <p:cNvSpPr/>
          <p:nvPr/>
        </p:nvSpPr>
        <p:spPr>
          <a:xfrm>
            <a:off x="3203848" y="1347614"/>
            <a:ext cx="144016" cy="144016"/>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p:cNvSpPr/>
          <p:nvPr/>
        </p:nvSpPr>
        <p:spPr>
          <a:xfrm>
            <a:off x="3707904" y="2283718"/>
            <a:ext cx="144016" cy="144016"/>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p:cNvSpPr/>
          <p:nvPr/>
        </p:nvSpPr>
        <p:spPr>
          <a:xfrm>
            <a:off x="3707904" y="3291830"/>
            <a:ext cx="144016" cy="144016"/>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p:cNvSpPr/>
          <p:nvPr/>
        </p:nvSpPr>
        <p:spPr>
          <a:xfrm>
            <a:off x="3203848" y="4227934"/>
            <a:ext cx="144016" cy="144016"/>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p:cNvSpPr/>
          <p:nvPr/>
        </p:nvSpPr>
        <p:spPr>
          <a:xfrm>
            <a:off x="4450436" y="1995686"/>
            <a:ext cx="720080" cy="720080"/>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smtClean="0">
                <a:latin typeface="Maiandra GD" pitchFamily="34" charset="0"/>
              </a:rPr>
              <a:t>2</a:t>
            </a:r>
            <a:endParaRPr lang="id-ID" sz="2800" b="1" dirty="0">
              <a:latin typeface="Maiandra GD" pitchFamily="34" charset="0"/>
            </a:endParaRPr>
          </a:p>
        </p:txBody>
      </p:sp>
      <p:sp>
        <p:nvSpPr>
          <p:cNvPr id="33" name="Oval 32"/>
          <p:cNvSpPr/>
          <p:nvPr/>
        </p:nvSpPr>
        <p:spPr>
          <a:xfrm>
            <a:off x="4499992" y="3003798"/>
            <a:ext cx="720080" cy="720080"/>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latin typeface="Maiandra GD" pitchFamily="34" charset="0"/>
              </a:rPr>
              <a:t>3</a:t>
            </a:r>
            <a:endParaRPr lang="id-ID" sz="2800" dirty="0">
              <a:latin typeface="Maiandra GD" pitchFamily="34" charset="0"/>
            </a:endParaRPr>
          </a:p>
        </p:txBody>
      </p:sp>
      <p:sp>
        <p:nvSpPr>
          <p:cNvPr id="34" name="Oval 33"/>
          <p:cNvSpPr/>
          <p:nvPr/>
        </p:nvSpPr>
        <p:spPr>
          <a:xfrm>
            <a:off x="3932312" y="3939902"/>
            <a:ext cx="720080" cy="720080"/>
          </a:xfrm>
          <a:prstGeom prst="ellipse">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dirty="0" smtClean="0">
                <a:latin typeface="Maiandra GD" pitchFamily="34" charset="0"/>
              </a:rPr>
              <a:t>4</a:t>
            </a:r>
            <a:endParaRPr lang="id-ID" sz="2800" dirty="0">
              <a:latin typeface="Maiandra GD" pitchFamily="34" charset="0"/>
            </a:endParaRPr>
          </a:p>
        </p:txBody>
      </p:sp>
      <p:sp>
        <p:nvSpPr>
          <p:cNvPr id="2" name="Rectangle 1"/>
          <p:cNvSpPr/>
          <p:nvPr/>
        </p:nvSpPr>
        <p:spPr>
          <a:xfrm>
            <a:off x="5254704" y="2069435"/>
            <a:ext cx="3889296" cy="646331"/>
          </a:xfrm>
          <a:prstGeom prst="rect">
            <a:avLst/>
          </a:prstGeom>
        </p:spPr>
        <p:txBody>
          <a:bodyPr wrap="square">
            <a:spAutoFit/>
          </a:bodyPr>
          <a:lstStyle/>
          <a:p>
            <a:r>
              <a:rPr lang="en-US" dirty="0">
                <a:latin typeface="Maiandra GD" pitchFamily="34" charset="0"/>
              </a:rPr>
              <a:t>Wireless Sensor Network for Monitoring Rice Crop </a:t>
            </a:r>
            <a:r>
              <a:rPr lang="en-US" dirty="0" smtClean="0">
                <a:latin typeface="Maiandra GD" pitchFamily="34" charset="0"/>
              </a:rPr>
              <a:t>Growth</a:t>
            </a:r>
            <a:endParaRPr lang="id-ID" dirty="0">
              <a:latin typeface="Maiandra GD" pitchFamily="34" charset="0"/>
            </a:endParaRPr>
          </a:p>
        </p:txBody>
      </p:sp>
      <p:sp>
        <p:nvSpPr>
          <p:cNvPr id="3" name="Rectangle 2"/>
          <p:cNvSpPr/>
          <p:nvPr/>
        </p:nvSpPr>
        <p:spPr>
          <a:xfrm>
            <a:off x="4775020" y="446350"/>
            <a:ext cx="3923928" cy="1477328"/>
          </a:xfrm>
          <a:prstGeom prst="rect">
            <a:avLst/>
          </a:prstGeom>
        </p:spPr>
        <p:txBody>
          <a:bodyPr wrap="square">
            <a:spAutoFit/>
          </a:bodyPr>
          <a:lstStyle/>
          <a:p>
            <a:r>
              <a:rPr lang="id-ID" dirty="0">
                <a:latin typeface="Maiandra GD" pitchFamily="34" charset="0"/>
              </a:rPr>
              <a:t>Implementasi IoT pada Sistem Penyiraman Otomatis</a:t>
            </a:r>
            <a:br>
              <a:rPr lang="id-ID" dirty="0">
                <a:latin typeface="Maiandra GD" pitchFamily="34" charset="0"/>
              </a:rPr>
            </a:br>
            <a:r>
              <a:rPr lang="id-ID" dirty="0">
                <a:latin typeface="Maiandra GD" pitchFamily="34" charset="0"/>
              </a:rPr>
              <a:t>Tanaman Cabai Berbasis Raspberry PI dengan Metode</a:t>
            </a:r>
            <a:br>
              <a:rPr lang="id-ID" dirty="0">
                <a:latin typeface="Maiandra GD" pitchFamily="34" charset="0"/>
              </a:rPr>
            </a:br>
            <a:r>
              <a:rPr lang="id-ID" i="1" dirty="0">
                <a:latin typeface="Maiandra GD" pitchFamily="34" charset="0"/>
              </a:rPr>
              <a:t>Fuzzy </a:t>
            </a:r>
            <a:r>
              <a:rPr lang="id-ID" i="1" dirty="0" smtClean="0">
                <a:latin typeface="Maiandra GD" pitchFamily="34" charset="0"/>
              </a:rPr>
              <a:t>Logic</a:t>
            </a:r>
            <a:endParaRPr lang="id-ID" dirty="0">
              <a:latin typeface="Maiandra GD" pitchFamily="34" charset="0"/>
            </a:endParaRPr>
          </a:p>
        </p:txBody>
      </p:sp>
      <p:sp>
        <p:nvSpPr>
          <p:cNvPr id="5" name="Rectangle 4"/>
          <p:cNvSpPr/>
          <p:nvPr/>
        </p:nvSpPr>
        <p:spPr>
          <a:xfrm>
            <a:off x="5280600" y="3033415"/>
            <a:ext cx="3863400" cy="923330"/>
          </a:xfrm>
          <a:prstGeom prst="rect">
            <a:avLst/>
          </a:prstGeom>
        </p:spPr>
        <p:txBody>
          <a:bodyPr wrap="square">
            <a:spAutoFit/>
          </a:bodyPr>
          <a:lstStyle/>
          <a:p>
            <a:r>
              <a:rPr lang="id-ID" dirty="0">
                <a:latin typeface="Maiandra GD" pitchFamily="34" charset="0"/>
              </a:rPr>
              <a:t>Monitoring dan Kontrol Sistem Irigasi </a:t>
            </a:r>
            <a:r>
              <a:rPr lang="id-ID" dirty="0" smtClean="0">
                <a:latin typeface="Maiandra GD" pitchFamily="34" charset="0"/>
              </a:rPr>
              <a:t>Berbasis IoT </a:t>
            </a:r>
            <a:r>
              <a:rPr lang="id-ID" dirty="0">
                <a:latin typeface="Maiandra GD" pitchFamily="34" charset="0"/>
              </a:rPr>
              <a:t>Menggunakan Banana Pi</a:t>
            </a:r>
          </a:p>
        </p:txBody>
      </p:sp>
      <p:sp>
        <p:nvSpPr>
          <p:cNvPr id="7" name="Rectangle 6"/>
          <p:cNvSpPr/>
          <p:nvPr/>
        </p:nvSpPr>
        <p:spPr>
          <a:xfrm>
            <a:off x="4699248" y="4096692"/>
            <a:ext cx="3761184" cy="923330"/>
          </a:xfrm>
          <a:prstGeom prst="rect">
            <a:avLst/>
          </a:prstGeom>
        </p:spPr>
        <p:txBody>
          <a:bodyPr wrap="square">
            <a:spAutoFit/>
          </a:bodyPr>
          <a:lstStyle/>
          <a:p>
            <a:r>
              <a:rPr lang="en-US" dirty="0">
                <a:latin typeface="Maiandra GD" pitchFamily="34" charset="0"/>
              </a:rPr>
              <a:t>Development of Soil Moisture Measurement With Wireless Sensor </a:t>
            </a:r>
            <a:endParaRPr lang="id-ID" dirty="0" smtClean="0">
              <a:latin typeface="Maiandra GD" pitchFamily="34" charset="0"/>
            </a:endParaRPr>
          </a:p>
          <a:p>
            <a:r>
              <a:rPr lang="en-US" dirty="0" smtClean="0">
                <a:latin typeface="Maiandra GD" pitchFamily="34" charset="0"/>
              </a:rPr>
              <a:t>Web-based</a:t>
            </a:r>
            <a:r>
              <a:rPr lang="id-ID" dirty="0" smtClean="0">
                <a:latin typeface="Maiandra GD" pitchFamily="34" charset="0"/>
              </a:rPr>
              <a:t> </a:t>
            </a:r>
            <a:r>
              <a:rPr lang="en-US" dirty="0" smtClean="0">
                <a:latin typeface="Maiandra GD" pitchFamily="34" charset="0"/>
              </a:rPr>
              <a:t>Concept</a:t>
            </a:r>
            <a:endParaRPr lang="id-ID" dirty="0">
              <a:latin typeface="Maiandra GD" pitchFamily="34" charset="0"/>
            </a:endParaRPr>
          </a:p>
        </p:txBody>
      </p:sp>
      <p:sp>
        <p:nvSpPr>
          <p:cNvPr id="24" name="Rectangle 23"/>
          <p:cNvSpPr/>
          <p:nvPr/>
        </p:nvSpPr>
        <p:spPr>
          <a:xfrm>
            <a:off x="98608" y="2235517"/>
            <a:ext cx="3249256" cy="1200329"/>
          </a:xfrm>
          <a:prstGeom prst="rect">
            <a:avLst/>
          </a:prstGeom>
          <a:solidFill>
            <a:srgbClr val="FFFFFF">
              <a:alpha val="50196"/>
            </a:srgbClr>
          </a:solidFill>
        </p:spPr>
        <p:txBody>
          <a:bodyPr wrap="square">
            <a:spAutoFit/>
          </a:bodyPr>
          <a:lstStyle/>
          <a:p>
            <a:pPr algn="ctr"/>
            <a:r>
              <a:rPr lang="id-ID" b="1" dirty="0" smtClean="0">
                <a:latin typeface="Maiandra GD" pitchFamily="34" charset="0"/>
              </a:rPr>
              <a:t>Sistem Pengelolaan Kebutuhan Air Pada Tanaman Menggunakan Wireless Sensor Network</a:t>
            </a:r>
            <a:endParaRPr lang="id-ID" b="1" dirty="0">
              <a:latin typeface="Maiandra GD" pitchFamily="34" charset="0"/>
            </a:endParaRPr>
          </a:p>
        </p:txBody>
      </p:sp>
    </p:spTree>
    <p:extLst>
      <p:ext uri="{BB962C8B-B14F-4D97-AF65-F5344CB8AC3E}">
        <p14:creationId xmlns:p14="http://schemas.microsoft.com/office/powerpoint/2010/main" val="801619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671" y="568013"/>
            <a:ext cx="3672408" cy="493563"/>
          </a:xfrm>
        </p:spPr>
        <p:txBody>
          <a:bodyPr>
            <a:normAutofit/>
          </a:bodyPr>
          <a:lstStyle/>
          <a:p>
            <a:pPr marL="0" indent="0" algn="l"/>
            <a:r>
              <a:rPr lang="id-ID" sz="2000" b="1" dirty="0">
                <a:latin typeface="Maiandra GD" pitchFamily="34" charset="0"/>
              </a:rPr>
              <a:t>Specification : </a:t>
            </a:r>
            <a:endParaRPr lang="id-ID" sz="2000" dirty="0">
              <a:latin typeface="Maiandra GD" pitchFamily="34" charset="0"/>
            </a:endParaRPr>
          </a:p>
        </p:txBody>
      </p:sp>
      <p:sp>
        <p:nvSpPr>
          <p:cNvPr id="3" name="Content Placeholder 2"/>
          <p:cNvSpPr>
            <a:spLocks noGrp="1"/>
          </p:cNvSpPr>
          <p:nvPr>
            <p:ph idx="1"/>
          </p:nvPr>
        </p:nvSpPr>
        <p:spPr>
          <a:xfrm>
            <a:off x="5148064" y="1200151"/>
            <a:ext cx="3816424" cy="2307703"/>
          </a:xfrm>
        </p:spPr>
        <p:txBody>
          <a:bodyPr>
            <a:normAutofit lnSpcReduction="10000"/>
          </a:bodyPr>
          <a:lstStyle/>
          <a:p>
            <a:pPr>
              <a:buFont typeface="Wingdings" pitchFamily="2" charset="2"/>
              <a:buChar char="ü"/>
            </a:pPr>
            <a:r>
              <a:rPr lang="id-ID" sz="1700" dirty="0" smtClean="0">
                <a:latin typeface="Maiandra GD" pitchFamily="34" charset="0"/>
              </a:rPr>
              <a:t>Operating Voltage: </a:t>
            </a:r>
            <a:r>
              <a:rPr lang="id-ID" sz="1700" dirty="0">
                <a:latin typeface="Maiandra GD" pitchFamily="34" charset="0"/>
              </a:rPr>
              <a:t>3.3 ~ 5.5 VDC</a:t>
            </a:r>
          </a:p>
          <a:p>
            <a:pPr>
              <a:buFont typeface="Wingdings" pitchFamily="2" charset="2"/>
              <a:buChar char="ü"/>
            </a:pPr>
            <a:r>
              <a:rPr lang="id-ID" sz="1700" dirty="0">
                <a:latin typeface="Maiandra GD" pitchFamily="34" charset="0"/>
              </a:rPr>
              <a:t>Output Voltage: 0 ~ </a:t>
            </a:r>
            <a:r>
              <a:rPr lang="id-ID" sz="1700" dirty="0" smtClean="0">
                <a:latin typeface="Maiandra GD" pitchFamily="34" charset="0"/>
              </a:rPr>
              <a:t>3.0 VDC</a:t>
            </a:r>
            <a:endParaRPr lang="id-ID" sz="1700" dirty="0">
              <a:latin typeface="Maiandra GD" pitchFamily="34" charset="0"/>
            </a:endParaRPr>
          </a:p>
          <a:p>
            <a:pPr>
              <a:buFont typeface="Wingdings" pitchFamily="2" charset="2"/>
              <a:buChar char="ü"/>
            </a:pPr>
            <a:r>
              <a:rPr lang="id-ID" sz="1700" dirty="0">
                <a:latin typeface="Maiandra GD" pitchFamily="34" charset="0"/>
              </a:rPr>
              <a:t>Operating Current: 5mA</a:t>
            </a:r>
          </a:p>
          <a:p>
            <a:pPr>
              <a:buFont typeface="Wingdings" pitchFamily="2" charset="2"/>
              <a:buChar char="ü"/>
            </a:pPr>
            <a:r>
              <a:rPr lang="id-ID" sz="1700" dirty="0">
                <a:latin typeface="Maiandra GD" pitchFamily="34" charset="0"/>
              </a:rPr>
              <a:t>Interface: PH2.0-3P</a:t>
            </a:r>
          </a:p>
          <a:p>
            <a:pPr>
              <a:buFont typeface="Wingdings" pitchFamily="2" charset="2"/>
              <a:buChar char="ü"/>
            </a:pPr>
            <a:r>
              <a:rPr lang="id-ID" sz="1700" dirty="0">
                <a:latin typeface="Maiandra GD" pitchFamily="34" charset="0"/>
              </a:rPr>
              <a:t>Dimensions: 3.86 x 0.905 inches (L x W</a:t>
            </a:r>
            <a:r>
              <a:rPr lang="id-ID" sz="1700" dirty="0" smtClean="0">
                <a:latin typeface="Maiandra GD" pitchFamily="34" charset="0"/>
              </a:rPr>
              <a:t>)</a:t>
            </a:r>
          </a:p>
          <a:p>
            <a:pPr>
              <a:buFont typeface="Wingdings" pitchFamily="2" charset="2"/>
              <a:buChar char="ü"/>
            </a:pPr>
            <a:r>
              <a:rPr lang="id-ID" sz="1700" dirty="0" smtClean="0">
                <a:latin typeface="Maiandra GD" pitchFamily="34" charset="0"/>
              </a:rPr>
              <a:t>Satuan : RH -&gt;Example 20%RH</a:t>
            </a:r>
            <a:endParaRPr lang="id-ID" sz="1700" dirty="0">
              <a:latin typeface="Maiandra GD" pitchFamily="34" charset="0"/>
            </a:endParaRPr>
          </a:p>
          <a:p>
            <a:pPr>
              <a:buFont typeface="Wingdings" pitchFamily="2" charset="2"/>
              <a:buChar char="ü"/>
            </a:pPr>
            <a:r>
              <a:rPr lang="id-ID" sz="1700" dirty="0">
                <a:latin typeface="Maiandra GD" pitchFamily="34" charset="0"/>
              </a:rPr>
              <a:t>Weight: </a:t>
            </a:r>
            <a:r>
              <a:rPr lang="id-ID" sz="1700" dirty="0" smtClean="0">
                <a:latin typeface="Maiandra GD" pitchFamily="34" charset="0"/>
              </a:rPr>
              <a:t>15g</a:t>
            </a:r>
          </a:p>
        </p:txBody>
      </p:sp>
      <p:sp>
        <p:nvSpPr>
          <p:cNvPr id="4" name="Rectangle 3"/>
          <p:cNvSpPr/>
          <p:nvPr/>
        </p:nvSpPr>
        <p:spPr>
          <a:xfrm>
            <a:off x="0" y="0"/>
            <a:ext cx="5040000" cy="5143500"/>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1043608" y="339502"/>
            <a:ext cx="3024336" cy="446449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6" name="Picture 2" descr="D:\Soil Moisture Sensor Capaci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495" y="843558"/>
            <a:ext cx="2486425" cy="37423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plants-576104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5233" y="3003798"/>
            <a:ext cx="1722791" cy="237626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1187624" y="411510"/>
            <a:ext cx="2808312" cy="349547"/>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2000" b="1" dirty="0" smtClean="0">
                <a:solidFill>
                  <a:schemeClr val="bg1"/>
                </a:solidFill>
                <a:latin typeface="Maiandra GD" pitchFamily="34" charset="0"/>
              </a:rPr>
              <a:t>Soil Moisture Sensor</a:t>
            </a:r>
            <a:endParaRPr lang="id-ID" sz="2000" b="1" dirty="0">
              <a:solidFill>
                <a:schemeClr val="bg1"/>
              </a:solidFill>
              <a:latin typeface="Maiandra GD" pitchFamily="34" charset="0"/>
            </a:endParaRPr>
          </a:p>
        </p:txBody>
      </p:sp>
    </p:spTree>
    <p:extLst>
      <p:ext uri="{BB962C8B-B14F-4D97-AF65-F5344CB8AC3E}">
        <p14:creationId xmlns:p14="http://schemas.microsoft.com/office/powerpoint/2010/main" val="3556400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Lenovo\Downloads\palm.jpg"/>
          <p:cNvPicPr>
            <a:picLocks noChangeAspect="1" noChangeArrowheads="1"/>
          </p:cNvPicPr>
          <p:nvPr/>
        </p:nvPicPr>
        <p:blipFill rotWithShape="1">
          <a:blip r:embed="rId3">
            <a:extLst>
              <a:ext uri="{28A0092B-C50C-407E-A947-70E740481C1C}">
                <a14:useLocalDpi xmlns:a14="http://schemas.microsoft.com/office/drawing/2010/main" val="0"/>
              </a:ext>
            </a:extLst>
          </a:blip>
          <a:srcRect t="24813" b="27652"/>
          <a:stretch/>
        </p:blipFill>
        <p:spPr bwMode="auto">
          <a:xfrm>
            <a:off x="0" y="0"/>
            <a:ext cx="6096001"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72000" y="0"/>
            <a:ext cx="4572000" cy="5143500"/>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itle 1"/>
          <p:cNvSpPr txBox="1">
            <a:spLocks/>
          </p:cNvSpPr>
          <p:nvPr/>
        </p:nvSpPr>
        <p:spPr>
          <a:xfrm>
            <a:off x="467544" y="2613660"/>
            <a:ext cx="3600400" cy="648072"/>
          </a:xfrm>
          <a:prstGeom prst="rect">
            <a:avLst/>
          </a:prstGeom>
          <a:solidFill>
            <a:srgbClr val="000000">
              <a:alpha val="40000"/>
            </a:srgbClr>
          </a:solidFill>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3600" b="1" dirty="0" smtClean="0">
                <a:solidFill>
                  <a:schemeClr val="bg1"/>
                </a:solidFill>
                <a:latin typeface="Maiandra GD" pitchFamily="34" charset="0"/>
              </a:rPr>
              <a:t>Progress</a:t>
            </a:r>
            <a:endParaRPr lang="id-ID" sz="3600" dirty="0">
              <a:solidFill>
                <a:schemeClr val="bg1"/>
              </a:solidFill>
              <a:latin typeface="Maiandra GD" pitchFamily="34" charset="0"/>
            </a:endParaRPr>
          </a:p>
        </p:txBody>
      </p:sp>
      <p:sp>
        <p:nvSpPr>
          <p:cNvPr id="3" name="Rectangle 2"/>
          <p:cNvSpPr/>
          <p:nvPr/>
        </p:nvSpPr>
        <p:spPr>
          <a:xfrm>
            <a:off x="683568" y="1275606"/>
            <a:ext cx="3240360" cy="3024336"/>
          </a:xfrm>
          <a:prstGeom prst="rect">
            <a:avLst/>
          </a:prstGeom>
          <a:noFill/>
          <a:ln w="57150">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4788024" y="237396"/>
            <a:ext cx="3960440" cy="456660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itle 1"/>
          <p:cNvSpPr txBox="1">
            <a:spLocks/>
          </p:cNvSpPr>
          <p:nvPr/>
        </p:nvSpPr>
        <p:spPr>
          <a:xfrm>
            <a:off x="5157976" y="483518"/>
            <a:ext cx="3220536" cy="4104456"/>
          </a:xfrm>
          <a:prstGeom prst="rect">
            <a:avLst/>
          </a:prstGeom>
          <a:noFill/>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AutoNum type="arabicPeriod"/>
            </a:pPr>
            <a:r>
              <a:rPr lang="id-ID" sz="2000" dirty="0" smtClean="0">
                <a:solidFill>
                  <a:schemeClr val="bg1"/>
                </a:solidFill>
                <a:latin typeface="Maiandra GD" pitchFamily="34" charset="0"/>
              </a:rPr>
              <a:t>Memunculkan data sensor melalui aplikasi arduino IDE</a:t>
            </a:r>
          </a:p>
          <a:p>
            <a:pPr marL="457200" indent="-457200" algn="l">
              <a:buAutoNum type="arabicPeriod"/>
            </a:pPr>
            <a:r>
              <a:rPr lang="id-ID" sz="2000" dirty="0" smtClean="0">
                <a:solidFill>
                  <a:schemeClr val="bg1"/>
                </a:solidFill>
                <a:latin typeface="Maiandra GD" pitchFamily="34" charset="0"/>
              </a:rPr>
              <a:t>Membuat api Login register petani [Node js]</a:t>
            </a:r>
          </a:p>
          <a:p>
            <a:pPr marL="457200" indent="-457200" algn="l">
              <a:buAutoNum type="arabicPeriod"/>
            </a:pPr>
            <a:r>
              <a:rPr lang="id-ID" sz="2000" dirty="0" smtClean="0">
                <a:solidFill>
                  <a:schemeClr val="bg1"/>
                </a:solidFill>
                <a:latin typeface="Maiandra GD" pitchFamily="34" charset="0"/>
              </a:rPr>
              <a:t>Membuat tampilan web dengan vue [On progress]</a:t>
            </a:r>
          </a:p>
          <a:p>
            <a:pPr marL="457200" indent="-457200" algn="l">
              <a:buAutoNum type="arabicPeriod"/>
            </a:pPr>
            <a:r>
              <a:rPr lang="id-ID" sz="2000" dirty="0" smtClean="0">
                <a:solidFill>
                  <a:schemeClr val="bg1"/>
                </a:solidFill>
                <a:latin typeface="Maiandra GD" pitchFamily="34" charset="0"/>
              </a:rPr>
              <a:t>Menentukan api cuaca yang digunakan </a:t>
            </a:r>
          </a:p>
          <a:p>
            <a:pPr marL="457200" indent="-457200" algn="l">
              <a:buAutoNum type="arabicPeriod"/>
            </a:pPr>
            <a:endParaRPr lang="id-ID" sz="2000" dirty="0">
              <a:solidFill>
                <a:schemeClr val="bg1"/>
              </a:solidFill>
              <a:latin typeface="Maiandra GD" pitchFamily="34" charset="0"/>
            </a:endParaRPr>
          </a:p>
        </p:txBody>
      </p:sp>
    </p:spTree>
    <p:extLst>
      <p:ext uri="{BB962C8B-B14F-4D97-AF65-F5344CB8AC3E}">
        <p14:creationId xmlns:p14="http://schemas.microsoft.com/office/powerpoint/2010/main" val="2735841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dirty="0"/>
          </a:p>
        </p:txBody>
      </p:sp>
      <p:sp>
        <p:nvSpPr>
          <p:cNvPr id="4" name="Rectangle 3"/>
          <p:cNvSpPr/>
          <p:nvPr/>
        </p:nvSpPr>
        <p:spPr>
          <a:xfrm>
            <a:off x="0" y="0"/>
            <a:ext cx="5040000" cy="5143500"/>
          </a:xfrm>
          <a:prstGeom prst="rect">
            <a:avLst/>
          </a:prstGeom>
          <a:solidFill>
            <a:srgbClr val="85AF4B"/>
          </a:solidFill>
          <a:ln>
            <a:solidFill>
              <a:srgbClr val="85AF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899592" y="843558"/>
            <a:ext cx="3168352" cy="345638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074" name="Picture 2" descr="D:\plants-576104_960_7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404" y="339502"/>
            <a:ext cx="3706612"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964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67544" y="411510"/>
            <a:ext cx="4464496" cy="493563"/>
          </a:xfrm>
          <a:solidFill>
            <a:srgbClr val="000000">
              <a:alpha val="40000"/>
            </a:srgbClr>
          </a:solidFill>
        </p:spPr>
        <p:txBody>
          <a:bodyPr>
            <a:noAutofit/>
          </a:bodyPr>
          <a:lstStyle/>
          <a:p>
            <a:pPr marL="0" indent="0"/>
            <a:r>
              <a:rPr lang="id-ID" sz="3600" b="1" dirty="0" smtClean="0">
                <a:solidFill>
                  <a:schemeClr val="bg1"/>
                </a:solidFill>
                <a:latin typeface="Maiandra GD" pitchFamily="34" charset="0"/>
              </a:rPr>
              <a:t>Comparison Table</a:t>
            </a:r>
            <a:endParaRPr lang="id-ID" sz="3600" dirty="0">
              <a:solidFill>
                <a:schemeClr val="bg1"/>
              </a:solidFill>
              <a:latin typeface="Maiandra GD"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54149505"/>
              </p:ext>
            </p:extLst>
          </p:nvPr>
        </p:nvGraphicFramePr>
        <p:xfrm>
          <a:off x="539552" y="1203598"/>
          <a:ext cx="7848870" cy="3384374"/>
        </p:xfrm>
        <a:graphic>
          <a:graphicData uri="http://schemas.openxmlformats.org/drawingml/2006/table">
            <a:tbl>
              <a:tblPr firstRow="1" bandRow="1">
                <a:tableStyleId>{F5AB1C69-6EDB-4FF4-983F-18BD219EF322}</a:tableStyleId>
              </a:tblPr>
              <a:tblGrid>
                <a:gridCol w="1308145"/>
                <a:gridCol w="1308145"/>
                <a:gridCol w="1308145"/>
                <a:gridCol w="1620181"/>
                <a:gridCol w="996109"/>
                <a:gridCol w="1308145"/>
              </a:tblGrid>
              <a:tr h="483482">
                <a:tc>
                  <a:txBody>
                    <a:bodyPr/>
                    <a:lstStyle/>
                    <a:p>
                      <a:endParaRPr lang="id-ID" dirty="0"/>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r>
              <a:tr h="483482">
                <a:tc>
                  <a:txBody>
                    <a:bodyPr/>
                    <a:lstStyle/>
                    <a:p>
                      <a:endParaRPr lang="id-ID"/>
                    </a:p>
                  </a:txBody>
                  <a:tcP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a:p>
                  </a:txBody>
                  <a:tcPr/>
                </a:tc>
                <a:tc>
                  <a:txBody>
                    <a:bodyPr/>
                    <a:lstStyle/>
                    <a:p>
                      <a:endParaRPr lang="id-ID"/>
                    </a:p>
                  </a:txBody>
                  <a:tcPr/>
                </a:tc>
              </a:tr>
              <a:tr h="483482">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r>
              <a:tr h="483482">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r>
              <a:tr h="483482">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r>
              <a:tr h="483482">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r>
              <a:tr h="483482">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dirty="0"/>
                    </a:p>
                  </a:txBody>
                  <a:tcPr/>
                </a:tc>
              </a:tr>
            </a:tbl>
          </a:graphicData>
        </a:graphic>
      </p:graphicFrame>
    </p:spTree>
    <p:extLst>
      <p:ext uri="{BB962C8B-B14F-4D97-AF65-F5344CB8AC3E}">
        <p14:creationId xmlns:p14="http://schemas.microsoft.com/office/powerpoint/2010/main" val="4264499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branches-2522595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0173" y="-442656"/>
            <a:ext cx="2556103" cy="289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branches-2522595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V="1">
            <a:off x="-226463" y="-453713"/>
            <a:ext cx="2575638" cy="29158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branches-2522595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V="1">
            <a:off x="1898280" y="-1110082"/>
            <a:ext cx="2575638" cy="291581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endParaRPr lang="id-ID"/>
          </a:p>
        </p:txBody>
      </p:sp>
    </p:spTree>
    <p:extLst>
      <p:ext uri="{BB962C8B-B14F-4D97-AF65-F5344CB8AC3E}">
        <p14:creationId xmlns:p14="http://schemas.microsoft.com/office/powerpoint/2010/main" val="867374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a:off x="283602" y="227424"/>
            <a:ext cx="1808059" cy="400110"/>
          </a:xfrm>
          <a:prstGeom prst="rect">
            <a:avLst/>
          </a:prstGeom>
          <a:noFill/>
        </p:spPr>
        <p:txBody>
          <a:bodyPr wrap="none" lIns="91440" tIns="45720" rIns="91440" bIns="45720">
            <a:spAutoFit/>
          </a:bodyPr>
          <a:lstStyle/>
          <a:p>
            <a:pPr algn="ctr"/>
            <a:r>
              <a:rPr lang="id-ID" sz="2000" b="1" dirty="0" smtClean="0">
                <a:solidFill>
                  <a:schemeClr val="bg1"/>
                </a:solidFill>
                <a:latin typeface="Maiandra GD" pitchFamily="34" charset="0"/>
              </a:rPr>
              <a:t>Latar Belakang</a:t>
            </a:r>
            <a:endParaRPr lang="en-US" sz="2000" b="1" dirty="0">
              <a:solidFill>
                <a:schemeClr val="bg1"/>
              </a:solidFill>
              <a:latin typeface="Maiandra GD" pitchFamily="34" charset="0"/>
            </a:endParaRPr>
          </a:p>
        </p:txBody>
      </p:sp>
      <p:pic>
        <p:nvPicPr>
          <p:cNvPr id="3074" name="Picture 2" descr="D:\mockup\garden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846" y="1204541"/>
            <a:ext cx="1910682" cy="191068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248" y="3172519"/>
            <a:ext cx="3052584" cy="646331"/>
          </a:xfrm>
          <a:prstGeom prst="rect">
            <a:avLst/>
          </a:prstGeom>
        </p:spPr>
        <p:txBody>
          <a:bodyPr wrap="square">
            <a:spAutoFit/>
          </a:bodyPr>
          <a:lstStyle/>
          <a:p>
            <a:pPr algn="ctr"/>
            <a:r>
              <a:rPr lang="id-ID" dirty="0">
                <a:latin typeface="Maiandra GD" pitchFamily="34" charset="0"/>
              </a:rPr>
              <a:t>P</a:t>
            </a:r>
            <a:r>
              <a:rPr lang="id-ID" dirty="0" smtClean="0">
                <a:latin typeface="Maiandra GD" pitchFamily="34" charset="0"/>
              </a:rPr>
              <a:t>ekerja </a:t>
            </a:r>
            <a:r>
              <a:rPr lang="id-ID" dirty="0">
                <a:latin typeface="Maiandra GD" pitchFamily="34" charset="0"/>
              </a:rPr>
              <a:t>di sektor pertanian tercatat 35,7 juta</a:t>
            </a:r>
            <a:endParaRPr lang="id-ID" dirty="0">
              <a:latin typeface="Maiandra GD" pitchFamily="34" charset="0"/>
            </a:endParaRPr>
          </a:p>
        </p:txBody>
      </p:sp>
      <p:cxnSp>
        <p:nvCxnSpPr>
          <p:cNvPr id="16" name="Straight Arrow Connector 15"/>
          <p:cNvCxnSpPr/>
          <p:nvPr/>
        </p:nvCxnSpPr>
        <p:spPr>
          <a:xfrm flipV="1">
            <a:off x="2670855" y="1593328"/>
            <a:ext cx="821025" cy="76239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pic>
        <p:nvPicPr>
          <p:cNvPr id="3076" name="Picture 4" descr="Hasil gambar untuk panen tomat busu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4635" y="1827259"/>
            <a:ext cx="1647010" cy="110329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a:xfrm>
            <a:off x="2670855" y="2355726"/>
            <a:ext cx="677009" cy="75949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5" name="Rectangle 24"/>
          <p:cNvSpPr/>
          <p:nvPr/>
        </p:nvSpPr>
        <p:spPr>
          <a:xfrm>
            <a:off x="3419872" y="1410330"/>
            <a:ext cx="1936536" cy="369332"/>
          </a:xfrm>
          <a:prstGeom prst="rect">
            <a:avLst/>
          </a:prstGeom>
        </p:spPr>
        <p:txBody>
          <a:bodyPr wrap="square">
            <a:spAutoFit/>
          </a:bodyPr>
          <a:lstStyle/>
          <a:p>
            <a:pPr algn="ctr"/>
            <a:r>
              <a:rPr lang="id-ID" dirty="0" smtClean="0">
                <a:latin typeface="Maiandra GD" pitchFamily="34" charset="0"/>
              </a:rPr>
              <a:t>Kegagalan panen</a:t>
            </a:r>
            <a:endParaRPr lang="id-ID" dirty="0">
              <a:latin typeface="Maiandra GD" pitchFamily="34" charset="0"/>
            </a:endParaRPr>
          </a:p>
        </p:txBody>
      </p:sp>
      <p:sp>
        <p:nvSpPr>
          <p:cNvPr id="26" name="Rectangle 25"/>
          <p:cNvSpPr/>
          <p:nvPr/>
        </p:nvSpPr>
        <p:spPr>
          <a:xfrm>
            <a:off x="3131840" y="2930557"/>
            <a:ext cx="1936536" cy="646331"/>
          </a:xfrm>
          <a:prstGeom prst="rect">
            <a:avLst/>
          </a:prstGeom>
        </p:spPr>
        <p:txBody>
          <a:bodyPr wrap="square">
            <a:spAutoFit/>
          </a:bodyPr>
          <a:lstStyle/>
          <a:p>
            <a:pPr algn="ctr"/>
            <a:r>
              <a:rPr lang="id-ID" dirty="0" smtClean="0">
                <a:latin typeface="Maiandra GD" pitchFamily="34" charset="0"/>
              </a:rPr>
              <a:t>Produktivitas hasil</a:t>
            </a:r>
            <a:endParaRPr lang="id-ID" dirty="0">
              <a:latin typeface="Maiandra GD" pitchFamily="34" charset="0"/>
            </a:endParaRPr>
          </a:p>
        </p:txBody>
      </p:sp>
      <p:cxnSp>
        <p:nvCxnSpPr>
          <p:cNvPr id="21" name="Straight Arrow Connector 20"/>
          <p:cNvCxnSpPr/>
          <p:nvPr/>
        </p:nvCxnSpPr>
        <p:spPr>
          <a:xfrm>
            <a:off x="5355661" y="2378908"/>
            <a:ext cx="872523"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9" name="Rectangle 28"/>
          <p:cNvSpPr/>
          <p:nvPr/>
        </p:nvSpPr>
        <p:spPr>
          <a:xfrm>
            <a:off x="6222424" y="1535145"/>
            <a:ext cx="2736304" cy="1477328"/>
          </a:xfrm>
          <a:prstGeom prst="rect">
            <a:avLst/>
          </a:prstGeom>
        </p:spPr>
        <p:txBody>
          <a:bodyPr wrap="square">
            <a:spAutoFit/>
          </a:bodyPr>
          <a:lstStyle/>
          <a:p>
            <a:pPr marL="342900" indent="-342900">
              <a:buAutoNum type="arabicPeriod"/>
            </a:pPr>
            <a:r>
              <a:rPr lang="id-ID" dirty="0" smtClean="0">
                <a:latin typeface="Maiandra GD" pitchFamily="34" charset="0"/>
              </a:rPr>
              <a:t>Kurangnya monitoring tanaman</a:t>
            </a:r>
          </a:p>
          <a:p>
            <a:pPr marL="342900" indent="-342900">
              <a:buAutoNum type="arabicPeriod"/>
            </a:pPr>
            <a:r>
              <a:rPr lang="id-ID" dirty="0" smtClean="0">
                <a:latin typeface="Maiandra GD" pitchFamily="34" charset="0"/>
              </a:rPr>
              <a:t>Perawatan tanaman berdasarkan ilmu kira-kira</a:t>
            </a:r>
          </a:p>
        </p:txBody>
      </p:sp>
    </p:spTree>
    <p:extLst>
      <p:ext uri="{BB962C8B-B14F-4D97-AF65-F5344CB8AC3E}">
        <p14:creationId xmlns:p14="http://schemas.microsoft.com/office/powerpoint/2010/main" val="2370105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daun-kelapa-png-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264" y="154181"/>
            <a:ext cx="4920286" cy="324036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coconut_leav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175045">
            <a:off x="6751644" y="1943362"/>
            <a:ext cx="4105275" cy="3105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downloa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1275606"/>
            <a:ext cx="2286000" cy="20002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Elbow Connector 6"/>
          <p:cNvCxnSpPr>
            <a:stCxn id="6" idx="3"/>
          </p:cNvCxnSpPr>
          <p:nvPr/>
        </p:nvCxnSpPr>
        <p:spPr>
          <a:xfrm flipV="1">
            <a:off x="2609528" y="915566"/>
            <a:ext cx="1458416" cy="1360165"/>
          </a:xfrm>
          <a:prstGeom prst="bentConnector3">
            <a:avLst>
              <a:gd name="adj1" fmla="val 50000"/>
            </a:avLst>
          </a:prstGeom>
          <a:ln w="38100">
            <a:solidFill>
              <a:srgbClr val="85AF4B"/>
            </a:solidFill>
            <a:tailEnd type="arrow"/>
          </a:ln>
        </p:spPr>
        <p:style>
          <a:lnRef idx="1">
            <a:schemeClr val="accent1"/>
          </a:lnRef>
          <a:fillRef idx="0">
            <a:schemeClr val="accent1"/>
          </a:fillRef>
          <a:effectRef idx="0">
            <a:schemeClr val="accent1"/>
          </a:effectRef>
          <a:fontRef idx="minor">
            <a:schemeClr val="tx1"/>
          </a:fontRef>
        </p:style>
      </p:cxnSp>
      <p:pic>
        <p:nvPicPr>
          <p:cNvPr id="8" name="Picture 3" descr="D:\hill-576591_960_72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8432" y="-236562"/>
            <a:ext cx="2843808" cy="142190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Elbow Connector 8"/>
          <p:cNvCxnSpPr/>
          <p:nvPr/>
        </p:nvCxnSpPr>
        <p:spPr>
          <a:xfrm>
            <a:off x="2609528" y="2435140"/>
            <a:ext cx="1458416" cy="1360165"/>
          </a:xfrm>
          <a:prstGeom prst="bentConnector3">
            <a:avLst>
              <a:gd name="adj1" fmla="val 50000"/>
            </a:avLst>
          </a:prstGeom>
          <a:ln w="38100">
            <a:solidFill>
              <a:srgbClr val="85AF4B"/>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5" descr="D:\unnamed (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71020" y="2984940"/>
            <a:ext cx="1620730" cy="162073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391388" y="1059582"/>
            <a:ext cx="4204948" cy="4708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800" dirty="0" smtClean="0">
                <a:latin typeface="Maiandra GD" pitchFamily="34" charset="0"/>
              </a:rPr>
              <a:t>Kondisi Tanah : Kelembaban tanah</a:t>
            </a:r>
            <a:endParaRPr lang="id-ID" sz="1800" dirty="0">
              <a:latin typeface="Maiandra GD" pitchFamily="34" charset="0"/>
            </a:endParaRPr>
          </a:p>
        </p:txBody>
      </p:sp>
      <p:sp>
        <p:nvSpPr>
          <p:cNvPr id="12" name="Title 1"/>
          <p:cNvSpPr txBox="1">
            <a:spLocks/>
          </p:cNvSpPr>
          <p:nvPr/>
        </p:nvSpPr>
        <p:spPr>
          <a:xfrm>
            <a:off x="3505221" y="4605670"/>
            <a:ext cx="3515051" cy="23544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sz="1800" dirty="0" smtClean="0">
                <a:latin typeface="Maiandra GD" pitchFamily="34" charset="0"/>
              </a:rPr>
              <a:t>Prakiraan cuaca : curah hujan </a:t>
            </a:r>
            <a:endParaRPr lang="id-ID" sz="1800" dirty="0">
              <a:latin typeface="Maiandra GD" pitchFamily="34" charset="0"/>
            </a:endParaRPr>
          </a:p>
        </p:txBody>
      </p:sp>
      <p:sp>
        <p:nvSpPr>
          <p:cNvPr id="13" name="Rounded Rectangle 12"/>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a:off x="45553" y="227424"/>
            <a:ext cx="2284151" cy="400110"/>
          </a:xfrm>
          <a:prstGeom prst="rect">
            <a:avLst/>
          </a:prstGeom>
          <a:noFill/>
        </p:spPr>
        <p:txBody>
          <a:bodyPr wrap="none" lIns="91440" tIns="45720" rIns="91440" bIns="45720">
            <a:spAutoFit/>
          </a:bodyPr>
          <a:lstStyle/>
          <a:p>
            <a:pPr algn="ctr"/>
            <a:r>
              <a:rPr lang="id-ID" sz="2000" b="1" dirty="0" smtClean="0">
                <a:solidFill>
                  <a:schemeClr val="bg1"/>
                </a:solidFill>
                <a:latin typeface="Maiandra GD" pitchFamily="34" charset="0"/>
              </a:rPr>
              <a:t>Gambaran Aplikasi</a:t>
            </a:r>
            <a:endParaRPr lang="en-US" sz="2000" b="1" dirty="0">
              <a:solidFill>
                <a:schemeClr val="bg1"/>
              </a:solidFill>
              <a:latin typeface="Maiandra GD" pitchFamily="34" charset="0"/>
            </a:endParaRPr>
          </a:p>
        </p:txBody>
      </p:sp>
      <p:sp>
        <p:nvSpPr>
          <p:cNvPr id="15" name="Title 1"/>
          <p:cNvSpPr txBox="1">
            <a:spLocks/>
          </p:cNvSpPr>
          <p:nvPr/>
        </p:nvSpPr>
        <p:spPr>
          <a:xfrm>
            <a:off x="45553" y="3393577"/>
            <a:ext cx="2880320" cy="132981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endParaRPr lang="id-ID" sz="1800" dirty="0">
              <a:latin typeface="Maiandra GD" pitchFamily="34" charset="0"/>
            </a:endParaRPr>
          </a:p>
        </p:txBody>
      </p:sp>
    </p:spTree>
    <p:extLst>
      <p:ext uri="{BB962C8B-B14F-4D97-AF65-F5344CB8AC3E}">
        <p14:creationId xmlns:p14="http://schemas.microsoft.com/office/powerpoint/2010/main" val="225872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ircle(in)">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ircle(in)">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nodePh="1">
                                  <p:stCondLst>
                                    <p:cond delay="0"/>
                                  </p:stCondLst>
                                  <p:endCondLst>
                                    <p:cond evt="begin" delay="0">
                                      <p:tn val="40"/>
                                    </p:cond>
                                  </p:endCondLst>
                                  <p:childTnLst>
                                    <p:set>
                                      <p:cBhvr>
                                        <p:cTn id="41" dur="1" fill="hold">
                                          <p:stCondLst>
                                            <p:cond delay="0"/>
                                          </p:stCondLst>
                                        </p:cTn>
                                        <p:tgtEl>
                                          <p:spTgt spid="15"/>
                                        </p:tgtEl>
                                        <p:attrNameLst>
                                          <p:attrName>style.visibility</p:attrName>
                                        </p:attrNameLst>
                                      </p:cBhvr>
                                      <p:to>
                                        <p:strVal val="visible"/>
                                      </p:to>
                                    </p:set>
                                    <p:animEffect transition="in" filter="circle(in)">
                                      <p:cBhvr>
                                        <p:cTn id="4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Downloads\Untitled Diagram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94" y="929528"/>
            <a:ext cx="7128792" cy="413046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branches-2522595_960_7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645365">
            <a:off x="7454213" y="-1028650"/>
            <a:ext cx="2556103" cy="28937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branches-2522595_960_72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787385" flipV="1">
            <a:off x="5058693" y="-924584"/>
            <a:ext cx="2575638" cy="2915817"/>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7575" y="162032"/>
            <a:ext cx="2390398"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Desain System</a:t>
            </a:r>
            <a:endParaRPr lang="en-US" sz="2800" b="1" dirty="0">
              <a:solidFill>
                <a:schemeClr val="bg1"/>
              </a:solidFill>
              <a:latin typeface="Maiandra GD" pitchFamily="34" charset="0"/>
            </a:endParaRPr>
          </a:p>
        </p:txBody>
      </p:sp>
    </p:spTree>
    <p:extLst>
      <p:ext uri="{BB962C8B-B14F-4D97-AF65-F5344CB8AC3E}">
        <p14:creationId xmlns:p14="http://schemas.microsoft.com/office/powerpoint/2010/main" val="1786580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535844" y="162032"/>
            <a:ext cx="1303562"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Mobile</a:t>
            </a:r>
            <a:endParaRPr lang="en-US" sz="2800" b="1" dirty="0">
              <a:solidFill>
                <a:schemeClr val="bg1"/>
              </a:solidFill>
              <a:latin typeface="Maiandra GD" pitchFamily="34" charset="0"/>
            </a:endParaRPr>
          </a:p>
        </p:txBody>
      </p:sp>
      <p:pic>
        <p:nvPicPr>
          <p:cNvPr id="5128" name="Picture 8" descr="D:\kmipn\1_on boarding 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8876" y="1287880"/>
            <a:ext cx="1430969" cy="2543944"/>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5129" name="Picture 9" descr="D:\kmipn\2_on boarding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5060" y="1287136"/>
            <a:ext cx="1431387" cy="2544688"/>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5130" name="Picture 10" descr="D:\kmipn\3_on boarding 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9236" y="1251318"/>
            <a:ext cx="1451535" cy="2580506"/>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5131" name="Picture 11" descr="D:\kmipn\4_on boarding 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5420" y="1251318"/>
            <a:ext cx="1431675" cy="25452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074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535844" y="162032"/>
            <a:ext cx="1303562"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Mobile</a:t>
            </a:r>
            <a:endParaRPr lang="en-US" sz="2800" b="1" dirty="0">
              <a:solidFill>
                <a:schemeClr val="bg1"/>
              </a:solidFill>
              <a:latin typeface="Maiandra GD" pitchFamily="34" charset="0"/>
            </a:endParaRPr>
          </a:p>
        </p:txBody>
      </p:sp>
      <p:pic>
        <p:nvPicPr>
          <p:cNvPr id="6146" name="Picture 2" descr="D:\kmipn\v.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5694" y="1307674"/>
            <a:ext cx="1431675" cy="25452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6147" name="Picture 3" descr="D:\kmipn\2_Screen 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6783" y="1296874"/>
            <a:ext cx="1431675" cy="25452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16" name="Picture 5" descr="D:\kmipn\1_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78980" y="1307674"/>
            <a:ext cx="1437750" cy="2556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53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kmipn\4_Screen 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1383804"/>
            <a:ext cx="1437750" cy="2556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6" name="Picture 6" descr="D:\kmipn\2_Screen 2 (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383804"/>
            <a:ext cx="1437750" cy="2556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7" name="Picture 7" descr="D:\kmipn\3_Screen 3 (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736" y="1383804"/>
            <a:ext cx="1437750" cy="2556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8" name="Picture 8" descr="D:\kmipn\3_Screen 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6096" y="1383804"/>
            <a:ext cx="1437750" cy="2556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9" name="Picture 9" descr="D:\kmipn\4_Screen 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0272" y="1359024"/>
            <a:ext cx="1437750" cy="2556000"/>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a:off x="535844" y="162032"/>
            <a:ext cx="1303562"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Mobile</a:t>
            </a:r>
            <a:endParaRPr lang="en-US" sz="2800" b="1" dirty="0">
              <a:solidFill>
                <a:schemeClr val="bg1"/>
              </a:solidFill>
              <a:latin typeface="Maiandra GD" pitchFamily="34" charset="0"/>
            </a:endParaRPr>
          </a:p>
        </p:txBody>
      </p:sp>
    </p:spTree>
    <p:extLst>
      <p:ext uri="{BB962C8B-B14F-4D97-AF65-F5344CB8AC3E}">
        <p14:creationId xmlns:p14="http://schemas.microsoft.com/office/powerpoint/2010/main" val="568925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a:off x="759463" y="162032"/>
            <a:ext cx="856325"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web</a:t>
            </a:r>
            <a:endParaRPr lang="en-US" sz="2800" b="1" dirty="0">
              <a:solidFill>
                <a:schemeClr val="bg1"/>
              </a:solidFill>
              <a:latin typeface="Maiandra GD" pitchFamily="34" charset="0"/>
            </a:endParaRPr>
          </a:p>
        </p:txBody>
      </p:sp>
      <p:pic>
        <p:nvPicPr>
          <p:cNvPr id="7171" name="Picture 3" descr="D:\kmipn\Captur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036661"/>
            <a:ext cx="6745678"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718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53481" y="138655"/>
            <a:ext cx="3024336" cy="604643"/>
          </a:xfrm>
          <a:prstGeom prst="roundRect">
            <a:avLst/>
          </a:prstGeom>
          <a:solidFill>
            <a:srgbClr val="85AF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a:off x="759463" y="162032"/>
            <a:ext cx="856325" cy="523220"/>
          </a:xfrm>
          <a:prstGeom prst="rect">
            <a:avLst/>
          </a:prstGeom>
          <a:noFill/>
        </p:spPr>
        <p:txBody>
          <a:bodyPr wrap="none" lIns="91440" tIns="45720" rIns="91440" bIns="45720">
            <a:spAutoFit/>
          </a:bodyPr>
          <a:lstStyle/>
          <a:p>
            <a:pPr algn="ctr"/>
            <a:r>
              <a:rPr lang="id-ID" sz="2800" b="1" dirty="0" smtClean="0">
                <a:solidFill>
                  <a:schemeClr val="bg1"/>
                </a:solidFill>
                <a:latin typeface="Maiandra GD" pitchFamily="34" charset="0"/>
              </a:rPr>
              <a:t>web</a:t>
            </a:r>
            <a:endParaRPr lang="en-US" sz="2800" b="1" dirty="0">
              <a:solidFill>
                <a:schemeClr val="bg1"/>
              </a:solidFill>
              <a:latin typeface="Maiandra GD" pitchFamily="34" charset="0"/>
            </a:endParaRPr>
          </a:p>
        </p:txBody>
      </p:sp>
      <p:pic>
        <p:nvPicPr>
          <p:cNvPr id="12" name="Picture 2" descr="D:\kmipn\Captur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791" y="1047699"/>
            <a:ext cx="6754945"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242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487</Words>
  <Application>Microsoft Office PowerPoint</Application>
  <PresentationFormat>On-screen Show (16:9)</PresentationFormat>
  <Paragraphs>66</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Terimakasih</vt:lpstr>
      <vt:lpstr>PowerPoint Presentation</vt:lpstr>
      <vt:lpstr>Related Work</vt:lpstr>
      <vt:lpstr>Specification : </vt:lpstr>
      <vt:lpstr>PowerPoint Presentation</vt:lpstr>
      <vt:lpstr>PowerPoint Presentation</vt:lpstr>
      <vt:lpstr>Comparison Table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33</cp:revision>
  <dcterms:created xsi:type="dcterms:W3CDTF">2019-04-24T00:12:27Z</dcterms:created>
  <dcterms:modified xsi:type="dcterms:W3CDTF">2019-06-13T05:18:32Z</dcterms:modified>
</cp:coreProperties>
</file>