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1" r:id="rId3"/>
    <p:sldId id="257" r:id="rId4"/>
    <p:sldId id="263" r:id="rId5"/>
    <p:sldId id="278" r:id="rId6"/>
    <p:sldId id="279" r:id="rId7"/>
    <p:sldId id="280" r:id="rId8"/>
    <p:sldId id="281" r:id="rId9"/>
    <p:sldId id="262" r:id="rId10"/>
    <p:sldId id="284" r:id="rId11"/>
    <p:sldId id="287" r:id="rId12"/>
    <p:sldId id="285" r:id="rId13"/>
    <p:sldId id="288" r:id="rId14"/>
    <p:sldId id="289" r:id="rId15"/>
    <p:sldId id="290" r:id="rId16"/>
    <p:sldId id="286" r:id="rId17"/>
    <p:sldId id="270" r:id="rId18"/>
    <p:sldId id="283" r:id="rId19"/>
    <p:sldId id="272" r:id="rId20"/>
    <p:sldId id="274" r:id="rId21"/>
    <p:sldId id="273" r:id="rId22"/>
    <p:sldId id="276" r:id="rId23"/>
    <p:sldId id="277" r:id="rId24"/>
    <p:sldId id="275" r:id="rId25"/>
    <p:sldId id="265" r:id="rId26"/>
    <p:sldId id="258" r:id="rId27"/>
    <p:sldId id="260" r:id="rId28"/>
    <p:sldId id="282" r:id="rId29"/>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85AF4B"/>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9" autoAdjust="0"/>
    <p:restoredTop sz="78292" autoAdjust="0"/>
  </p:normalViewPr>
  <p:slideViewPr>
    <p:cSldViewPr>
      <p:cViewPr>
        <p:scale>
          <a:sx n="48" d="100"/>
          <a:sy n="48" d="100"/>
        </p:scale>
        <p:origin x="-2040" y="-5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31CE2A-5495-4093-9B87-6E5E03C86FF4}" type="datetimeFigureOut">
              <a:rPr lang="id-ID" smtClean="0"/>
              <a:t>05/07/2019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14F53-E728-4AA1-A685-D3AE34ABD0BA}" type="slidenum">
              <a:rPr lang="id-ID" smtClean="0"/>
              <a:t>‹#›</a:t>
            </a:fld>
            <a:endParaRPr lang="id-ID"/>
          </a:p>
        </p:txBody>
      </p:sp>
    </p:spTree>
    <p:extLst>
      <p:ext uri="{BB962C8B-B14F-4D97-AF65-F5344CB8AC3E}">
        <p14:creationId xmlns:p14="http://schemas.microsoft.com/office/powerpoint/2010/main" val="302219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Assalammualaikum wr wb.</a:t>
            </a:r>
          </a:p>
          <a:p>
            <a:r>
              <a:rPr lang="id-ID" dirty="0" smtClean="0"/>
              <a:t>Introduce : </a:t>
            </a:r>
          </a:p>
          <a:p>
            <a:r>
              <a:rPr lang="id-ID" dirty="0" smtClean="0"/>
              <a:t>My final project the title :  </a:t>
            </a:r>
          </a:p>
          <a:p>
            <a:r>
              <a:rPr lang="id-ID" dirty="0" smtClean="0"/>
              <a:t>Thanks for</a:t>
            </a:r>
            <a:r>
              <a:rPr lang="id-ID" baseline="0" dirty="0" smtClean="0"/>
              <a:t> the time. </a:t>
            </a:r>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1</a:t>
            </a:fld>
            <a:endParaRPr lang="id-ID"/>
          </a:p>
        </p:txBody>
      </p:sp>
    </p:spTree>
    <p:extLst>
      <p:ext uri="{BB962C8B-B14F-4D97-AF65-F5344CB8AC3E}">
        <p14:creationId xmlns:p14="http://schemas.microsoft.com/office/powerpoint/2010/main" val="98237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Management of water requirements in plants is one of the most important factors in plant growth. But in general the management of water is only based on soil moisture without </a:t>
            </a:r>
            <a:r>
              <a:rPr lang="id-ID" sz="1200" i="1" kern="1200" dirty="0" smtClean="0">
                <a:solidFill>
                  <a:schemeClr val="tx1"/>
                </a:solidFill>
                <a:effectLst/>
                <a:latin typeface="+mn-lt"/>
                <a:ea typeface="+mn-ea"/>
                <a:cs typeface="+mn-cs"/>
              </a:rPr>
              <a:t>adapt </a:t>
            </a:r>
            <a:r>
              <a:rPr lang="en-US" sz="1200" i="1" kern="1200" dirty="0" smtClean="0">
                <a:solidFill>
                  <a:schemeClr val="tx1"/>
                </a:solidFill>
                <a:effectLst/>
                <a:latin typeface="+mn-lt"/>
                <a:ea typeface="+mn-ea"/>
                <a:cs typeface="+mn-cs"/>
              </a:rPr>
              <a:t> to the watering schedule and weather </a:t>
            </a:r>
            <a:r>
              <a:rPr lang="id-ID" sz="1200" i="1" kern="1200" dirty="0" smtClean="0">
                <a:solidFill>
                  <a:schemeClr val="tx1"/>
                </a:solidFill>
                <a:effectLst/>
                <a:latin typeface="+mn-lt"/>
                <a:ea typeface="+mn-ea"/>
                <a:cs typeface="+mn-cs"/>
              </a:rPr>
              <a:t>forecast</a:t>
            </a:r>
            <a:r>
              <a:rPr lang="en-US" sz="1200" i="1" kern="1200" dirty="0" smtClean="0">
                <a:solidFill>
                  <a:schemeClr val="tx1"/>
                </a:solidFill>
                <a:effectLst/>
                <a:latin typeface="+mn-lt"/>
                <a:ea typeface="+mn-ea"/>
                <a:cs typeface="+mn-cs"/>
              </a:rPr>
              <a:t>. So that in some situations water is wasted due to watering when it rains</a:t>
            </a:r>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2</a:t>
            </a:fld>
            <a:endParaRPr lang="id-ID"/>
          </a:p>
        </p:txBody>
      </p:sp>
    </p:spTree>
    <p:extLst>
      <p:ext uri="{BB962C8B-B14F-4D97-AF65-F5344CB8AC3E}">
        <p14:creationId xmlns:p14="http://schemas.microsoft.com/office/powerpoint/2010/main" val="172865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i="0" kern="1200" dirty="0" smtClean="0">
                <a:solidFill>
                  <a:schemeClr val="tx1"/>
                </a:solidFill>
                <a:effectLst/>
                <a:latin typeface="+mn-lt"/>
                <a:ea typeface="+mn-ea"/>
                <a:cs typeface="+mn-cs"/>
              </a:rPr>
              <a:t>Salah satu faktor iklim yang mempengaruhi kebutuhan air tanaman adalah kelembaban dan suhu yang menyebabkan transpirasi serta evaporasi (James, 1988). Suhu dan kelembaban yang tinggi akan menyebabkan kebutuhan air tanaman meningkat. Selain itu pemberian air tanaman juga dipengaruhi oleh curah hujan.</a:t>
            </a:r>
            <a:br>
              <a:rPr lang="id-ID" sz="1200" i="0" kern="1200" dirty="0" smtClean="0">
                <a:solidFill>
                  <a:schemeClr val="tx1"/>
                </a:solidFill>
                <a:effectLst/>
                <a:latin typeface="+mn-lt"/>
                <a:ea typeface="+mn-ea"/>
                <a:cs typeface="+mn-cs"/>
              </a:rPr>
            </a:br>
            <a:r>
              <a:rPr lang="id-ID" sz="1200" i="0" kern="1200" dirty="0" smtClean="0">
                <a:solidFill>
                  <a:schemeClr val="tx1"/>
                </a:solidFill>
                <a:effectLst/>
                <a:latin typeface="+mn-lt"/>
                <a:ea typeface="+mn-ea"/>
                <a:cs typeface="+mn-cs"/>
              </a:rPr>
              <a:t/>
            </a:r>
            <a:br>
              <a:rPr lang="id-ID" sz="1200" i="0" kern="1200" dirty="0" smtClean="0">
                <a:solidFill>
                  <a:schemeClr val="tx1"/>
                </a:solidFill>
                <a:effectLst/>
                <a:latin typeface="+mn-lt"/>
                <a:ea typeface="+mn-ea"/>
                <a:cs typeface="+mn-cs"/>
              </a:rPr>
            </a:br>
            <a:r>
              <a:rPr lang="id-ID" sz="1200" dirty="0" smtClean="0">
                <a:latin typeface="Maiandra GD" pitchFamily="34" charset="0"/>
              </a:rPr>
              <a:t>Sehingga diharapkan dapat memberikan makanan yang teapt dengan jumlah yang tepat dari dosis berdasarkan data yang diperoleh</a:t>
            </a: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3</a:t>
            </a:fld>
            <a:endParaRPr lang="id-ID"/>
          </a:p>
        </p:txBody>
      </p:sp>
    </p:spTree>
    <p:extLst>
      <p:ext uri="{BB962C8B-B14F-4D97-AF65-F5344CB8AC3E}">
        <p14:creationId xmlns:p14="http://schemas.microsoft.com/office/powerpoint/2010/main" val="172865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kern="1200" dirty="0" smtClean="0">
                <a:solidFill>
                  <a:schemeClr val="tx1"/>
                </a:solidFill>
                <a:effectLst/>
                <a:latin typeface="Maiandra GD" pitchFamily="34" charset="0"/>
                <a:ea typeface="+mn-ea"/>
                <a:cs typeface="+mn-cs"/>
              </a:rPr>
              <a:t>1. </a:t>
            </a:r>
            <a:r>
              <a:rPr lang="en-US" sz="1200" b="0" i="0" kern="1200" dirty="0" smtClean="0">
                <a:solidFill>
                  <a:schemeClr val="tx1"/>
                </a:solidFill>
                <a:effectLst/>
                <a:latin typeface="Maiandra GD" pitchFamily="34" charset="0"/>
                <a:ea typeface="+mn-ea"/>
                <a:cs typeface="+mn-cs"/>
              </a:rPr>
              <a:t>Open the serial port monitor and set the baud rate to 9600</a:t>
            </a:r>
          </a:p>
          <a:p>
            <a:r>
              <a:rPr lang="id-ID" sz="1200" b="0" i="0" kern="1200" dirty="0" smtClean="0">
                <a:solidFill>
                  <a:schemeClr val="tx1"/>
                </a:solidFill>
                <a:effectLst/>
                <a:latin typeface="Maiandra GD" pitchFamily="34" charset="0"/>
                <a:ea typeface="+mn-ea"/>
                <a:cs typeface="+mn-cs"/>
              </a:rPr>
              <a:t>2. </a:t>
            </a:r>
            <a:r>
              <a:rPr lang="en-US" sz="1200" b="0" i="0" kern="1200" dirty="0" smtClean="0">
                <a:solidFill>
                  <a:schemeClr val="tx1"/>
                </a:solidFill>
                <a:effectLst/>
                <a:latin typeface="Maiandra GD" pitchFamily="34" charset="0"/>
                <a:ea typeface="+mn-ea"/>
                <a:cs typeface="+mn-cs"/>
              </a:rPr>
              <a:t>Record the sensor value when the probe is exposed to the air as "Value 1". This is the boundary value of dry soil “Humidity: 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a:t>
            </a:r>
            <a:r>
              <a:rPr lang="id-ID" sz="1200" b="0" i="0" kern="1200" baseline="0" dirty="0" smtClean="0">
                <a:solidFill>
                  <a:schemeClr val="tx1"/>
                </a:solidFill>
                <a:effectLst/>
                <a:latin typeface="Maiandra GD" pitchFamily="34" charset="0"/>
                <a:ea typeface="+mn-ea"/>
                <a:cs typeface="+mn-cs"/>
              </a:rPr>
              <a:t> semakin besar maka semakin kering “520”</a:t>
            </a:r>
            <a:endParaRPr lang="en-US"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3. </a:t>
            </a:r>
            <a:r>
              <a:rPr lang="en-US" sz="1200" b="0" i="0" kern="1200" dirty="0" smtClean="0">
                <a:solidFill>
                  <a:schemeClr val="tx1"/>
                </a:solidFill>
                <a:effectLst/>
                <a:latin typeface="Maiandra GD" pitchFamily="34" charset="0"/>
                <a:ea typeface="+mn-ea"/>
                <a:cs typeface="+mn-cs"/>
              </a:rPr>
              <a:t>Take a cup of water and insert the probe into it no further than the red line in the diagram</a:t>
            </a:r>
          </a:p>
          <a:p>
            <a:r>
              <a:rPr lang="id-ID" sz="1200" b="0" i="0" kern="1200" dirty="0" smtClean="0">
                <a:solidFill>
                  <a:schemeClr val="tx1"/>
                </a:solidFill>
                <a:effectLst/>
                <a:latin typeface="Maiandra GD" pitchFamily="34" charset="0"/>
                <a:ea typeface="+mn-ea"/>
                <a:cs typeface="+mn-cs"/>
              </a:rPr>
              <a:t>4. </a:t>
            </a:r>
            <a:r>
              <a:rPr lang="en-US" sz="1200" b="0" i="0" kern="1200" dirty="0" smtClean="0">
                <a:solidFill>
                  <a:schemeClr val="tx1"/>
                </a:solidFill>
                <a:effectLst/>
                <a:latin typeface="Maiandra GD" pitchFamily="34" charset="0"/>
                <a:ea typeface="+mn-ea"/>
                <a:cs typeface="+mn-cs"/>
              </a:rPr>
              <a:t>Record the sensor value when the probe is exposed to the water as "Value 2". This is the boundary value of moist soil “Humidity: 100%RH”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 semakin kecil maka semakin lembab “260”</a:t>
            </a:r>
            <a:endParaRPr lang="en-US"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r>
              <a:rPr lang="en-US" sz="1200" b="0" i="0" kern="1200" dirty="0" smtClean="0">
                <a:solidFill>
                  <a:schemeClr val="tx1"/>
                </a:solidFill>
                <a:effectLst/>
                <a:latin typeface="Maiandra GD" pitchFamily="34" charset="0"/>
                <a:ea typeface="+mn-ea"/>
                <a:cs typeface="+mn-cs"/>
              </a:rPr>
              <a:t>The final output value is affected by probe insertion depth and how tight the soil packed around it is. We regard "value_1" as dry soil and "value_2" as soaked soil. This is the sensor detection range. For example: Value_1 = 520; Value_2 = 260. The range will be divided into three sections: dry, wet, water. Their related values are:</a:t>
            </a:r>
          </a:p>
          <a:p>
            <a:r>
              <a:rPr lang="en-US" sz="1200" b="0" i="0" kern="1200" dirty="0" smtClean="0">
                <a:solidFill>
                  <a:schemeClr val="tx1"/>
                </a:solidFill>
                <a:effectLst/>
                <a:latin typeface="Maiandra GD" pitchFamily="34" charset="0"/>
                <a:ea typeface="+mn-ea"/>
                <a:cs typeface="+mn-cs"/>
              </a:rPr>
              <a:t>Dry: (520 430]</a:t>
            </a:r>
          </a:p>
          <a:p>
            <a:r>
              <a:rPr lang="en-US" sz="1200" b="0" i="0" kern="1200" dirty="0" smtClean="0">
                <a:solidFill>
                  <a:schemeClr val="tx1"/>
                </a:solidFill>
                <a:effectLst/>
                <a:latin typeface="Maiandra GD" pitchFamily="34" charset="0"/>
                <a:ea typeface="+mn-ea"/>
                <a:cs typeface="+mn-cs"/>
              </a:rPr>
              <a:t>Wet: (430 350]</a:t>
            </a:r>
          </a:p>
          <a:p>
            <a:r>
              <a:rPr lang="en-US" sz="1200" b="0" i="0" kern="1200" dirty="0" smtClean="0">
                <a:solidFill>
                  <a:schemeClr val="tx1"/>
                </a:solidFill>
                <a:effectLst/>
                <a:latin typeface="Maiandra GD" pitchFamily="34" charset="0"/>
                <a:ea typeface="+mn-ea"/>
                <a:cs typeface="+mn-cs"/>
              </a:rPr>
              <a:t>Water: (350 260]</a:t>
            </a:r>
          </a:p>
          <a:p>
            <a:endParaRPr lang="id-ID" sz="1200" dirty="0" smtClean="0">
              <a:latin typeface="Maiandra GD" pitchFamily="34" charset="0"/>
            </a:endParaRP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5</a:t>
            </a:fld>
            <a:endParaRPr lang="id-ID"/>
          </a:p>
        </p:txBody>
      </p:sp>
    </p:spTree>
    <p:extLst>
      <p:ext uri="{BB962C8B-B14F-4D97-AF65-F5344CB8AC3E}">
        <p14:creationId xmlns:p14="http://schemas.microsoft.com/office/powerpoint/2010/main" val="183900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kern="1200" dirty="0" smtClean="0">
                <a:solidFill>
                  <a:schemeClr val="tx1"/>
                </a:solidFill>
                <a:effectLst/>
                <a:latin typeface="Maiandra GD" pitchFamily="34" charset="0"/>
                <a:ea typeface="+mn-ea"/>
                <a:cs typeface="+mn-cs"/>
              </a:rPr>
              <a:t>1. </a:t>
            </a:r>
            <a:r>
              <a:rPr lang="en-US" sz="1200" b="0" i="0" kern="1200" dirty="0" smtClean="0">
                <a:solidFill>
                  <a:schemeClr val="tx1"/>
                </a:solidFill>
                <a:effectLst/>
                <a:latin typeface="Maiandra GD" pitchFamily="34" charset="0"/>
                <a:ea typeface="+mn-ea"/>
                <a:cs typeface="+mn-cs"/>
              </a:rPr>
              <a:t>Open the serial port monitor and set the baud rate to 9600</a:t>
            </a:r>
          </a:p>
          <a:p>
            <a:r>
              <a:rPr lang="id-ID" sz="1200" b="0" i="0" kern="1200" dirty="0" smtClean="0">
                <a:solidFill>
                  <a:schemeClr val="tx1"/>
                </a:solidFill>
                <a:effectLst/>
                <a:latin typeface="Maiandra GD" pitchFamily="34" charset="0"/>
                <a:ea typeface="+mn-ea"/>
                <a:cs typeface="+mn-cs"/>
              </a:rPr>
              <a:t>2. </a:t>
            </a:r>
            <a:r>
              <a:rPr lang="en-US" sz="1200" b="0" i="0" kern="1200" dirty="0" smtClean="0">
                <a:solidFill>
                  <a:schemeClr val="tx1"/>
                </a:solidFill>
                <a:effectLst/>
                <a:latin typeface="Maiandra GD" pitchFamily="34" charset="0"/>
                <a:ea typeface="+mn-ea"/>
                <a:cs typeface="+mn-cs"/>
              </a:rPr>
              <a:t>Record the sensor value when the probe is exposed to the air as "Value 1". This is the boundary value of dry soil “Humidity: 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a:t>
            </a:r>
            <a:r>
              <a:rPr lang="id-ID" sz="1200" b="0" i="0" kern="1200" baseline="0" dirty="0" smtClean="0">
                <a:solidFill>
                  <a:schemeClr val="tx1"/>
                </a:solidFill>
                <a:effectLst/>
                <a:latin typeface="Maiandra GD" pitchFamily="34" charset="0"/>
                <a:ea typeface="+mn-ea"/>
                <a:cs typeface="+mn-cs"/>
              </a:rPr>
              <a:t> semakin besar maka semakin kering “520”</a:t>
            </a:r>
            <a:endParaRPr lang="en-US"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3. </a:t>
            </a:r>
            <a:r>
              <a:rPr lang="en-US" sz="1200" b="0" i="0" kern="1200" dirty="0" smtClean="0">
                <a:solidFill>
                  <a:schemeClr val="tx1"/>
                </a:solidFill>
                <a:effectLst/>
                <a:latin typeface="Maiandra GD" pitchFamily="34" charset="0"/>
                <a:ea typeface="+mn-ea"/>
                <a:cs typeface="+mn-cs"/>
              </a:rPr>
              <a:t>Take a cup of water and insert the probe into it no further than the red line in the diagram</a:t>
            </a:r>
          </a:p>
          <a:p>
            <a:r>
              <a:rPr lang="id-ID" sz="1200" b="0" i="0" kern="1200" dirty="0" smtClean="0">
                <a:solidFill>
                  <a:schemeClr val="tx1"/>
                </a:solidFill>
                <a:effectLst/>
                <a:latin typeface="Maiandra GD" pitchFamily="34" charset="0"/>
                <a:ea typeface="+mn-ea"/>
                <a:cs typeface="+mn-cs"/>
              </a:rPr>
              <a:t>4. </a:t>
            </a:r>
            <a:r>
              <a:rPr lang="en-US" sz="1200" b="0" i="0" kern="1200" dirty="0" smtClean="0">
                <a:solidFill>
                  <a:schemeClr val="tx1"/>
                </a:solidFill>
                <a:effectLst/>
                <a:latin typeface="Maiandra GD" pitchFamily="34" charset="0"/>
                <a:ea typeface="+mn-ea"/>
                <a:cs typeface="+mn-cs"/>
              </a:rPr>
              <a:t>Record the sensor value when the probe is exposed to the water as "Value 2". This is the boundary value of moist soil “Humidity: 100%RH”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 semakin kecil maka semakin lembab “260”</a:t>
            </a:r>
            <a:endParaRPr lang="en-US"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r>
              <a:rPr lang="en-US" sz="1200" b="0" i="0" kern="1200" dirty="0" smtClean="0">
                <a:solidFill>
                  <a:schemeClr val="tx1"/>
                </a:solidFill>
                <a:effectLst/>
                <a:latin typeface="Maiandra GD" pitchFamily="34" charset="0"/>
                <a:ea typeface="+mn-ea"/>
                <a:cs typeface="+mn-cs"/>
              </a:rPr>
              <a:t>The final output value is affected by probe insertion depth and how tight the soil packed around it is. We regard "value_1" as dry soil and "value_2" as soaked soil. This is the sensor detection range. For example: Value_1 = 520; Value_2 = 260. The range will be divided into three sections: dry, wet, water. Their related values are:</a:t>
            </a:r>
          </a:p>
          <a:p>
            <a:r>
              <a:rPr lang="en-US" sz="1200" b="0" i="0" kern="1200" dirty="0" smtClean="0">
                <a:solidFill>
                  <a:schemeClr val="tx1"/>
                </a:solidFill>
                <a:effectLst/>
                <a:latin typeface="Maiandra GD" pitchFamily="34" charset="0"/>
                <a:ea typeface="+mn-ea"/>
                <a:cs typeface="+mn-cs"/>
              </a:rPr>
              <a:t>Dry: (520 430]</a:t>
            </a:r>
          </a:p>
          <a:p>
            <a:r>
              <a:rPr lang="en-US" sz="1200" b="0" i="0" kern="1200" dirty="0" smtClean="0">
                <a:solidFill>
                  <a:schemeClr val="tx1"/>
                </a:solidFill>
                <a:effectLst/>
                <a:latin typeface="Maiandra GD" pitchFamily="34" charset="0"/>
                <a:ea typeface="+mn-ea"/>
                <a:cs typeface="+mn-cs"/>
              </a:rPr>
              <a:t>Wet: (430 350]</a:t>
            </a:r>
          </a:p>
          <a:p>
            <a:r>
              <a:rPr lang="en-US" sz="1200" b="0" i="0" kern="1200" dirty="0" smtClean="0">
                <a:solidFill>
                  <a:schemeClr val="tx1"/>
                </a:solidFill>
                <a:effectLst/>
                <a:latin typeface="Maiandra GD" pitchFamily="34" charset="0"/>
                <a:ea typeface="+mn-ea"/>
                <a:cs typeface="+mn-cs"/>
              </a:rPr>
              <a:t>Water: (350 260]</a:t>
            </a:r>
          </a:p>
          <a:p>
            <a:endParaRPr lang="id-ID" sz="1200" dirty="0" smtClean="0">
              <a:latin typeface="Maiandra GD" pitchFamily="34" charset="0"/>
            </a:endParaRP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6</a:t>
            </a:fld>
            <a:endParaRPr lang="id-ID"/>
          </a:p>
        </p:txBody>
      </p:sp>
    </p:spTree>
    <p:extLst>
      <p:ext uri="{BB962C8B-B14F-4D97-AF65-F5344CB8AC3E}">
        <p14:creationId xmlns:p14="http://schemas.microsoft.com/office/powerpoint/2010/main" val="183900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kern="1200" dirty="0" smtClean="0">
                <a:solidFill>
                  <a:schemeClr val="tx1"/>
                </a:solidFill>
                <a:effectLst/>
                <a:latin typeface="Maiandra GD" pitchFamily="34" charset="0"/>
                <a:ea typeface="+mn-ea"/>
                <a:cs typeface="+mn-cs"/>
              </a:rPr>
              <a:t>1. </a:t>
            </a:r>
            <a:r>
              <a:rPr lang="en-US" sz="1200" b="0" i="0" kern="1200" dirty="0" smtClean="0">
                <a:solidFill>
                  <a:schemeClr val="tx1"/>
                </a:solidFill>
                <a:effectLst/>
                <a:latin typeface="Maiandra GD" pitchFamily="34" charset="0"/>
                <a:ea typeface="+mn-ea"/>
                <a:cs typeface="+mn-cs"/>
              </a:rPr>
              <a:t>Open the serial port monitor and set the baud rate to 9600</a:t>
            </a:r>
          </a:p>
          <a:p>
            <a:r>
              <a:rPr lang="id-ID" sz="1200" b="0" i="0" kern="1200" dirty="0" smtClean="0">
                <a:solidFill>
                  <a:schemeClr val="tx1"/>
                </a:solidFill>
                <a:effectLst/>
                <a:latin typeface="Maiandra GD" pitchFamily="34" charset="0"/>
                <a:ea typeface="+mn-ea"/>
                <a:cs typeface="+mn-cs"/>
              </a:rPr>
              <a:t>2. </a:t>
            </a:r>
            <a:r>
              <a:rPr lang="en-US" sz="1200" b="0" i="0" kern="1200" dirty="0" smtClean="0">
                <a:solidFill>
                  <a:schemeClr val="tx1"/>
                </a:solidFill>
                <a:effectLst/>
                <a:latin typeface="Maiandra GD" pitchFamily="34" charset="0"/>
                <a:ea typeface="+mn-ea"/>
                <a:cs typeface="+mn-cs"/>
              </a:rPr>
              <a:t>Record the sensor value when the probe is exposed to the air as "Value 1". This is the boundary value of dry soil “Humidity: 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a:t>
            </a:r>
            <a:r>
              <a:rPr lang="id-ID" sz="1200" b="0" i="0" kern="1200" baseline="0" dirty="0" smtClean="0">
                <a:solidFill>
                  <a:schemeClr val="tx1"/>
                </a:solidFill>
                <a:effectLst/>
                <a:latin typeface="Maiandra GD" pitchFamily="34" charset="0"/>
                <a:ea typeface="+mn-ea"/>
                <a:cs typeface="+mn-cs"/>
              </a:rPr>
              <a:t> semakin besar maka semakin kering “520”</a:t>
            </a:r>
            <a:endParaRPr lang="en-US"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3. </a:t>
            </a:r>
            <a:r>
              <a:rPr lang="en-US" sz="1200" b="0" i="0" kern="1200" dirty="0" smtClean="0">
                <a:solidFill>
                  <a:schemeClr val="tx1"/>
                </a:solidFill>
                <a:effectLst/>
                <a:latin typeface="Maiandra GD" pitchFamily="34" charset="0"/>
                <a:ea typeface="+mn-ea"/>
                <a:cs typeface="+mn-cs"/>
              </a:rPr>
              <a:t>Take a cup of water and insert the probe into it no further than the red line in the diagram</a:t>
            </a:r>
          </a:p>
          <a:p>
            <a:r>
              <a:rPr lang="id-ID" sz="1200" b="0" i="0" kern="1200" dirty="0" smtClean="0">
                <a:solidFill>
                  <a:schemeClr val="tx1"/>
                </a:solidFill>
                <a:effectLst/>
                <a:latin typeface="Maiandra GD" pitchFamily="34" charset="0"/>
                <a:ea typeface="+mn-ea"/>
                <a:cs typeface="+mn-cs"/>
              </a:rPr>
              <a:t>4. </a:t>
            </a:r>
            <a:r>
              <a:rPr lang="en-US" sz="1200" b="0" i="0" kern="1200" dirty="0" smtClean="0">
                <a:solidFill>
                  <a:schemeClr val="tx1"/>
                </a:solidFill>
                <a:effectLst/>
                <a:latin typeface="Maiandra GD" pitchFamily="34" charset="0"/>
                <a:ea typeface="+mn-ea"/>
                <a:cs typeface="+mn-cs"/>
              </a:rPr>
              <a:t>Record the sensor value when the probe is exposed to the water as "Value 2". This is the boundary value of moist soil “Humidity: 100%RH”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 semakin kecil maka semakin lembab “260”</a:t>
            </a:r>
            <a:endParaRPr lang="en-US"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r>
              <a:rPr lang="en-US" sz="1200" b="0" i="0" kern="1200" dirty="0" smtClean="0">
                <a:solidFill>
                  <a:schemeClr val="tx1"/>
                </a:solidFill>
                <a:effectLst/>
                <a:latin typeface="Maiandra GD" pitchFamily="34" charset="0"/>
                <a:ea typeface="+mn-ea"/>
                <a:cs typeface="+mn-cs"/>
              </a:rPr>
              <a:t>The final output value is affected by probe insertion depth and how tight the soil packed around it is. We regard "value_1" as dry soil and "value_2" as soaked soil. This is the sensor detection range. For example: Value_1 = 520; Value_2 = 260. The range will be divided into three sections: dry, wet, water. Their related values are:</a:t>
            </a:r>
          </a:p>
          <a:p>
            <a:r>
              <a:rPr lang="en-US" sz="1200" b="0" i="0" kern="1200" dirty="0" smtClean="0">
                <a:solidFill>
                  <a:schemeClr val="tx1"/>
                </a:solidFill>
                <a:effectLst/>
                <a:latin typeface="Maiandra GD" pitchFamily="34" charset="0"/>
                <a:ea typeface="+mn-ea"/>
                <a:cs typeface="+mn-cs"/>
              </a:rPr>
              <a:t>Dry: (520 430]</a:t>
            </a:r>
          </a:p>
          <a:p>
            <a:r>
              <a:rPr lang="en-US" sz="1200" b="0" i="0" kern="1200" dirty="0" smtClean="0">
                <a:solidFill>
                  <a:schemeClr val="tx1"/>
                </a:solidFill>
                <a:effectLst/>
                <a:latin typeface="Maiandra GD" pitchFamily="34" charset="0"/>
                <a:ea typeface="+mn-ea"/>
                <a:cs typeface="+mn-cs"/>
              </a:rPr>
              <a:t>Wet: (430 350]</a:t>
            </a:r>
          </a:p>
          <a:p>
            <a:r>
              <a:rPr lang="en-US" sz="1200" b="0" i="0" kern="1200" dirty="0" smtClean="0">
                <a:solidFill>
                  <a:schemeClr val="tx1"/>
                </a:solidFill>
                <a:effectLst/>
                <a:latin typeface="Maiandra GD" pitchFamily="34" charset="0"/>
                <a:ea typeface="+mn-ea"/>
                <a:cs typeface="+mn-cs"/>
              </a:rPr>
              <a:t>Water: (350 260]</a:t>
            </a:r>
          </a:p>
          <a:p>
            <a:endParaRPr lang="id-ID" sz="1200" dirty="0" smtClean="0">
              <a:latin typeface="Maiandra GD" pitchFamily="34" charset="0"/>
            </a:endParaRP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7</a:t>
            </a:fld>
            <a:endParaRPr lang="id-ID"/>
          </a:p>
        </p:txBody>
      </p:sp>
    </p:spTree>
    <p:extLst>
      <p:ext uri="{BB962C8B-B14F-4D97-AF65-F5344CB8AC3E}">
        <p14:creationId xmlns:p14="http://schemas.microsoft.com/office/powerpoint/2010/main" val="183900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kern="1200" dirty="0" smtClean="0">
                <a:solidFill>
                  <a:schemeClr val="tx1"/>
                </a:solidFill>
                <a:effectLst/>
                <a:latin typeface="Maiandra GD" pitchFamily="34" charset="0"/>
                <a:ea typeface="+mn-ea"/>
                <a:cs typeface="+mn-cs"/>
              </a:rPr>
              <a:t>1. </a:t>
            </a:r>
            <a:r>
              <a:rPr lang="en-US" sz="1200" b="0" i="0" kern="1200" dirty="0" smtClean="0">
                <a:solidFill>
                  <a:schemeClr val="tx1"/>
                </a:solidFill>
                <a:effectLst/>
                <a:latin typeface="Maiandra GD" pitchFamily="34" charset="0"/>
                <a:ea typeface="+mn-ea"/>
                <a:cs typeface="+mn-cs"/>
              </a:rPr>
              <a:t>Open the serial port monitor and set the baud rate to 9600</a:t>
            </a:r>
          </a:p>
          <a:p>
            <a:r>
              <a:rPr lang="id-ID" sz="1200" b="0" i="0" kern="1200" dirty="0" smtClean="0">
                <a:solidFill>
                  <a:schemeClr val="tx1"/>
                </a:solidFill>
                <a:effectLst/>
                <a:latin typeface="Maiandra GD" pitchFamily="34" charset="0"/>
                <a:ea typeface="+mn-ea"/>
                <a:cs typeface="+mn-cs"/>
              </a:rPr>
              <a:t>2. </a:t>
            </a:r>
            <a:r>
              <a:rPr lang="en-US" sz="1200" b="0" i="0" kern="1200" dirty="0" smtClean="0">
                <a:solidFill>
                  <a:schemeClr val="tx1"/>
                </a:solidFill>
                <a:effectLst/>
                <a:latin typeface="Maiandra GD" pitchFamily="34" charset="0"/>
                <a:ea typeface="+mn-ea"/>
                <a:cs typeface="+mn-cs"/>
              </a:rPr>
              <a:t>Record the sensor value when the probe is exposed to the air as "Value 1". This is the boundary value of dry soil “Humidity: 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a:t>
            </a:r>
            <a:r>
              <a:rPr lang="id-ID" sz="1200" b="0" i="0" kern="1200" baseline="0" dirty="0" smtClean="0">
                <a:solidFill>
                  <a:schemeClr val="tx1"/>
                </a:solidFill>
                <a:effectLst/>
                <a:latin typeface="Maiandra GD" pitchFamily="34" charset="0"/>
                <a:ea typeface="+mn-ea"/>
                <a:cs typeface="+mn-cs"/>
              </a:rPr>
              <a:t> semakin besar maka semakin kering “520”</a:t>
            </a:r>
            <a:endParaRPr lang="en-US"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3. </a:t>
            </a:r>
            <a:r>
              <a:rPr lang="en-US" sz="1200" b="0" i="0" kern="1200" dirty="0" smtClean="0">
                <a:solidFill>
                  <a:schemeClr val="tx1"/>
                </a:solidFill>
                <a:effectLst/>
                <a:latin typeface="Maiandra GD" pitchFamily="34" charset="0"/>
                <a:ea typeface="+mn-ea"/>
                <a:cs typeface="+mn-cs"/>
              </a:rPr>
              <a:t>Take a cup of water and insert the probe into it no further than the red line in the diagram</a:t>
            </a:r>
          </a:p>
          <a:p>
            <a:r>
              <a:rPr lang="id-ID" sz="1200" b="0" i="0" kern="1200" dirty="0" smtClean="0">
                <a:solidFill>
                  <a:schemeClr val="tx1"/>
                </a:solidFill>
                <a:effectLst/>
                <a:latin typeface="Maiandra GD" pitchFamily="34" charset="0"/>
                <a:ea typeface="+mn-ea"/>
                <a:cs typeface="+mn-cs"/>
              </a:rPr>
              <a:t>4. </a:t>
            </a:r>
            <a:r>
              <a:rPr lang="en-US" sz="1200" b="0" i="0" kern="1200" dirty="0" smtClean="0">
                <a:solidFill>
                  <a:schemeClr val="tx1"/>
                </a:solidFill>
                <a:effectLst/>
                <a:latin typeface="Maiandra GD" pitchFamily="34" charset="0"/>
                <a:ea typeface="+mn-ea"/>
                <a:cs typeface="+mn-cs"/>
              </a:rPr>
              <a:t>Record the sensor value when the probe is exposed to the water as "Value 2". This is the boundary value of moist soil “Humidity: 100%RH”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 semakin kecil maka semakin lembab “260”</a:t>
            </a:r>
            <a:endParaRPr lang="en-US"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r>
              <a:rPr lang="en-US" sz="1200" b="0" i="0" kern="1200" dirty="0" smtClean="0">
                <a:solidFill>
                  <a:schemeClr val="tx1"/>
                </a:solidFill>
                <a:effectLst/>
                <a:latin typeface="Maiandra GD" pitchFamily="34" charset="0"/>
                <a:ea typeface="+mn-ea"/>
                <a:cs typeface="+mn-cs"/>
              </a:rPr>
              <a:t>The final output value is affected by probe insertion depth and how tight the soil packed around it is. We regard "value_1" as dry soil and "value_2" as soaked soil. This is the sensor detection range. For example: Value_1 = 520; Value_2 = 260. The range will be divided into three sections: dry, wet, water. Their related values are:</a:t>
            </a:r>
          </a:p>
          <a:p>
            <a:r>
              <a:rPr lang="en-US" sz="1200" b="0" i="0" kern="1200" dirty="0" smtClean="0">
                <a:solidFill>
                  <a:schemeClr val="tx1"/>
                </a:solidFill>
                <a:effectLst/>
                <a:latin typeface="Maiandra GD" pitchFamily="34" charset="0"/>
                <a:ea typeface="+mn-ea"/>
                <a:cs typeface="+mn-cs"/>
              </a:rPr>
              <a:t>Dry: (520 430]</a:t>
            </a:r>
          </a:p>
          <a:p>
            <a:r>
              <a:rPr lang="en-US" sz="1200" b="0" i="0" kern="1200" dirty="0" smtClean="0">
                <a:solidFill>
                  <a:schemeClr val="tx1"/>
                </a:solidFill>
                <a:effectLst/>
                <a:latin typeface="Maiandra GD" pitchFamily="34" charset="0"/>
                <a:ea typeface="+mn-ea"/>
                <a:cs typeface="+mn-cs"/>
              </a:rPr>
              <a:t>Wet: (430 350]</a:t>
            </a:r>
          </a:p>
          <a:p>
            <a:r>
              <a:rPr lang="en-US" sz="1200" b="0" i="0" kern="1200" dirty="0" smtClean="0">
                <a:solidFill>
                  <a:schemeClr val="tx1"/>
                </a:solidFill>
                <a:effectLst/>
                <a:latin typeface="Maiandra GD" pitchFamily="34" charset="0"/>
                <a:ea typeface="+mn-ea"/>
                <a:cs typeface="+mn-cs"/>
              </a:rPr>
              <a:t>Water: (350 260]</a:t>
            </a:r>
          </a:p>
          <a:p>
            <a:endParaRPr lang="id-ID" sz="1200" dirty="0" smtClean="0">
              <a:latin typeface="Maiandra GD" pitchFamily="34" charset="0"/>
            </a:endParaRP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8</a:t>
            </a:fld>
            <a:endParaRPr lang="id-ID"/>
          </a:p>
        </p:txBody>
      </p:sp>
    </p:spTree>
    <p:extLst>
      <p:ext uri="{BB962C8B-B14F-4D97-AF65-F5344CB8AC3E}">
        <p14:creationId xmlns:p14="http://schemas.microsoft.com/office/powerpoint/2010/main" val="1839003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25</a:t>
            </a:fld>
            <a:endParaRPr lang="id-ID"/>
          </a:p>
        </p:txBody>
      </p:sp>
    </p:spTree>
    <p:extLst>
      <p:ext uri="{BB962C8B-B14F-4D97-AF65-F5344CB8AC3E}">
        <p14:creationId xmlns:p14="http://schemas.microsoft.com/office/powerpoint/2010/main" val="3464069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kern="1200" dirty="0" smtClean="0">
                <a:solidFill>
                  <a:schemeClr val="tx1"/>
                </a:solidFill>
                <a:effectLst/>
                <a:latin typeface="Maiandra GD" pitchFamily="34" charset="0"/>
                <a:ea typeface="+mn-ea"/>
                <a:cs typeface="+mn-cs"/>
              </a:rPr>
              <a:t>1. </a:t>
            </a:r>
            <a:r>
              <a:rPr lang="en-US" sz="1200" b="0" i="0" kern="1200" dirty="0" smtClean="0">
                <a:solidFill>
                  <a:schemeClr val="tx1"/>
                </a:solidFill>
                <a:effectLst/>
                <a:latin typeface="Maiandra GD" pitchFamily="34" charset="0"/>
                <a:ea typeface="+mn-ea"/>
                <a:cs typeface="+mn-cs"/>
              </a:rPr>
              <a:t>Open the serial port monitor and set the baud rate to 9600</a:t>
            </a:r>
          </a:p>
          <a:p>
            <a:r>
              <a:rPr lang="id-ID" sz="1200" b="0" i="0" kern="1200" dirty="0" smtClean="0">
                <a:solidFill>
                  <a:schemeClr val="tx1"/>
                </a:solidFill>
                <a:effectLst/>
                <a:latin typeface="Maiandra GD" pitchFamily="34" charset="0"/>
                <a:ea typeface="+mn-ea"/>
                <a:cs typeface="+mn-cs"/>
              </a:rPr>
              <a:t>2. </a:t>
            </a:r>
            <a:r>
              <a:rPr lang="en-US" sz="1200" b="0" i="0" kern="1200" dirty="0" smtClean="0">
                <a:solidFill>
                  <a:schemeClr val="tx1"/>
                </a:solidFill>
                <a:effectLst/>
                <a:latin typeface="Maiandra GD" pitchFamily="34" charset="0"/>
                <a:ea typeface="+mn-ea"/>
                <a:cs typeface="+mn-cs"/>
              </a:rPr>
              <a:t>Record the sensor value when the probe is exposed to the air as "Value 1". This is the boundary value of dry soil “Humidity: 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a:t>
            </a:r>
            <a:r>
              <a:rPr lang="id-ID" sz="1200" b="0" i="0" kern="1200" baseline="0" dirty="0" smtClean="0">
                <a:solidFill>
                  <a:schemeClr val="tx1"/>
                </a:solidFill>
                <a:effectLst/>
                <a:latin typeface="Maiandra GD" pitchFamily="34" charset="0"/>
                <a:ea typeface="+mn-ea"/>
                <a:cs typeface="+mn-cs"/>
              </a:rPr>
              <a:t> semakin besar maka semakin kering “520”</a:t>
            </a:r>
            <a:endParaRPr lang="en-US"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3. </a:t>
            </a:r>
            <a:r>
              <a:rPr lang="en-US" sz="1200" b="0" i="0" kern="1200" dirty="0" smtClean="0">
                <a:solidFill>
                  <a:schemeClr val="tx1"/>
                </a:solidFill>
                <a:effectLst/>
                <a:latin typeface="Maiandra GD" pitchFamily="34" charset="0"/>
                <a:ea typeface="+mn-ea"/>
                <a:cs typeface="+mn-cs"/>
              </a:rPr>
              <a:t>Take a cup of water and insert the probe into it no further than the red line in the diagram</a:t>
            </a:r>
          </a:p>
          <a:p>
            <a:r>
              <a:rPr lang="id-ID" sz="1200" b="0" i="0" kern="1200" dirty="0" smtClean="0">
                <a:solidFill>
                  <a:schemeClr val="tx1"/>
                </a:solidFill>
                <a:effectLst/>
                <a:latin typeface="Maiandra GD" pitchFamily="34" charset="0"/>
                <a:ea typeface="+mn-ea"/>
                <a:cs typeface="+mn-cs"/>
              </a:rPr>
              <a:t>4. </a:t>
            </a:r>
            <a:r>
              <a:rPr lang="en-US" sz="1200" b="0" i="0" kern="1200" dirty="0" smtClean="0">
                <a:solidFill>
                  <a:schemeClr val="tx1"/>
                </a:solidFill>
                <a:effectLst/>
                <a:latin typeface="Maiandra GD" pitchFamily="34" charset="0"/>
                <a:ea typeface="+mn-ea"/>
                <a:cs typeface="+mn-cs"/>
              </a:rPr>
              <a:t>Record the sensor value when the probe is exposed to the water as "Value 2". This is the boundary value of moist soil “Humidity: 100%RH”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 semakin kecil maka semakin lembab “260”</a:t>
            </a:r>
            <a:endParaRPr lang="en-US"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r>
              <a:rPr lang="en-US" sz="1200" b="0" i="0" kern="1200" dirty="0" smtClean="0">
                <a:solidFill>
                  <a:schemeClr val="tx1"/>
                </a:solidFill>
                <a:effectLst/>
                <a:latin typeface="Maiandra GD" pitchFamily="34" charset="0"/>
                <a:ea typeface="+mn-ea"/>
                <a:cs typeface="+mn-cs"/>
              </a:rPr>
              <a:t>The final output value is affected by probe insertion depth and how tight the soil packed around it is. We regard "value_1" as dry soil and "value_2" as soaked soil. This is the sensor detection range. For example: Value_1 = 520; Value_2 = 260. The range will be divided into three sections: dry, wet, water. Their related values are:</a:t>
            </a:r>
          </a:p>
          <a:p>
            <a:r>
              <a:rPr lang="en-US" sz="1200" b="0" i="0" kern="1200" dirty="0" smtClean="0">
                <a:solidFill>
                  <a:schemeClr val="tx1"/>
                </a:solidFill>
                <a:effectLst/>
                <a:latin typeface="Maiandra GD" pitchFamily="34" charset="0"/>
                <a:ea typeface="+mn-ea"/>
                <a:cs typeface="+mn-cs"/>
              </a:rPr>
              <a:t>Dry: (520 430]</a:t>
            </a:r>
          </a:p>
          <a:p>
            <a:r>
              <a:rPr lang="en-US" sz="1200" b="0" i="0" kern="1200" dirty="0" smtClean="0">
                <a:solidFill>
                  <a:schemeClr val="tx1"/>
                </a:solidFill>
                <a:effectLst/>
                <a:latin typeface="Maiandra GD" pitchFamily="34" charset="0"/>
                <a:ea typeface="+mn-ea"/>
                <a:cs typeface="+mn-cs"/>
              </a:rPr>
              <a:t>Wet: (430 350]</a:t>
            </a:r>
          </a:p>
          <a:p>
            <a:r>
              <a:rPr lang="en-US" sz="1200" b="0" i="0" kern="1200" dirty="0" smtClean="0">
                <a:solidFill>
                  <a:schemeClr val="tx1"/>
                </a:solidFill>
                <a:effectLst/>
                <a:latin typeface="Maiandra GD" pitchFamily="34" charset="0"/>
                <a:ea typeface="+mn-ea"/>
                <a:cs typeface="+mn-cs"/>
              </a:rPr>
              <a:t>Water: (350 260]</a:t>
            </a:r>
          </a:p>
          <a:p>
            <a:endParaRPr lang="id-ID" sz="1200" dirty="0" smtClean="0">
              <a:latin typeface="Maiandra GD" pitchFamily="34" charset="0"/>
            </a:endParaRP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28</a:t>
            </a:fld>
            <a:endParaRPr lang="id-ID"/>
          </a:p>
        </p:txBody>
      </p:sp>
    </p:spTree>
    <p:extLst>
      <p:ext uri="{BB962C8B-B14F-4D97-AF65-F5344CB8AC3E}">
        <p14:creationId xmlns:p14="http://schemas.microsoft.com/office/powerpoint/2010/main" val="1839003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11365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313198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44696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83098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98867-EC09-4EEA-82D4-774EDFCB3CB9}"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95534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E098867-EC09-4EEA-82D4-774EDFCB3CB9}" type="datetimeFigureOut">
              <a:rPr lang="id-ID" smtClean="0"/>
              <a:t>05/07/2019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55893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E098867-EC09-4EEA-82D4-774EDFCB3CB9}" type="datetimeFigureOut">
              <a:rPr lang="id-ID" smtClean="0"/>
              <a:t>05/07/2019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312894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E098867-EC09-4EEA-82D4-774EDFCB3CB9}" type="datetimeFigureOut">
              <a:rPr lang="id-ID" smtClean="0"/>
              <a:t>05/07/2019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97263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98867-EC09-4EEA-82D4-774EDFCB3CB9}" type="datetimeFigureOut">
              <a:rPr lang="id-ID" smtClean="0"/>
              <a:t>05/07/2019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111615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98867-EC09-4EEA-82D4-774EDFCB3CB9}" type="datetimeFigureOut">
              <a:rPr lang="id-ID" smtClean="0"/>
              <a:t>05/07/2019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51679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98867-EC09-4EEA-82D4-774EDFCB3CB9}" type="datetimeFigureOut">
              <a:rPr lang="id-ID" smtClean="0"/>
              <a:t>05/07/2019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186655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E098867-EC09-4EEA-82D4-774EDFCB3CB9}" type="datetimeFigureOut">
              <a:rPr lang="id-ID" smtClean="0"/>
              <a:t>05/07/2019</a:t>
            </a:fld>
            <a:endParaRPr lang="id-ID"/>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0DC0EAC-6C0D-4CE5-AE71-B82174F3386B}" type="slidenum">
              <a:rPr lang="id-ID" smtClean="0"/>
              <a:t>‹#›</a:t>
            </a:fld>
            <a:endParaRPr lang="id-ID"/>
          </a:p>
        </p:txBody>
      </p:sp>
    </p:spTree>
    <p:extLst>
      <p:ext uri="{BB962C8B-B14F-4D97-AF65-F5344CB8AC3E}">
        <p14:creationId xmlns:p14="http://schemas.microsoft.com/office/powerpoint/2010/main" val="3858928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5AF4B"/>
        </a:solidFill>
        <a:effectLst/>
      </p:bgPr>
    </p:bg>
    <p:spTree>
      <p:nvGrpSpPr>
        <p:cNvPr id="1" name=""/>
        <p:cNvGrpSpPr/>
        <p:nvPr/>
      </p:nvGrpSpPr>
      <p:grpSpPr>
        <a:xfrm>
          <a:off x="0" y="0"/>
          <a:ext cx="0" cy="0"/>
          <a:chOff x="0" y="0"/>
          <a:chExt cx="0" cy="0"/>
        </a:xfrm>
      </p:grpSpPr>
      <p:sp>
        <p:nvSpPr>
          <p:cNvPr id="4" name="Rectangle 3"/>
          <p:cNvSpPr/>
          <p:nvPr/>
        </p:nvSpPr>
        <p:spPr>
          <a:xfrm>
            <a:off x="2771800" y="1275606"/>
            <a:ext cx="5112568" cy="216024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2771800" y="1462884"/>
            <a:ext cx="5112568" cy="1569660"/>
          </a:xfrm>
          <a:prstGeom prst="rect">
            <a:avLst/>
          </a:prstGeom>
          <a:noFill/>
        </p:spPr>
        <p:txBody>
          <a:bodyPr wrap="square" lIns="91440" tIns="45720" rIns="91440" bIns="45720">
            <a:spAutoFit/>
          </a:bodyPr>
          <a:lstStyle/>
          <a:p>
            <a:pPr algn="ctr"/>
            <a:r>
              <a:rPr lang="id-ID" sz="2400" b="1" dirty="0" smtClean="0">
                <a:solidFill>
                  <a:schemeClr val="bg1"/>
                </a:solidFill>
                <a:latin typeface="Maiandra GD" pitchFamily="34" charset="0"/>
              </a:rPr>
              <a:t>SISTEM PENGELOLAAN </a:t>
            </a:r>
          </a:p>
          <a:p>
            <a:pPr algn="ctr"/>
            <a:r>
              <a:rPr lang="id-ID" sz="2400" b="1" dirty="0" smtClean="0">
                <a:solidFill>
                  <a:schemeClr val="bg1"/>
                </a:solidFill>
                <a:latin typeface="Maiandra GD" pitchFamily="34" charset="0"/>
              </a:rPr>
              <a:t>KEBUTUHAN AIR PADA </a:t>
            </a:r>
          </a:p>
          <a:p>
            <a:pPr algn="ctr"/>
            <a:r>
              <a:rPr lang="id-ID" sz="2400" b="1" dirty="0" smtClean="0">
                <a:solidFill>
                  <a:schemeClr val="bg1"/>
                </a:solidFill>
                <a:latin typeface="Maiandra GD" pitchFamily="34" charset="0"/>
              </a:rPr>
              <a:t>TANAMAN MENGGUNAKAN </a:t>
            </a:r>
          </a:p>
          <a:p>
            <a:pPr algn="ctr"/>
            <a:r>
              <a:rPr lang="id-ID" sz="2400" b="1" dirty="0" smtClean="0">
                <a:solidFill>
                  <a:schemeClr val="bg1"/>
                </a:solidFill>
                <a:latin typeface="Maiandra GD" pitchFamily="34" charset="0"/>
              </a:rPr>
              <a:t>WIRELESS SENSOR NETWORK</a:t>
            </a:r>
            <a:endParaRPr lang="en-US" sz="2400" b="1" dirty="0">
              <a:solidFill>
                <a:schemeClr val="bg1"/>
              </a:solidFill>
              <a:latin typeface="Maiandra GD" pitchFamily="34" charset="0"/>
            </a:endParaRPr>
          </a:p>
        </p:txBody>
      </p:sp>
      <p:pic>
        <p:nvPicPr>
          <p:cNvPr id="2050" name="Picture 2" descr="D:\Tugasakhir\logo\yaini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5956" y="105018"/>
            <a:ext cx="2304256" cy="115804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531082" y="3683228"/>
            <a:ext cx="7164288" cy="923330"/>
          </a:xfrm>
          <a:prstGeom prst="rect">
            <a:avLst/>
          </a:prstGeom>
        </p:spPr>
        <p:txBody>
          <a:bodyPr wrap="square">
            <a:spAutoFit/>
          </a:bodyPr>
          <a:lstStyle/>
          <a:p>
            <a:r>
              <a:rPr lang="en-US" dirty="0" err="1" smtClean="0">
                <a:solidFill>
                  <a:schemeClr val="bg1"/>
                </a:solidFill>
                <a:latin typeface="Maiandra GD" pitchFamily="34" charset="0"/>
              </a:rPr>
              <a:t>Isbat</a:t>
            </a:r>
            <a:r>
              <a:rPr lang="en-US" dirty="0" smtClean="0">
                <a:solidFill>
                  <a:schemeClr val="bg1"/>
                </a:solidFill>
                <a:latin typeface="Maiandra GD" pitchFamily="34" charset="0"/>
              </a:rPr>
              <a:t> </a:t>
            </a:r>
            <a:r>
              <a:rPr lang="en-US" dirty="0" err="1" smtClean="0">
                <a:solidFill>
                  <a:schemeClr val="bg1"/>
                </a:solidFill>
                <a:latin typeface="Maiandra GD" pitchFamily="34" charset="0"/>
              </a:rPr>
              <a:t>Uzzin</a:t>
            </a:r>
            <a:r>
              <a:rPr lang="en-US" dirty="0" smtClean="0">
                <a:solidFill>
                  <a:schemeClr val="bg1"/>
                </a:solidFill>
                <a:latin typeface="Maiandra GD" pitchFamily="34" charset="0"/>
              </a:rPr>
              <a:t> </a:t>
            </a:r>
            <a:r>
              <a:rPr lang="en-US" dirty="0" err="1" smtClean="0">
                <a:solidFill>
                  <a:schemeClr val="bg1"/>
                </a:solidFill>
                <a:latin typeface="Maiandra GD" pitchFamily="34" charset="0"/>
              </a:rPr>
              <a:t>Nadhori</a:t>
            </a:r>
            <a:r>
              <a:rPr lang="en-US" dirty="0" smtClean="0">
                <a:solidFill>
                  <a:schemeClr val="bg1"/>
                </a:solidFill>
                <a:latin typeface="Maiandra GD" pitchFamily="34" charset="0"/>
              </a:rPr>
              <a:t> </a:t>
            </a:r>
            <a:r>
              <a:rPr lang="en-US" dirty="0" err="1" smtClean="0">
                <a:solidFill>
                  <a:schemeClr val="bg1"/>
                </a:solidFill>
                <a:latin typeface="Maiandra GD" pitchFamily="34" charset="0"/>
              </a:rPr>
              <a:t>S.Kom</a:t>
            </a:r>
            <a:r>
              <a:rPr lang="en-US" dirty="0" smtClean="0">
                <a:solidFill>
                  <a:schemeClr val="bg1"/>
                </a:solidFill>
                <a:latin typeface="Maiandra GD" pitchFamily="34" charset="0"/>
              </a:rPr>
              <a:t>, MT</a:t>
            </a:r>
            <a:r>
              <a:rPr lang="id-ID" dirty="0" smtClean="0">
                <a:solidFill>
                  <a:schemeClr val="bg1"/>
                </a:solidFill>
                <a:latin typeface="Maiandra GD" pitchFamily="34" charset="0"/>
              </a:rPr>
              <a:t>  	       [ 1974050520031210021 ]</a:t>
            </a:r>
          </a:p>
          <a:p>
            <a:r>
              <a:rPr lang="da-DK" dirty="0">
                <a:solidFill>
                  <a:schemeClr val="bg1"/>
                </a:solidFill>
                <a:latin typeface="Maiandra GD" pitchFamily="34" charset="0"/>
              </a:rPr>
              <a:t>M. Udin Harun Al Rasyid, S.Kom, Ph.D</a:t>
            </a:r>
            <a:r>
              <a:rPr lang="id-ID" dirty="0">
                <a:solidFill>
                  <a:schemeClr val="bg1"/>
                </a:solidFill>
                <a:latin typeface="Maiandra GD" pitchFamily="34" charset="0"/>
              </a:rPr>
              <a:t> </a:t>
            </a:r>
            <a:r>
              <a:rPr lang="id-ID" dirty="0" smtClean="0">
                <a:solidFill>
                  <a:schemeClr val="bg1"/>
                </a:solidFill>
                <a:latin typeface="Maiandra GD" pitchFamily="34" charset="0"/>
              </a:rPr>
              <a:t>  [ </a:t>
            </a:r>
            <a:r>
              <a:rPr lang="id-ID" dirty="0">
                <a:solidFill>
                  <a:schemeClr val="bg1"/>
                </a:solidFill>
                <a:latin typeface="Maiandra GD" pitchFamily="34" charset="0"/>
              </a:rPr>
              <a:t>198108082005011001 </a:t>
            </a:r>
            <a:r>
              <a:rPr lang="id-ID" dirty="0" smtClean="0">
                <a:solidFill>
                  <a:schemeClr val="bg1"/>
                </a:solidFill>
                <a:latin typeface="Maiandra GD" pitchFamily="34" charset="0"/>
              </a:rPr>
              <a:t>]</a:t>
            </a:r>
            <a:endParaRPr lang="en-US" dirty="0">
              <a:solidFill>
                <a:schemeClr val="bg1"/>
              </a:solidFill>
              <a:latin typeface="Maiandra GD" pitchFamily="34" charset="0"/>
            </a:endParaRPr>
          </a:p>
          <a:p>
            <a:r>
              <a:rPr lang="id-ID" dirty="0" smtClean="0">
                <a:solidFill>
                  <a:schemeClr val="bg1"/>
                </a:solidFill>
                <a:latin typeface="Maiandra GD" pitchFamily="34" charset="0"/>
              </a:rPr>
              <a:t>Bintang Refani Mauludi		       [ 2103161052 ]</a:t>
            </a:r>
          </a:p>
        </p:txBody>
      </p:sp>
    </p:spTree>
    <p:extLst>
      <p:ext uri="{BB962C8B-B14F-4D97-AF65-F5344CB8AC3E}">
        <p14:creationId xmlns:p14="http://schemas.microsoft.com/office/powerpoint/2010/main" val="709421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7575" y="162032"/>
            <a:ext cx="2390398"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Desain System</a:t>
            </a:r>
            <a:endParaRPr lang="en-US" sz="2800" b="1" dirty="0">
              <a:solidFill>
                <a:schemeClr val="bg1"/>
              </a:solidFill>
              <a:latin typeface="Maiandra GD" pitchFamily="34" charset="0"/>
            </a:endParaRPr>
          </a:p>
        </p:txBody>
      </p:sp>
      <p:pic>
        <p:nvPicPr>
          <p:cNvPr id="2052" name="Picture 4" descr="C:\Users\Lenovo\Downloads\Perancangan Sistem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34" y="844277"/>
            <a:ext cx="7285711" cy="41037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branches-2522595_960_7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492168">
            <a:off x="7165546" y="-1728501"/>
            <a:ext cx="2556103" cy="28937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branches-2522595_960_7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344122" flipV="1">
            <a:off x="4626646" y="-1190178"/>
            <a:ext cx="2575638" cy="2915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76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3482" y="138655"/>
            <a:ext cx="3413313"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158456" y="162032"/>
            <a:ext cx="268535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Implementation</a:t>
            </a:r>
            <a:endParaRPr lang="en-US" sz="2800" b="1" dirty="0">
              <a:solidFill>
                <a:schemeClr val="bg1"/>
              </a:solidFill>
              <a:latin typeface="Maiandra GD" pitchFamily="34" charset="0"/>
            </a:endParaRPr>
          </a:p>
        </p:txBody>
      </p:sp>
      <p:sp>
        <p:nvSpPr>
          <p:cNvPr id="8" name="Rectangle 7"/>
          <p:cNvSpPr/>
          <p:nvPr/>
        </p:nvSpPr>
        <p:spPr>
          <a:xfrm>
            <a:off x="557808" y="2917566"/>
            <a:ext cx="8118648" cy="2031325"/>
          </a:xfrm>
          <a:prstGeom prst="rect">
            <a:avLst/>
          </a:prstGeom>
        </p:spPr>
        <p:txBody>
          <a:bodyPr wrap="square">
            <a:spAutoFit/>
          </a:bodyPr>
          <a:lstStyle/>
          <a:p>
            <a:pPr marL="285750" indent="-285750" algn="just">
              <a:buFont typeface="Wingdings" pitchFamily="2" charset="2"/>
              <a:buChar char="ü"/>
            </a:pPr>
            <a:r>
              <a:rPr lang="id-ID" dirty="0" smtClean="0">
                <a:latin typeface="Maiandra GD" pitchFamily="34" charset="0"/>
              </a:rPr>
              <a:t>Prepare plant for this  trials </a:t>
            </a:r>
          </a:p>
          <a:p>
            <a:pPr marL="285750" indent="-285750" algn="just">
              <a:buFont typeface="Wingdings" pitchFamily="2" charset="2"/>
              <a:buChar char="ü"/>
            </a:pPr>
            <a:r>
              <a:rPr lang="id-ID" dirty="0" smtClean="0">
                <a:latin typeface="Maiandra GD" pitchFamily="34" charset="0"/>
              </a:rPr>
              <a:t>Put </a:t>
            </a:r>
            <a:r>
              <a:rPr lang="en-US" dirty="0" smtClean="0">
                <a:latin typeface="Maiandra GD" pitchFamily="34" charset="0"/>
              </a:rPr>
              <a:t>the </a:t>
            </a:r>
            <a:r>
              <a:rPr lang="en-US" dirty="0">
                <a:latin typeface="Maiandra GD" pitchFamily="34" charset="0"/>
              </a:rPr>
              <a:t>sensor around the </a:t>
            </a:r>
            <a:r>
              <a:rPr lang="en-US" dirty="0" smtClean="0">
                <a:latin typeface="Maiandra GD" pitchFamily="34" charset="0"/>
              </a:rPr>
              <a:t>plant</a:t>
            </a:r>
            <a:endParaRPr lang="en-US" dirty="0">
              <a:latin typeface="Maiandra GD" pitchFamily="34" charset="0"/>
            </a:endParaRPr>
          </a:p>
          <a:p>
            <a:pPr marL="285750" indent="-285750" algn="just">
              <a:buFont typeface="Wingdings" pitchFamily="2" charset="2"/>
              <a:buChar char="ü"/>
            </a:pPr>
            <a:r>
              <a:rPr lang="en-US" dirty="0">
                <a:latin typeface="Maiandra GD" pitchFamily="34" charset="0"/>
              </a:rPr>
              <a:t>the system has been set up to do watering twice a day if the weather is </a:t>
            </a:r>
            <a:r>
              <a:rPr lang="en-US" dirty="0" smtClean="0">
                <a:latin typeface="Maiandra GD" pitchFamily="34" charset="0"/>
              </a:rPr>
              <a:t>sunny</a:t>
            </a:r>
            <a:r>
              <a:rPr lang="id-ID" dirty="0" smtClean="0">
                <a:latin typeface="Maiandra GD" pitchFamily="34" charset="0"/>
              </a:rPr>
              <a:t>, </a:t>
            </a:r>
            <a:r>
              <a:rPr lang="en-US" dirty="0">
                <a:latin typeface="Maiandra GD" pitchFamily="34" charset="0"/>
              </a:rPr>
              <a:t>the system has been set up to do watering once a day if rainfall is </a:t>
            </a:r>
            <a:r>
              <a:rPr lang="en-US" dirty="0" smtClean="0">
                <a:latin typeface="Maiandra GD" pitchFamily="34" charset="0"/>
              </a:rPr>
              <a:t>low</a:t>
            </a:r>
            <a:r>
              <a:rPr lang="id-ID" dirty="0" smtClean="0">
                <a:latin typeface="Maiandra GD" pitchFamily="34" charset="0"/>
              </a:rPr>
              <a:t> and then  </a:t>
            </a:r>
            <a:r>
              <a:rPr lang="en-US" dirty="0" smtClean="0">
                <a:latin typeface="Maiandra GD" pitchFamily="34" charset="0"/>
              </a:rPr>
              <a:t>the </a:t>
            </a:r>
            <a:r>
              <a:rPr lang="en-US" dirty="0">
                <a:latin typeface="Maiandra GD" pitchFamily="34" charset="0"/>
              </a:rPr>
              <a:t>system has been set not to do watering if the rainfall is high</a:t>
            </a:r>
            <a:endParaRPr lang="id-ID" dirty="0" smtClean="0">
              <a:latin typeface="Maiandra GD" pitchFamily="34" charset="0"/>
            </a:endParaRPr>
          </a:p>
          <a:p>
            <a:pPr marL="285750" indent="-285750" algn="just">
              <a:buFont typeface="Wingdings" pitchFamily="2" charset="2"/>
              <a:buChar char="ü"/>
            </a:pPr>
            <a:r>
              <a:rPr lang="id-ID" dirty="0" smtClean="0">
                <a:latin typeface="Maiandra GD" pitchFamily="34" charset="0"/>
              </a:rPr>
              <a:t>If the watering time, farmer will get notifications how much volume of water</a:t>
            </a:r>
            <a:endParaRPr lang="id-ID" dirty="0">
              <a:latin typeface="Maiandra GD" pitchFamily="34" charset="0"/>
            </a:endParaRPr>
          </a:p>
        </p:txBody>
      </p:sp>
      <p:pic>
        <p:nvPicPr>
          <p:cNvPr id="9" name="Picture 2" descr="D:\70d01bc4-38b3-414c-8337-8d45203a3f9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4173" y="669280"/>
            <a:ext cx="3996952" cy="224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70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70d01bc4-38b3-414c-8337-8d45203a3f9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98" y="915566"/>
            <a:ext cx="6984776" cy="3928937"/>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53482" y="138655"/>
            <a:ext cx="3413313"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158456" y="162032"/>
            <a:ext cx="268535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Implementation</a:t>
            </a:r>
            <a:endParaRPr lang="en-US" sz="2800" b="1" dirty="0">
              <a:solidFill>
                <a:schemeClr val="bg1"/>
              </a:solidFill>
              <a:latin typeface="Maiandra GD" pitchFamily="34" charset="0"/>
            </a:endParaRPr>
          </a:p>
        </p:txBody>
      </p:sp>
    </p:spTree>
    <p:extLst>
      <p:ext uri="{BB962C8B-B14F-4D97-AF65-F5344CB8AC3E}">
        <p14:creationId xmlns:p14="http://schemas.microsoft.com/office/powerpoint/2010/main" val="160677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ob:https://web.whatsapp.com/b6923e47-10ee-47fb-9c14-974b61506a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1028" name="Picture 4" descr="D:\1163edcc-076a-4a0f-af6a-b56df12edaee.jp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34823"/>
          <a:stretch/>
        </p:blipFill>
        <p:spPr bwMode="auto">
          <a:xfrm>
            <a:off x="971600" y="1059582"/>
            <a:ext cx="7839676" cy="338437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53482" y="138655"/>
            <a:ext cx="4493434"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331277" y="162032"/>
            <a:ext cx="3592651"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Cek current condition</a:t>
            </a:r>
            <a:endParaRPr lang="en-US" sz="2800" b="1" dirty="0">
              <a:solidFill>
                <a:schemeClr val="bg1"/>
              </a:solidFill>
              <a:latin typeface="Maiandra GD" pitchFamily="34" charset="0"/>
            </a:endParaRPr>
          </a:p>
        </p:txBody>
      </p:sp>
    </p:spTree>
    <p:extLst>
      <p:ext uri="{BB962C8B-B14F-4D97-AF65-F5344CB8AC3E}">
        <p14:creationId xmlns:p14="http://schemas.microsoft.com/office/powerpoint/2010/main" val="80418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3482" y="138655"/>
            <a:ext cx="4493434"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763285" y="162032"/>
            <a:ext cx="272863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Get Notification</a:t>
            </a:r>
            <a:endParaRPr lang="en-US" sz="2800" b="1" dirty="0">
              <a:solidFill>
                <a:schemeClr val="bg1"/>
              </a:solidFill>
              <a:latin typeface="Maiandra GD" pitchFamily="34" charset="0"/>
            </a:endParaRPr>
          </a:p>
        </p:txBody>
      </p:sp>
      <p:pic>
        <p:nvPicPr>
          <p:cNvPr id="2050" name="Picture 2" descr="D:\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6449"/>
            <a:ext cx="2880320" cy="5120569"/>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893235" y="1707654"/>
            <a:ext cx="2894789"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0202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3482" y="138655"/>
            <a:ext cx="4493434"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1846915" y="162032"/>
            <a:ext cx="56137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UI</a:t>
            </a:r>
            <a:endParaRPr lang="en-US" sz="2800" b="1" dirty="0">
              <a:solidFill>
                <a:schemeClr val="bg1"/>
              </a:solidFill>
              <a:latin typeface="Maiandra GD" pitchFamily="34" charset="0"/>
            </a:endParaRPr>
          </a:p>
        </p:txBody>
      </p:sp>
      <p:pic>
        <p:nvPicPr>
          <p:cNvPr id="3074" name="Picture 2" descr="D:\1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852080"/>
            <a:ext cx="4758682" cy="229573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806177"/>
            <a:ext cx="174307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283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3482" y="138655"/>
            <a:ext cx="3413313"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893338" y="162032"/>
            <a:ext cx="1215590"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Result </a:t>
            </a:r>
            <a:endParaRPr lang="en-US" sz="2800" b="1" dirty="0">
              <a:solidFill>
                <a:schemeClr val="bg1"/>
              </a:solidFill>
              <a:latin typeface="Maiandra GD" pitchFamily="34" charset="0"/>
            </a:endParaRPr>
          </a:p>
        </p:txBody>
      </p:sp>
      <p:sp>
        <p:nvSpPr>
          <p:cNvPr id="7" name="Rectangle 6"/>
          <p:cNvSpPr/>
          <p:nvPr/>
        </p:nvSpPr>
        <p:spPr>
          <a:xfrm>
            <a:off x="1501132" y="1419622"/>
            <a:ext cx="6743276" cy="2585323"/>
          </a:xfrm>
          <a:prstGeom prst="rect">
            <a:avLst/>
          </a:prstGeom>
        </p:spPr>
        <p:txBody>
          <a:bodyPr wrap="square">
            <a:spAutoFit/>
          </a:bodyPr>
          <a:lstStyle/>
          <a:p>
            <a:pPr marL="285750" indent="-285750" algn="just">
              <a:buFont typeface="Wingdings" pitchFamily="2" charset="2"/>
              <a:buChar char="ü"/>
            </a:pPr>
            <a:r>
              <a:rPr lang="id-ID" dirty="0" smtClean="0">
                <a:latin typeface="Maiandra GD" pitchFamily="34" charset="0"/>
              </a:rPr>
              <a:t>The Result of  this research we can monitoir current condition of soil moisture, temperature and humidity </a:t>
            </a:r>
          </a:p>
          <a:p>
            <a:pPr algn="just"/>
            <a:endParaRPr lang="id-ID" dirty="0" smtClean="0">
              <a:latin typeface="Maiandra GD" pitchFamily="34" charset="0"/>
            </a:endParaRPr>
          </a:p>
          <a:p>
            <a:pPr marL="285750" indent="-285750" algn="just">
              <a:buFont typeface="Wingdings" pitchFamily="2" charset="2"/>
              <a:buChar char="ü"/>
            </a:pPr>
            <a:r>
              <a:rPr lang="en-US" dirty="0">
                <a:latin typeface="Maiandra GD" pitchFamily="34" charset="0"/>
              </a:rPr>
              <a:t>the system </a:t>
            </a:r>
            <a:r>
              <a:rPr lang="id-ID" dirty="0" smtClean="0">
                <a:latin typeface="Maiandra GD" pitchFamily="34" charset="0"/>
              </a:rPr>
              <a:t>will </a:t>
            </a:r>
            <a:r>
              <a:rPr lang="en-US" dirty="0" smtClean="0">
                <a:latin typeface="Maiandra GD" pitchFamily="34" charset="0"/>
              </a:rPr>
              <a:t>do </a:t>
            </a:r>
            <a:r>
              <a:rPr lang="en-US" dirty="0">
                <a:latin typeface="Maiandra GD" pitchFamily="34" charset="0"/>
              </a:rPr>
              <a:t>watering twice a day if the weather is sunny</a:t>
            </a:r>
            <a:r>
              <a:rPr lang="id-ID" dirty="0">
                <a:latin typeface="Maiandra GD" pitchFamily="34" charset="0"/>
              </a:rPr>
              <a:t>, </a:t>
            </a:r>
            <a:r>
              <a:rPr lang="en-US" dirty="0">
                <a:latin typeface="Maiandra GD" pitchFamily="34" charset="0"/>
              </a:rPr>
              <a:t>the system </a:t>
            </a:r>
            <a:r>
              <a:rPr lang="id-ID" dirty="0" smtClean="0">
                <a:latin typeface="Maiandra GD" pitchFamily="34" charset="0"/>
              </a:rPr>
              <a:t>will</a:t>
            </a:r>
            <a:r>
              <a:rPr lang="en-US" dirty="0" smtClean="0">
                <a:latin typeface="Maiandra GD" pitchFamily="34" charset="0"/>
              </a:rPr>
              <a:t> </a:t>
            </a:r>
            <a:r>
              <a:rPr lang="en-US" dirty="0">
                <a:latin typeface="Maiandra GD" pitchFamily="34" charset="0"/>
              </a:rPr>
              <a:t>do watering once a day if rainfall is low</a:t>
            </a:r>
            <a:r>
              <a:rPr lang="id-ID" dirty="0">
                <a:latin typeface="Maiandra GD" pitchFamily="34" charset="0"/>
              </a:rPr>
              <a:t> and then  </a:t>
            </a:r>
            <a:r>
              <a:rPr lang="en-US" dirty="0">
                <a:latin typeface="Maiandra GD" pitchFamily="34" charset="0"/>
              </a:rPr>
              <a:t>the </a:t>
            </a:r>
            <a:r>
              <a:rPr lang="en-US" dirty="0" smtClean="0">
                <a:latin typeface="Maiandra GD" pitchFamily="34" charset="0"/>
              </a:rPr>
              <a:t>system do</a:t>
            </a:r>
            <a:r>
              <a:rPr lang="id-ID" dirty="0" smtClean="0">
                <a:latin typeface="Maiandra GD" pitchFamily="34" charset="0"/>
              </a:rPr>
              <a:t> not </a:t>
            </a:r>
            <a:r>
              <a:rPr lang="en-US" dirty="0" smtClean="0">
                <a:latin typeface="Maiandra GD" pitchFamily="34" charset="0"/>
              </a:rPr>
              <a:t> </a:t>
            </a:r>
            <a:r>
              <a:rPr lang="en-US" dirty="0">
                <a:latin typeface="Maiandra GD" pitchFamily="34" charset="0"/>
              </a:rPr>
              <a:t>watering if the rainfall is </a:t>
            </a:r>
            <a:r>
              <a:rPr lang="en-US" dirty="0" smtClean="0">
                <a:latin typeface="Maiandra GD" pitchFamily="34" charset="0"/>
              </a:rPr>
              <a:t>high</a:t>
            </a:r>
            <a:endParaRPr lang="id-ID" dirty="0" smtClean="0">
              <a:latin typeface="Maiandra GD" pitchFamily="34" charset="0"/>
            </a:endParaRPr>
          </a:p>
          <a:p>
            <a:pPr marL="285750" indent="-285750" algn="just">
              <a:buFont typeface="Wingdings" pitchFamily="2" charset="2"/>
              <a:buChar char="ü"/>
            </a:pPr>
            <a:endParaRPr lang="id-ID" dirty="0">
              <a:latin typeface="Maiandra GD" pitchFamily="34" charset="0"/>
            </a:endParaRPr>
          </a:p>
          <a:p>
            <a:pPr marL="285750" indent="-285750" algn="just">
              <a:buFont typeface="Wingdings" pitchFamily="2" charset="2"/>
              <a:buChar char="ü"/>
            </a:pPr>
            <a:r>
              <a:rPr lang="id-ID" dirty="0">
                <a:latin typeface="Maiandra GD" pitchFamily="34" charset="0"/>
              </a:rPr>
              <a:t>If the watering time, farmer will get notifications how much volume of </a:t>
            </a:r>
            <a:r>
              <a:rPr lang="id-ID" dirty="0" smtClean="0">
                <a:latin typeface="Maiandra GD" pitchFamily="34" charset="0"/>
              </a:rPr>
              <a:t>water</a:t>
            </a:r>
            <a:endParaRPr lang="id-ID" dirty="0">
              <a:latin typeface="Maiandra GD" pitchFamily="34" charset="0"/>
            </a:endParaRPr>
          </a:p>
        </p:txBody>
      </p:sp>
    </p:spTree>
    <p:extLst>
      <p:ext uri="{BB962C8B-B14F-4D97-AF65-F5344CB8AC3E}">
        <p14:creationId xmlns:p14="http://schemas.microsoft.com/office/powerpoint/2010/main" val="36630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0568" y="0"/>
            <a:ext cx="9123432" cy="5143500"/>
          </a:xfrm>
          <a:solidFill>
            <a:srgbClr val="000000">
              <a:alpha val="40000"/>
            </a:srgbClr>
          </a:solidFill>
        </p:spPr>
        <p:txBody>
          <a:bodyPr>
            <a:noAutofit/>
          </a:bodyPr>
          <a:lstStyle/>
          <a:p>
            <a:pPr marL="0" indent="0"/>
            <a:r>
              <a:rPr lang="id-ID" sz="3600" b="1" dirty="0" smtClean="0">
                <a:solidFill>
                  <a:schemeClr val="bg1"/>
                </a:solidFill>
                <a:latin typeface="Maiandra GD" pitchFamily="34" charset="0"/>
              </a:rPr>
              <a:t>Terimakasih</a:t>
            </a:r>
            <a:endParaRPr lang="id-ID" sz="3600" dirty="0">
              <a:solidFill>
                <a:schemeClr val="bg1"/>
              </a:solidFill>
              <a:latin typeface="Maiandra GD" pitchFamily="34" charset="0"/>
            </a:endParaRPr>
          </a:p>
        </p:txBody>
      </p:sp>
    </p:spTree>
    <p:extLst>
      <p:ext uri="{BB962C8B-B14F-4D97-AF65-F5344CB8AC3E}">
        <p14:creationId xmlns:p14="http://schemas.microsoft.com/office/powerpoint/2010/main" val="184289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397987" y="162032"/>
            <a:ext cx="1579278"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Uji Coba</a:t>
            </a:r>
            <a:endParaRPr lang="en-US" sz="2800" b="1" dirty="0">
              <a:solidFill>
                <a:schemeClr val="bg1"/>
              </a:solidFill>
              <a:latin typeface="Maiandra GD" pitchFamily="34" charset="0"/>
            </a:endParaRPr>
          </a:p>
        </p:txBody>
      </p:sp>
      <p:pic>
        <p:nvPicPr>
          <p:cNvPr id="5128" name="Picture 8" descr="D:\kmipn\1_on boarding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8876" y="1287880"/>
            <a:ext cx="1430969" cy="254394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29" name="Picture 9" descr="D:\kmipn\2_on boarding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5060" y="1287136"/>
            <a:ext cx="1431387" cy="2544688"/>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30" name="Picture 10" descr="D:\kmipn\3_on boarding 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9236" y="1251318"/>
            <a:ext cx="1451535" cy="258050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31" name="Picture 11" descr="D:\kmipn\4_on boarding 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5420" y="1251318"/>
            <a:ext cx="1431675" cy="2545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393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535844" y="162032"/>
            <a:ext cx="130356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Mobile</a:t>
            </a:r>
            <a:endParaRPr lang="en-US" sz="2800" b="1" dirty="0">
              <a:solidFill>
                <a:schemeClr val="bg1"/>
              </a:solidFill>
              <a:latin typeface="Maiandra GD" pitchFamily="34" charset="0"/>
            </a:endParaRPr>
          </a:p>
        </p:txBody>
      </p:sp>
      <p:pic>
        <p:nvPicPr>
          <p:cNvPr id="5128" name="Picture 8" descr="D:\kmipn\1_on boarding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8876" y="1287880"/>
            <a:ext cx="1430969" cy="254394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29" name="Picture 9" descr="D:\kmipn\2_on boarding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5060" y="1287136"/>
            <a:ext cx="1431387" cy="2544688"/>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30" name="Picture 10" descr="D:\kmipn\3_on boarding 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9236" y="1251318"/>
            <a:ext cx="1451535" cy="258050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31" name="Picture 11" descr="D:\kmipn\4_on boarding 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5420" y="1251318"/>
            <a:ext cx="1431675" cy="2545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74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436081" y="227424"/>
            <a:ext cx="1503104" cy="400110"/>
          </a:xfrm>
          <a:prstGeom prst="rect">
            <a:avLst/>
          </a:prstGeom>
          <a:noFill/>
        </p:spPr>
        <p:txBody>
          <a:bodyPr wrap="none" lIns="91440" tIns="45720" rIns="91440" bIns="45720">
            <a:spAutoFit/>
          </a:bodyPr>
          <a:lstStyle/>
          <a:p>
            <a:pPr algn="ctr"/>
            <a:r>
              <a:rPr lang="id-ID" sz="2000" b="1" dirty="0" smtClean="0">
                <a:solidFill>
                  <a:schemeClr val="bg1"/>
                </a:solidFill>
                <a:latin typeface="Maiandra GD" pitchFamily="34" charset="0"/>
              </a:rPr>
              <a:t>Background</a:t>
            </a:r>
            <a:endParaRPr lang="en-US" sz="2000" b="1" dirty="0">
              <a:solidFill>
                <a:schemeClr val="bg1"/>
              </a:solidFill>
              <a:latin typeface="Maiandra GD" pitchFamily="34" charset="0"/>
            </a:endParaRPr>
          </a:p>
        </p:txBody>
      </p:sp>
      <p:pic>
        <p:nvPicPr>
          <p:cNvPr id="15" name="Picture 2" descr="D:\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86557"/>
            <a:ext cx="2286000" cy="200025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2609528" y="2386682"/>
            <a:ext cx="103341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Rectangle 17"/>
          <p:cNvSpPr/>
          <p:nvPr/>
        </p:nvSpPr>
        <p:spPr>
          <a:xfrm>
            <a:off x="107503" y="3210530"/>
            <a:ext cx="2563351" cy="1477328"/>
          </a:xfrm>
          <a:prstGeom prst="rect">
            <a:avLst/>
          </a:prstGeom>
        </p:spPr>
        <p:txBody>
          <a:bodyPr wrap="square">
            <a:spAutoFit/>
          </a:bodyPr>
          <a:lstStyle/>
          <a:p>
            <a:pPr algn="just"/>
            <a:r>
              <a:rPr lang="en-US" dirty="0" smtClean="0">
                <a:latin typeface="Maiandra GD" pitchFamily="34" charset="0"/>
              </a:rPr>
              <a:t>Management </a:t>
            </a:r>
            <a:r>
              <a:rPr lang="en-US" dirty="0">
                <a:latin typeface="Maiandra GD" pitchFamily="34" charset="0"/>
              </a:rPr>
              <a:t>of water requirements in plants is one of the most important factors in plant growth</a:t>
            </a:r>
            <a:endParaRPr lang="id-ID" dirty="0">
              <a:latin typeface="Maiandra GD" pitchFamily="34" charset="0"/>
            </a:endParaRPr>
          </a:p>
        </p:txBody>
      </p:sp>
      <p:pic>
        <p:nvPicPr>
          <p:cNvPr id="19" name="Picture 2" descr="D:\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168" y="1411055"/>
            <a:ext cx="22860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enovo\Downloads\rain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3327" y="205358"/>
            <a:ext cx="1790328" cy="179032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a:off x="5914852" y="2539082"/>
            <a:ext cx="103341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pic>
        <p:nvPicPr>
          <p:cNvPr id="1027" name="Picture 3" descr="C:\Users\Lenovo\Downloads\wa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8304" y="1635560"/>
            <a:ext cx="1502243" cy="150224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219845" y="3219822"/>
            <a:ext cx="3017292" cy="1754326"/>
          </a:xfrm>
          <a:prstGeom prst="rect">
            <a:avLst/>
          </a:prstGeom>
        </p:spPr>
        <p:txBody>
          <a:bodyPr wrap="square">
            <a:spAutoFit/>
          </a:bodyPr>
          <a:lstStyle/>
          <a:p>
            <a:pPr algn="ctr"/>
            <a:r>
              <a:rPr lang="en-US" dirty="0">
                <a:latin typeface="Maiandra GD" pitchFamily="34" charset="0"/>
              </a:rPr>
              <a:t>But in general the management of water is only based on soil moisture without adapt  to the watering schedule and weather forecast. </a:t>
            </a:r>
            <a:endParaRPr lang="id-ID" dirty="0">
              <a:latin typeface="Maiandra GD" pitchFamily="34" charset="0"/>
            </a:endParaRPr>
          </a:p>
        </p:txBody>
      </p:sp>
      <p:sp>
        <p:nvSpPr>
          <p:cNvPr id="27" name="Rectangle 26"/>
          <p:cNvSpPr/>
          <p:nvPr/>
        </p:nvSpPr>
        <p:spPr>
          <a:xfrm>
            <a:off x="6980042" y="3362929"/>
            <a:ext cx="1936536" cy="1200329"/>
          </a:xfrm>
          <a:prstGeom prst="rect">
            <a:avLst/>
          </a:prstGeom>
        </p:spPr>
        <p:txBody>
          <a:bodyPr wrap="square">
            <a:spAutoFit/>
          </a:bodyPr>
          <a:lstStyle/>
          <a:p>
            <a:pPr algn="ctr"/>
            <a:r>
              <a:rPr lang="id-ID" dirty="0" smtClean="0">
                <a:latin typeface="Maiandra GD" pitchFamily="34" charset="0"/>
              </a:rPr>
              <a:t>This </a:t>
            </a:r>
            <a:r>
              <a:rPr lang="en-US" dirty="0" smtClean="0">
                <a:latin typeface="Maiandra GD" pitchFamily="34" charset="0"/>
              </a:rPr>
              <a:t>situations </a:t>
            </a:r>
            <a:r>
              <a:rPr lang="en-US" dirty="0">
                <a:latin typeface="Maiandra GD" pitchFamily="34" charset="0"/>
              </a:rPr>
              <a:t>water is wasted </a:t>
            </a:r>
            <a:r>
              <a:rPr lang="id-ID" dirty="0" smtClean="0">
                <a:latin typeface="Maiandra GD" pitchFamily="34" charset="0"/>
              </a:rPr>
              <a:t>because </a:t>
            </a:r>
            <a:r>
              <a:rPr lang="en-US" dirty="0" smtClean="0">
                <a:latin typeface="Maiandra GD" pitchFamily="34" charset="0"/>
              </a:rPr>
              <a:t>watering </a:t>
            </a:r>
            <a:r>
              <a:rPr lang="en-US" dirty="0">
                <a:latin typeface="Maiandra GD" pitchFamily="34" charset="0"/>
              </a:rPr>
              <a:t>when it rains</a:t>
            </a:r>
          </a:p>
        </p:txBody>
      </p:sp>
      <p:pic>
        <p:nvPicPr>
          <p:cNvPr id="1028" name="Picture 4" descr="C:\Users\Lenovo\Downloads\clos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68271" y="1708320"/>
            <a:ext cx="1502210" cy="150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1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heel(1)">
                                      <p:cBhvr>
                                        <p:cTn id="10" dur="2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heel(1)">
                                      <p:cBhvr>
                                        <p:cTn id="15" dur="20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heel(1)">
                                      <p:cBhvr>
                                        <p:cTn id="20" dur="2000"/>
                                        <p:tgtEl>
                                          <p:spTgt spid="1026"/>
                                        </p:tgtEl>
                                      </p:cBhvr>
                                    </p:animEffect>
                                  </p:childTnLst>
                                </p:cTn>
                              </p:par>
                              <p:par>
                                <p:cTn id="21" presetID="21" presetClass="entr" presetSubtype="1"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heel(1)">
                                      <p:cBhvr>
                                        <p:cTn id="23" dur="2000"/>
                                        <p:tgtEl>
                                          <p:spTgt spid="19"/>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20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heel(1)">
                                      <p:cBhvr>
                                        <p:cTn id="31" dur="20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027"/>
                                        </p:tgtEl>
                                        <p:attrNameLst>
                                          <p:attrName>style.visibility</p:attrName>
                                        </p:attrNameLst>
                                      </p:cBhvr>
                                      <p:to>
                                        <p:strVal val="visible"/>
                                      </p:to>
                                    </p:set>
                                    <p:animEffect transition="in" filter="wheel(1)">
                                      <p:cBhvr>
                                        <p:cTn id="36" dur="2000"/>
                                        <p:tgtEl>
                                          <p:spTgt spid="1027"/>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Effect transition="in" filter="fade">
                                      <p:cBhvr>
                                        <p:cTn id="41" dur="1000"/>
                                        <p:tgtEl>
                                          <p:spTgt spid="1028"/>
                                        </p:tgtEl>
                                      </p:cBhvr>
                                    </p:animEffect>
                                    <p:anim calcmode="lin" valueType="num">
                                      <p:cBhvr>
                                        <p:cTn id="42" dur="1000" fill="hold"/>
                                        <p:tgtEl>
                                          <p:spTgt spid="1028"/>
                                        </p:tgtEl>
                                        <p:attrNameLst>
                                          <p:attrName>ppt_x</p:attrName>
                                        </p:attrNameLst>
                                      </p:cBhvr>
                                      <p:tavLst>
                                        <p:tav tm="0">
                                          <p:val>
                                            <p:strVal val="#ppt_x"/>
                                          </p:val>
                                        </p:tav>
                                        <p:tav tm="100000">
                                          <p:val>
                                            <p:strVal val="#ppt_x"/>
                                          </p:val>
                                        </p:tav>
                                      </p:tavLst>
                                    </p:anim>
                                    <p:anim calcmode="lin" valueType="num">
                                      <p:cBhvr>
                                        <p:cTn id="4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535844" y="162032"/>
            <a:ext cx="130356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Mobile</a:t>
            </a:r>
            <a:endParaRPr lang="en-US" sz="2800" b="1" dirty="0">
              <a:solidFill>
                <a:schemeClr val="bg1"/>
              </a:solidFill>
              <a:latin typeface="Maiandra GD" pitchFamily="34" charset="0"/>
            </a:endParaRPr>
          </a:p>
        </p:txBody>
      </p:sp>
      <p:pic>
        <p:nvPicPr>
          <p:cNvPr id="6146" name="Picture 2" descr="D:\kmipn\v.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5694" y="1307674"/>
            <a:ext cx="1431675" cy="2545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6147" name="Picture 3" descr="D:\kmipn\2_Screen 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3" y="1296874"/>
            <a:ext cx="1431675" cy="2545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6" name="Picture 5" descr="D:\kmipn\1_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8980" y="130767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53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kmipn\4_Screen 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138380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6" name="Picture 6" descr="D:\kmipn\2_Screen 2 (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38380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7" name="Picture 7" descr="D:\kmipn\3_Screen 3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138380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8" name="Picture 8" descr="D:\kmipn\3_Screen 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6096" y="138380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Picture 9" descr="D:\kmipn\4_Screen 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0272" y="135902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535844" y="162032"/>
            <a:ext cx="130356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Mobile</a:t>
            </a:r>
            <a:endParaRPr lang="en-US" sz="2800" b="1" dirty="0">
              <a:solidFill>
                <a:schemeClr val="bg1"/>
              </a:solidFill>
              <a:latin typeface="Maiandra GD" pitchFamily="34" charset="0"/>
            </a:endParaRPr>
          </a:p>
        </p:txBody>
      </p:sp>
    </p:spTree>
    <p:extLst>
      <p:ext uri="{BB962C8B-B14F-4D97-AF65-F5344CB8AC3E}">
        <p14:creationId xmlns:p14="http://schemas.microsoft.com/office/powerpoint/2010/main" val="568925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759463" y="162032"/>
            <a:ext cx="856325"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web</a:t>
            </a:r>
            <a:endParaRPr lang="en-US" sz="2800" b="1" dirty="0">
              <a:solidFill>
                <a:schemeClr val="bg1"/>
              </a:solidFill>
              <a:latin typeface="Maiandra GD" pitchFamily="34" charset="0"/>
            </a:endParaRPr>
          </a:p>
        </p:txBody>
      </p:sp>
      <p:pic>
        <p:nvPicPr>
          <p:cNvPr id="7171" name="Picture 3" descr="D:\kmipn\Captu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036661"/>
            <a:ext cx="6745678"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718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759463" y="162032"/>
            <a:ext cx="856325"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web</a:t>
            </a:r>
            <a:endParaRPr lang="en-US" sz="2800" b="1" dirty="0">
              <a:solidFill>
                <a:schemeClr val="bg1"/>
              </a:solidFill>
              <a:latin typeface="Maiandra GD" pitchFamily="34" charset="0"/>
            </a:endParaRPr>
          </a:p>
        </p:txBody>
      </p:sp>
      <p:pic>
        <p:nvPicPr>
          <p:cNvPr id="12" name="Picture 2" descr="D:\kmipn\Captur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791" y="1047699"/>
            <a:ext cx="6754945"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2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4834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enovo\Downloads\palm.jpg"/>
          <p:cNvPicPr>
            <a:picLocks noChangeAspect="1" noChangeArrowheads="1"/>
          </p:cNvPicPr>
          <p:nvPr/>
        </p:nvPicPr>
        <p:blipFill rotWithShape="1">
          <a:blip r:embed="rId3">
            <a:extLst>
              <a:ext uri="{28A0092B-C50C-407E-A947-70E740481C1C}">
                <a14:useLocalDpi xmlns:a14="http://schemas.microsoft.com/office/drawing/2010/main" val="0"/>
              </a:ext>
            </a:extLst>
          </a:blip>
          <a:srcRect t="24813" b="27652"/>
          <a:stretch/>
        </p:blipFill>
        <p:spPr bwMode="auto">
          <a:xfrm>
            <a:off x="0" y="0"/>
            <a:ext cx="6096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2000" y="0"/>
            <a:ext cx="4572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467544" y="2613660"/>
            <a:ext cx="3600400" cy="648072"/>
          </a:xfrm>
          <a:prstGeom prst="rect">
            <a:avLst/>
          </a:prstGeom>
          <a:solidFill>
            <a:srgbClr val="000000">
              <a:alpha val="40000"/>
            </a:srgbClr>
          </a:solid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b="1" dirty="0" smtClean="0">
                <a:solidFill>
                  <a:schemeClr val="bg1"/>
                </a:solidFill>
                <a:latin typeface="Maiandra GD" pitchFamily="34" charset="0"/>
              </a:rPr>
              <a:t>Progress</a:t>
            </a:r>
            <a:endParaRPr lang="id-ID" sz="3600" dirty="0">
              <a:solidFill>
                <a:schemeClr val="bg1"/>
              </a:solidFill>
              <a:latin typeface="Maiandra GD" pitchFamily="34" charset="0"/>
            </a:endParaRPr>
          </a:p>
        </p:txBody>
      </p:sp>
      <p:sp>
        <p:nvSpPr>
          <p:cNvPr id="3" name="Rectangle 2"/>
          <p:cNvSpPr/>
          <p:nvPr/>
        </p:nvSpPr>
        <p:spPr>
          <a:xfrm>
            <a:off x="683568" y="1275606"/>
            <a:ext cx="3240360" cy="3024336"/>
          </a:xfrm>
          <a:prstGeom prst="rect">
            <a:avLst/>
          </a:prstGeom>
          <a:noFill/>
          <a:ln w="57150">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4788024" y="237396"/>
            <a:ext cx="3960440" cy="456660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5157976" y="483518"/>
            <a:ext cx="3220536" cy="4104456"/>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AutoNum type="arabicPeriod"/>
            </a:pPr>
            <a:r>
              <a:rPr lang="id-ID" sz="2000" dirty="0" smtClean="0">
                <a:solidFill>
                  <a:schemeClr val="bg1"/>
                </a:solidFill>
                <a:latin typeface="Maiandra GD" pitchFamily="34" charset="0"/>
              </a:rPr>
              <a:t>Memunculkan data sensor melalui aplikasi arduino IDE</a:t>
            </a:r>
          </a:p>
          <a:p>
            <a:pPr marL="457200" indent="-457200" algn="l">
              <a:buAutoNum type="arabicPeriod"/>
            </a:pPr>
            <a:r>
              <a:rPr lang="id-ID" sz="2000" dirty="0" smtClean="0">
                <a:solidFill>
                  <a:schemeClr val="bg1"/>
                </a:solidFill>
                <a:latin typeface="Maiandra GD" pitchFamily="34" charset="0"/>
              </a:rPr>
              <a:t>Membuat api Login register petani [Node js]</a:t>
            </a:r>
          </a:p>
          <a:p>
            <a:pPr marL="457200" indent="-457200" algn="l">
              <a:buAutoNum type="arabicPeriod"/>
            </a:pPr>
            <a:r>
              <a:rPr lang="id-ID" sz="2000" dirty="0" smtClean="0">
                <a:solidFill>
                  <a:schemeClr val="bg1"/>
                </a:solidFill>
                <a:latin typeface="Maiandra GD" pitchFamily="34" charset="0"/>
              </a:rPr>
              <a:t>Membuat tampilan web dengan vue [On progress]</a:t>
            </a:r>
          </a:p>
          <a:p>
            <a:pPr marL="457200" indent="-457200" algn="l">
              <a:buAutoNum type="arabicPeriod"/>
            </a:pPr>
            <a:r>
              <a:rPr lang="id-ID" sz="2000" dirty="0" smtClean="0">
                <a:solidFill>
                  <a:schemeClr val="bg1"/>
                </a:solidFill>
                <a:latin typeface="Maiandra GD" pitchFamily="34" charset="0"/>
              </a:rPr>
              <a:t>Menentukan api cuaca yang digunakan </a:t>
            </a:r>
          </a:p>
          <a:p>
            <a:pPr marL="457200" indent="-457200" algn="l">
              <a:buAutoNum type="arabicPeriod"/>
            </a:pPr>
            <a:endParaRPr lang="id-ID" sz="2000" dirty="0">
              <a:solidFill>
                <a:schemeClr val="bg1"/>
              </a:solidFill>
              <a:latin typeface="Maiandra GD" pitchFamily="34" charset="0"/>
            </a:endParaRPr>
          </a:p>
        </p:txBody>
      </p:sp>
    </p:spTree>
    <p:extLst>
      <p:ext uri="{BB962C8B-B14F-4D97-AF65-F5344CB8AC3E}">
        <p14:creationId xmlns:p14="http://schemas.microsoft.com/office/powerpoint/2010/main" val="2735841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899592" y="843558"/>
            <a:ext cx="3168352" cy="345638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074" name="Picture 2" descr="D:\plants-576104_960_7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04" y="339502"/>
            <a:ext cx="3706612"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64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0173" y="-442656"/>
            <a:ext cx="2556103" cy="289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V="1">
            <a:off x="-226463" y="-453713"/>
            <a:ext cx="2575638" cy="29158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V="1">
            <a:off x="1898280" y="-1110082"/>
            <a:ext cx="2575638" cy="291581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id-ID"/>
          </a:p>
        </p:txBody>
      </p:sp>
    </p:spTree>
    <p:extLst>
      <p:ext uri="{BB962C8B-B14F-4D97-AF65-F5344CB8AC3E}">
        <p14:creationId xmlns:p14="http://schemas.microsoft.com/office/powerpoint/2010/main" val="867374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671" y="568013"/>
            <a:ext cx="3672408" cy="493563"/>
          </a:xfrm>
        </p:spPr>
        <p:txBody>
          <a:bodyPr>
            <a:normAutofit/>
          </a:bodyPr>
          <a:lstStyle/>
          <a:p>
            <a:pPr marL="0" indent="0" algn="l"/>
            <a:r>
              <a:rPr lang="id-ID" sz="2000" b="1" dirty="0">
                <a:latin typeface="Maiandra GD" pitchFamily="34" charset="0"/>
              </a:rPr>
              <a:t>Specification : </a:t>
            </a:r>
            <a:endParaRPr lang="id-ID" sz="2000" dirty="0">
              <a:latin typeface="Maiandra GD" pitchFamily="34" charset="0"/>
            </a:endParaRPr>
          </a:p>
        </p:txBody>
      </p:sp>
      <p:sp>
        <p:nvSpPr>
          <p:cNvPr id="3" name="Content Placeholder 2"/>
          <p:cNvSpPr>
            <a:spLocks noGrp="1"/>
          </p:cNvSpPr>
          <p:nvPr>
            <p:ph idx="1"/>
          </p:nvPr>
        </p:nvSpPr>
        <p:spPr>
          <a:xfrm>
            <a:off x="5148064" y="1200151"/>
            <a:ext cx="3816424" cy="2307703"/>
          </a:xfrm>
        </p:spPr>
        <p:txBody>
          <a:bodyPr>
            <a:normAutofit lnSpcReduction="10000"/>
          </a:bodyPr>
          <a:lstStyle/>
          <a:p>
            <a:pPr>
              <a:buFont typeface="Wingdings" pitchFamily="2" charset="2"/>
              <a:buChar char="ü"/>
            </a:pPr>
            <a:r>
              <a:rPr lang="id-ID" sz="1700" dirty="0" smtClean="0">
                <a:latin typeface="Maiandra GD" pitchFamily="34" charset="0"/>
              </a:rPr>
              <a:t>Operating Voltage: </a:t>
            </a:r>
            <a:r>
              <a:rPr lang="id-ID" sz="1700" dirty="0">
                <a:latin typeface="Maiandra GD" pitchFamily="34" charset="0"/>
              </a:rPr>
              <a:t>3.3 ~ 5.5 VDC</a:t>
            </a:r>
          </a:p>
          <a:p>
            <a:pPr>
              <a:buFont typeface="Wingdings" pitchFamily="2" charset="2"/>
              <a:buChar char="ü"/>
            </a:pPr>
            <a:r>
              <a:rPr lang="id-ID" sz="1700" dirty="0">
                <a:latin typeface="Maiandra GD" pitchFamily="34" charset="0"/>
              </a:rPr>
              <a:t>Output Voltage: 0 ~ </a:t>
            </a:r>
            <a:r>
              <a:rPr lang="id-ID" sz="1700" dirty="0" smtClean="0">
                <a:latin typeface="Maiandra GD" pitchFamily="34" charset="0"/>
              </a:rPr>
              <a:t>3.0 VDC</a:t>
            </a:r>
            <a:endParaRPr lang="id-ID" sz="1700" dirty="0">
              <a:latin typeface="Maiandra GD" pitchFamily="34" charset="0"/>
            </a:endParaRPr>
          </a:p>
          <a:p>
            <a:pPr>
              <a:buFont typeface="Wingdings" pitchFamily="2" charset="2"/>
              <a:buChar char="ü"/>
            </a:pPr>
            <a:r>
              <a:rPr lang="id-ID" sz="1700" dirty="0">
                <a:latin typeface="Maiandra GD" pitchFamily="34" charset="0"/>
              </a:rPr>
              <a:t>Operating Current: 5mA</a:t>
            </a:r>
          </a:p>
          <a:p>
            <a:pPr>
              <a:buFont typeface="Wingdings" pitchFamily="2" charset="2"/>
              <a:buChar char="ü"/>
            </a:pPr>
            <a:r>
              <a:rPr lang="id-ID" sz="1700" dirty="0">
                <a:latin typeface="Maiandra GD" pitchFamily="34" charset="0"/>
              </a:rPr>
              <a:t>Interface: PH2.0-3P</a:t>
            </a:r>
          </a:p>
          <a:p>
            <a:pPr>
              <a:buFont typeface="Wingdings" pitchFamily="2" charset="2"/>
              <a:buChar char="ü"/>
            </a:pPr>
            <a:r>
              <a:rPr lang="id-ID" sz="1700" dirty="0">
                <a:latin typeface="Maiandra GD" pitchFamily="34" charset="0"/>
              </a:rPr>
              <a:t>Dimensions: 3.86 x 0.905 inches (L x W</a:t>
            </a:r>
            <a:r>
              <a:rPr lang="id-ID" sz="1700" dirty="0" smtClean="0">
                <a:latin typeface="Maiandra GD" pitchFamily="34" charset="0"/>
              </a:rPr>
              <a:t>)</a:t>
            </a:r>
          </a:p>
          <a:p>
            <a:pPr>
              <a:buFont typeface="Wingdings" pitchFamily="2" charset="2"/>
              <a:buChar char="ü"/>
            </a:pPr>
            <a:r>
              <a:rPr lang="id-ID" sz="1700" dirty="0" smtClean="0">
                <a:latin typeface="Maiandra GD" pitchFamily="34" charset="0"/>
              </a:rPr>
              <a:t>Satuan : RH -&gt;Example 20%RH</a:t>
            </a:r>
            <a:endParaRPr lang="id-ID" sz="1700" dirty="0">
              <a:latin typeface="Maiandra GD" pitchFamily="34" charset="0"/>
            </a:endParaRPr>
          </a:p>
          <a:p>
            <a:pPr>
              <a:buFont typeface="Wingdings" pitchFamily="2" charset="2"/>
              <a:buChar char="ü"/>
            </a:pPr>
            <a:r>
              <a:rPr lang="id-ID" sz="1700" dirty="0">
                <a:latin typeface="Maiandra GD" pitchFamily="34" charset="0"/>
              </a:rPr>
              <a:t>Weight: </a:t>
            </a:r>
            <a:r>
              <a:rPr lang="id-ID" sz="1700" dirty="0" smtClean="0">
                <a:latin typeface="Maiandra GD" pitchFamily="34" charset="0"/>
              </a:rPr>
              <a:t>15g</a:t>
            </a:r>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1043608" y="339502"/>
            <a:ext cx="3024336" cy="446449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Soil Moisture Sensor Capaci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495" y="843558"/>
            <a:ext cx="2486425" cy="37423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plants-576104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5233" y="3003798"/>
            <a:ext cx="1722791" cy="23762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1187624" y="411510"/>
            <a:ext cx="2808312" cy="34954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2000" b="1" dirty="0" smtClean="0">
                <a:solidFill>
                  <a:schemeClr val="bg1"/>
                </a:solidFill>
                <a:latin typeface="Maiandra GD" pitchFamily="34" charset="0"/>
              </a:rPr>
              <a:t>Soil Moisture Sensor</a:t>
            </a:r>
            <a:endParaRPr lang="id-ID" sz="2000" b="1" dirty="0">
              <a:solidFill>
                <a:schemeClr val="bg1"/>
              </a:solidFill>
              <a:latin typeface="Maiandra GD" pitchFamily="34" charset="0"/>
            </a:endParaRPr>
          </a:p>
        </p:txBody>
      </p:sp>
    </p:spTree>
    <p:extLst>
      <p:ext uri="{BB962C8B-B14F-4D97-AF65-F5344CB8AC3E}">
        <p14:creationId xmlns:p14="http://schemas.microsoft.com/office/powerpoint/2010/main" val="2354767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00230"/>
            <a:ext cx="2286000" cy="20002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p:cNvCxnSpPr>
            <a:stCxn id="6" idx="3"/>
          </p:cNvCxnSpPr>
          <p:nvPr/>
        </p:nvCxnSpPr>
        <p:spPr>
          <a:xfrm flipV="1">
            <a:off x="2609528" y="1140190"/>
            <a:ext cx="1458416" cy="1360165"/>
          </a:xfrm>
          <a:prstGeom prst="bentConnector3">
            <a:avLst>
              <a:gd name="adj1" fmla="val 50000"/>
            </a:avLst>
          </a:prstGeom>
          <a:ln w="38100">
            <a:solidFill>
              <a:srgbClr val="85AF4B"/>
            </a:solidFill>
            <a:tailEnd type="arrow"/>
          </a:ln>
        </p:spPr>
        <p:style>
          <a:lnRef idx="1">
            <a:schemeClr val="accent1"/>
          </a:lnRef>
          <a:fillRef idx="0">
            <a:schemeClr val="accent1"/>
          </a:fillRef>
          <a:effectRef idx="0">
            <a:schemeClr val="accent1"/>
          </a:effectRef>
          <a:fontRef idx="minor">
            <a:schemeClr val="tx1"/>
          </a:fontRef>
        </p:style>
      </p:cxnSp>
      <p:pic>
        <p:nvPicPr>
          <p:cNvPr id="8" name="Picture 3" descr="D:\hill-576591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928" y="276094"/>
            <a:ext cx="2304256" cy="11521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Elbow Connector 8"/>
          <p:cNvCxnSpPr/>
          <p:nvPr/>
        </p:nvCxnSpPr>
        <p:spPr>
          <a:xfrm>
            <a:off x="2609528" y="2659764"/>
            <a:ext cx="1458416" cy="1360165"/>
          </a:xfrm>
          <a:prstGeom prst="bentConnector3">
            <a:avLst>
              <a:gd name="adj1" fmla="val 50000"/>
            </a:avLst>
          </a:prstGeom>
          <a:ln w="38100">
            <a:solidFill>
              <a:srgbClr val="85AF4B"/>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5" descr="D:\unnamed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0993" y="3398432"/>
            <a:ext cx="1242994" cy="124299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5731745" y="714451"/>
            <a:ext cx="2742125" cy="85147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a:latin typeface="Maiandra GD" pitchFamily="34" charset="0"/>
              </a:rPr>
              <a:t>Current Environmental Conditions</a:t>
            </a:r>
          </a:p>
        </p:txBody>
      </p:sp>
      <p:sp>
        <p:nvSpPr>
          <p:cNvPr id="13" name="Rounded Rectangle 12"/>
          <p:cNvSpPr/>
          <p:nvPr/>
        </p:nvSpPr>
        <p:spPr>
          <a:xfrm>
            <a:off x="-353481" y="411510"/>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813041" y="483518"/>
            <a:ext cx="1238679" cy="400110"/>
          </a:xfrm>
          <a:prstGeom prst="rect">
            <a:avLst/>
          </a:prstGeom>
          <a:noFill/>
        </p:spPr>
        <p:txBody>
          <a:bodyPr wrap="square" lIns="91440" tIns="45720" rIns="91440" bIns="45720">
            <a:spAutoFit/>
          </a:bodyPr>
          <a:lstStyle/>
          <a:p>
            <a:pPr algn="ctr"/>
            <a:r>
              <a:rPr lang="id-ID" sz="2000" b="1" dirty="0" smtClean="0">
                <a:solidFill>
                  <a:schemeClr val="bg1"/>
                </a:solidFill>
                <a:latin typeface="Maiandra GD" pitchFamily="34" charset="0"/>
              </a:rPr>
              <a:t>Solution</a:t>
            </a:r>
            <a:endParaRPr lang="en-US" sz="2000" b="1" dirty="0">
              <a:solidFill>
                <a:schemeClr val="bg1"/>
              </a:solidFill>
              <a:latin typeface="Maiandra GD" pitchFamily="34" charset="0"/>
            </a:endParaRPr>
          </a:p>
        </p:txBody>
      </p:sp>
      <p:sp>
        <p:nvSpPr>
          <p:cNvPr id="15" name="Title 1"/>
          <p:cNvSpPr txBox="1">
            <a:spLocks/>
          </p:cNvSpPr>
          <p:nvPr/>
        </p:nvSpPr>
        <p:spPr>
          <a:xfrm>
            <a:off x="45553" y="3618201"/>
            <a:ext cx="2880320" cy="132981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id-ID" sz="1800" dirty="0">
              <a:latin typeface="Maiandra GD" pitchFamily="34" charset="0"/>
            </a:endParaRPr>
          </a:p>
        </p:txBody>
      </p:sp>
      <p:cxnSp>
        <p:nvCxnSpPr>
          <p:cNvPr id="18" name="Elbow Connector 17"/>
          <p:cNvCxnSpPr/>
          <p:nvPr/>
        </p:nvCxnSpPr>
        <p:spPr>
          <a:xfrm flipV="1">
            <a:off x="2609528" y="2580349"/>
            <a:ext cx="1409092" cy="1"/>
          </a:xfrm>
          <a:prstGeom prst="bentConnector3">
            <a:avLst>
              <a:gd name="adj1" fmla="val 50000"/>
            </a:avLst>
          </a:prstGeom>
          <a:ln w="38100">
            <a:solidFill>
              <a:srgbClr val="85AF4B"/>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Lenovo\Downloads\alarm-clo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7944" y="2135684"/>
            <a:ext cx="889329" cy="889329"/>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p:cNvSpPr txBox="1">
            <a:spLocks/>
          </p:cNvSpPr>
          <p:nvPr/>
        </p:nvSpPr>
        <p:spPr>
          <a:xfrm>
            <a:off x="4998770" y="2323680"/>
            <a:ext cx="4204948" cy="4708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id-ID" sz="1800" dirty="0">
              <a:latin typeface="Maiandra GD" pitchFamily="34" charset="0"/>
            </a:endParaRPr>
          </a:p>
        </p:txBody>
      </p:sp>
      <p:sp>
        <p:nvSpPr>
          <p:cNvPr id="22" name="Title 1"/>
          <p:cNvSpPr txBox="1">
            <a:spLocks/>
          </p:cNvSpPr>
          <p:nvPr/>
        </p:nvSpPr>
        <p:spPr>
          <a:xfrm>
            <a:off x="4817480" y="2344908"/>
            <a:ext cx="1698736" cy="4708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a:latin typeface="Maiandra GD" pitchFamily="34" charset="0"/>
              </a:rPr>
              <a:t>watering schedules </a:t>
            </a:r>
          </a:p>
        </p:txBody>
      </p:sp>
      <p:sp>
        <p:nvSpPr>
          <p:cNvPr id="23" name="Title 1"/>
          <p:cNvSpPr txBox="1">
            <a:spLocks/>
          </p:cNvSpPr>
          <p:nvPr/>
        </p:nvSpPr>
        <p:spPr>
          <a:xfrm>
            <a:off x="5119249" y="3852696"/>
            <a:ext cx="2261063" cy="4708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a:latin typeface="Maiandra GD" pitchFamily="34" charset="0"/>
              </a:rPr>
              <a:t>weather forecast</a:t>
            </a:r>
          </a:p>
        </p:txBody>
      </p:sp>
      <p:sp>
        <p:nvSpPr>
          <p:cNvPr id="17" name="Title 1"/>
          <p:cNvSpPr txBox="1">
            <a:spLocks/>
          </p:cNvSpPr>
          <p:nvPr/>
        </p:nvSpPr>
        <p:spPr>
          <a:xfrm>
            <a:off x="51436" y="3339846"/>
            <a:ext cx="2261063" cy="74829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t/>
            </a:r>
            <a:br>
              <a:rPr lang="en-US" sz="1800" dirty="0"/>
            </a:br>
            <a:r>
              <a:rPr lang="en-US" sz="1800" dirty="0"/>
              <a:t>watering </a:t>
            </a:r>
            <a:r>
              <a:rPr lang="en-US" sz="1800" dirty="0" smtClean="0"/>
              <a:t>plants</a:t>
            </a:r>
            <a:endParaRPr lang="id-ID" sz="1800" dirty="0"/>
          </a:p>
        </p:txBody>
      </p:sp>
      <p:sp>
        <p:nvSpPr>
          <p:cNvPr id="19" name="Title 1"/>
          <p:cNvSpPr txBox="1">
            <a:spLocks/>
          </p:cNvSpPr>
          <p:nvPr/>
        </p:nvSpPr>
        <p:spPr>
          <a:xfrm>
            <a:off x="5271649" y="4005096"/>
            <a:ext cx="2261063" cy="4708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a:latin typeface="Maiandra GD" pitchFamily="34" charset="0"/>
              </a:rPr>
              <a:t>weather forecast</a:t>
            </a:r>
          </a:p>
        </p:txBody>
      </p:sp>
      <p:sp>
        <p:nvSpPr>
          <p:cNvPr id="3" name="Rectangle 2"/>
          <p:cNvSpPr/>
          <p:nvPr/>
        </p:nvSpPr>
        <p:spPr>
          <a:xfrm>
            <a:off x="2195736" y="2639159"/>
            <a:ext cx="1133515" cy="369332"/>
          </a:xfrm>
          <a:prstGeom prst="rect">
            <a:avLst/>
          </a:prstGeom>
        </p:spPr>
        <p:txBody>
          <a:bodyPr wrap="none">
            <a:spAutoFit/>
          </a:bodyPr>
          <a:lstStyle/>
          <a:p>
            <a:r>
              <a:rPr lang="en-US" dirty="0"/>
              <a:t>compared</a:t>
            </a:r>
            <a:endParaRPr lang="id-ID" dirty="0"/>
          </a:p>
        </p:txBody>
      </p:sp>
    </p:spTree>
    <p:extLst>
      <p:ext uri="{BB962C8B-B14F-4D97-AF65-F5344CB8AC3E}">
        <p14:creationId xmlns:p14="http://schemas.microsoft.com/office/powerpoint/2010/main" val="2258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par>
                                <p:cTn id="13" presetID="21"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heel(1)">
                                      <p:cBhvr>
                                        <p:cTn id="23" dur="2000"/>
                                        <p:tgtEl>
                                          <p:spTgt spid="18"/>
                                        </p:tgtEl>
                                      </p:cBhvr>
                                    </p:animEffect>
                                  </p:childTnLst>
                                </p:cTn>
                              </p:par>
                              <p:par>
                                <p:cTn id="24" presetID="21" presetClass="entr" presetSubtype="1"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wheel(1)">
                                      <p:cBhvr>
                                        <p:cTn id="26" dur="2000"/>
                                        <p:tgtEl>
                                          <p:spTgt spid="1026"/>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20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par>
                                <p:cTn id="35" presetID="21" presetClass="entr" presetSubtype="1"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1)">
                                      <p:cBhvr>
                                        <p:cTn id="37" dur="2000"/>
                                        <p:tgtEl>
                                          <p:spTgt spid="10"/>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heel(1)">
                                      <p:cBhvr>
                                        <p:cTn id="40" dur="2000"/>
                                        <p:tgtEl>
                                          <p:spTgt spid="23"/>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heel(1)">
                                      <p:cBhvr>
                                        <p:cTn id="43" dur="2000"/>
                                        <p:tgtEl>
                                          <p:spTgt spid="17"/>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heel(1)">
                                      <p:cBhvr>
                                        <p:cTn id="46"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23" grpId="0"/>
      <p:bldP spid="17"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504" y="267494"/>
            <a:ext cx="3600400" cy="493563"/>
          </a:xfrm>
          <a:noFill/>
        </p:spPr>
        <p:txBody>
          <a:bodyPr>
            <a:noAutofit/>
          </a:bodyPr>
          <a:lstStyle/>
          <a:p>
            <a:pPr marL="0" indent="0"/>
            <a:r>
              <a:rPr lang="id-ID" sz="3600" b="1" dirty="0" smtClean="0">
                <a:latin typeface="Maiandra GD" pitchFamily="34" charset="0"/>
              </a:rPr>
              <a:t>Related Work</a:t>
            </a:r>
            <a:endParaRPr lang="id-ID" sz="3600" b="1" dirty="0">
              <a:latin typeface="Maiandra GD" pitchFamily="34" charset="0"/>
            </a:endParaRPr>
          </a:p>
        </p:txBody>
      </p:sp>
      <p:cxnSp>
        <p:nvCxnSpPr>
          <p:cNvPr id="6" name="Straight Connector 5"/>
          <p:cNvCxnSpPr/>
          <p:nvPr/>
        </p:nvCxnSpPr>
        <p:spPr>
          <a:xfrm>
            <a:off x="467544" y="771550"/>
            <a:ext cx="360040" cy="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2846" y="1203598"/>
            <a:ext cx="3561042" cy="3312368"/>
            <a:chOff x="2846" y="1203598"/>
            <a:chExt cx="3561042" cy="3312368"/>
          </a:xfrm>
          <a:blipFill>
            <a:blip r:embed="rId2"/>
            <a:stretch>
              <a:fillRect/>
            </a:stretch>
          </a:blipFill>
        </p:grpSpPr>
        <p:sp>
          <p:nvSpPr>
            <p:cNvPr id="8" name="Oval 7"/>
            <p:cNvSpPr/>
            <p:nvPr/>
          </p:nvSpPr>
          <p:spPr>
            <a:xfrm>
              <a:off x="467544" y="1203598"/>
              <a:ext cx="3096344" cy="33123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2846" y="1203598"/>
              <a:ext cx="2019330" cy="33123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Arc 15"/>
          <p:cNvSpPr/>
          <p:nvPr/>
        </p:nvSpPr>
        <p:spPr>
          <a:xfrm>
            <a:off x="1115616" y="1059582"/>
            <a:ext cx="2695393" cy="3600400"/>
          </a:xfrm>
          <a:prstGeom prst="arc">
            <a:avLst>
              <a:gd name="adj1" fmla="val 16615691"/>
              <a:gd name="adj2" fmla="val 5164926"/>
            </a:avLst>
          </a:prstGeom>
          <a:ln w="28575">
            <a:solidFill>
              <a:schemeClr val="accent3">
                <a:lumMod val="60000"/>
                <a:lumOff val="40000"/>
              </a:schemeClr>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p>
        </p:txBody>
      </p:sp>
      <p:cxnSp>
        <p:nvCxnSpPr>
          <p:cNvPr id="19" name="Straight Connector 18"/>
          <p:cNvCxnSpPr/>
          <p:nvPr/>
        </p:nvCxnSpPr>
        <p:spPr>
          <a:xfrm>
            <a:off x="3275856" y="1419622"/>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79912" y="2355726"/>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79912" y="3363838"/>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75856" y="4299942"/>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995936" y="1059582"/>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latin typeface="Maiandra GD" pitchFamily="34" charset="0"/>
              </a:rPr>
              <a:t>1</a:t>
            </a:r>
            <a:endParaRPr lang="id-ID" sz="2800" b="1" dirty="0">
              <a:latin typeface="Maiandra GD" pitchFamily="34" charset="0"/>
            </a:endParaRPr>
          </a:p>
        </p:txBody>
      </p:sp>
      <p:sp>
        <p:nvSpPr>
          <p:cNvPr id="27" name="Oval 26"/>
          <p:cNvSpPr/>
          <p:nvPr/>
        </p:nvSpPr>
        <p:spPr>
          <a:xfrm>
            <a:off x="3203848" y="1347614"/>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3707904" y="2283718"/>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3707904" y="3291830"/>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p:cNvSpPr/>
          <p:nvPr/>
        </p:nvSpPr>
        <p:spPr>
          <a:xfrm>
            <a:off x="3203848" y="4227934"/>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p:cNvSpPr/>
          <p:nvPr/>
        </p:nvSpPr>
        <p:spPr>
          <a:xfrm>
            <a:off x="4450436" y="1995686"/>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latin typeface="Maiandra GD" pitchFamily="34" charset="0"/>
              </a:rPr>
              <a:t>2</a:t>
            </a:r>
            <a:endParaRPr lang="id-ID" sz="2800" b="1" dirty="0">
              <a:latin typeface="Maiandra GD" pitchFamily="34" charset="0"/>
            </a:endParaRPr>
          </a:p>
        </p:txBody>
      </p:sp>
      <p:sp>
        <p:nvSpPr>
          <p:cNvPr id="33" name="Oval 32"/>
          <p:cNvSpPr/>
          <p:nvPr/>
        </p:nvSpPr>
        <p:spPr>
          <a:xfrm>
            <a:off x="4499992" y="3003798"/>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latin typeface="Maiandra GD" pitchFamily="34" charset="0"/>
              </a:rPr>
              <a:t>3</a:t>
            </a:r>
            <a:endParaRPr lang="id-ID" sz="2800" dirty="0">
              <a:latin typeface="Maiandra GD" pitchFamily="34" charset="0"/>
            </a:endParaRPr>
          </a:p>
        </p:txBody>
      </p:sp>
      <p:sp>
        <p:nvSpPr>
          <p:cNvPr id="34" name="Oval 33"/>
          <p:cNvSpPr/>
          <p:nvPr/>
        </p:nvSpPr>
        <p:spPr>
          <a:xfrm>
            <a:off x="3932312" y="3939902"/>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latin typeface="Maiandra GD" pitchFamily="34" charset="0"/>
              </a:rPr>
              <a:t>4</a:t>
            </a:r>
            <a:endParaRPr lang="id-ID" sz="2800" dirty="0">
              <a:latin typeface="Maiandra GD" pitchFamily="34" charset="0"/>
            </a:endParaRPr>
          </a:p>
        </p:txBody>
      </p:sp>
      <p:sp>
        <p:nvSpPr>
          <p:cNvPr id="2" name="Rectangle 1"/>
          <p:cNvSpPr/>
          <p:nvPr/>
        </p:nvSpPr>
        <p:spPr>
          <a:xfrm>
            <a:off x="5254704" y="2069435"/>
            <a:ext cx="3889296" cy="646331"/>
          </a:xfrm>
          <a:prstGeom prst="rect">
            <a:avLst/>
          </a:prstGeom>
        </p:spPr>
        <p:txBody>
          <a:bodyPr wrap="square">
            <a:spAutoFit/>
          </a:bodyPr>
          <a:lstStyle/>
          <a:p>
            <a:r>
              <a:rPr lang="en-US" dirty="0" smtClean="0">
                <a:latin typeface="Maiandra GD" pitchFamily="34" charset="0"/>
              </a:rPr>
              <a:t>Weather </a:t>
            </a:r>
            <a:r>
              <a:rPr lang="en-US" dirty="0">
                <a:latin typeface="Maiandra GD" pitchFamily="34" charset="0"/>
              </a:rPr>
              <a:t>based Smart watering system using soil sensor and GSM</a:t>
            </a:r>
            <a:endParaRPr lang="id-ID" dirty="0">
              <a:latin typeface="Maiandra GD" pitchFamily="34" charset="0"/>
            </a:endParaRPr>
          </a:p>
        </p:txBody>
      </p:sp>
      <p:sp>
        <p:nvSpPr>
          <p:cNvPr id="3" name="Rectangle 2"/>
          <p:cNvSpPr/>
          <p:nvPr/>
        </p:nvSpPr>
        <p:spPr>
          <a:xfrm>
            <a:off x="4804564" y="1024448"/>
            <a:ext cx="3923928" cy="646331"/>
          </a:xfrm>
          <a:prstGeom prst="rect">
            <a:avLst/>
          </a:prstGeom>
        </p:spPr>
        <p:txBody>
          <a:bodyPr wrap="square">
            <a:spAutoFit/>
          </a:bodyPr>
          <a:lstStyle/>
          <a:p>
            <a:r>
              <a:rPr lang="en-US" dirty="0" smtClean="0">
                <a:latin typeface="Maiandra GD" pitchFamily="34" charset="0"/>
              </a:rPr>
              <a:t>Modern </a:t>
            </a:r>
            <a:r>
              <a:rPr lang="en-US" dirty="0">
                <a:latin typeface="Maiandra GD" pitchFamily="34" charset="0"/>
              </a:rPr>
              <a:t>Irrigation based on Web Weather Forecast</a:t>
            </a:r>
            <a:endParaRPr lang="id-ID" dirty="0">
              <a:latin typeface="Maiandra GD" pitchFamily="34" charset="0"/>
            </a:endParaRPr>
          </a:p>
        </p:txBody>
      </p:sp>
      <p:sp>
        <p:nvSpPr>
          <p:cNvPr id="5" name="Rectangle 4"/>
          <p:cNvSpPr/>
          <p:nvPr/>
        </p:nvSpPr>
        <p:spPr>
          <a:xfrm>
            <a:off x="5280600" y="3033415"/>
            <a:ext cx="3863400" cy="923330"/>
          </a:xfrm>
          <a:prstGeom prst="rect">
            <a:avLst/>
          </a:prstGeom>
        </p:spPr>
        <p:txBody>
          <a:bodyPr wrap="square">
            <a:spAutoFit/>
          </a:bodyPr>
          <a:lstStyle/>
          <a:p>
            <a:r>
              <a:rPr lang="id-ID" dirty="0" smtClean="0">
                <a:latin typeface="Maiandra GD" pitchFamily="34" charset="0"/>
              </a:rPr>
              <a:t>Penerapan </a:t>
            </a:r>
            <a:r>
              <a:rPr lang="id-ID" dirty="0">
                <a:latin typeface="Maiandra GD" pitchFamily="34" charset="0"/>
              </a:rPr>
              <a:t>Logika Fuzzy Pada Sistem Penyiraman Tanaman Otomatis Berbasis Mikrkontroller</a:t>
            </a:r>
          </a:p>
        </p:txBody>
      </p:sp>
      <p:sp>
        <p:nvSpPr>
          <p:cNvPr id="7" name="Rectangle 6"/>
          <p:cNvSpPr/>
          <p:nvPr/>
        </p:nvSpPr>
        <p:spPr>
          <a:xfrm>
            <a:off x="4699248" y="4096692"/>
            <a:ext cx="3761184" cy="923330"/>
          </a:xfrm>
          <a:prstGeom prst="rect">
            <a:avLst/>
          </a:prstGeom>
        </p:spPr>
        <p:txBody>
          <a:bodyPr wrap="square">
            <a:spAutoFit/>
          </a:bodyPr>
          <a:lstStyle/>
          <a:p>
            <a:r>
              <a:rPr lang="es-ES" dirty="0" err="1" smtClean="0">
                <a:latin typeface="Maiandra GD" pitchFamily="34" charset="0"/>
              </a:rPr>
              <a:t>Penerapan</a:t>
            </a:r>
            <a:r>
              <a:rPr lang="es-ES" dirty="0" smtClean="0">
                <a:latin typeface="Maiandra GD" pitchFamily="34" charset="0"/>
              </a:rPr>
              <a:t> </a:t>
            </a:r>
            <a:r>
              <a:rPr lang="es-ES" dirty="0" err="1" smtClean="0">
                <a:latin typeface="Maiandra GD" pitchFamily="34" charset="0"/>
              </a:rPr>
              <a:t>Fuzzy</a:t>
            </a:r>
            <a:r>
              <a:rPr lang="es-ES" dirty="0" smtClean="0">
                <a:latin typeface="Maiandra GD" pitchFamily="34" charset="0"/>
              </a:rPr>
              <a:t> </a:t>
            </a:r>
            <a:r>
              <a:rPr lang="es-ES" dirty="0" err="1" smtClean="0">
                <a:latin typeface="Maiandra GD" pitchFamily="34" charset="0"/>
              </a:rPr>
              <a:t>Logic</a:t>
            </a:r>
            <a:r>
              <a:rPr lang="es-ES" dirty="0" smtClean="0">
                <a:latin typeface="Maiandra GD" pitchFamily="34" charset="0"/>
              </a:rPr>
              <a:t> Pada </a:t>
            </a:r>
            <a:r>
              <a:rPr lang="es-ES" dirty="0" err="1" smtClean="0">
                <a:latin typeface="Maiandra GD" pitchFamily="34" charset="0"/>
              </a:rPr>
              <a:t>Sistem</a:t>
            </a:r>
            <a:r>
              <a:rPr lang="es-ES" dirty="0" smtClean="0">
                <a:latin typeface="Maiandra GD" pitchFamily="34" charset="0"/>
              </a:rPr>
              <a:t> </a:t>
            </a:r>
            <a:r>
              <a:rPr lang="es-ES" dirty="0" err="1" smtClean="0">
                <a:latin typeface="Maiandra GD" pitchFamily="34" charset="0"/>
              </a:rPr>
              <a:t>Pengaturan</a:t>
            </a:r>
            <a:r>
              <a:rPr lang="es-ES" dirty="0" smtClean="0">
                <a:latin typeface="Maiandra GD" pitchFamily="34" charset="0"/>
              </a:rPr>
              <a:t> </a:t>
            </a:r>
            <a:r>
              <a:rPr lang="es-ES" dirty="0" err="1" smtClean="0">
                <a:latin typeface="Maiandra GD" pitchFamily="34" charset="0"/>
              </a:rPr>
              <a:t>Jumlah</a:t>
            </a:r>
            <a:r>
              <a:rPr lang="es-ES" dirty="0" smtClean="0">
                <a:latin typeface="Maiandra GD" pitchFamily="34" charset="0"/>
              </a:rPr>
              <a:t> Air </a:t>
            </a:r>
            <a:r>
              <a:rPr lang="es-ES" dirty="0" err="1" smtClean="0">
                <a:latin typeface="Maiandra GD" pitchFamily="34" charset="0"/>
              </a:rPr>
              <a:t>berdasarkan</a:t>
            </a:r>
            <a:r>
              <a:rPr lang="es-ES" dirty="0" smtClean="0">
                <a:latin typeface="Maiandra GD" pitchFamily="34" charset="0"/>
              </a:rPr>
              <a:t> </a:t>
            </a:r>
            <a:r>
              <a:rPr lang="es-ES" dirty="0" err="1" smtClean="0">
                <a:latin typeface="Maiandra GD" pitchFamily="34" charset="0"/>
              </a:rPr>
              <a:t>suhu</a:t>
            </a:r>
            <a:r>
              <a:rPr lang="es-ES" dirty="0" smtClean="0">
                <a:latin typeface="Maiandra GD" pitchFamily="34" charset="0"/>
              </a:rPr>
              <a:t> dan </a:t>
            </a:r>
            <a:r>
              <a:rPr lang="es-ES" dirty="0" err="1" smtClean="0">
                <a:latin typeface="Maiandra GD" pitchFamily="34" charset="0"/>
              </a:rPr>
              <a:t>kelembaban</a:t>
            </a:r>
            <a:endParaRPr lang="id-ID" dirty="0">
              <a:latin typeface="Maiandra GD" pitchFamily="34" charset="0"/>
            </a:endParaRPr>
          </a:p>
        </p:txBody>
      </p:sp>
      <p:sp>
        <p:nvSpPr>
          <p:cNvPr id="24" name="Rectangle 23"/>
          <p:cNvSpPr/>
          <p:nvPr/>
        </p:nvSpPr>
        <p:spPr>
          <a:xfrm>
            <a:off x="98608" y="2235517"/>
            <a:ext cx="3249256" cy="1200329"/>
          </a:xfrm>
          <a:prstGeom prst="rect">
            <a:avLst/>
          </a:prstGeom>
          <a:solidFill>
            <a:srgbClr val="FFFFFF">
              <a:alpha val="50196"/>
            </a:srgbClr>
          </a:solidFill>
        </p:spPr>
        <p:txBody>
          <a:bodyPr wrap="square">
            <a:spAutoFit/>
          </a:bodyPr>
          <a:lstStyle/>
          <a:p>
            <a:pPr algn="ctr"/>
            <a:r>
              <a:rPr lang="id-ID" b="1" dirty="0" smtClean="0">
                <a:latin typeface="Maiandra GD" pitchFamily="34" charset="0"/>
              </a:rPr>
              <a:t>Sistem Pengelolaan Kebutuhan Air Pada Tanaman Menggunakan Wireless Sensor Network</a:t>
            </a:r>
            <a:endParaRPr lang="id-ID" b="1" dirty="0">
              <a:latin typeface="Maiandra GD" pitchFamily="34" charset="0"/>
            </a:endParaRPr>
          </a:p>
        </p:txBody>
      </p:sp>
    </p:spTree>
    <p:extLst>
      <p:ext uri="{BB962C8B-B14F-4D97-AF65-F5344CB8AC3E}">
        <p14:creationId xmlns:p14="http://schemas.microsoft.com/office/powerpoint/2010/main" val="8016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anim calcmode="lin" valueType="num">
                                      <p:cBhvr>
                                        <p:cTn id="57" dur="1000" fill="hold"/>
                                        <p:tgtEl>
                                          <p:spTgt spid="34"/>
                                        </p:tgtEl>
                                        <p:attrNameLst>
                                          <p:attrName>ppt_x</p:attrName>
                                        </p:attrNameLst>
                                      </p:cBhvr>
                                      <p:tavLst>
                                        <p:tav tm="0">
                                          <p:val>
                                            <p:strVal val="#ppt_x"/>
                                          </p:val>
                                        </p:tav>
                                        <p:tav tm="100000">
                                          <p:val>
                                            <p:strVal val="#ppt_x"/>
                                          </p:val>
                                        </p:tav>
                                      </p:tavLst>
                                    </p:anim>
                                    <p:anim calcmode="lin" valueType="num">
                                      <p:cBhvr>
                                        <p:cTn id="5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32" grpId="0" animBg="1"/>
      <p:bldP spid="33" grpId="0" animBg="1"/>
      <p:bldP spid="34" grpId="0" animBg="1"/>
      <p:bldP spid="2" grpId="0"/>
      <p:bldP spid="3" grpId="0"/>
      <p:bldP spid="5" grpId="0"/>
      <p:bldP spid="7"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671" y="568013"/>
            <a:ext cx="3672408" cy="493563"/>
          </a:xfrm>
        </p:spPr>
        <p:txBody>
          <a:bodyPr>
            <a:normAutofit/>
          </a:bodyPr>
          <a:lstStyle/>
          <a:p>
            <a:pPr marL="0" indent="0" algn="l"/>
            <a:r>
              <a:rPr lang="id-ID" sz="2000" b="1" dirty="0">
                <a:latin typeface="Maiandra GD" pitchFamily="34" charset="0"/>
              </a:rPr>
              <a:t>Specification : </a:t>
            </a:r>
            <a:endParaRPr lang="id-ID" sz="2000" dirty="0">
              <a:latin typeface="Maiandra GD" pitchFamily="34" charset="0"/>
            </a:endParaRPr>
          </a:p>
        </p:txBody>
      </p:sp>
      <p:sp>
        <p:nvSpPr>
          <p:cNvPr id="3" name="Content Placeholder 2"/>
          <p:cNvSpPr>
            <a:spLocks noGrp="1"/>
          </p:cNvSpPr>
          <p:nvPr>
            <p:ph idx="1"/>
          </p:nvPr>
        </p:nvSpPr>
        <p:spPr>
          <a:xfrm>
            <a:off x="5148064" y="1200151"/>
            <a:ext cx="3816424" cy="2307703"/>
          </a:xfrm>
        </p:spPr>
        <p:txBody>
          <a:bodyPr>
            <a:normAutofit/>
          </a:bodyPr>
          <a:lstStyle/>
          <a:p>
            <a:pPr>
              <a:buFont typeface="Wingdings" pitchFamily="2" charset="2"/>
              <a:buChar char="ü"/>
            </a:pPr>
            <a:r>
              <a:rPr lang="id-ID" sz="1700" dirty="0" smtClean="0">
                <a:latin typeface="Maiandra GD" pitchFamily="34" charset="0"/>
              </a:rPr>
              <a:t>Sensor Soil Moisture</a:t>
            </a:r>
          </a:p>
          <a:p>
            <a:pPr>
              <a:buFont typeface="Wingdings" pitchFamily="2" charset="2"/>
              <a:buChar char="ü"/>
            </a:pPr>
            <a:r>
              <a:rPr lang="id-ID" sz="1700" dirty="0" smtClean="0">
                <a:latin typeface="Maiandra GD" pitchFamily="34" charset="0"/>
              </a:rPr>
              <a:t>weather Forecast</a:t>
            </a:r>
          </a:p>
          <a:p>
            <a:pPr>
              <a:buFont typeface="Wingdings" pitchFamily="2" charset="2"/>
              <a:buChar char="ü"/>
            </a:pPr>
            <a:r>
              <a:rPr lang="id-ID" sz="1700" dirty="0" smtClean="0">
                <a:latin typeface="Maiandra GD" pitchFamily="34" charset="0"/>
              </a:rPr>
              <a:t>Cek soil moisture every 30 minute</a:t>
            </a:r>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p:cNvSpPr/>
          <p:nvPr/>
        </p:nvSpPr>
        <p:spPr>
          <a:xfrm>
            <a:off x="1043608" y="987574"/>
            <a:ext cx="3024336" cy="381642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2" descr="D:\plants-576104_960_7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233" y="3075806"/>
            <a:ext cx="1722791" cy="23762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9512" y="197227"/>
            <a:ext cx="4572000" cy="646331"/>
          </a:xfrm>
          <a:prstGeom prst="rect">
            <a:avLst/>
          </a:prstGeom>
        </p:spPr>
        <p:txBody>
          <a:bodyPr>
            <a:spAutoFit/>
          </a:bodyPr>
          <a:lstStyle/>
          <a:p>
            <a:pPr algn="ctr"/>
            <a:r>
              <a:rPr lang="en-US" dirty="0">
                <a:solidFill>
                  <a:schemeClr val="bg1"/>
                </a:solidFill>
                <a:latin typeface="Maiandra GD" pitchFamily="34" charset="0"/>
              </a:rPr>
              <a:t>Modern Irrigation based on Web Weather </a:t>
            </a:r>
            <a:r>
              <a:rPr lang="en-US" dirty="0" smtClean="0">
                <a:solidFill>
                  <a:schemeClr val="bg1"/>
                </a:solidFill>
                <a:latin typeface="Maiandra GD" pitchFamily="34" charset="0"/>
              </a:rPr>
              <a:t>Forecast</a:t>
            </a:r>
            <a:r>
              <a:rPr lang="id-ID" dirty="0" smtClean="0">
                <a:solidFill>
                  <a:schemeClr val="bg1"/>
                </a:solidFill>
                <a:latin typeface="Maiandra GD" pitchFamily="34" charset="0"/>
              </a:rPr>
              <a:t> [ 1 ]</a:t>
            </a:r>
            <a:endParaRPr lang="en-US" dirty="0">
              <a:solidFill>
                <a:schemeClr val="bg1"/>
              </a:solidFill>
              <a:latin typeface="Maiandra GD" pitchFamily="34" charset="0"/>
            </a:endParaRPr>
          </a:p>
        </p:txBody>
      </p:sp>
      <p:pic>
        <p:nvPicPr>
          <p:cNvPr id="11" name="Picture 10"/>
          <p:cNvPicPr/>
          <p:nvPr/>
        </p:nvPicPr>
        <p:blipFill>
          <a:blip r:embed="rId4"/>
          <a:stretch>
            <a:fillRect/>
          </a:stretch>
        </p:blipFill>
        <p:spPr>
          <a:xfrm>
            <a:off x="1292780" y="1238868"/>
            <a:ext cx="2618973" cy="3421114"/>
          </a:xfrm>
          <a:prstGeom prst="rect">
            <a:avLst/>
          </a:prstGeom>
        </p:spPr>
      </p:pic>
    </p:spTree>
    <p:extLst>
      <p:ext uri="{BB962C8B-B14F-4D97-AF65-F5344CB8AC3E}">
        <p14:creationId xmlns:p14="http://schemas.microsoft.com/office/powerpoint/2010/main" val="1989547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671" y="568013"/>
            <a:ext cx="3672408" cy="493563"/>
          </a:xfrm>
        </p:spPr>
        <p:txBody>
          <a:bodyPr>
            <a:normAutofit/>
          </a:bodyPr>
          <a:lstStyle/>
          <a:p>
            <a:pPr marL="0" indent="0" algn="l"/>
            <a:r>
              <a:rPr lang="id-ID" sz="2000" b="1" dirty="0">
                <a:latin typeface="Maiandra GD" pitchFamily="34" charset="0"/>
              </a:rPr>
              <a:t>Specification : </a:t>
            </a:r>
            <a:endParaRPr lang="id-ID" sz="2000" dirty="0">
              <a:latin typeface="Maiandra GD" pitchFamily="34" charset="0"/>
            </a:endParaRPr>
          </a:p>
        </p:txBody>
      </p:sp>
      <p:sp>
        <p:nvSpPr>
          <p:cNvPr id="3" name="Content Placeholder 2"/>
          <p:cNvSpPr>
            <a:spLocks noGrp="1"/>
          </p:cNvSpPr>
          <p:nvPr>
            <p:ph idx="1"/>
          </p:nvPr>
        </p:nvSpPr>
        <p:spPr>
          <a:xfrm>
            <a:off x="5148064" y="1200151"/>
            <a:ext cx="3816424" cy="2307703"/>
          </a:xfrm>
        </p:spPr>
        <p:txBody>
          <a:bodyPr>
            <a:normAutofit/>
          </a:bodyPr>
          <a:lstStyle/>
          <a:p>
            <a:pPr>
              <a:buFont typeface="Wingdings" pitchFamily="2" charset="2"/>
              <a:buChar char="ü"/>
            </a:pPr>
            <a:r>
              <a:rPr lang="id-ID" sz="1700" dirty="0" smtClean="0">
                <a:latin typeface="Maiandra GD" pitchFamily="34" charset="0"/>
              </a:rPr>
              <a:t>Soil Moisture Sensor</a:t>
            </a:r>
          </a:p>
          <a:p>
            <a:pPr>
              <a:buFont typeface="Wingdings" pitchFamily="2" charset="2"/>
              <a:buChar char="ü"/>
            </a:pPr>
            <a:r>
              <a:rPr lang="id-ID" sz="1700" dirty="0" smtClean="0">
                <a:latin typeface="Maiandra GD" pitchFamily="34" charset="0"/>
              </a:rPr>
              <a:t>Raspberry  pi</a:t>
            </a:r>
          </a:p>
          <a:p>
            <a:pPr>
              <a:buFont typeface="Wingdings" pitchFamily="2" charset="2"/>
              <a:buChar char="ü"/>
            </a:pPr>
            <a:r>
              <a:rPr lang="id-ID" sz="1700" dirty="0" smtClean="0">
                <a:latin typeface="Maiandra GD" pitchFamily="34" charset="0"/>
              </a:rPr>
              <a:t>Weather Forecast</a:t>
            </a:r>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p:cNvSpPr/>
          <p:nvPr/>
        </p:nvSpPr>
        <p:spPr>
          <a:xfrm>
            <a:off x="1043608" y="987574"/>
            <a:ext cx="3024336" cy="381642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179512" y="197227"/>
            <a:ext cx="4572000" cy="646331"/>
          </a:xfrm>
          <a:prstGeom prst="rect">
            <a:avLst/>
          </a:prstGeom>
        </p:spPr>
        <p:txBody>
          <a:bodyPr>
            <a:spAutoFit/>
          </a:bodyPr>
          <a:lstStyle/>
          <a:p>
            <a:pPr algn="ctr"/>
            <a:r>
              <a:rPr lang="en-US" dirty="0">
                <a:solidFill>
                  <a:schemeClr val="bg1"/>
                </a:solidFill>
                <a:latin typeface="Maiandra GD" pitchFamily="34" charset="0"/>
              </a:rPr>
              <a:t>Weather based Smart watering system using soil sensor and </a:t>
            </a:r>
            <a:r>
              <a:rPr lang="en-US" dirty="0" smtClean="0">
                <a:solidFill>
                  <a:schemeClr val="bg1"/>
                </a:solidFill>
                <a:latin typeface="Maiandra GD" pitchFamily="34" charset="0"/>
              </a:rPr>
              <a:t>GSM</a:t>
            </a:r>
            <a:r>
              <a:rPr lang="id-ID" dirty="0" smtClean="0">
                <a:solidFill>
                  <a:schemeClr val="bg1"/>
                </a:solidFill>
                <a:latin typeface="Maiandra GD" pitchFamily="34" charset="0"/>
              </a:rPr>
              <a:t> [ 2 ]</a:t>
            </a:r>
            <a:endParaRPr lang="en-US" dirty="0">
              <a:solidFill>
                <a:schemeClr val="bg1"/>
              </a:solidFill>
              <a:latin typeface="Maiandra GD" pitchFamily="34" charset="0"/>
            </a:endParaRPr>
          </a:p>
        </p:txBody>
      </p:sp>
      <p:pic>
        <p:nvPicPr>
          <p:cNvPr id="9" name="Picture 8"/>
          <p:cNvPicPr/>
          <p:nvPr/>
        </p:nvPicPr>
        <p:blipFill>
          <a:blip r:embed="rId3"/>
          <a:stretch>
            <a:fillRect/>
          </a:stretch>
        </p:blipFill>
        <p:spPr>
          <a:xfrm>
            <a:off x="1263052" y="1160884"/>
            <a:ext cx="2585447" cy="3469804"/>
          </a:xfrm>
          <a:prstGeom prst="rect">
            <a:avLst/>
          </a:prstGeom>
        </p:spPr>
      </p:pic>
      <p:pic>
        <p:nvPicPr>
          <p:cNvPr id="8" name="Picture 2" descr="D:\plants-576104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2835" y="3075806"/>
            <a:ext cx="1722791"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98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671" y="568013"/>
            <a:ext cx="3672408" cy="493563"/>
          </a:xfrm>
        </p:spPr>
        <p:txBody>
          <a:bodyPr>
            <a:normAutofit/>
          </a:bodyPr>
          <a:lstStyle/>
          <a:p>
            <a:pPr marL="0" indent="0" algn="l"/>
            <a:r>
              <a:rPr lang="id-ID" sz="2000" b="1" dirty="0">
                <a:latin typeface="Maiandra GD" pitchFamily="34" charset="0"/>
              </a:rPr>
              <a:t>Specification : </a:t>
            </a:r>
            <a:endParaRPr lang="id-ID" sz="2000" dirty="0">
              <a:latin typeface="Maiandra GD" pitchFamily="34" charset="0"/>
            </a:endParaRPr>
          </a:p>
        </p:txBody>
      </p:sp>
      <p:sp>
        <p:nvSpPr>
          <p:cNvPr id="3" name="Content Placeholder 2"/>
          <p:cNvSpPr>
            <a:spLocks noGrp="1"/>
          </p:cNvSpPr>
          <p:nvPr>
            <p:ph idx="1"/>
          </p:nvPr>
        </p:nvSpPr>
        <p:spPr>
          <a:xfrm>
            <a:off x="5148064" y="1200151"/>
            <a:ext cx="3816424" cy="2307703"/>
          </a:xfrm>
        </p:spPr>
        <p:txBody>
          <a:bodyPr>
            <a:normAutofit/>
          </a:bodyPr>
          <a:lstStyle/>
          <a:p>
            <a:pPr>
              <a:buFont typeface="Wingdings" pitchFamily="2" charset="2"/>
              <a:buChar char="ü"/>
            </a:pPr>
            <a:r>
              <a:rPr lang="id-ID" sz="1700" dirty="0" smtClean="0">
                <a:latin typeface="Maiandra GD" pitchFamily="34" charset="0"/>
              </a:rPr>
              <a:t>Soil moisture </a:t>
            </a:r>
            <a:r>
              <a:rPr lang="id-ID" sz="1700" dirty="0">
                <a:latin typeface="Maiandra GD" pitchFamily="34" charset="0"/>
              </a:rPr>
              <a:t>s</a:t>
            </a:r>
            <a:r>
              <a:rPr lang="id-ID" sz="1700" dirty="0" smtClean="0">
                <a:latin typeface="Maiandra GD" pitchFamily="34" charset="0"/>
              </a:rPr>
              <a:t>ensor</a:t>
            </a:r>
          </a:p>
          <a:p>
            <a:pPr>
              <a:buFont typeface="Wingdings" pitchFamily="2" charset="2"/>
              <a:buChar char="ü"/>
            </a:pPr>
            <a:r>
              <a:rPr lang="id-ID" sz="1700" dirty="0" smtClean="0">
                <a:latin typeface="Maiandra GD" pitchFamily="34" charset="0"/>
              </a:rPr>
              <a:t>Sensor realtime clock </a:t>
            </a:r>
          </a:p>
          <a:p>
            <a:pPr marL="0" indent="0">
              <a:buNone/>
            </a:pPr>
            <a:r>
              <a:rPr lang="id-ID" sz="1700" dirty="0" smtClean="0">
                <a:latin typeface="Maiandra GD" pitchFamily="34" charset="0"/>
              </a:rPr>
              <a:t>      (For Schedule Watering)</a:t>
            </a:r>
          </a:p>
          <a:p>
            <a:pPr>
              <a:buFont typeface="Wingdings" pitchFamily="2" charset="2"/>
              <a:buChar char="ü"/>
            </a:pPr>
            <a:r>
              <a:rPr lang="id-ID" sz="1700" dirty="0" smtClean="0">
                <a:latin typeface="Maiandra GD" pitchFamily="34" charset="0"/>
              </a:rPr>
              <a:t>Sensor temperature LM35</a:t>
            </a:r>
          </a:p>
          <a:p>
            <a:pPr>
              <a:buFont typeface="Wingdings" pitchFamily="2" charset="2"/>
              <a:buChar char="ü"/>
            </a:pPr>
            <a:r>
              <a:rPr lang="id-ID" sz="1700" dirty="0" smtClean="0">
                <a:latin typeface="Maiandra GD" pitchFamily="34" charset="0"/>
              </a:rPr>
              <a:t>Metode fuzzy</a:t>
            </a:r>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p:cNvSpPr/>
          <p:nvPr/>
        </p:nvSpPr>
        <p:spPr>
          <a:xfrm>
            <a:off x="1043608" y="1347614"/>
            <a:ext cx="3024336" cy="345638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179512" y="197227"/>
            <a:ext cx="4572000" cy="923330"/>
          </a:xfrm>
          <a:prstGeom prst="rect">
            <a:avLst/>
          </a:prstGeom>
        </p:spPr>
        <p:txBody>
          <a:bodyPr>
            <a:spAutoFit/>
          </a:bodyPr>
          <a:lstStyle/>
          <a:p>
            <a:pPr algn="ctr"/>
            <a:r>
              <a:rPr lang="en-US" dirty="0" err="1">
                <a:solidFill>
                  <a:schemeClr val="bg1"/>
                </a:solidFill>
                <a:latin typeface="Maiandra GD" pitchFamily="34" charset="0"/>
              </a:rPr>
              <a:t>Penerapan</a:t>
            </a:r>
            <a:r>
              <a:rPr lang="en-US" dirty="0">
                <a:solidFill>
                  <a:schemeClr val="bg1"/>
                </a:solidFill>
                <a:latin typeface="Maiandra GD" pitchFamily="34" charset="0"/>
              </a:rPr>
              <a:t> </a:t>
            </a:r>
            <a:r>
              <a:rPr lang="en-US" dirty="0" err="1">
                <a:solidFill>
                  <a:schemeClr val="bg1"/>
                </a:solidFill>
                <a:latin typeface="Maiandra GD" pitchFamily="34" charset="0"/>
              </a:rPr>
              <a:t>Logika</a:t>
            </a:r>
            <a:r>
              <a:rPr lang="en-US" dirty="0">
                <a:solidFill>
                  <a:schemeClr val="bg1"/>
                </a:solidFill>
                <a:latin typeface="Maiandra GD" pitchFamily="34" charset="0"/>
              </a:rPr>
              <a:t> Fuzzy </a:t>
            </a:r>
            <a:r>
              <a:rPr lang="en-US" dirty="0" err="1">
                <a:solidFill>
                  <a:schemeClr val="bg1"/>
                </a:solidFill>
                <a:latin typeface="Maiandra GD" pitchFamily="34" charset="0"/>
              </a:rPr>
              <a:t>Pada</a:t>
            </a:r>
            <a:r>
              <a:rPr lang="en-US" dirty="0">
                <a:solidFill>
                  <a:schemeClr val="bg1"/>
                </a:solidFill>
                <a:latin typeface="Maiandra GD" pitchFamily="34" charset="0"/>
              </a:rPr>
              <a:t> </a:t>
            </a:r>
            <a:r>
              <a:rPr lang="en-US" dirty="0" err="1">
                <a:solidFill>
                  <a:schemeClr val="bg1"/>
                </a:solidFill>
                <a:latin typeface="Maiandra GD" pitchFamily="34" charset="0"/>
              </a:rPr>
              <a:t>Sistem</a:t>
            </a:r>
            <a:r>
              <a:rPr lang="en-US" dirty="0">
                <a:solidFill>
                  <a:schemeClr val="bg1"/>
                </a:solidFill>
                <a:latin typeface="Maiandra GD" pitchFamily="34" charset="0"/>
              </a:rPr>
              <a:t> </a:t>
            </a:r>
            <a:r>
              <a:rPr lang="en-US" dirty="0" err="1">
                <a:solidFill>
                  <a:schemeClr val="bg1"/>
                </a:solidFill>
                <a:latin typeface="Maiandra GD" pitchFamily="34" charset="0"/>
              </a:rPr>
              <a:t>Penyiraman</a:t>
            </a:r>
            <a:r>
              <a:rPr lang="en-US" dirty="0">
                <a:solidFill>
                  <a:schemeClr val="bg1"/>
                </a:solidFill>
                <a:latin typeface="Maiandra GD" pitchFamily="34" charset="0"/>
              </a:rPr>
              <a:t> </a:t>
            </a:r>
            <a:r>
              <a:rPr lang="en-US" dirty="0" err="1">
                <a:solidFill>
                  <a:schemeClr val="bg1"/>
                </a:solidFill>
                <a:latin typeface="Maiandra GD" pitchFamily="34" charset="0"/>
              </a:rPr>
              <a:t>Tanaman</a:t>
            </a:r>
            <a:r>
              <a:rPr lang="en-US" dirty="0">
                <a:solidFill>
                  <a:schemeClr val="bg1"/>
                </a:solidFill>
                <a:latin typeface="Maiandra GD" pitchFamily="34" charset="0"/>
              </a:rPr>
              <a:t> </a:t>
            </a:r>
            <a:r>
              <a:rPr lang="en-US" dirty="0" err="1">
                <a:solidFill>
                  <a:schemeClr val="bg1"/>
                </a:solidFill>
                <a:latin typeface="Maiandra GD" pitchFamily="34" charset="0"/>
              </a:rPr>
              <a:t>Otomatis</a:t>
            </a:r>
            <a:r>
              <a:rPr lang="en-US" dirty="0">
                <a:solidFill>
                  <a:schemeClr val="bg1"/>
                </a:solidFill>
                <a:latin typeface="Maiandra GD" pitchFamily="34" charset="0"/>
              </a:rPr>
              <a:t> </a:t>
            </a:r>
            <a:r>
              <a:rPr lang="en-US" dirty="0" err="1">
                <a:solidFill>
                  <a:schemeClr val="bg1"/>
                </a:solidFill>
                <a:latin typeface="Maiandra GD" pitchFamily="34" charset="0"/>
              </a:rPr>
              <a:t>Berbasis</a:t>
            </a:r>
            <a:r>
              <a:rPr lang="en-US" dirty="0">
                <a:solidFill>
                  <a:schemeClr val="bg1"/>
                </a:solidFill>
                <a:latin typeface="Maiandra GD" pitchFamily="34" charset="0"/>
              </a:rPr>
              <a:t> </a:t>
            </a:r>
            <a:r>
              <a:rPr lang="en-US" dirty="0" err="1" smtClean="0">
                <a:solidFill>
                  <a:schemeClr val="bg1"/>
                </a:solidFill>
                <a:latin typeface="Maiandra GD" pitchFamily="34" charset="0"/>
              </a:rPr>
              <a:t>Mikrkontroller</a:t>
            </a:r>
            <a:r>
              <a:rPr lang="id-ID" dirty="0" smtClean="0">
                <a:solidFill>
                  <a:schemeClr val="bg1"/>
                </a:solidFill>
                <a:latin typeface="Maiandra GD" pitchFamily="34" charset="0"/>
              </a:rPr>
              <a:t> [ 3 ]</a:t>
            </a:r>
            <a:endParaRPr lang="en-US" dirty="0">
              <a:solidFill>
                <a:schemeClr val="bg1"/>
              </a:solidFill>
              <a:latin typeface="Maiandra GD" pitchFamily="34" charset="0"/>
            </a:endParaRPr>
          </a:p>
        </p:txBody>
      </p:sp>
      <p:pic>
        <p:nvPicPr>
          <p:cNvPr id="9" name="Picture 8"/>
          <p:cNvPicPr/>
          <p:nvPr/>
        </p:nvPicPr>
        <p:blipFill>
          <a:blip r:embed="rId3"/>
          <a:stretch>
            <a:fillRect/>
          </a:stretch>
        </p:blipFill>
        <p:spPr>
          <a:xfrm>
            <a:off x="1228100" y="1942013"/>
            <a:ext cx="2623820" cy="2267585"/>
          </a:xfrm>
          <a:prstGeom prst="rect">
            <a:avLst/>
          </a:prstGeom>
        </p:spPr>
      </p:pic>
      <p:pic>
        <p:nvPicPr>
          <p:cNvPr id="8" name="Picture 2" descr="D:\plants-576104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5233" y="3075806"/>
            <a:ext cx="1722791"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98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671" y="568013"/>
            <a:ext cx="3672408" cy="493563"/>
          </a:xfrm>
        </p:spPr>
        <p:txBody>
          <a:bodyPr>
            <a:normAutofit/>
          </a:bodyPr>
          <a:lstStyle/>
          <a:p>
            <a:pPr marL="0" indent="0" algn="l"/>
            <a:r>
              <a:rPr lang="id-ID" sz="2000" b="1" dirty="0">
                <a:latin typeface="Maiandra GD" pitchFamily="34" charset="0"/>
              </a:rPr>
              <a:t>Specification : </a:t>
            </a:r>
            <a:endParaRPr lang="id-ID" sz="2000" dirty="0">
              <a:latin typeface="Maiandra GD" pitchFamily="34" charset="0"/>
            </a:endParaRPr>
          </a:p>
        </p:txBody>
      </p:sp>
      <p:sp>
        <p:nvSpPr>
          <p:cNvPr id="3" name="Content Placeholder 2"/>
          <p:cNvSpPr>
            <a:spLocks noGrp="1"/>
          </p:cNvSpPr>
          <p:nvPr>
            <p:ph idx="1"/>
          </p:nvPr>
        </p:nvSpPr>
        <p:spPr>
          <a:xfrm>
            <a:off x="5148064" y="1200151"/>
            <a:ext cx="3816424" cy="2307703"/>
          </a:xfrm>
        </p:spPr>
        <p:txBody>
          <a:bodyPr>
            <a:normAutofit/>
          </a:bodyPr>
          <a:lstStyle/>
          <a:p>
            <a:pPr>
              <a:buFont typeface="Wingdings" pitchFamily="2" charset="2"/>
              <a:buChar char="ü"/>
            </a:pPr>
            <a:r>
              <a:rPr lang="id-ID" sz="1700" dirty="0" smtClean="0">
                <a:latin typeface="Maiandra GD" pitchFamily="34" charset="0"/>
              </a:rPr>
              <a:t>Sensor LM35</a:t>
            </a:r>
          </a:p>
          <a:p>
            <a:pPr>
              <a:buFont typeface="Wingdings" pitchFamily="2" charset="2"/>
              <a:buChar char="ü"/>
            </a:pPr>
            <a:r>
              <a:rPr lang="id-ID" sz="1700" dirty="0" smtClean="0">
                <a:latin typeface="Maiandra GD" pitchFamily="34" charset="0"/>
              </a:rPr>
              <a:t>Sensor soil moisture</a:t>
            </a:r>
          </a:p>
          <a:p>
            <a:pPr>
              <a:buFont typeface="Wingdings" pitchFamily="2" charset="2"/>
              <a:buChar char="ü"/>
            </a:pPr>
            <a:r>
              <a:rPr lang="id-ID" sz="1700" dirty="0" smtClean="0">
                <a:latin typeface="Maiandra GD" pitchFamily="34" charset="0"/>
              </a:rPr>
              <a:t> Metode fuzzy</a:t>
            </a:r>
          </a:p>
          <a:p>
            <a:pPr>
              <a:buFont typeface="Wingdings" pitchFamily="2" charset="2"/>
              <a:buChar char="ü"/>
            </a:pPr>
            <a:endParaRPr lang="id-ID" sz="1700" dirty="0" smtClean="0">
              <a:latin typeface="Maiandra GD" pitchFamily="34" charset="0"/>
            </a:endParaRPr>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p:cNvSpPr/>
          <p:nvPr/>
        </p:nvSpPr>
        <p:spPr>
          <a:xfrm>
            <a:off x="683568" y="1347614"/>
            <a:ext cx="3744416" cy="345638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179512" y="197227"/>
            <a:ext cx="4572000" cy="923330"/>
          </a:xfrm>
          <a:prstGeom prst="rect">
            <a:avLst/>
          </a:prstGeom>
        </p:spPr>
        <p:txBody>
          <a:bodyPr>
            <a:spAutoFit/>
          </a:bodyPr>
          <a:lstStyle/>
          <a:p>
            <a:pPr algn="ctr"/>
            <a:r>
              <a:rPr lang="es-ES" dirty="0" err="1">
                <a:solidFill>
                  <a:schemeClr val="bg1"/>
                </a:solidFill>
                <a:latin typeface="Maiandra GD" pitchFamily="34" charset="0"/>
              </a:rPr>
              <a:t>Penerapan</a:t>
            </a:r>
            <a:r>
              <a:rPr lang="es-ES" dirty="0">
                <a:solidFill>
                  <a:schemeClr val="bg1"/>
                </a:solidFill>
                <a:latin typeface="Maiandra GD" pitchFamily="34" charset="0"/>
              </a:rPr>
              <a:t> </a:t>
            </a:r>
            <a:r>
              <a:rPr lang="es-ES" dirty="0" err="1">
                <a:solidFill>
                  <a:schemeClr val="bg1"/>
                </a:solidFill>
                <a:latin typeface="Maiandra GD" pitchFamily="34" charset="0"/>
              </a:rPr>
              <a:t>Fuzzy</a:t>
            </a:r>
            <a:r>
              <a:rPr lang="es-ES" dirty="0">
                <a:solidFill>
                  <a:schemeClr val="bg1"/>
                </a:solidFill>
                <a:latin typeface="Maiandra GD" pitchFamily="34" charset="0"/>
              </a:rPr>
              <a:t> </a:t>
            </a:r>
            <a:r>
              <a:rPr lang="es-ES" dirty="0" err="1">
                <a:solidFill>
                  <a:schemeClr val="bg1"/>
                </a:solidFill>
                <a:latin typeface="Maiandra GD" pitchFamily="34" charset="0"/>
              </a:rPr>
              <a:t>Logic</a:t>
            </a:r>
            <a:r>
              <a:rPr lang="es-ES" dirty="0">
                <a:solidFill>
                  <a:schemeClr val="bg1"/>
                </a:solidFill>
                <a:latin typeface="Maiandra GD" pitchFamily="34" charset="0"/>
              </a:rPr>
              <a:t> Pada </a:t>
            </a:r>
            <a:r>
              <a:rPr lang="es-ES" dirty="0" err="1">
                <a:solidFill>
                  <a:schemeClr val="bg1"/>
                </a:solidFill>
                <a:latin typeface="Maiandra GD" pitchFamily="34" charset="0"/>
              </a:rPr>
              <a:t>Sistem</a:t>
            </a:r>
            <a:r>
              <a:rPr lang="es-ES" dirty="0">
                <a:solidFill>
                  <a:schemeClr val="bg1"/>
                </a:solidFill>
                <a:latin typeface="Maiandra GD" pitchFamily="34" charset="0"/>
              </a:rPr>
              <a:t> </a:t>
            </a:r>
            <a:r>
              <a:rPr lang="es-ES" dirty="0" err="1">
                <a:solidFill>
                  <a:schemeClr val="bg1"/>
                </a:solidFill>
                <a:latin typeface="Maiandra GD" pitchFamily="34" charset="0"/>
              </a:rPr>
              <a:t>Pengaturan</a:t>
            </a:r>
            <a:r>
              <a:rPr lang="es-ES" dirty="0">
                <a:solidFill>
                  <a:schemeClr val="bg1"/>
                </a:solidFill>
                <a:latin typeface="Maiandra GD" pitchFamily="34" charset="0"/>
              </a:rPr>
              <a:t> </a:t>
            </a:r>
            <a:r>
              <a:rPr lang="es-ES" dirty="0" err="1">
                <a:solidFill>
                  <a:schemeClr val="bg1"/>
                </a:solidFill>
                <a:latin typeface="Maiandra GD" pitchFamily="34" charset="0"/>
              </a:rPr>
              <a:t>Jumlah</a:t>
            </a:r>
            <a:r>
              <a:rPr lang="es-ES" dirty="0">
                <a:solidFill>
                  <a:schemeClr val="bg1"/>
                </a:solidFill>
                <a:latin typeface="Maiandra GD" pitchFamily="34" charset="0"/>
              </a:rPr>
              <a:t> Air </a:t>
            </a:r>
            <a:r>
              <a:rPr lang="es-ES" dirty="0" err="1">
                <a:solidFill>
                  <a:schemeClr val="bg1"/>
                </a:solidFill>
                <a:latin typeface="Maiandra GD" pitchFamily="34" charset="0"/>
              </a:rPr>
              <a:t>berdasarkan</a:t>
            </a:r>
            <a:r>
              <a:rPr lang="es-ES" dirty="0">
                <a:solidFill>
                  <a:schemeClr val="bg1"/>
                </a:solidFill>
                <a:latin typeface="Maiandra GD" pitchFamily="34" charset="0"/>
              </a:rPr>
              <a:t> </a:t>
            </a:r>
            <a:r>
              <a:rPr lang="es-ES" dirty="0" err="1">
                <a:solidFill>
                  <a:schemeClr val="bg1"/>
                </a:solidFill>
                <a:latin typeface="Maiandra GD" pitchFamily="34" charset="0"/>
              </a:rPr>
              <a:t>suhu</a:t>
            </a:r>
            <a:r>
              <a:rPr lang="es-ES" dirty="0">
                <a:solidFill>
                  <a:schemeClr val="bg1"/>
                </a:solidFill>
                <a:latin typeface="Maiandra GD" pitchFamily="34" charset="0"/>
              </a:rPr>
              <a:t> dan </a:t>
            </a:r>
            <a:r>
              <a:rPr lang="es-ES" dirty="0" err="1" smtClean="0">
                <a:solidFill>
                  <a:schemeClr val="bg1"/>
                </a:solidFill>
                <a:latin typeface="Maiandra GD" pitchFamily="34" charset="0"/>
              </a:rPr>
              <a:t>kelembaban</a:t>
            </a:r>
            <a:r>
              <a:rPr lang="id-ID" dirty="0" smtClean="0">
                <a:solidFill>
                  <a:schemeClr val="bg1"/>
                </a:solidFill>
                <a:latin typeface="Maiandra GD" pitchFamily="34" charset="0"/>
              </a:rPr>
              <a:t> [ 4 ]</a:t>
            </a:r>
            <a:endParaRPr lang="es-ES" dirty="0">
              <a:solidFill>
                <a:schemeClr val="bg1"/>
              </a:solidFill>
              <a:latin typeface="Maiandra GD" pitchFamily="34" charset="0"/>
            </a:endParaRPr>
          </a:p>
        </p:txBody>
      </p:sp>
      <p:pic>
        <p:nvPicPr>
          <p:cNvPr id="9" name="Picture 8"/>
          <p:cNvPicPr/>
          <p:nvPr/>
        </p:nvPicPr>
        <p:blipFill>
          <a:blip r:embed="rId3"/>
          <a:stretch>
            <a:fillRect/>
          </a:stretch>
        </p:blipFill>
        <p:spPr>
          <a:xfrm>
            <a:off x="1043608" y="2293486"/>
            <a:ext cx="3158490" cy="1564640"/>
          </a:xfrm>
          <a:prstGeom prst="rect">
            <a:avLst/>
          </a:prstGeom>
        </p:spPr>
      </p:pic>
      <p:pic>
        <p:nvPicPr>
          <p:cNvPr id="8" name="Picture 2" descr="D:\plants-576104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5273" y="3147814"/>
            <a:ext cx="1722791"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98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67544" y="411510"/>
            <a:ext cx="4464496" cy="493563"/>
          </a:xfrm>
          <a:solidFill>
            <a:srgbClr val="000000">
              <a:alpha val="58824"/>
            </a:srgbClr>
          </a:solidFill>
        </p:spPr>
        <p:txBody>
          <a:bodyPr>
            <a:noAutofit/>
          </a:bodyPr>
          <a:lstStyle/>
          <a:p>
            <a:pPr marL="0" indent="0"/>
            <a:r>
              <a:rPr lang="id-ID" sz="3600" b="1" dirty="0" smtClean="0">
                <a:solidFill>
                  <a:schemeClr val="bg1"/>
                </a:solidFill>
                <a:latin typeface="Maiandra GD" pitchFamily="34" charset="0"/>
              </a:rPr>
              <a:t>Uniqness</a:t>
            </a:r>
            <a:endParaRPr lang="id-ID" sz="3600" dirty="0">
              <a:solidFill>
                <a:schemeClr val="bg1"/>
              </a:solidFill>
              <a:latin typeface="Maiandra GD"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92191196"/>
              </p:ext>
            </p:extLst>
          </p:nvPr>
        </p:nvGraphicFramePr>
        <p:xfrm>
          <a:off x="539553" y="1153260"/>
          <a:ext cx="7920881" cy="3640215"/>
        </p:xfrm>
        <a:graphic>
          <a:graphicData uri="http://schemas.openxmlformats.org/drawingml/2006/table">
            <a:tbl>
              <a:tblPr firstRow="1" bandRow="1">
                <a:tableStyleId>{F5AB1C69-6EDB-4FF4-983F-18BD219EF322}</a:tableStyleId>
              </a:tblPr>
              <a:tblGrid>
                <a:gridCol w="826527"/>
                <a:gridCol w="2204071"/>
                <a:gridCol w="1145866"/>
                <a:gridCol w="1080120"/>
                <a:gridCol w="1368152"/>
                <a:gridCol w="1296145"/>
              </a:tblGrid>
              <a:tr h="483246">
                <a:tc>
                  <a:txBody>
                    <a:bodyPr/>
                    <a:lstStyle/>
                    <a:p>
                      <a:endParaRPr lang="id-ID" sz="1400" dirty="0">
                        <a:latin typeface="Maiandra GD" pitchFamily="34" charset="0"/>
                      </a:endParaRPr>
                    </a:p>
                  </a:txBody>
                  <a:tcPr/>
                </a:tc>
                <a:tc>
                  <a:txBody>
                    <a:bodyPr/>
                    <a:lstStyle/>
                    <a:p>
                      <a:r>
                        <a:rPr lang="id-ID" sz="1400" dirty="0" smtClean="0">
                          <a:latin typeface="Maiandra GD" pitchFamily="34" charset="0"/>
                        </a:rPr>
                        <a:t>Hardware</a:t>
                      </a:r>
                      <a:endParaRPr lang="id-ID" sz="1400" dirty="0">
                        <a:latin typeface="Maiandra GD" pitchFamily="34" charset="0"/>
                      </a:endParaRPr>
                    </a:p>
                  </a:txBody>
                  <a:tcPr/>
                </a:tc>
                <a:tc>
                  <a:txBody>
                    <a:bodyPr/>
                    <a:lstStyle/>
                    <a:p>
                      <a:r>
                        <a:rPr lang="id-ID" sz="1400" dirty="0" smtClean="0">
                          <a:latin typeface="Maiandra GD" pitchFamily="34" charset="0"/>
                        </a:rPr>
                        <a:t>Metode </a:t>
                      </a:r>
                      <a:endParaRPr lang="id-ID" sz="1400" dirty="0">
                        <a:latin typeface="Maiandra GD" pitchFamily="34" charset="0"/>
                      </a:endParaRPr>
                    </a:p>
                  </a:txBody>
                  <a:tcPr/>
                </a:tc>
                <a:tc>
                  <a:txBody>
                    <a:bodyPr/>
                    <a:lstStyle/>
                    <a:p>
                      <a:r>
                        <a:rPr lang="id-ID" sz="1400" dirty="0" smtClean="0">
                          <a:latin typeface="Maiandra GD" pitchFamily="34" charset="0"/>
                        </a:rPr>
                        <a:t>Weather  Forecast</a:t>
                      </a:r>
                      <a:endParaRPr lang="id-ID" sz="1400" dirty="0">
                        <a:latin typeface="Maiandra GD" pitchFamily="34" charset="0"/>
                      </a:endParaRPr>
                    </a:p>
                  </a:txBody>
                  <a:tcPr/>
                </a:tc>
                <a:tc>
                  <a:txBody>
                    <a:bodyPr/>
                    <a:lstStyle/>
                    <a:p>
                      <a:r>
                        <a:rPr lang="id-ID" sz="1400" dirty="0" smtClean="0">
                          <a:latin typeface="Maiandra GD" pitchFamily="34" charset="0"/>
                        </a:rPr>
                        <a:t>Schedule Watering</a:t>
                      </a:r>
                      <a:endParaRPr lang="id-ID" sz="1400" dirty="0">
                        <a:latin typeface="Maiandra GD" pitchFamily="34" charset="0"/>
                      </a:endParaRPr>
                    </a:p>
                  </a:txBody>
                  <a:tcPr/>
                </a:tc>
                <a:tc>
                  <a:txBody>
                    <a:bodyPr/>
                    <a:lstStyle/>
                    <a:p>
                      <a:r>
                        <a:rPr lang="id-ID" sz="1400" dirty="0" smtClean="0">
                          <a:latin typeface="Maiandra GD" pitchFamily="34" charset="0"/>
                        </a:rPr>
                        <a:t>Realtime</a:t>
                      </a:r>
                      <a:r>
                        <a:rPr lang="id-ID" sz="1400" baseline="0" dirty="0" smtClean="0">
                          <a:latin typeface="Maiandra GD" pitchFamily="34" charset="0"/>
                        </a:rPr>
                        <a:t> monitoring</a:t>
                      </a:r>
                      <a:endParaRPr lang="id-ID" sz="1400" dirty="0">
                        <a:latin typeface="Maiandra GD" pitchFamily="34" charset="0"/>
                      </a:endParaRPr>
                    </a:p>
                  </a:txBody>
                  <a:tcPr/>
                </a:tc>
              </a:tr>
              <a:tr h="450905">
                <a:tc>
                  <a:txBody>
                    <a:bodyPr/>
                    <a:lstStyle/>
                    <a:p>
                      <a:r>
                        <a:rPr lang="id-ID" sz="1400" dirty="0" smtClean="0">
                          <a:latin typeface="Maiandra GD" pitchFamily="34" charset="0"/>
                        </a:rPr>
                        <a:t> </a:t>
                      </a:r>
                      <a:r>
                        <a:rPr lang="id-ID" sz="1400" baseline="0" dirty="0" smtClean="0">
                          <a:latin typeface="Maiandra GD" pitchFamily="34" charset="0"/>
                        </a:rPr>
                        <a:t>[ 1 ]</a:t>
                      </a:r>
                      <a:endParaRPr lang="id-ID" sz="1400" dirty="0">
                        <a:latin typeface="Maiandra GD" pitchFamily="34" charset="0"/>
                      </a:endParaRPr>
                    </a:p>
                  </a:txBody>
                  <a:tcPr/>
                </a:tc>
                <a:tc>
                  <a:txBody>
                    <a:bodyPr/>
                    <a:lstStyle/>
                    <a:p>
                      <a:r>
                        <a:rPr lang="id-ID" sz="1400" dirty="0" smtClean="0">
                          <a:latin typeface="Maiandra GD" pitchFamily="34" charset="0"/>
                        </a:rPr>
                        <a:t>Sensor Soil Mositure </a:t>
                      </a:r>
                      <a:endParaRPr lang="id-ID" sz="1400" dirty="0">
                        <a:latin typeface="Maiandra GD" pitchFamily="34" charset="0"/>
                      </a:endParaRPr>
                    </a:p>
                  </a:txBody>
                  <a:tcPr/>
                </a:tc>
                <a:tc>
                  <a:txBody>
                    <a:bodyPr/>
                    <a:lstStyle/>
                    <a:p>
                      <a:r>
                        <a:rPr lang="id-ID" sz="1400" dirty="0" smtClean="0">
                          <a:latin typeface="Maiandra GD" pitchFamily="34" charset="0"/>
                        </a:rPr>
                        <a:t> - </a:t>
                      </a:r>
                      <a:endParaRPr lang="id-ID" sz="1400" dirty="0">
                        <a:latin typeface="Maiandra GD" pitchFamily="34" charset="0"/>
                      </a:endParaRPr>
                    </a:p>
                  </a:txBody>
                  <a:tcPr/>
                </a:tc>
                <a:tc>
                  <a:txBody>
                    <a:bodyPr/>
                    <a:lstStyle/>
                    <a:p>
                      <a:r>
                        <a:rPr lang="id-ID" sz="1400" dirty="0" smtClean="0">
                          <a:latin typeface="Maiandra GD" pitchFamily="34" charset="0"/>
                        </a:rPr>
                        <a:t> v</a:t>
                      </a:r>
                      <a:endParaRPr lang="id-ID" sz="1400" dirty="0">
                        <a:latin typeface="Maiandra GD" pitchFamily="34" charset="0"/>
                      </a:endParaRPr>
                    </a:p>
                  </a:txBody>
                  <a:tcPr/>
                </a:tc>
                <a:tc>
                  <a:txBody>
                    <a:bodyPr/>
                    <a:lstStyle/>
                    <a:p>
                      <a:r>
                        <a:rPr lang="id-ID" sz="1400" dirty="0" smtClean="0">
                          <a:latin typeface="Maiandra GD" pitchFamily="34" charset="0"/>
                        </a:rPr>
                        <a:t> -</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r>
              <a:tr h="450905">
                <a:tc>
                  <a:txBody>
                    <a:bodyPr/>
                    <a:lstStyle/>
                    <a:p>
                      <a:r>
                        <a:rPr lang="id-ID" sz="1400" dirty="0" smtClean="0">
                          <a:latin typeface="Maiandra GD" pitchFamily="34" charset="0"/>
                        </a:rPr>
                        <a:t> [ 2 ]</a:t>
                      </a:r>
                      <a:endParaRPr lang="id-ID" sz="1400" dirty="0">
                        <a:latin typeface="Maiandra G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400" dirty="0" smtClean="0">
                          <a:latin typeface="Maiandra GD" pitchFamily="34" charset="0"/>
                        </a:rPr>
                        <a:t>Sensor Soil Mositure,</a:t>
                      </a:r>
                    </a:p>
                  </a:txBody>
                  <a:tcPr/>
                </a:tc>
                <a:tc>
                  <a:txBody>
                    <a:bodyPr/>
                    <a:lstStyle/>
                    <a:p>
                      <a:r>
                        <a:rPr lang="id-ID" sz="1400" dirty="0" smtClean="0">
                          <a:latin typeface="Maiandra GD" pitchFamily="34" charset="0"/>
                        </a:rPr>
                        <a:t>- </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c>
                  <a:txBody>
                    <a:bodyPr/>
                    <a:lstStyle/>
                    <a:p>
                      <a:r>
                        <a:rPr lang="id-ID" sz="1400" dirty="0" smtClean="0">
                          <a:latin typeface="Maiandra GD" pitchFamily="34" charset="0"/>
                        </a:rPr>
                        <a:t>-</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r>
              <a:tr h="682230">
                <a:tc>
                  <a:txBody>
                    <a:bodyPr/>
                    <a:lstStyle/>
                    <a:p>
                      <a:r>
                        <a:rPr lang="id-ID" sz="1400" dirty="0" smtClean="0">
                          <a:latin typeface="Maiandra GD" pitchFamily="34" charset="0"/>
                        </a:rPr>
                        <a:t> [ 3 ]</a:t>
                      </a:r>
                      <a:endParaRPr lang="id-ID" sz="1400" dirty="0">
                        <a:latin typeface="Maiandra GD" pitchFamily="34" charset="0"/>
                      </a:endParaRPr>
                    </a:p>
                  </a:txBody>
                  <a:tcPr/>
                </a:tc>
                <a:tc>
                  <a:txBody>
                    <a:bodyPr/>
                    <a:lstStyle/>
                    <a:p>
                      <a:pPr>
                        <a:buFont typeface="Wingdings" pitchFamily="2" charset="2"/>
                        <a:buNone/>
                      </a:pPr>
                      <a:r>
                        <a:rPr lang="id-ID" sz="1400" dirty="0" smtClean="0">
                          <a:latin typeface="Maiandra GD" pitchFamily="34" charset="0"/>
                        </a:rPr>
                        <a:t>Sensor Soil moisture ,</a:t>
                      </a:r>
                      <a:r>
                        <a:rPr lang="id-ID" sz="1400" baseline="0" dirty="0" smtClean="0">
                          <a:latin typeface="Maiandra GD" pitchFamily="34" charset="0"/>
                        </a:rPr>
                        <a:t>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id-ID" sz="1400" baseline="0" dirty="0" smtClean="0">
                          <a:latin typeface="Maiandra GD" pitchFamily="34" charset="0"/>
                        </a:rPr>
                        <a:t>Sensor  </a:t>
                      </a:r>
                      <a:r>
                        <a:rPr lang="id-ID" sz="1400" dirty="0" smtClean="0">
                          <a:latin typeface="Maiandra GD" pitchFamily="34" charset="0"/>
                        </a:rPr>
                        <a:t>realtime clock,</a:t>
                      </a:r>
                      <a:r>
                        <a:rPr lang="id-ID" sz="1400" baseline="0" dirty="0" smtClean="0">
                          <a:latin typeface="Maiandra GD" pitchFamily="34" charset="0"/>
                        </a:rPr>
                        <a:t>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id-ID" sz="1400" dirty="0" smtClean="0">
                          <a:latin typeface="Maiandra GD" pitchFamily="34" charset="0"/>
                        </a:rPr>
                        <a:t>Sensor temperature LM35</a:t>
                      </a:r>
                    </a:p>
                  </a:txBody>
                  <a:tcPr/>
                </a:tc>
                <a:tc>
                  <a:txBody>
                    <a:bodyPr/>
                    <a:lstStyle/>
                    <a:p>
                      <a:r>
                        <a:rPr lang="id-ID" sz="1400" dirty="0" smtClean="0">
                          <a:latin typeface="Maiandra GD" pitchFamily="34" charset="0"/>
                        </a:rPr>
                        <a:t>Fuzzy</a:t>
                      </a:r>
                      <a:endParaRPr lang="id-ID" sz="1400" dirty="0">
                        <a:latin typeface="Maiandra GD" pitchFamily="34" charset="0"/>
                      </a:endParaRPr>
                    </a:p>
                  </a:txBody>
                  <a:tcPr/>
                </a:tc>
                <a:tc>
                  <a:txBody>
                    <a:bodyPr/>
                    <a:lstStyle/>
                    <a:p>
                      <a:r>
                        <a:rPr lang="id-ID" sz="1400" dirty="0" smtClean="0">
                          <a:latin typeface="Maiandra GD" pitchFamily="34" charset="0"/>
                        </a:rPr>
                        <a:t>-</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r>
              <a:tr h="682230">
                <a:tc>
                  <a:txBody>
                    <a:bodyPr/>
                    <a:lstStyle/>
                    <a:p>
                      <a:r>
                        <a:rPr lang="id-ID" sz="1400" dirty="0" smtClean="0">
                          <a:latin typeface="Maiandra GD" pitchFamily="34" charset="0"/>
                        </a:rPr>
                        <a:t> [</a:t>
                      </a:r>
                      <a:r>
                        <a:rPr lang="id-ID" sz="1400" baseline="0" dirty="0" smtClean="0">
                          <a:latin typeface="Maiandra GD" pitchFamily="34" charset="0"/>
                        </a:rPr>
                        <a:t> 4 ]</a:t>
                      </a:r>
                      <a:endParaRPr lang="id-ID" sz="1400" dirty="0">
                        <a:latin typeface="Maiandra G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400" dirty="0" smtClean="0">
                          <a:latin typeface="Maiandra GD" pitchFamily="34" charset="0"/>
                        </a:rPr>
                        <a:t>Sensor LM35, </a:t>
                      </a:r>
                    </a:p>
                    <a:p>
                      <a:pPr marL="0" marR="0" indent="0" algn="l" defTabSz="914400" rtl="0" eaLnBrk="1" fontAlgn="auto" latinLnBrk="0" hangingPunct="1">
                        <a:lnSpc>
                          <a:spcPct val="100000"/>
                        </a:lnSpc>
                        <a:spcBef>
                          <a:spcPts val="0"/>
                        </a:spcBef>
                        <a:spcAft>
                          <a:spcPts val="0"/>
                        </a:spcAft>
                        <a:buClrTx/>
                        <a:buSzTx/>
                        <a:buFontTx/>
                        <a:buNone/>
                        <a:tabLst/>
                        <a:defRPr/>
                      </a:pPr>
                      <a:r>
                        <a:rPr lang="id-ID" sz="1400" dirty="0" smtClean="0">
                          <a:latin typeface="Maiandra GD" pitchFamily="34" charset="0"/>
                        </a:rPr>
                        <a:t>Sensor soil moisture</a:t>
                      </a:r>
                    </a:p>
                    <a:p>
                      <a:endParaRPr lang="id-ID" sz="1400" dirty="0">
                        <a:latin typeface="Maiandra GD" pitchFamily="34" charset="0"/>
                      </a:endParaRPr>
                    </a:p>
                  </a:txBody>
                  <a:tcPr/>
                </a:tc>
                <a:tc>
                  <a:txBody>
                    <a:bodyPr/>
                    <a:lstStyle/>
                    <a:p>
                      <a:r>
                        <a:rPr lang="id-ID" sz="1400" dirty="0" smtClean="0">
                          <a:latin typeface="Maiandra GD" pitchFamily="34" charset="0"/>
                        </a:rPr>
                        <a:t>Fuzzy</a:t>
                      </a:r>
                      <a:endParaRPr lang="id-ID" sz="1400" dirty="0">
                        <a:latin typeface="Maiandra GD" pitchFamily="34" charset="0"/>
                      </a:endParaRPr>
                    </a:p>
                  </a:txBody>
                  <a:tcPr/>
                </a:tc>
                <a:tc>
                  <a:txBody>
                    <a:bodyPr/>
                    <a:lstStyle/>
                    <a:p>
                      <a:r>
                        <a:rPr lang="id-ID" sz="1400" dirty="0" smtClean="0">
                          <a:latin typeface="Maiandra GD" pitchFamily="34" charset="0"/>
                        </a:rPr>
                        <a:t>-</a:t>
                      </a:r>
                      <a:endParaRPr lang="id-ID" sz="1400" dirty="0">
                        <a:latin typeface="Maiandra GD" pitchFamily="34" charset="0"/>
                      </a:endParaRPr>
                    </a:p>
                  </a:txBody>
                  <a:tcPr/>
                </a:tc>
                <a:tc>
                  <a:txBody>
                    <a:bodyPr/>
                    <a:lstStyle/>
                    <a:p>
                      <a:r>
                        <a:rPr lang="id-ID" sz="1400" dirty="0" smtClean="0">
                          <a:latin typeface="Maiandra GD" pitchFamily="34" charset="0"/>
                        </a:rPr>
                        <a:t>-</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r>
              <a:tr h="757205">
                <a:tc>
                  <a:txBody>
                    <a:bodyPr/>
                    <a:lstStyle/>
                    <a:p>
                      <a:r>
                        <a:rPr lang="id-ID" sz="1400" dirty="0" smtClean="0">
                          <a:latin typeface="Maiandra GD" pitchFamily="34" charset="0"/>
                        </a:rPr>
                        <a:t>[ 5 ]</a:t>
                      </a:r>
                      <a:endParaRPr lang="id-ID" sz="1400" dirty="0">
                        <a:latin typeface="Maiandra GD" pitchFamily="34" charset="0"/>
                      </a:endParaRPr>
                    </a:p>
                  </a:txBody>
                  <a:tcPr/>
                </a:tc>
                <a:tc>
                  <a:txBody>
                    <a:bodyPr/>
                    <a:lstStyle/>
                    <a:p>
                      <a:r>
                        <a:rPr lang="id-ID" sz="1400" dirty="0" smtClean="0">
                          <a:latin typeface="Maiandra GD" pitchFamily="34" charset="0"/>
                        </a:rPr>
                        <a:t>Sensor Soil Moisture,</a:t>
                      </a:r>
                    </a:p>
                    <a:p>
                      <a:r>
                        <a:rPr lang="id-ID" sz="1400" dirty="0" smtClean="0">
                          <a:latin typeface="Maiandra GD" pitchFamily="34" charset="0"/>
                        </a:rPr>
                        <a:t>Sensor</a:t>
                      </a:r>
                      <a:r>
                        <a:rPr lang="id-ID" sz="1400" baseline="0" dirty="0" smtClean="0">
                          <a:latin typeface="Maiandra GD" pitchFamily="34" charset="0"/>
                        </a:rPr>
                        <a:t> DHT11</a:t>
                      </a:r>
                    </a:p>
                  </a:txBody>
                  <a:tcPr/>
                </a:tc>
                <a:tc>
                  <a:txBody>
                    <a:bodyPr/>
                    <a:lstStyle/>
                    <a:p>
                      <a:r>
                        <a:rPr lang="id-ID" sz="1400" dirty="0" smtClean="0">
                          <a:latin typeface="Maiandra GD" pitchFamily="34" charset="0"/>
                        </a:rPr>
                        <a:t>Fuzzy </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c>
                  <a:txBody>
                    <a:bodyPr/>
                    <a:lstStyle/>
                    <a:p>
                      <a:r>
                        <a:rPr lang="id-ID" sz="1400" dirty="0" smtClean="0">
                          <a:latin typeface="Maiandra GD" pitchFamily="34" charset="0"/>
                        </a:rPr>
                        <a:t>v</a:t>
                      </a:r>
                      <a:endParaRPr lang="id-ID" sz="1400" dirty="0">
                        <a:latin typeface="Maiandra GD" pitchFamily="34" charset="0"/>
                      </a:endParaRPr>
                    </a:p>
                  </a:txBody>
                  <a:tcPr/>
                </a:tc>
              </a:tr>
            </a:tbl>
          </a:graphicData>
        </a:graphic>
      </p:graphicFrame>
    </p:spTree>
    <p:extLst>
      <p:ext uri="{BB962C8B-B14F-4D97-AF65-F5344CB8AC3E}">
        <p14:creationId xmlns:p14="http://schemas.microsoft.com/office/powerpoint/2010/main" val="4264499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1731</Words>
  <Application>Microsoft Office PowerPoint</Application>
  <PresentationFormat>On-screen Show (16:9)</PresentationFormat>
  <Paragraphs>207</Paragraphs>
  <Slides>28</Slides>
  <Notes>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Related Work</vt:lpstr>
      <vt:lpstr>Specification : </vt:lpstr>
      <vt:lpstr>Specification : </vt:lpstr>
      <vt:lpstr>Specification : </vt:lpstr>
      <vt:lpstr>Specification : </vt:lpstr>
      <vt:lpstr>Uniqness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Terimakasih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Specification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57</cp:revision>
  <dcterms:created xsi:type="dcterms:W3CDTF">2019-04-24T00:12:27Z</dcterms:created>
  <dcterms:modified xsi:type="dcterms:W3CDTF">2019-07-05T03:43:40Z</dcterms:modified>
</cp:coreProperties>
</file>