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sldIdLst>
    <p:sldId id="256" r:id="rId5"/>
    <p:sldId id="257" r:id="rId6"/>
    <p:sldId id="285" r:id="rId7"/>
    <p:sldId id="298" r:id="rId8"/>
    <p:sldId id="260" r:id="rId9"/>
    <p:sldId id="288" r:id="rId10"/>
    <p:sldId id="286" r:id="rId11"/>
    <p:sldId id="307" r:id="rId12"/>
    <p:sldId id="264" r:id="rId13"/>
    <p:sldId id="308" r:id="rId14"/>
    <p:sldId id="309" r:id="rId15"/>
    <p:sldId id="314" r:id="rId16"/>
    <p:sldId id="310" r:id="rId17"/>
    <p:sldId id="311" r:id="rId18"/>
    <p:sldId id="312" r:id="rId19"/>
    <p:sldId id="313" r:id="rId20"/>
    <p:sldId id="299" r:id="rId21"/>
    <p:sldId id="300" r:id="rId22"/>
    <p:sldId id="302" r:id="rId23"/>
    <p:sldId id="306" r:id="rId24"/>
    <p:sldId id="305" r:id="rId25"/>
    <p:sldId id="271" r:id="rId26"/>
    <p:sldId id="28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79"/>
    <a:srgbClr val="C5E6FF"/>
    <a:srgbClr val="79C6FF"/>
    <a:srgbClr val="EA0508"/>
    <a:srgbClr val="FB4B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F31D1A-98D8-4103-B454-6E49993F986B}" v="61" dt="2023-08-21T04:03:26.9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65"/>
    <p:restoredTop sz="94404" autoAdjust="0"/>
  </p:normalViewPr>
  <p:slideViewPr>
    <p:cSldViewPr snapToGrid="0" snapToObjects="1">
      <p:cViewPr varScale="1">
        <p:scale>
          <a:sx n="74" d="100"/>
          <a:sy n="74" d="100"/>
        </p:scale>
        <p:origin x="46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8084E-DB51-1C4E-B0EC-656B6D02646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823F1-E3F1-1D43-A719-CE7272203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9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823F1-E3F1-1D43-A719-CE72722030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43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823F1-E3F1-1D43-A719-CE72722030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71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447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NSGP is important in many societal applications such as identifying patterns in spatial graph data where each node is associated with additional information.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447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One such application is discovering communities in the spatial graph of a city by finding partitions where attributes of the population (e.g., average age, income, education, etc.) are similar and the nodes are spatially close to one another.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447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NSGP problem is important for many societal applications such as identifying homogeneous communities in a spatial graph and detecting interrelated patterns in traffic accidents.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447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This information can then be used to better identify and target these communities.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447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Another application is for Hydrological Response Unit delineation that helps us to understand the spatial variability of the watershed among soil, land use, and topographic characteristics.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447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size constraint allows for flexibility in the partitioning, allowing for more focus to be placed on homogeneity over balanced-size partitions if desired.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447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high-level intent of NSGP is to identify groups of nodes that are related both structurally in the graph and in their attributes.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823F1-E3F1-1D43-A719-CE72722030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0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447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NSGP is important in many societal applications such as identifying patterns in spatial graph data where each node is associated with additional information.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447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One such application is discovering communities in the spatial graph of a city by finding partitions where attributes of the population (e.g., average age, income, education, etc.) are similar and the nodes are spatially close to one another.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447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NSGP problem is important for many societal applications such as identifying homogeneous communities in a spatial graph and detecting interrelated patterns in traffic accidents.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447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This information can then be used to better identify and target these communities.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447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Another application is for Hydrological Response Unit delineation that helps us to understand the spatial variability of the watershed among soil, land use, and topographic characteristics.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447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size constraint allows for flexibility in the partitioning, allowing for more focus to be placed on homogeneity over balanced-size partitions if desired.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4479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high-level intent of NSGP is to identify groups of nodes that are related both structurally in the graph and in their attributes.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823F1-E3F1-1D43-A719-CE72722030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56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823F1-E3F1-1D43-A719-CE72722030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20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823F1-E3F1-1D43-A719-CE72722030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7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823F1-E3F1-1D43-A719-CE72722030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71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823F1-E3F1-1D43-A719-CE72722030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36269" y="5086948"/>
            <a:ext cx="9144000" cy="978519"/>
          </a:xfrm>
        </p:spPr>
        <p:txBody>
          <a:bodyPr anchor="b">
            <a:normAutofit/>
          </a:bodyPr>
          <a:lstStyle>
            <a:lvl1pPr algn="r">
              <a:defRPr sz="24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6269" y="6070918"/>
            <a:ext cx="9144000" cy="686017"/>
          </a:xfrm>
        </p:spPr>
        <p:txBody>
          <a:bodyPr>
            <a:normAutofit/>
          </a:bodyPr>
          <a:lstStyle>
            <a:lvl1pPr marL="0" indent="0" algn="r"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4478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776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535" y="516512"/>
            <a:ext cx="9605082" cy="5934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535" y="1244856"/>
            <a:ext cx="9605082" cy="4674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>
              <a:defRPr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2pPr>
            <a:lvl3pPr>
              <a:defRPr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3pPr>
            <a:lvl4pPr>
              <a:defRPr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4pPr>
            <a:lvl5pPr>
              <a:defRPr baseline="0">
                <a:solidFill>
                  <a:schemeClr val="bg1">
                    <a:lumMod val="9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076" y="1097280"/>
            <a:ext cx="9605082" cy="593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076" y="1825625"/>
            <a:ext cx="96050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69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0447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kern="1200" baseline="0">
          <a:solidFill>
            <a:srgbClr val="004479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4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47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47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47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0585" y="4359350"/>
            <a:ext cx="6868633" cy="1552352"/>
          </a:xfrm>
        </p:spPr>
        <p:txBody>
          <a:bodyPr/>
          <a:lstStyle/>
          <a:p>
            <a:r>
              <a:rPr lang="en-US" dirty="0"/>
              <a:t>Abnormal driving detection using GPS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3860" y="5911702"/>
            <a:ext cx="9930809" cy="845233"/>
          </a:xfrm>
        </p:spPr>
        <p:txBody>
          <a:bodyPr>
            <a:noAutofit/>
          </a:bodyPr>
          <a:lstStyle/>
          <a:p>
            <a:endParaRPr lang="en-US" sz="1600" dirty="0"/>
          </a:p>
          <a:p>
            <a:r>
              <a:rPr lang="en-US" sz="1600" dirty="0"/>
              <a:t>Charles Boateng, </a:t>
            </a:r>
            <a:r>
              <a:rPr lang="en-US" sz="1600" dirty="0" err="1"/>
              <a:t>KwangSoo</a:t>
            </a:r>
            <a:r>
              <a:rPr lang="en-US" sz="1600" dirty="0"/>
              <a:t> Yang, </a:t>
            </a:r>
            <a:r>
              <a:rPr lang="en-US" sz="1600" dirty="0" err="1"/>
              <a:t>Seyedeh</a:t>
            </a:r>
            <a:r>
              <a:rPr lang="en-US" sz="1600" dirty="0"/>
              <a:t> Gol Ara </a:t>
            </a:r>
            <a:r>
              <a:rPr lang="en-US" sz="1600" dirty="0" err="1"/>
              <a:t>Ghoreishi</a:t>
            </a:r>
            <a:r>
              <a:rPr lang="en-US" sz="1600" dirty="0"/>
              <a:t>, </a:t>
            </a:r>
            <a:r>
              <a:rPr lang="en-US" sz="1600" dirty="0" err="1"/>
              <a:t>Jinwoo</a:t>
            </a:r>
            <a:r>
              <a:rPr lang="en-US" sz="1600" dirty="0"/>
              <a:t> Jang, Muhammad Tanveer Jan, Joshua Conniff, </a:t>
            </a:r>
            <a:r>
              <a:rPr lang="en-US" sz="1600" dirty="0" err="1"/>
              <a:t>Borko</a:t>
            </a:r>
            <a:r>
              <a:rPr lang="en-US" sz="1600" dirty="0"/>
              <a:t> </a:t>
            </a:r>
            <a:r>
              <a:rPr lang="en-US" sz="1600" dirty="0" err="1"/>
              <a:t>Furht</a:t>
            </a:r>
            <a:r>
              <a:rPr lang="en-US" sz="1600" dirty="0"/>
              <a:t>, Sonia </a:t>
            </a:r>
            <a:r>
              <a:rPr lang="en-US" sz="1600" dirty="0" err="1"/>
              <a:t>Moshfeghi</a:t>
            </a:r>
            <a:r>
              <a:rPr lang="en-US" sz="1600" dirty="0"/>
              <a:t>, David Newman, Ruth </a:t>
            </a:r>
            <a:r>
              <a:rPr lang="en-US" sz="1600" dirty="0" err="1"/>
              <a:t>Tappen</a:t>
            </a:r>
            <a:r>
              <a:rPr lang="en-US" sz="1600" dirty="0"/>
              <a:t>, </a:t>
            </a:r>
            <a:r>
              <a:rPr lang="en-US" sz="1600" dirty="0" err="1"/>
              <a:t>Jinnan</a:t>
            </a:r>
            <a:r>
              <a:rPr lang="en-US" sz="1600" dirty="0"/>
              <a:t> Zhai, Monica </a:t>
            </a:r>
            <a:r>
              <a:rPr lang="en-US" sz="1600" dirty="0" err="1"/>
              <a:t>Rosseli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80599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559F-F8A9-A2D6-6844-C3977414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DB628-C4C7-1676-C1CE-F4CA023F5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535" y="1630392"/>
            <a:ext cx="9605082" cy="42884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Our dataset consists of older drivers, typically between the ages of 65 and 85 years. These drivers participated in a research project funded by the National Institutes of Health (NIH), which spanned over three years.</a:t>
            </a:r>
          </a:p>
          <a:p>
            <a:pPr marL="0" indent="0">
              <a:buNone/>
            </a:pPr>
            <a:r>
              <a:rPr lang="en-US" dirty="0"/>
              <a:t>Our experiment was divided into two key phases: </a:t>
            </a:r>
          </a:p>
          <a:p>
            <a:r>
              <a:rPr lang="en-US" dirty="0"/>
              <a:t>the Training Phase, where we precisely identified distinct driving behavior clusters within individual segments, and </a:t>
            </a:r>
          </a:p>
          <a:p>
            <a:r>
              <a:rPr lang="en-US" dirty="0"/>
              <a:t>the Testing Phase, which involved evaluating the model's ability to detect abnormal driving behavior using data from two drivers with known outcomes.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659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AF2CD-67A6-598A-3321-1F0279B0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22652-6258-A2A5-E56C-18E764AE5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535" y="1244856"/>
            <a:ext cx="8389801" cy="397729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We begin to cluster a driving segment for each driver.</a:t>
            </a:r>
          </a:p>
          <a:p>
            <a:endParaRPr lang="en-US" dirty="0"/>
          </a:p>
        </p:txBody>
      </p:sp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E3A252BC-6348-5C83-3B1C-D35115588F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734"/>
          <a:stretch/>
        </p:blipFill>
        <p:spPr>
          <a:xfrm>
            <a:off x="2820838" y="1889186"/>
            <a:ext cx="8013940" cy="427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AF2CD-67A6-598A-3321-1F0279B0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22652-6258-A2A5-E56C-18E764AE5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535" y="1244856"/>
            <a:ext cx="8389801" cy="3977292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pic>
        <p:nvPicPr>
          <p:cNvPr id="7" name="Picture 6" descr="A graph with red and blue bars&#10;&#10;Description automatically generated">
            <a:extLst>
              <a:ext uri="{FF2B5EF4-FFF2-40B4-BE49-F238E27FC236}">
                <a16:creationId xmlns:a16="http://schemas.microsoft.com/office/drawing/2014/main" id="{6B6271F9-0BE7-7469-96AC-A44C212BA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155" y="1871932"/>
            <a:ext cx="7417181" cy="422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37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0CEA-B577-D1CE-F90E-821DFE90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</a:p>
        </p:txBody>
      </p:sp>
      <p:pic>
        <p:nvPicPr>
          <p:cNvPr id="5" name="Content Placeholder 4" descr="A graph with numbers and red and blue bars&#10;&#10;Description automatically generated">
            <a:extLst>
              <a:ext uri="{FF2B5EF4-FFF2-40B4-BE49-F238E27FC236}">
                <a16:creationId xmlns:a16="http://schemas.microsoft.com/office/drawing/2014/main" id="{1D1366AF-A94E-8FE0-8746-B2406D81B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378" y="1587259"/>
            <a:ext cx="7513607" cy="4373593"/>
          </a:xfrm>
        </p:spPr>
      </p:pic>
    </p:spTree>
    <p:extLst>
      <p:ext uri="{BB962C8B-B14F-4D97-AF65-F5344CB8AC3E}">
        <p14:creationId xmlns:p14="http://schemas.microsoft.com/office/powerpoint/2010/main" val="3079369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2E80-53BE-9B1A-22A1-044D07EE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91D40-B217-0543-856F-74C01239D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2.   Based on the number of normal and abnormal segments, we cluster each driver by day.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84081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red and blue rectangles&#10;&#10;Description automatically generated">
            <a:extLst>
              <a:ext uri="{FF2B5EF4-FFF2-40B4-BE49-F238E27FC236}">
                <a16:creationId xmlns:a16="http://schemas.microsoft.com/office/drawing/2014/main" id="{3193290E-9535-D188-42F4-65AD58802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1064" y="345056"/>
            <a:ext cx="4994693" cy="6349041"/>
          </a:xfrm>
        </p:spPr>
      </p:pic>
    </p:spTree>
    <p:extLst>
      <p:ext uri="{BB962C8B-B14F-4D97-AF65-F5344CB8AC3E}">
        <p14:creationId xmlns:p14="http://schemas.microsoft.com/office/powerpoint/2010/main" val="2868275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6F949-75CF-D51F-121B-4111F58D8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CD83A-619A-F2EC-CE85-12E10F956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3.   Based on the number of normal and abnormal days for a driver, we decide if the driver is normal or not.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4393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3141" y="585091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43278" y="58509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1BF371-7BE6-D52C-DC4C-C81AC28D1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20EB6BF-3BBB-FE4B-84C0-BEAADEB1E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293" y="1109919"/>
            <a:ext cx="10067027" cy="559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07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3141" y="585091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43278" y="58509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pic>
        <p:nvPicPr>
          <p:cNvPr id="6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6208E29-1591-26CA-98A4-54F2016AA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823" y="1244600"/>
            <a:ext cx="9851365" cy="5449498"/>
          </a:xfrm>
        </p:spPr>
      </p:pic>
    </p:spTree>
    <p:extLst>
      <p:ext uri="{BB962C8B-B14F-4D97-AF65-F5344CB8AC3E}">
        <p14:creationId xmlns:p14="http://schemas.microsoft.com/office/powerpoint/2010/main" val="2040387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3D13-6F0E-3FC7-C1BC-EBC8DF655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pic>
        <p:nvPicPr>
          <p:cNvPr id="4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D57A1BB-EBF9-C0CB-B8DF-EAF4411FC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70" y="1267092"/>
            <a:ext cx="9799607" cy="5427005"/>
          </a:xfrm>
        </p:spPr>
      </p:pic>
    </p:spTree>
    <p:extLst>
      <p:ext uri="{BB962C8B-B14F-4D97-AF65-F5344CB8AC3E}">
        <p14:creationId xmlns:p14="http://schemas.microsoft.com/office/powerpoint/2010/main" val="1818055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076" y="2087591"/>
            <a:ext cx="9605082" cy="4089371"/>
          </a:xfrm>
        </p:spPr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Problem Definition 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Contribution</a:t>
            </a:r>
          </a:p>
          <a:p>
            <a:r>
              <a:rPr lang="en-US" dirty="0"/>
              <a:t>Our approach:</a:t>
            </a:r>
          </a:p>
          <a:p>
            <a:r>
              <a:rPr lang="en-US" dirty="0"/>
              <a:t>Experiment and Validation</a:t>
            </a:r>
          </a:p>
          <a:p>
            <a:r>
              <a:rPr lang="en-US" dirty="0"/>
              <a:t>Case Study</a:t>
            </a:r>
          </a:p>
          <a:p>
            <a:r>
              <a:rPr lang="en-US" dirty="0"/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1829013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D6F8-C686-DE2B-EEB7-FBDA2052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pic>
        <p:nvPicPr>
          <p:cNvPr id="4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C756133-A9A8-1399-5C09-D04161449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35" y="1244599"/>
            <a:ext cx="9839039" cy="5380487"/>
          </a:xfrm>
        </p:spPr>
      </p:pic>
    </p:spTree>
    <p:extLst>
      <p:ext uri="{BB962C8B-B14F-4D97-AF65-F5344CB8AC3E}">
        <p14:creationId xmlns:p14="http://schemas.microsoft.com/office/powerpoint/2010/main" val="343522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706F-C834-E617-CF8F-9BCB5BAFC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pic>
        <p:nvPicPr>
          <p:cNvPr id="8" name="Content Placeholder 7" descr="A aerial view of a road&#10;&#10;Description automatically generated">
            <a:extLst>
              <a:ext uri="{FF2B5EF4-FFF2-40B4-BE49-F238E27FC236}">
                <a16:creationId xmlns:a16="http://schemas.microsoft.com/office/drawing/2014/main" id="{1D684ADA-30D2-F4F6-0532-1B472D96B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535" y="1244600"/>
            <a:ext cx="9701016" cy="5363234"/>
          </a:xfrm>
        </p:spPr>
      </p:pic>
    </p:spTree>
    <p:extLst>
      <p:ext uri="{BB962C8B-B14F-4D97-AF65-F5344CB8AC3E}">
        <p14:creationId xmlns:p14="http://schemas.microsoft.com/office/powerpoint/2010/main" val="3268218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535" y="1388853"/>
            <a:ext cx="9605082" cy="4530032"/>
          </a:xfrm>
        </p:spPr>
        <p:txBody>
          <a:bodyPr/>
          <a:lstStyle/>
          <a:p>
            <a:r>
              <a:rPr lang="en-US" dirty="0"/>
              <a:t>The ADD problem is important for societal applications notably in the realm of transportation safety.</a:t>
            </a:r>
          </a:p>
          <a:p>
            <a:r>
              <a:rPr lang="en-US" dirty="0"/>
              <a:t>We suggested using GPS data for extracting real-time driving attributes from drivers, offering a novel approach to leverage this valuable data source.</a:t>
            </a:r>
          </a:p>
          <a:p>
            <a:r>
              <a:rPr lang="en-US" dirty="0"/>
              <a:t>We proposed the combination of both Singular Value Decomposition and k-means to reduce dimensionality and classify drivers.</a:t>
            </a:r>
          </a:p>
          <a:p>
            <a:pPr marL="0" indent="0">
              <a:buNone/>
            </a:pPr>
            <a:r>
              <a:rPr lang="en-US" b="1" dirty="0"/>
              <a:t>Future:</a:t>
            </a:r>
          </a:p>
          <a:p>
            <a:pPr lvl="1"/>
            <a:r>
              <a:rPr lang="en-US" dirty="0"/>
              <a:t>Exploration of the influence of external factors such as weather conditions, road quality, or traffic density on driving behavior.</a:t>
            </a:r>
          </a:p>
          <a:p>
            <a:pPr lvl="1"/>
            <a:r>
              <a:rPr lang="en-US" dirty="0"/>
              <a:t>Incorporating data from other vehicle sensors. Integration of sensor data from accelerometers, gyroscopes, and even cameras could provide a more comprehensive view of driver behavior. </a:t>
            </a:r>
          </a:p>
          <a:p>
            <a:pPr lvl="1"/>
            <a:r>
              <a:rPr lang="en-US" dirty="0"/>
              <a:t>Enhanced classification system, such as a 5-star rating system, could be explored to provide a more nuanced and detailed assessment of driving behaviors.</a:t>
            </a:r>
          </a:p>
        </p:txBody>
      </p:sp>
    </p:spTree>
    <p:extLst>
      <p:ext uri="{BB962C8B-B14F-4D97-AF65-F5344CB8AC3E}">
        <p14:creationId xmlns:p14="http://schemas.microsoft.com/office/powerpoint/2010/main" val="334659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2076" y="672662"/>
            <a:ext cx="9605082" cy="550430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9922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535" y="516512"/>
            <a:ext cx="9605082" cy="484152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15" name="Content Placeholder 14" descr="A graph of a car accident&#10;&#10;Description automatically generated">
            <a:extLst>
              <a:ext uri="{FF2B5EF4-FFF2-40B4-BE49-F238E27FC236}">
                <a16:creationId xmlns:a16="http://schemas.microsoft.com/office/drawing/2014/main" id="{A5876A30-2555-61C1-CABE-F1FD88464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242869" y="1311216"/>
            <a:ext cx="9213010" cy="4537494"/>
          </a:xfrm>
        </p:spPr>
      </p:pic>
    </p:spTree>
    <p:extLst>
      <p:ext uri="{BB962C8B-B14F-4D97-AF65-F5344CB8AC3E}">
        <p14:creationId xmlns:p14="http://schemas.microsoft.com/office/powerpoint/2010/main" val="19829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535" y="516512"/>
            <a:ext cx="9605082" cy="484152"/>
          </a:xfrm>
        </p:spPr>
        <p:txBody>
          <a:bodyPr>
            <a:normAutofit/>
          </a:bodyPr>
          <a:lstStyle/>
          <a:p>
            <a:r>
              <a:rPr lang="en-US" sz="2800" dirty="0"/>
              <a:t>Motivation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7474DE3-7EEA-F6B5-3DA8-1D5A09592C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6554812"/>
              </p:ext>
            </p:extLst>
          </p:nvPr>
        </p:nvGraphicFramePr>
        <p:xfrm>
          <a:off x="2039938" y="1335367"/>
          <a:ext cx="9916273" cy="914401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16273">
                  <a:extLst>
                    <a:ext uri="{9D8B030D-6E8A-4147-A177-3AD203B41FA5}">
                      <a16:colId xmlns:a16="http://schemas.microsoft.com/office/drawing/2014/main" val="1321143740"/>
                    </a:ext>
                  </a:extLst>
                </a:gridCol>
              </a:tblGrid>
              <a:tr h="914401">
                <a:tc>
                  <a:txBody>
                    <a:bodyPr/>
                    <a:lstStyle/>
                    <a:p>
                      <a:r>
                        <a:rPr lang="en-US" dirty="0"/>
                        <a:t>Application                                    Benefit of Abnormal driving detection using GPS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1502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E8124D7-83C4-D435-BBCC-CCD3A2920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931000"/>
              </p:ext>
            </p:extLst>
          </p:nvPr>
        </p:nvGraphicFramePr>
        <p:xfrm>
          <a:off x="2031999" y="2249767"/>
          <a:ext cx="9924212" cy="881621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9924212">
                  <a:extLst>
                    <a:ext uri="{9D8B030D-6E8A-4147-A177-3AD203B41FA5}">
                      <a16:colId xmlns:a16="http://schemas.microsoft.com/office/drawing/2014/main" val="1946590838"/>
                    </a:ext>
                  </a:extLst>
                </a:gridCol>
              </a:tblGrid>
              <a:tr h="881621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 Conduct Insights                </a:t>
                      </a:r>
                      <a:r>
                        <a:rPr lang="en-US" dirty="0"/>
                        <a:t>Identify patterns such as distracted driving, drowsy  </a:t>
                      </a:r>
                    </a:p>
                    <a:p>
                      <a:r>
                        <a:rPr lang="en-US" sz="1800" dirty="0"/>
                        <a:t>                                                         driving and signs of impaired driving.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27098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5EC03A-25DE-766A-8279-AD3B80EAD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434564"/>
              </p:ext>
            </p:extLst>
          </p:nvPr>
        </p:nvGraphicFramePr>
        <p:xfrm>
          <a:off x="2039938" y="3131388"/>
          <a:ext cx="9924211" cy="79363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9924211">
                  <a:extLst>
                    <a:ext uri="{9D8B030D-6E8A-4147-A177-3AD203B41FA5}">
                      <a16:colId xmlns:a16="http://schemas.microsoft.com/office/drawing/2014/main" val="2985141454"/>
                    </a:ext>
                  </a:extLst>
                </a:gridCol>
              </a:tblGrid>
              <a:tr h="79363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Elderly and Dementia Care           Assisting older drivers with dementia.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3612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B32F89-3039-983B-1C58-A05586819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897062"/>
              </p:ext>
            </p:extLst>
          </p:nvPr>
        </p:nvGraphicFramePr>
        <p:xfrm>
          <a:off x="2031999" y="3925018"/>
          <a:ext cx="9932150" cy="8816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32150">
                  <a:extLst>
                    <a:ext uri="{9D8B030D-6E8A-4147-A177-3AD203B41FA5}">
                      <a16:colId xmlns:a16="http://schemas.microsoft.com/office/drawing/2014/main" val="4182599447"/>
                    </a:ext>
                  </a:extLst>
                </a:gridCol>
              </a:tblGrid>
              <a:tr h="881620">
                <a:tc>
                  <a:txBody>
                    <a:bodyPr/>
                    <a:lstStyle/>
                    <a:p>
                      <a:r>
                        <a:rPr lang="en-US" dirty="0"/>
                        <a:t>Insurance Risk Assessment         Insurance companies can accurately evaluate a driver’s      </a:t>
                      </a:r>
                    </a:p>
                    <a:p>
                      <a:r>
                        <a:rPr lang="en-US" dirty="0"/>
                        <a:t>                                                         record.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64914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D9C6A4A-80CE-3EBF-C972-396024CDC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049447"/>
              </p:ext>
            </p:extLst>
          </p:nvPr>
        </p:nvGraphicFramePr>
        <p:xfrm>
          <a:off x="2039937" y="4806638"/>
          <a:ext cx="9924211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924211">
                  <a:extLst>
                    <a:ext uri="{9D8B030D-6E8A-4147-A177-3AD203B41FA5}">
                      <a16:colId xmlns:a16="http://schemas.microsoft.com/office/drawing/2014/main" val="107260366"/>
                    </a:ext>
                  </a:extLst>
                </a:gridCol>
              </a:tblGrid>
              <a:tr h="881620">
                <a:tc>
                  <a:txBody>
                    <a:bodyPr/>
                    <a:lstStyle/>
                    <a:p>
                      <a:r>
                        <a:rPr lang="en-US" dirty="0"/>
                        <a:t>Optimizing emergency                  Valuable tool in optimizing emergency response </a:t>
                      </a:r>
                    </a:p>
                    <a:p>
                      <a:r>
                        <a:rPr lang="en-US" dirty="0"/>
                        <a:t>response                                        strategies.</a:t>
                      </a:r>
                    </a:p>
                    <a:p>
                      <a:r>
                        <a:rPr lang="en-US" dirty="0"/>
                        <a:t>                   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191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6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96360" y="1449237"/>
            <a:ext cx="9994357" cy="52621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/>
              <a:t>Input</a:t>
            </a:r>
            <a:r>
              <a:rPr lang="en-US" sz="2200" dirty="0"/>
              <a:t>: A dataset of driving segments, each comprising timestamped spatial points and GPS-derived features (</a:t>
            </a:r>
            <a:r>
              <a:rPr lang="en-US" sz="2200" dirty="0" err="1"/>
              <a:t>sog</a:t>
            </a:r>
            <a:r>
              <a:rPr lang="en-US" sz="2200" dirty="0"/>
              <a:t>, cog, </a:t>
            </a:r>
            <a:r>
              <a:rPr lang="en-US" sz="2200" dirty="0" err="1"/>
              <a:t>lon</a:t>
            </a:r>
            <a:r>
              <a:rPr lang="en-US" sz="2200" dirty="0"/>
              <a:t>, </a:t>
            </a:r>
            <a:r>
              <a:rPr lang="en-US" sz="2200" dirty="0" err="1"/>
              <a:t>lat</a:t>
            </a:r>
            <a:r>
              <a:rPr lang="en-US" sz="2200" dirty="0"/>
              <a:t>) with:</a:t>
            </a:r>
          </a:p>
          <a:p>
            <a:pPr lvl="1"/>
            <a:r>
              <a:rPr lang="en-US" sz="2200" dirty="0"/>
              <a:t>a </a:t>
            </a:r>
            <a:r>
              <a:rPr lang="en-US" sz="2400" dirty="0"/>
              <a:t>set of derived driving features including the normalized change for the speed over ground (S), course over ground (C), longitude (</a:t>
            </a:r>
            <a:r>
              <a:rPr lang="en-US" sz="2400" dirty="0" err="1"/>
              <a:t>lon</a:t>
            </a:r>
            <a:r>
              <a:rPr lang="en-US" sz="2400" dirty="0"/>
              <a:t>), and latitude (</a:t>
            </a:r>
            <a:r>
              <a:rPr lang="en-US" sz="2400" dirty="0" err="1"/>
              <a:t>lat</a:t>
            </a:r>
            <a:r>
              <a:rPr lang="en-US" sz="2400" dirty="0"/>
              <a:t>).</a:t>
            </a:r>
            <a:endParaRPr lang="en-US" sz="2200" dirty="0"/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Output</a:t>
            </a:r>
            <a:r>
              <a:rPr lang="en-US" sz="2200" dirty="0"/>
              <a:t>: Abnormal Driving Detection (ADD)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Objective</a:t>
            </a:r>
            <a:r>
              <a:rPr lang="en-US" sz="2200" dirty="0"/>
              <a:t>: </a:t>
            </a:r>
          </a:p>
          <a:p>
            <a:pPr lvl="1"/>
            <a:r>
              <a:rPr lang="en-US" sz="2200" dirty="0"/>
              <a:t>Minimize the dissimilarity between driving records by partitioning them into two distinct homogeneous groups.</a:t>
            </a:r>
          </a:p>
        </p:txBody>
      </p:sp>
    </p:spTree>
    <p:extLst>
      <p:ext uri="{BB962C8B-B14F-4D97-AF65-F5344CB8AC3E}">
        <p14:creationId xmlns:p14="http://schemas.microsoft.com/office/powerpoint/2010/main" val="65671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Basic Concepts</a:t>
            </a:r>
            <a:endParaRPr lang="en-US" sz="2800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535" y="1244856"/>
            <a:ext cx="9959808" cy="5371604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/>
              <a:t>GPS Driving Features</a:t>
            </a:r>
          </a:p>
          <a:p>
            <a:pPr marL="0" indent="0">
              <a:buNone/>
            </a:pPr>
            <a:r>
              <a:rPr lang="en-US" sz="2400" dirty="0"/>
              <a:t>Longitude is the measurement of how far east or west a point is from the Prime Meridian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Latitude is the measurement of how far north or south a point is from the Equator.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COG stands for Course Over Ground. It is the direction in which the vehicle is heading, measured in degrees.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SOG stands for Speed Over Ground. It is the speed of the vehicle irrespective of external factors like currents or wind. , measured in knots.</a:t>
            </a:r>
          </a:p>
          <a:p>
            <a:pPr marL="0" indent="0">
              <a:buNone/>
            </a:pP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718085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07097" y="3640000"/>
            <a:ext cx="223966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4479"/>
                </a:solidFill>
              </a:rPr>
              <a:t>    Our Approach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4E0D94-74CE-92BB-A956-D79ADEB8FD34}"/>
              </a:ext>
            </a:extLst>
          </p:cNvPr>
          <p:cNvSpPr/>
          <p:nvPr/>
        </p:nvSpPr>
        <p:spPr>
          <a:xfrm>
            <a:off x="7522234" y="2424546"/>
            <a:ext cx="2907484" cy="4241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4479"/>
                </a:solidFill>
                <a:latin typeface="AtlasGrotesk"/>
              </a:rPr>
              <a:t>Real World Data</a:t>
            </a:r>
            <a:endParaRPr lang="en-US" dirty="0">
              <a:solidFill>
                <a:srgbClr val="004479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E8FA60-EC16-DE7E-18F6-00B48FACC7FE}"/>
              </a:ext>
            </a:extLst>
          </p:cNvPr>
          <p:cNvSpPr/>
          <p:nvPr/>
        </p:nvSpPr>
        <p:spPr>
          <a:xfrm>
            <a:off x="5392274" y="1335285"/>
            <a:ext cx="2914964" cy="45358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4479"/>
                </a:solidFill>
                <a:latin typeface="AtlasGrotesk"/>
              </a:rPr>
              <a:t>Abnormal Driving Detection</a:t>
            </a:r>
            <a:endParaRPr lang="en-US" dirty="0">
              <a:solidFill>
                <a:srgbClr val="004479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750E1E-C86C-67C4-8A1F-EDDC4D7700D9}"/>
              </a:ext>
            </a:extLst>
          </p:cNvPr>
          <p:cNvSpPr/>
          <p:nvPr/>
        </p:nvSpPr>
        <p:spPr>
          <a:xfrm>
            <a:off x="3053751" y="2424545"/>
            <a:ext cx="2622430" cy="453587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4479"/>
                </a:solidFill>
                <a:latin typeface="AtlasGrotesk"/>
              </a:rPr>
              <a:t>Generative Data Models</a:t>
            </a:r>
            <a:endParaRPr lang="en-US" dirty="0">
              <a:solidFill>
                <a:srgbClr val="004479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E38A75-7808-C6C0-1188-A7F8DBB0F064}"/>
              </a:ext>
            </a:extLst>
          </p:cNvPr>
          <p:cNvSpPr/>
          <p:nvPr/>
        </p:nvSpPr>
        <p:spPr>
          <a:xfrm>
            <a:off x="4661935" y="3302700"/>
            <a:ext cx="2203607" cy="6771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4479"/>
                </a:solidFill>
                <a:latin typeface="AtlasGrotesk"/>
              </a:rPr>
              <a:t>Gaussian Mixture Models</a:t>
            </a:r>
            <a:endParaRPr lang="en-US" dirty="0">
              <a:solidFill>
                <a:srgbClr val="004479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D305EE5-2AF2-8051-0E44-A9101FD50ACA}"/>
              </a:ext>
            </a:extLst>
          </p:cNvPr>
          <p:cNvSpPr/>
          <p:nvPr/>
        </p:nvSpPr>
        <p:spPr>
          <a:xfrm>
            <a:off x="1818753" y="3302700"/>
            <a:ext cx="2203607" cy="67716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4479"/>
                </a:solidFill>
                <a:latin typeface="AtlasGrotesk"/>
              </a:rPr>
              <a:t>Hidden Markov Models</a:t>
            </a:r>
            <a:endParaRPr lang="en-US" dirty="0">
              <a:solidFill>
                <a:srgbClr val="004479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4D1B9D-48D1-E9F8-247E-DAED3682DE87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4364966" y="1788872"/>
            <a:ext cx="2484790" cy="63567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57FA211-7F13-014A-194A-7D4DDF1AFC66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6849756" y="1788872"/>
            <a:ext cx="1914682" cy="5934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DD3B078-E866-542F-FA9F-340984AED80C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 flipH="1">
            <a:off x="2920557" y="2878132"/>
            <a:ext cx="1444409" cy="42456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C039525-F6F3-44FD-2B7C-9483823898A5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4364966" y="2878132"/>
            <a:ext cx="1398773" cy="42456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7857703-6A22-2C6F-4A68-E25402CAC07C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8972300" y="2848669"/>
            <a:ext cx="3676" cy="67716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738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3D4F6-98C8-1EC8-4D59-C6CBC80A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9546C016-1F7D-EF8F-F12E-C0E0A7486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8860" y="1354348"/>
            <a:ext cx="7280695" cy="4804912"/>
          </a:xfrm>
        </p:spPr>
      </p:pic>
    </p:spTree>
    <p:extLst>
      <p:ext uri="{BB962C8B-B14F-4D97-AF65-F5344CB8AC3E}">
        <p14:creationId xmlns:p14="http://schemas.microsoft.com/office/powerpoint/2010/main" val="52393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535" y="516511"/>
            <a:ext cx="9605082" cy="1001737"/>
          </a:xfrm>
        </p:spPr>
        <p:txBody>
          <a:bodyPr>
            <a:normAutofit/>
          </a:bodyPr>
          <a:lstStyle/>
          <a:p>
            <a:r>
              <a:rPr lang="en-US" sz="2800" dirty="0"/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9535" y="1906438"/>
            <a:ext cx="9605082" cy="40124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We introduced </a:t>
            </a:r>
            <a:r>
              <a:rPr lang="en-US" sz="2400" i="0" dirty="0">
                <a:effectLst/>
              </a:rPr>
              <a:t>Real-World GPS Data Integration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We applied an </a:t>
            </a:r>
            <a:r>
              <a:rPr lang="en-US" sz="2400" i="0" dirty="0">
                <a:effectLst/>
              </a:rPr>
              <a:t>Efficient-Enhancing Technique</a:t>
            </a:r>
            <a:r>
              <a:rPr lang="en-US" sz="24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We applied advancements in ADD Using GPS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We experimentally evaluated our proposed algorithm using real-world datasets. Experimental results and a case study demonstrate that our approach efficiently classified a driver as normal or abnormal based on GPS data records.</a:t>
            </a:r>
          </a:p>
        </p:txBody>
      </p:sp>
    </p:spTree>
    <p:extLst>
      <p:ext uri="{BB962C8B-B14F-4D97-AF65-F5344CB8AC3E}">
        <p14:creationId xmlns:p14="http://schemas.microsoft.com/office/powerpoint/2010/main" val="2416541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981C08FE9C3E42B12203907B97A8CF" ma:contentTypeVersion="0" ma:contentTypeDescription="Create a new document." ma:contentTypeScope="" ma:versionID="fabc1044ef6f4121b1d516aa24513ba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0cf97854ddd5d029a261d64056fa34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5F41B6-965A-41E3-9315-5C9B92E67C87}">
  <ds:schemaRefs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782F390-F02A-456E-B1D9-46019C7386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CBF739D-96B0-4A8B-9CE6-35BC60E4C1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13366</TotalTime>
  <Words>1078</Words>
  <Application>Microsoft Office PowerPoint</Application>
  <PresentationFormat>Widescreen</PresentationFormat>
  <Paragraphs>106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AtlasGrotesk</vt:lpstr>
      <vt:lpstr>Calibri</vt:lpstr>
      <vt:lpstr>Wingdings</vt:lpstr>
      <vt:lpstr>Office Theme</vt:lpstr>
      <vt:lpstr>Abnormal driving detection using GPS Data</vt:lpstr>
      <vt:lpstr>Outline</vt:lpstr>
      <vt:lpstr>Motivation</vt:lpstr>
      <vt:lpstr>Motivation</vt:lpstr>
      <vt:lpstr>Problem Definition</vt:lpstr>
      <vt:lpstr>Basic Concepts</vt:lpstr>
      <vt:lpstr>Related Work</vt:lpstr>
      <vt:lpstr>Our Approach</vt:lpstr>
      <vt:lpstr>Contributions</vt:lpstr>
      <vt:lpstr>Experiment </vt:lpstr>
      <vt:lpstr>Experiment </vt:lpstr>
      <vt:lpstr>Experiment </vt:lpstr>
      <vt:lpstr>Experiment </vt:lpstr>
      <vt:lpstr>Experiment </vt:lpstr>
      <vt:lpstr>PowerPoint Presentation</vt:lpstr>
      <vt:lpstr>Experiment </vt:lpstr>
      <vt:lpstr>Case Study</vt:lpstr>
      <vt:lpstr>Case Study</vt:lpstr>
      <vt:lpstr>Case Study</vt:lpstr>
      <vt:lpstr>Case Study</vt:lpstr>
      <vt:lpstr>Case Study</vt:lpstr>
      <vt:lpstr>Conclusion and 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Charles Boateng</cp:lastModifiedBy>
  <cp:revision>111</cp:revision>
  <dcterms:created xsi:type="dcterms:W3CDTF">2019-04-17T14:47:58Z</dcterms:created>
  <dcterms:modified xsi:type="dcterms:W3CDTF">2023-12-06T18:28:58Z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0x0101002D981C08FE9C3E42B12203907B97A8CF</vt:lpwstr>
  </property>
</Properties>
</file>