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4" r:id="rId8"/>
    <p:sldId id="261" r:id="rId9"/>
    <p:sldId id="262" r:id="rId10"/>
    <p:sldId id="276" r:id="rId11"/>
    <p:sldId id="263" r:id="rId12"/>
    <p:sldId id="264" r:id="rId13"/>
    <p:sldId id="266" r:id="rId14"/>
    <p:sldId id="267" r:id="rId15"/>
    <p:sldId id="265" r:id="rId16"/>
    <p:sldId id="270" r:id="rId17"/>
    <p:sldId id="269" r:id="rId18"/>
    <p:sldId id="268" r:id="rId19"/>
    <p:sldId id="275" r:id="rId20"/>
    <p:sldId id="271" r:id="rId21"/>
    <p:sldId id="272"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2F76C1-B7F5-3922-5519-5E877FF1BA6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09C10C8-38DE-67F2-680E-FC1A35E6A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6CE87A4-C2DA-11CB-2E68-F2F0927B3295}"/>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5" name="Alt Bilgi Yer Tutucusu 4">
            <a:extLst>
              <a:ext uri="{FF2B5EF4-FFF2-40B4-BE49-F238E27FC236}">
                <a16:creationId xmlns:a16="http://schemas.microsoft.com/office/drawing/2014/main" id="{17FD184A-2515-D642-F616-D44E38FDAA7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9DAE1D-CFD3-4EE2-C159-D59E6E88D508}"/>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358952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D60F71-D1EA-06FE-DA63-A84F900A706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6EA35F1-A579-F37B-6AEB-87F7CAF9592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E6ED650-BFDF-3555-912F-56F861CA0FC0}"/>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5" name="Alt Bilgi Yer Tutucusu 4">
            <a:extLst>
              <a:ext uri="{FF2B5EF4-FFF2-40B4-BE49-F238E27FC236}">
                <a16:creationId xmlns:a16="http://schemas.microsoft.com/office/drawing/2014/main" id="{CC07BA0A-DB80-53AC-7440-0488A2BBF4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7FE058A-B756-609C-AC1B-230D6E25E15D}"/>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121974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8E02059-E03F-9AAE-AABE-ABF691D5582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6D2713F-92DD-4A54-4BE9-9C6D6008CAC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556218-AF1E-C600-0F7D-88186C64E303}"/>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5" name="Alt Bilgi Yer Tutucusu 4">
            <a:extLst>
              <a:ext uri="{FF2B5EF4-FFF2-40B4-BE49-F238E27FC236}">
                <a16:creationId xmlns:a16="http://schemas.microsoft.com/office/drawing/2014/main" id="{31DB25C2-E7F7-150F-677D-40F42A5809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B3779F-4994-AE4E-39C3-D9F1D2743823}"/>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192325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F8248-373D-7BC1-904B-1576A26D5D5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1DFA9ED-0FC3-D19F-5076-7135CDD8B80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B87C68-9FA5-4DB3-655F-3AF7CBF2361F}"/>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5" name="Alt Bilgi Yer Tutucusu 4">
            <a:extLst>
              <a:ext uri="{FF2B5EF4-FFF2-40B4-BE49-F238E27FC236}">
                <a16:creationId xmlns:a16="http://schemas.microsoft.com/office/drawing/2014/main" id="{8CF1A625-3FF2-E7A7-A16C-8C88022155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65CBEE-4912-739E-1453-418BF01E8C15}"/>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401432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89D6BE-E572-FB6F-FAFF-D62D94039D7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4EFFF0C-321A-8536-3730-EEAC55C23F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C0B0A9D-3960-D313-71F8-C9DCDC31E41F}"/>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5" name="Alt Bilgi Yer Tutucusu 4">
            <a:extLst>
              <a:ext uri="{FF2B5EF4-FFF2-40B4-BE49-F238E27FC236}">
                <a16:creationId xmlns:a16="http://schemas.microsoft.com/office/drawing/2014/main" id="{1D8F7F3F-6A13-62CD-8C19-C93D42837C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8DC06A-AD1D-769C-B1E5-D04291FAC015}"/>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347113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C5365-4025-6BFF-D3CB-8B93CE7DBF5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E61C112-65FF-A61F-33D9-9B9F079122F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B1A0BEC-52B6-65A4-A10D-9F0F1ADDE67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FDE63B0-95D3-141A-5D9A-F960CD04EE39}"/>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6" name="Alt Bilgi Yer Tutucusu 5">
            <a:extLst>
              <a:ext uri="{FF2B5EF4-FFF2-40B4-BE49-F238E27FC236}">
                <a16:creationId xmlns:a16="http://schemas.microsoft.com/office/drawing/2014/main" id="{11F638C4-B01D-7259-10E0-5A70B4A6AAD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90E1750-A7C8-4880-30C9-79BFD6A6FE17}"/>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272158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8B55A3-3676-A825-E0DC-B1ECDBF269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DA0B802-164D-9393-3537-B02D317A4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049C016-691F-22CB-1F28-DC40E2F0328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366D629-843A-AD6C-EB3F-A4B4FDDD9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E6189DD-39CB-CF8E-9AEB-0985475F88B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11BF994-3D9D-23B2-79D6-FC2ECE3CCB5E}"/>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8" name="Alt Bilgi Yer Tutucusu 7">
            <a:extLst>
              <a:ext uri="{FF2B5EF4-FFF2-40B4-BE49-F238E27FC236}">
                <a16:creationId xmlns:a16="http://schemas.microsoft.com/office/drawing/2014/main" id="{69AE71DA-9553-4BC5-CA3B-B5FE888C61C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ACD3E2E-888F-D9FD-286E-56C2DD75407E}"/>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195530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0B4AC4-3672-D9DB-C60D-6744C085C28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93CB844-052E-7E34-9C34-152F28B0FB7D}"/>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4" name="Alt Bilgi Yer Tutucusu 3">
            <a:extLst>
              <a:ext uri="{FF2B5EF4-FFF2-40B4-BE49-F238E27FC236}">
                <a16:creationId xmlns:a16="http://schemas.microsoft.com/office/drawing/2014/main" id="{DDAA3B14-72CC-8197-890F-B6EF730ED08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D0351EB-6154-C201-8629-B1B3367A3E26}"/>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31772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7652969-CC7F-4EA9-D027-0036F6CF8BCC}"/>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3" name="Alt Bilgi Yer Tutucusu 2">
            <a:extLst>
              <a:ext uri="{FF2B5EF4-FFF2-40B4-BE49-F238E27FC236}">
                <a16:creationId xmlns:a16="http://schemas.microsoft.com/office/drawing/2014/main" id="{040E7EA7-8454-237A-9695-CD21A15A858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BFB6796-91D8-2181-7C1B-9FC01A181A2D}"/>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230124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56799D-300D-C8A9-0BB3-0D20B015F09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E0746A6-0A23-ECE2-DB7C-24A2F1129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C9EE5C3-6416-F04B-4ABE-D9AEF013B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30BEAAD-4AFE-1F7B-C283-F3F3B88354A1}"/>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6" name="Alt Bilgi Yer Tutucusu 5">
            <a:extLst>
              <a:ext uri="{FF2B5EF4-FFF2-40B4-BE49-F238E27FC236}">
                <a16:creationId xmlns:a16="http://schemas.microsoft.com/office/drawing/2014/main" id="{1CA00099-2385-53DA-34E4-A13138734B2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C71619-C5B9-34D3-7C5C-1806EB911E5D}"/>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192794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163100-6F71-FEB7-B46B-740A18FA0BA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9598F18-6A7F-FE52-C497-73AFAFBEA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B87E491-C94E-8497-0BA2-F1D6651F6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45BCE86-68C3-47AA-DDDC-E812367D68EB}"/>
              </a:ext>
            </a:extLst>
          </p:cNvPr>
          <p:cNvSpPr>
            <a:spLocks noGrp="1"/>
          </p:cNvSpPr>
          <p:nvPr>
            <p:ph type="dt" sz="half" idx="10"/>
          </p:nvPr>
        </p:nvSpPr>
        <p:spPr/>
        <p:txBody>
          <a:bodyPr/>
          <a:lstStyle/>
          <a:p>
            <a:fld id="{307A0CB8-CA21-4A1A-9F9B-422E3C511A35}" type="datetimeFigureOut">
              <a:rPr lang="tr-TR" smtClean="0"/>
              <a:t>10.06.2024</a:t>
            </a:fld>
            <a:endParaRPr lang="tr-TR"/>
          </a:p>
        </p:txBody>
      </p:sp>
      <p:sp>
        <p:nvSpPr>
          <p:cNvPr id="6" name="Alt Bilgi Yer Tutucusu 5">
            <a:extLst>
              <a:ext uri="{FF2B5EF4-FFF2-40B4-BE49-F238E27FC236}">
                <a16:creationId xmlns:a16="http://schemas.microsoft.com/office/drawing/2014/main" id="{11E48598-CFEF-6320-36E4-08BCB701254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B96B38-1AF3-07A5-58D5-EC8592EA0994}"/>
              </a:ext>
            </a:extLst>
          </p:cNvPr>
          <p:cNvSpPr>
            <a:spLocks noGrp="1"/>
          </p:cNvSpPr>
          <p:nvPr>
            <p:ph type="sldNum" sz="quarter" idx="12"/>
          </p:nvPr>
        </p:nvSpPr>
        <p:spPr/>
        <p:txBody>
          <a:bodyPr/>
          <a:lstStyle/>
          <a:p>
            <a:fld id="{D84A975A-C14C-4A2C-B60C-138EB58ACADE}" type="slidenum">
              <a:rPr lang="tr-TR" smtClean="0"/>
              <a:t>‹#›</a:t>
            </a:fld>
            <a:endParaRPr lang="tr-TR"/>
          </a:p>
        </p:txBody>
      </p:sp>
    </p:spTree>
    <p:extLst>
      <p:ext uri="{BB962C8B-B14F-4D97-AF65-F5344CB8AC3E}">
        <p14:creationId xmlns:p14="http://schemas.microsoft.com/office/powerpoint/2010/main" val="38165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B5A2B57-5808-555A-E162-AE1F3B0C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245766B-DF7B-1FFB-7D61-63D5E7894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DE72D4-BAF4-C13C-4492-CD419D7BF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7A0CB8-CA21-4A1A-9F9B-422E3C511A35}" type="datetimeFigureOut">
              <a:rPr lang="tr-TR" smtClean="0"/>
              <a:t>10.06.2024</a:t>
            </a:fld>
            <a:endParaRPr lang="tr-TR"/>
          </a:p>
        </p:txBody>
      </p:sp>
      <p:sp>
        <p:nvSpPr>
          <p:cNvPr id="5" name="Alt Bilgi Yer Tutucusu 4">
            <a:extLst>
              <a:ext uri="{FF2B5EF4-FFF2-40B4-BE49-F238E27FC236}">
                <a16:creationId xmlns:a16="http://schemas.microsoft.com/office/drawing/2014/main" id="{94EB309A-6D2E-6D05-4AA4-51B7CF41A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D02F5B44-328D-3C4C-DD7D-A7120D750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4A975A-C14C-4A2C-B60C-138EB58ACADE}" type="slidenum">
              <a:rPr lang="tr-TR" smtClean="0"/>
              <a:t>‹#›</a:t>
            </a:fld>
            <a:endParaRPr lang="tr-TR"/>
          </a:p>
        </p:txBody>
      </p:sp>
    </p:spTree>
    <p:extLst>
      <p:ext uri="{BB962C8B-B14F-4D97-AF65-F5344CB8AC3E}">
        <p14:creationId xmlns:p14="http://schemas.microsoft.com/office/powerpoint/2010/main" val="256205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9251B-3CF0-E757-5CF0-0E44E21E0AFA}"/>
              </a:ext>
            </a:extLst>
          </p:cNvPr>
          <p:cNvSpPr>
            <a:spLocks noGrp="1"/>
          </p:cNvSpPr>
          <p:nvPr>
            <p:ph type="ctrTitle"/>
          </p:nvPr>
        </p:nvSpPr>
        <p:spPr>
          <a:xfrm>
            <a:off x="1524000" y="1122363"/>
            <a:ext cx="9144000" cy="1547685"/>
          </a:xfrm>
        </p:spPr>
        <p:txBody>
          <a:bodyPr/>
          <a:lstStyle/>
          <a:p>
            <a:r>
              <a:rPr lang="tr-TR" dirty="0" err="1">
                <a:latin typeface="Times New Roman" panose="02020603050405020304" pitchFamily="18" charset="0"/>
                <a:cs typeface="Times New Roman" panose="02020603050405020304" pitchFamily="18" charset="0"/>
              </a:rPr>
              <a:t>Unity</a:t>
            </a:r>
            <a:r>
              <a:rPr lang="tr-TR" dirty="0">
                <a:latin typeface="Times New Roman" panose="02020603050405020304" pitchFamily="18" charset="0"/>
                <a:cs typeface="Times New Roman" panose="02020603050405020304" pitchFamily="18" charset="0"/>
              </a:rPr>
              <a:t> ile 2D Oyun Tasarımı</a:t>
            </a:r>
          </a:p>
        </p:txBody>
      </p:sp>
      <p:sp>
        <p:nvSpPr>
          <p:cNvPr id="3" name="Alt Başlık 2">
            <a:extLst>
              <a:ext uri="{FF2B5EF4-FFF2-40B4-BE49-F238E27FC236}">
                <a16:creationId xmlns:a16="http://schemas.microsoft.com/office/drawing/2014/main" id="{1437BC04-BD58-0F3A-187E-8F3C2935D607}"/>
              </a:ext>
            </a:extLst>
          </p:cNvPr>
          <p:cNvSpPr>
            <a:spLocks noGrp="1"/>
          </p:cNvSpPr>
          <p:nvPr>
            <p:ph type="subTitle" idx="1"/>
          </p:nvPr>
        </p:nvSpPr>
        <p:spPr>
          <a:xfrm>
            <a:off x="1524000" y="3710115"/>
            <a:ext cx="9144000" cy="1655762"/>
          </a:xfrm>
        </p:spPr>
        <p:txBody>
          <a:bodyPr>
            <a:normAutofit fontScale="92500" lnSpcReduction="10000"/>
          </a:bodyPr>
          <a:lstStyle/>
          <a:p>
            <a:r>
              <a:rPr lang="tr-TR" sz="1800" b="1" dirty="0">
                <a:effectLst/>
                <a:latin typeface="Times New Roman" panose="02020603050405020304" pitchFamily="18" charset="0"/>
                <a:ea typeface="Times New Roman" panose="02020603050405020304" pitchFamily="18" charset="0"/>
              </a:rPr>
              <a:t>B201210308 – Fırat TURAN</a:t>
            </a:r>
          </a:p>
          <a:p>
            <a:endParaRPr lang="tr-TR" sz="1800" b="1" dirty="0">
              <a:latin typeface="Times New Roman" panose="02020603050405020304" pitchFamily="18" charset="0"/>
              <a:ea typeface="Times New Roman" panose="02020603050405020304" pitchFamily="18" charset="0"/>
            </a:endParaRPr>
          </a:p>
          <a:p>
            <a:endParaRPr lang="tr-TR" sz="1800" b="1" dirty="0">
              <a:effectLst/>
              <a:latin typeface="Times New Roman" panose="02020603050405020304" pitchFamily="18" charset="0"/>
              <a:ea typeface="Times New Roman" panose="02020603050405020304" pitchFamily="18" charset="0"/>
            </a:endParaRPr>
          </a:p>
          <a:p>
            <a:r>
              <a:rPr lang="tr-TR" sz="1800" b="1" dirty="0">
                <a:effectLst/>
                <a:latin typeface="Times New Roman" panose="02020603050405020304" pitchFamily="18" charset="0"/>
                <a:ea typeface="Times New Roman" panose="02020603050405020304" pitchFamily="18" charset="0"/>
              </a:rPr>
              <a:t>Fakülte Anabilim Dalı : BİLGİSAYAR MÜHENDİSLİĞİ</a:t>
            </a:r>
          </a:p>
          <a:p>
            <a:r>
              <a:rPr lang="tr-TR" sz="1800" b="1" dirty="0">
                <a:effectLst/>
                <a:latin typeface="Times New Roman" panose="02020603050405020304" pitchFamily="18" charset="0"/>
                <a:ea typeface="Times New Roman" panose="02020603050405020304" pitchFamily="18" charset="0"/>
              </a:rPr>
              <a:t>Tez Danışmanı : Prof. Dr. CEMİL ÖZ</a:t>
            </a:r>
          </a:p>
          <a:p>
            <a:endParaRPr lang="tr-TR" sz="1800" b="1" dirty="0">
              <a:latin typeface="Times New Roman" panose="02020603050405020304" pitchFamily="18" charset="0"/>
              <a:ea typeface="Times New Roman" panose="02020603050405020304" pitchFamily="18" charset="0"/>
            </a:endParaRPr>
          </a:p>
          <a:p>
            <a:endParaRPr lang="tr-TR" sz="1800" b="1"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56786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40567F-BE1D-CAA4-07F9-C22F37F3B1EA}"/>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Player Statları</a:t>
            </a:r>
          </a:p>
        </p:txBody>
      </p:sp>
      <p:pic>
        <p:nvPicPr>
          <p:cNvPr id="5" name="Resim 4">
            <a:extLst>
              <a:ext uri="{FF2B5EF4-FFF2-40B4-BE49-F238E27FC236}">
                <a16:creationId xmlns:a16="http://schemas.microsoft.com/office/drawing/2014/main" id="{36A8E1CB-21B1-35F2-4805-7750427B35FE}"/>
              </a:ext>
            </a:extLst>
          </p:cNvPr>
          <p:cNvPicPr>
            <a:picLocks noChangeAspect="1"/>
          </p:cNvPicPr>
          <p:nvPr/>
        </p:nvPicPr>
        <p:blipFill>
          <a:blip r:embed="rId2"/>
          <a:stretch>
            <a:fillRect/>
          </a:stretch>
        </p:blipFill>
        <p:spPr>
          <a:xfrm>
            <a:off x="673608" y="2228278"/>
            <a:ext cx="5172075" cy="2657475"/>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E39590B3-5967-1E6F-E032-5A98699B4C61}"/>
              </a:ext>
            </a:extLst>
          </p:cNvPr>
          <p:cNvPicPr>
            <a:picLocks noChangeAspect="1"/>
          </p:cNvPicPr>
          <p:nvPr/>
        </p:nvPicPr>
        <p:blipFill>
          <a:blip r:embed="rId3"/>
          <a:stretch>
            <a:fillRect/>
          </a:stretch>
        </p:blipFill>
        <p:spPr>
          <a:xfrm>
            <a:off x="7600950" y="4198047"/>
            <a:ext cx="3438525" cy="1190625"/>
          </a:xfrm>
          <a:prstGeom prst="rect">
            <a:avLst/>
          </a:prstGeom>
          <a:ln>
            <a:noFill/>
          </a:ln>
          <a:effectLst>
            <a:outerShdw blurRad="292100" dist="139700" dir="2700000" algn="tl" rotWithShape="0">
              <a:srgbClr val="333333">
                <a:alpha val="65000"/>
              </a:srgbClr>
            </a:outerShdw>
          </a:effectLst>
        </p:spPr>
      </p:pic>
      <p:pic>
        <p:nvPicPr>
          <p:cNvPr id="9" name="Resim 8">
            <a:extLst>
              <a:ext uri="{FF2B5EF4-FFF2-40B4-BE49-F238E27FC236}">
                <a16:creationId xmlns:a16="http://schemas.microsoft.com/office/drawing/2014/main" id="{08EE26C4-591C-D49A-4CFA-5835F720C120}"/>
              </a:ext>
            </a:extLst>
          </p:cNvPr>
          <p:cNvPicPr>
            <a:picLocks noChangeAspect="1"/>
          </p:cNvPicPr>
          <p:nvPr/>
        </p:nvPicPr>
        <p:blipFill>
          <a:blip r:embed="rId4"/>
          <a:stretch>
            <a:fillRect/>
          </a:stretch>
        </p:blipFill>
        <p:spPr>
          <a:xfrm>
            <a:off x="7600950" y="1805178"/>
            <a:ext cx="3752850" cy="1181100"/>
          </a:xfrm>
          <a:prstGeom prst="rect">
            <a:avLst/>
          </a:prstGeom>
          <a:ln>
            <a:noFill/>
          </a:ln>
          <a:effectLst>
            <a:outerShdw blurRad="292100" dist="139700" dir="2700000" algn="tl" rotWithShape="0">
              <a:srgbClr val="333333">
                <a:alpha val="65000"/>
              </a:srgbClr>
            </a:outerShdw>
          </a:effectLst>
        </p:spPr>
      </p:pic>
      <p:cxnSp>
        <p:nvCxnSpPr>
          <p:cNvPr id="11" name="Düz Ok Bağlayıcısı 10">
            <a:extLst>
              <a:ext uri="{FF2B5EF4-FFF2-40B4-BE49-F238E27FC236}">
                <a16:creationId xmlns:a16="http://schemas.microsoft.com/office/drawing/2014/main" id="{F3817D4D-ECD0-D0FC-C49C-D991ABD04224}"/>
              </a:ext>
            </a:extLst>
          </p:cNvPr>
          <p:cNvCxnSpPr>
            <a:cxnSpLocks/>
            <a:endCxn id="9" idx="1"/>
          </p:cNvCxnSpPr>
          <p:nvPr/>
        </p:nvCxnSpPr>
        <p:spPr>
          <a:xfrm flipV="1">
            <a:off x="5879592" y="2395728"/>
            <a:ext cx="1721358"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Düz Ok Bağlayıcısı 13">
            <a:extLst>
              <a:ext uri="{FF2B5EF4-FFF2-40B4-BE49-F238E27FC236}">
                <a16:creationId xmlns:a16="http://schemas.microsoft.com/office/drawing/2014/main" id="{1437B506-4533-1F57-B246-3A3F1FFD0C2C}"/>
              </a:ext>
            </a:extLst>
          </p:cNvPr>
          <p:cNvCxnSpPr>
            <a:cxnSpLocks/>
            <a:endCxn id="7" idx="1"/>
          </p:cNvCxnSpPr>
          <p:nvPr/>
        </p:nvCxnSpPr>
        <p:spPr>
          <a:xfrm>
            <a:off x="5862637" y="3871723"/>
            <a:ext cx="1738313" cy="921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0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7D3EA7-F420-E21D-31A1-BE9C6AD5C603}"/>
              </a:ext>
            </a:extLst>
          </p:cNvPr>
          <p:cNvSpPr>
            <a:spLocks noGrp="1"/>
          </p:cNvSpPr>
          <p:nvPr>
            <p:ph type="title"/>
          </p:nvPr>
        </p:nvSpPr>
        <p:spPr>
          <a:xfrm>
            <a:off x="838200" y="365126"/>
            <a:ext cx="10515600" cy="856980"/>
          </a:xfrm>
        </p:spPr>
        <p:txBody>
          <a:bodyPr/>
          <a:lstStyle/>
          <a:p>
            <a:pPr algn="ctr"/>
            <a:r>
              <a:rPr lang="tr-TR" dirty="0"/>
              <a:t>Player Animasyon</a:t>
            </a:r>
          </a:p>
        </p:txBody>
      </p:sp>
      <p:pic>
        <p:nvPicPr>
          <p:cNvPr id="5" name="Resim 4">
            <a:extLst>
              <a:ext uri="{FF2B5EF4-FFF2-40B4-BE49-F238E27FC236}">
                <a16:creationId xmlns:a16="http://schemas.microsoft.com/office/drawing/2014/main" id="{7FB9ACB2-484B-1C3D-B5E9-720ECB87AC3B}"/>
              </a:ext>
            </a:extLst>
          </p:cNvPr>
          <p:cNvPicPr>
            <a:picLocks noChangeAspect="1"/>
          </p:cNvPicPr>
          <p:nvPr/>
        </p:nvPicPr>
        <p:blipFill>
          <a:blip r:embed="rId2"/>
          <a:stretch>
            <a:fillRect/>
          </a:stretch>
        </p:blipFill>
        <p:spPr>
          <a:xfrm>
            <a:off x="2416230" y="1293651"/>
            <a:ext cx="5050081" cy="1304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a:extLst>
              <a:ext uri="{FF2B5EF4-FFF2-40B4-BE49-F238E27FC236}">
                <a16:creationId xmlns:a16="http://schemas.microsoft.com/office/drawing/2014/main" id="{C59BA7DF-711A-D704-96BA-68A34A558467}"/>
              </a:ext>
            </a:extLst>
          </p:cNvPr>
          <p:cNvPicPr>
            <a:picLocks noChangeAspect="1"/>
          </p:cNvPicPr>
          <p:nvPr/>
        </p:nvPicPr>
        <p:blipFill>
          <a:blip r:embed="rId3"/>
          <a:stretch>
            <a:fillRect/>
          </a:stretch>
        </p:blipFill>
        <p:spPr>
          <a:xfrm>
            <a:off x="2482478" y="2920481"/>
            <a:ext cx="4832693" cy="3211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Resim 8">
            <a:extLst>
              <a:ext uri="{FF2B5EF4-FFF2-40B4-BE49-F238E27FC236}">
                <a16:creationId xmlns:a16="http://schemas.microsoft.com/office/drawing/2014/main" id="{61554BA0-786E-3E32-6CCA-639B1219058F}"/>
              </a:ext>
            </a:extLst>
          </p:cNvPr>
          <p:cNvPicPr>
            <a:picLocks noChangeAspect="1"/>
          </p:cNvPicPr>
          <p:nvPr/>
        </p:nvPicPr>
        <p:blipFill>
          <a:blip r:embed="rId4"/>
          <a:stretch>
            <a:fillRect/>
          </a:stretch>
        </p:blipFill>
        <p:spPr>
          <a:xfrm>
            <a:off x="7716949" y="1788378"/>
            <a:ext cx="4256171" cy="3847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Resim 10" descr="mum, hafif içeren bir resim&#10;&#10;Açıklama otomatik olarak oluşturuldu">
            <a:extLst>
              <a:ext uri="{FF2B5EF4-FFF2-40B4-BE49-F238E27FC236}">
                <a16:creationId xmlns:a16="http://schemas.microsoft.com/office/drawing/2014/main" id="{4F1F8151-8FB9-7D6C-BAB5-D28141C49A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650" y="1788378"/>
            <a:ext cx="1719943" cy="3439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180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52BDA-05D1-D3BF-3A1F-821E23989D59}"/>
              </a:ext>
            </a:extLst>
          </p:cNvPr>
          <p:cNvSpPr>
            <a:spLocks noGrp="1"/>
          </p:cNvSpPr>
          <p:nvPr>
            <p:ph type="title"/>
          </p:nvPr>
        </p:nvSpPr>
        <p:spPr>
          <a:xfrm>
            <a:off x="838200" y="365126"/>
            <a:ext cx="10515600" cy="1085396"/>
          </a:xfrm>
        </p:spPr>
        <p:txBody>
          <a:bodyPr/>
          <a:lstStyle/>
          <a:p>
            <a:pPr algn="ctr"/>
            <a:r>
              <a:rPr lang="tr-TR" dirty="0"/>
              <a:t>Player </a:t>
            </a:r>
            <a:r>
              <a:rPr lang="tr-TR" dirty="0" err="1"/>
              <a:t>Evolve</a:t>
            </a:r>
            <a:r>
              <a:rPr lang="tr-TR" dirty="0"/>
              <a:t> Animasyonları</a:t>
            </a:r>
          </a:p>
        </p:txBody>
      </p:sp>
      <p:pic>
        <p:nvPicPr>
          <p:cNvPr id="13" name="Resim 12">
            <a:extLst>
              <a:ext uri="{FF2B5EF4-FFF2-40B4-BE49-F238E27FC236}">
                <a16:creationId xmlns:a16="http://schemas.microsoft.com/office/drawing/2014/main" id="{45F380DE-0C47-EA32-6513-B8A0D5FC8DBA}"/>
              </a:ext>
            </a:extLst>
          </p:cNvPr>
          <p:cNvPicPr>
            <a:picLocks noChangeAspect="1"/>
          </p:cNvPicPr>
          <p:nvPr/>
        </p:nvPicPr>
        <p:blipFill>
          <a:blip r:embed="rId2"/>
          <a:stretch>
            <a:fillRect/>
          </a:stretch>
        </p:blipFill>
        <p:spPr>
          <a:xfrm>
            <a:off x="679873" y="1450521"/>
            <a:ext cx="3390900" cy="2705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Resim 14">
            <a:extLst>
              <a:ext uri="{FF2B5EF4-FFF2-40B4-BE49-F238E27FC236}">
                <a16:creationId xmlns:a16="http://schemas.microsoft.com/office/drawing/2014/main" id="{409745F5-3D89-1A83-C6FE-31F10A9306C4}"/>
              </a:ext>
            </a:extLst>
          </p:cNvPr>
          <p:cNvPicPr>
            <a:picLocks noChangeAspect="1"/>
          </p:cNvPicPr>
          <p:nvPr/>
        </p:nvPicPr>
        <p:blipFill>
          <a:blip r:embed="rId3"/>
          <a:stretch>
            <a:fillRect/>
          </a:stretch>
        </p:blipFill>
        <p:spPr>
          <a:xfrm>
            <a:off x="8371795" y="1546792"/>
            <a:ext cx="3286125" cy="2752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Resim 16">
            <a:extLst>
              <a:ext uri="{FF2B5EF4-FFF2-40B4-BE49-F238E27FC236}">
                <a16:creationId xmlns:a16="http://schemas.microsoft.com/office/drawing/2014/main" id="{DC8EF707-3F24-9934-DDE7-163287F3F884}"/>
              </a:ext>
            </a:extLst>
          </p:cNvPr>
          <p:cNvPicPr>
            <a:picLocks noChangeAspect="1"/>
          </p:cNvPicPr>
          <p:nvPr/>
        </p:nvPicPr>
        <p:blipFill>
          <a:blip r:embed="rId4"/>
          <a:stretch>
            <a:fillRect/>
          </a:stretch>
        </p:blipFill>
        <p:spPr>
          <a:xfrm>
            <a:off x="4281487" y="3417774"/>
            <a:ext cx="3629025" cy="2543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Metin kutusu 17">
            <a:extLst>
              <a:ext uri="{FF2B5EF4-FFF2-40B4-BE49-F238E27FC236}">
                <a16:creationId xmlns:a16="http://schemas.microsoft.com/office/drawing/2014/main" id="{00872FFA-B2CF-F412-1336-2E4492B5F541}"/>
              </a:ext>
            </a:extLst>
          </p:cNvPr>
          <p:cNvSpPr txBox="1"/>
          <p:nvPr/>
        </p:nvSpPr>
        <p:spPr>
          <a:xfrm>
            <a:off x="1755249" y="4299517"/>
            <a:ext cx="1240148" cy="369332"/>
          </a:xfrm>
          <a:prstGeom prst="rect">
            <a:avLst/>
          </a:prstGeom>
          <a:noFill/>
        </p:spPr>
        <p:txBody>
          <a:bodyPr wrap="none" rtlCol="0">
            <a:spAutoFit/>
          </a:bodyPr>
          <a:lstStyle/>
          <a:p>
            <a:r>
              <a:rPr lang="tr-TR" dirty="0"/>
              <a:t>Fire </a:t>
            </a:r>
            <a:r>
              <a:rPr lang="tr-TR" dirty="0" err="1"/>
              <a:t>Evolve</a:t>
            </a:r>
            <a:endParaRPr lang="tr-TR" dirty="0"/>
          </a:p>
        </p:txBody>
      </p:sp>
      <p:sp>
        <p:nvSpPr>
          <p:cNvPr id="19" name="Metin kutusu 18">
            <a:extLst>
              <a:ext uri="{FF2B5EF4-FFF2-40B4-BE49-F238E27FC236}">
                <a16:creationId xmlns:a16="http://schemas.microsoft.com/office/drawing/2014/main" id="{B34C9123-8448-7955-44B3-7A12AD077AB0}"/>
              </a:ext>
            </a:extLst>
          </p:cNvPr>
          <p:cNvSpPr txBox="1"/>
          <p:nvPr/>
        </p:nvSpPr>
        <p:spPr>
          <a:xfrm>
            <a:off x="9236983" y="4484183"/>
            <a:ext cx="1555747" cy="369332"/>
          </a:xfrm>
          <a:prstGeom prst="rect">
            <a:avLst/>
          </a:prstGeom>
          <a:noFill/>
        </p:spPr>
        <p:txBody>
          <a:bodyPr wrap="none" rtlCol="0">
            <a:spAutoFit/>
          </a:bodyPr>
          <a:lstStyle/>
          <a:p>
            <a:r>
              <a:rPr lang="tr-TR" dirty="0"/>
              <a:t>Nature </a:t>
            </a:r>
            <a:r>
              <a:rPr lang="tr-TR" dirty="0" err="1"/>
              <a:t>Evolve</a:t>
            </a:r>
            <a:endParaRPr lang="tr-TR" dirty="0"/>
          </a:p>
        </p:txBody>
      </p:sp>
      <p:sp>
        <p:nvSpPr>
          <p:cNvPr id="20" name="Metin kutusu 19">
            <a:extLst>
              <a:ext uri="{FF2B5EF4-FFF2-40B4-BE49-F238E27FC236}">
                <a16:creationId xmlns:a16="http://schemas.microsoft.com/office/drawing/2014/main" id="{D1AF179C-7CF8-D383-ED89-C5850DFF2B09}"/>
              </a:ext>
            </a:extLst>
          </p:cNvPr>
          <p:cNvSpPr txBox="1"/>
          <p:nvPr/>
        </p:nvSpPr>
        <p:spPr>
          <a:xfrm>
            <a:off x="5517589" y="6227978"/>
            <a:ext cx="1461619" cy="369332"/>
          </a:xfrm>
          <a:prstGeom prst="rect">
            <a:avLst/>
          </a:prstGeom>
          <a:noFill/>
        </p:spPr>
        <p:txBody>
          <a:bodyPr wrap="none" rtlCol="0">
            <a:spAutoFit/>
          </a:bodyPr>
          <a:lstStyle/>
          <a:p>
            <a:r>
              <a:rPr lang="tr-TR" dirty="0" err="1"/>
              <a:t>Water</a:t>
            </a:r>
            <a:r>
              <a:rPr lang="tr-TR" dirty="0"/>
              <a:t> </a:t>
            </a:r>
            <a:r>
              <a:rPr lang="tr-TR" dirty="0" err="1"/>
              <a:t>Evolve</a:t>
            </a:r>
            <a:endParaRPr lang="tr-TR" dirty="0"/>
          </a:p>
        </p:txBody>
      </p:sp>
    </p:spTree>
    <p:extLst>
      <p:ext uri="{BB962C8B-B14F-4D97-AF65-F5344CB8AC3E}">
        <p14:creationId xmlns:p14="http://schemas.microsoft.com/office/powerpoint/2010/main" val="35788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9BC2DF-6104-6F42-1BE0-BF71DD2AF9DF}"/>
              </a:ext>
            </a:extLst>
          </p:cNvPr>
          <p:cNvSpPr>
            <a:spLocks noGrp="1"/>
          </p:cNvSpPr>
          <p:nvPr>
            <p:ph type="title"/>
          </p:nvPr>
        </p:nvSpPr>
        <p:spPr>
          <a:xfrm>
            <a:off x="838200" y="365126"/>
            <a:ext cx="10515600" cy="903838"/>
          </a:xfrm>
        </p:spPr>
        <p:txBody>
          <a:bodyPr/>
          <a:lstStyle/>
          <a:p>
            <a:pPr algn="ctr"/>
            <a:r>
              <a:rPr lang="tr-TR" dirty="0">
                <a:latin typeface="Times New Roman" panose="02020603050405020304" pitchFamily="18" charset="0"/>
                <a:cs typeface="Times New Roman" panose="02020603050405020304" pitchFamily="18" charset="0"/>
              </a:rPr>
              <a:t>Yetenek Sistemi</a:t>
            </a:r>
          </a:p>
        </p:txBody>
      </p:sp>
      <p:pic>
        <p:nvPicPr>
          <p:cNvPr id="4" name="Resim 3" descr="metin, ekran görüntüsü, oyun içeren bir resim&#10;&#10;Açıklama otomatik olarak oluşturuldu">
            <a:extLst>
              <a:ext uri="{FF2B5EF4-FFF2-40B4-BE49-F238E27FC236}">
                <a16:creationId xmlns:a16="http://schemas.microsoft.com/office/drawing/2014/main" id="{14C8A80F-29F6-BEE7-20B2-9ECFF5B29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903" y="1287402"/>
            <a:ext cx="7940194" cy="5205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164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5AC97B-DF01-30FE-FA08-9374D62EB64C}"/>
              </a:ext>
            </a:extLst>
          </p:cNvPr>
          <p:cNvSpPr>
            <a:spLocks noGrp="1"/>
          </p:cNvSpPr>
          <p:nvPr>
            <p:ph type="title"/>
          </p:nvPr>
        </p:nvSpPr>
        <p:spPr>
          <a:xfrm>
            <a:off x="838200" y="365125"/>
            <a:ext cx="10515600" cy="950491"/>
          </a:xfrm>
        </p:spPr>
        <p:txBody>
          <a:bodyPr/>
          <a:lstStyle/>
          <a:p>
            <a:pPr algn="ctr"/>
            <a:r>
              <a:rPr lang="tr-TR" dirty="0">
                <a:latin typeface="Times New Roman" panose="02020603050405020304" pitchFamily="18" charset="0"/>
                <a:cs typeface="Times New Roman" panose="02020603050405020304" pitchFamily="18" charset="0"/>
              </a:rPr>
              <a:t>Hasar Geliştirme Ekranı</a:t>
            </a:r>
          </a:p>
        </p:txBody>
      </p:sp>
      <p:pic>
        <p:nvPicPr>
          <p:cNvPr id="4" name="Resim 3" descr="metin, ekran görüntüsü, dikdörtgen içeren bir resim&#10;&#10;Açıklama otomatik olarak oluşturuldu">
            <a:extLst>
              <a:ext uri="{FF2B5EF4-FFF2-40B4-BE49-F238E27FC236}">
                <a16:creationId xmlns:a16="http://schemas.microsoft.com/office/drawing/2014/main" id="{944C33D8-9D5A-305D-59C1-C90B4820F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38" y="1398981"/>
            <a:ext cx="9676724" cy="5093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142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1232DE-F011-C795-129B-715158594CEB}"/>
              </a:ext>
            </a:extLst>
          </p:cNvPr>
          <p:cNvSpPr>
            <a:spLocks noGrp="1"/>
          </p:cNvSpPr>
          <p:nvPr>
            <p:ph type="title"/>
          </p:nvPr>
        </p:nvSpPr>
        <p:spPr>
          <a:xfrm>
            <a:off x="838200" y="365125"/>
            <a:ext cx="10515600" cy="971997"/>
          </a:xfrm>
        </p:spPr>
        <p:txBody>
          <a:bodyPr/>
          <a:lstStyle/>
          <a:p>
            <a:pPr algn="ctr"/>
            <a:r>
              <a:rPr lang="tr-TR" dirty="0" err="1">
                <a:latin typeface="Times New Roman" panose="02020603050405020304" pitchFamily="18" charset="0"/>
                <a:cs typeface="Times New Roman" panose="02020603050405020304" pitchFamily="18" charset="0"/>
              </a:rPr>
              <a:t>Enemy</a:t>
            </a:r>
            <a:r>
              <a:rPr lang="tr-TR" dirty="0">
                <a:latin typeface="Times New Roman" panose="02020603050405020304" pitchFamily="18" charset="0"/>
                <a:cs typeface="Times New Roman" panose="02020603050405020304" pitchFamily="18" charset="0"/>
              </a:rPr>
              <a:t> Türleri</a:t>
            </a:r>
          </a:p>
        </p:txBody>
      </p:sp>
      <p:pic>
        <p:nvPicPr>
          <p:cNvPr id="4" name="Resim 3" descr="renklilik, yeşil, ekran görüntüsü, çocukların yaptığı resimler içeren bir resim&#10;&#10;Açıklama otomatik olarak oluşturuldu">
            <a:extLst>
              <a:ext uri="{FF2B5EF4-FFF2-40B4-BE49-F238E27FC236}">
                <a16:creationId xmlns:a16="http://schemas.microsoft.com/office/drawing/2014/main" id="{31890028-9FC2-1C7D-3A80-9E738E2FC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4" y="1371452"/>
            <a:ext cx="5736116" cy="2507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Resim 7">
            <a:extLst>
              <a:ext uri="{FF2B5EF4-FFF2-40B4-BE49-F238E27FC236}">
                <a16:creationId xmlns:a16="http://schemas.microsoft.com/office/drawing/2014/main" id="{9AFB861A-BCB0-3DB6-D060-4EFE00EAA837}"/>
              </a:ext>
            </a:extLst>
          </p:cNvPr>
          <p:cNvPicPr>
            <a:picLocks noChangeAspect="1"/>
          </p:cNvPicPr>
          <p:nvPr/>
        </p:nvPicPr>
        <p:blipFill>
          <a:blip r:embed="rId3"/>
          <a:stretch>
            <a:fillRect/>
          </a:stretch>
        </p:blipFill>
        <p:spPr>
          <a:xfrm>
            <a:off x="5464076" y="2867342"/>
            <a:ext cx="5153025" cy="3695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533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76BD58-BA68-A571-DBED-0558A3EA6298}"/>
              </a:ext>
            </a:extLst>
          </p:cNvPr>
          <p:cNvSpPr>
            <a:spLocks noGrp="1"/>
          </p:cNvSpPr>
          <p:nvPr>
            <p:ph type="title"/>
          </p:nvPr>
        </p:nvSpPr>
        <p:spPr/>
        <p:txBody>
          <a:bodyPr/>
          <a:lstStyle/>
          <a:p>
            <a:pPr algn="ctr"/>
            <a:r>
              <a:rPr lang="tr-TR" dirty="0" err="1"/>
              <a:t>Enemy</a:t>
            </a:r>
            <a:r>
              <a:rPr lang="tr-TR" dirty="0"/>
              <a:t> </a:t>
            </a:r>
            <a:r>
              <a:rPr lang="tr-TR" dirty="0" err="1"/>
              <a:t>Spawner</a:t>
            </a:r>
            <a:endParaRPr lang="tr-TR" dirty="0"/>
          </a:p>
        </p:txBody>
      </p:sp>
      <p:sp>
        <p:nvSpPr>
          <p:cNvPr id="3" name="İçerik Yer Tutucusu 2">
            <a:extLst>
              <a:ext uri="{FF2B5EF4-FFF2-40B4-BE49-F238E27FC236}">
                <a16:creationId xmlns:a16="http://schemas.microsoft.com/office/drawing/2014/main" id="{418F240E-3E86-4CB8-6E03-C1F88E0E0B1F}"/>
              </a:ext>
            </a:extLst>
          </p:cNvPr>
          <p:cNvSpPr>
            <a:spLocks noGrp="1"/>
          </p:cNvSpPr>
          <p:nvPr>
            <p:ph idx="1"/>
          </p:nvPr>
        </p:nvSpPr>
        <p:spPr/>
        <p:txBody>
          <a:bodyPr/>
          <a:lstStyle/>
          <a:p>
            <a:endParaRPr lang="tr-TR" dirty="0"/>
          </a:p>
        </p:txBody>
      </p:sp>
      <p:pic>
        <p:nvPicPr>
          <p:cNvPr id="4" name="Resim 3" descr="renklilik, yeşil, ekran görüntüsü, çocukların yaptığı resimler içeren bir resim&#10;&#10;Açıklama otomatik olarak oluşturuldu">
            <a:extLst>
              <a:ext uri="{FF2B5EF4-FFF2-40B4-BE49-F238E27FC236}">
                <a16:creationId xmlns:a16="http://schemas.microsoft.com/office/drawing/2014/main" id="{E62B8058-12E9-7D32-8942-3696F34BB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4" y="1371452"/>
            <a:ext cx="5736116" cy="2507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Resim 9">
            <a:extLst>
              <a:ext uri="{FF2B5EF4-FFF2-40B4-BE49-F238E27FC236}">
                <a16:creationId xmlns:a16="http://schemas.microsoft.com/office/drawing/2014/main" id="{A03423F6-D5C5-1C2F-0F80-225C84B06295}"/>
              </a:ext>
            </a:extLst>
          </p:cNvPr>
          <p:cNvPicPr>
            <a:picLocks noChangeAspect="1"/>
          </p:cNvPicPr>
          <p:nvPr/>
        </p:nvPicPr>
        <p:blipFill>
          <a:blip r:embed="rId3"/>
          <a:stretch>
            <a:fillRect/>
          </a:stretch>
        </p:blipFill>
        <p:spPr>
          <a:xfrm>
            <a:off x="4926025" y="3333085"/>
            <a:ext cx="6107984" cy="2750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112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01292E-4B4E-E98B-B7B6-8208EF81A846}"/>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Enemy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Modify</a:t>
            </a:r>
            <a:endParaRPr lang="tr-TR" dirty="0">
              <a:latin typeface="Times New Roman" panose="02020603050405020304" pitchFamily="18" charset="0"/>
              <a:cs typeface="Times New Roman" panose="02020603050405020304" pitchFamily="18" charset="0"/>
            </a:endParaRPr>
          </a:p>
        </p:txBody>
      </p:sp>
      <p:pic>
        <p:nvPicPr>
          <p:cNvPr id="6" name="Resim 5" descr="renklilik, yeşil, ekran görüntüsü, çocukların yaptığı resimler içeren bir resim&#10;&#10;Açıklama otomatik olarak oluşturuldu">
            <a:extLst>
              <a:ext uri="{FF2B5EF4-FFF2-40B4-BE49-F238E27FC236}">
                <a16:creationId xmlns:a16="http://schemas.microsoft.com/office/drawing/2014/main" id="{5D7ED52F-8FD4-2EBE-CDFD-1447942A6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92" y="1455427"/>
            <a:ext cx="5736116" cy="2507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çerik Yer Tutucusu 4">
            <a:extLst>
              <a:ext uri="{FF2B5EF4-FFF2-40B4-BE49-F238E27FC236}">
                <a16:creationId xmlns:a16="http://schemas.microsoft.com/office/drawing/2014/main" id="{75B089B3-D804-D9EA-BCD1-9590CFCE9871}"/>
              </a:ext>
            </a:extLst>
          </p:cNvPr>
          <p:cNvPicPr>
            <a:picLocks noGrp="1" noChangeAspect="1"/>
          </p:cNvPicPr>
          <p:nvPr>
            <p:ph idx="1"/>
          </p:nvPr>
        </p:nvPicPr>
        <p:blipFill>
          <a:blip r:embed="rId3"/>
          <a:stretch>
            <a:fillRect/>
          </a:stretch>
        </p:blipFill>
        <p:spPr>
          <a:xfrm>
            <a:off x="5646182" y="2222533"/>
            <a:ext cx="4913056"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779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50E452-19A9-1616-D155-08432A39AA8A}"/>
              </a:ext>
            </a:extLst>
          </p:cNvPr>
          <p:cNvSpPr>
            <a:spLocks noGrp="1"/>
          </p:cNvSpPr>
          <p:nvPr>
            <p:ph type="title"/>
          </p:nvPr>
        </p:nvSpPr>
        <p:spPr>
          <a:xfrm>
            <a:off x="838199" y="240370"/>
            <a:ext cx="10515600" cy="596408"/>
          </a:xfrm>
        </p:spPr>
        <p:txBody>
          <a:bodyPr>
            <a:normAutofit fontScale="90000"/>
          </a:bodyPr>
          <a:lstStyle/>
          <a:p>
            <a:pPr algn="ctr"/>
            <a:r>
              <a:rPr lang="tr-TR" dirty="0" err="1">
                <a:latin typeface="Times New Roman" panose="02020603050405020304" pitchFamily="18" charset="0"/>
                <a:cs typeface="Times New Roman" panose="02020603050405020304" pitchFamily="18" charset="0"/>
              </a:rPr>
              <a:t>Enemy</a:t>
            </a:r>
            <a:r>
              <a:rPr lang="tr-TR" dirty="0">
                <a:latin typeface="Times New Roman" panose="02020603050405020304" pitchFamily="18" charset="0"/>
                <a:cs typeface="Times New Roman" panose="02020603050405020304" pitchFamily="18" charset="0"/>
              </a:rPr>
              <a:t> Animasyonları</a:t>
            </a:r>
          </a:p>
        </p:txBody>
      </p:sp>
      <p:pic>
        <p:nvPicPr>
          <p:cNvPr id="5" name="Resim 4">
            <a:extLst>
              <a:ext uri="{FF2B5EF4-FFF2-40B4-BE49-F238E27FC236}">
                <a16:creationId xmlns:a16="http://schemas.microsoft.com/office/drawing/2014/main" id="{C90D6F22-BB7C-4663-6584-B8E53EA79C26}"/>
              </a:ext>
            </a:extLst>
          </p:cNvPr>
          <p:cNvPicPr>
            <a:picLocks noChangeAspect="1"/>
          </p:cNvPicPr>
          <p:nvPr/>
        </p:nvPicPr>
        <p:blipFill>
          <a:blip r:embed="rId2"/>
          <a:stretch>
            <a:fillRect/>
          </a:stretch>
        </p:blipFill>
        <p:spPr>
          <a:xfrm>
            <a:off x="2677255" y="961616"/>
            <a:ext cx="6768606" cy="2661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a:extLst>
              <a:ext uri="{FF2B5EF4-FFF2-40B4-BE49-F238E27FC236}">
                <a16:creationId xmlns:a16="http://schemas.microsoft.com/office/drawing/2014/main" id="{22C5CE3C-F3D8-D568-5709-97FA2756D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73067"/>
            <a:ext cx="12192000" cy="1524000"/>
          </a:xfrm>
          <a:prstGeom prst="rect">
            <a:avLst/>
          </a:prstGeom>
          <a:ln>
            <a:noFill/>
          </a:ln>
          <a:effectLst>
            <a:outerShdw blurRad="292100" dist="139700" dir="2700000" algn="tl" rotWithShape="0">
              <a:srgbClr val="333333">
                <a:alpha val="65000"/>
              </a:srgbClr>
            </a:outerShdw>
          </a:effectLst>
        </p:spPr>
      </p:pic>
      <p:pic>
        <p:nvPicPr>
          <p:cNvPr id="9" name="Resim 8">
            <a:extLst>
              <a:ext uri="{FF2B5EF4-FFF2-40B4-BE49-F238E27FC236}">
                <a16:creationId xmlns:a16="http://schemas.microsoft.com/office/drawing/2014/main" id="{4C8E562B-386B-8140-3357-5EDFC508F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7254" y="3622709"/>
            <a:ext cx="6501587" cy="1625397"/>
          </a:xfrm>
          <a:prstGeom prst="rect">
            <a:avLst/>
          </a:prstGeom>
          <a:ln>
            <a:noFill/>
          </a:ln>
          <a:effectLst>
            <a:outerShdw blurRad="292100" dist="139700" dir="2700000" algn="tl" rotWithShape="0">
              <a:srgbClr val="333333">
                <a:alpha val="65000"/>
              </a:srgbClr>
            </a:outerShdw>
          </a:effectLst>
        </p:spPr>
      </p:pic>
      <p:pic>
        <p:nvPicPr>
          <p:cNvPr id="11" name="Resim 10" descr="ay içeren bir resim&#10;&#10;Açıklama otomatik olarak orta güvenilirlik düzeyiyle oluşturuldu">
            <a:extLst>
              <a:ext uri="{FF2B5EF4-FFF2-40B4-BE49-F238E27FC236}">
                <a16:creationId xmlns:a16="http://schemas.microsoft.com/office/drawing/2014/main" id="{32B7B6D7-D842-CA2B-C5C5-2BDDADC2DC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9953" y="2673748"/>
            <a:ext cx="4876190" cy="1625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947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CABC51-4986-A4E6-40F5-A56C32551F34}"/>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Toplanabilir Obje</a:t>
            </a:r>
          </a:p>
        </p:txBody>
      </p:sp>
      <p:pic>
        <p:nvPicPr>
          <p:cNvPr id="5" name="Resim 4">
            <a:extLst>
              <a:ext uri="{FF2B5EF4-FFF2-40B4-BE49-F238E27FC236}">
                <a16:creationId xmlns:a16="http://schemas.microsoft.com/office/drawing/2014/main" id="{37794063-5F31-DEF1-247A-47821DC279E7}"/>
              </a:ext>
            </a:extLst>
          </p:cNvPr>
          <p:cNvPicPr>
            <a:picLocks noChangeAspect="1"/>
          </p:cNvPicPr>
          <p:nvPr/>
        </p:nvPicPr>
        <p:blipFill>
          <a:blip r:embed="rId2"/>
          <a:stretch>
            <a:fillRect/>
          </a:stretch>
        </p:blipFill>
        <p:spPr>
          <a:xfrm>
            <a:off x="1383359" y="3029514"/>
            <a:ext cx="6010275" cy="2019300"/>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2ECD4519-F34B-9717-F6C9-65182253739F}"/>
              </a:ext>
            </a:extLst>
          </p:cNvPr>
          <p:cNvPicPr>
            <a:picLocks noChangeAspect="1"/>
          </p:cNvPicPr>
          <p:nvPr/>
        </p:nvPicPr>
        <p:blipFill>
          <a:blip r:embed="rId3"/>
          <a:stretch>
            <a:fillRect/>
          </a:stretch>
        </p:blipFill>
        <p:spPr>
          <a:xfrm>
            <a:off x="7176212" y="4772588"/>
            <a:ext cx="3867150" cy="971550"/>
          </a:xfrm>
          <a:prstGeom prst="rect">
            <a:avLst/>
          </a:prstGeom>
          <a:ln>
            <a:noFill/>
          </a:ln>
          <a:effectLst>
            <a:outerShdw blurRad="292100" dist="139700" dir="2700000" algn="tl" rotWithShape="0">
              <a:srgbClr val="333333">
                <a:alpha val="65000"/>
              </a:srgbClr>
            </a:outerShdw>
          </a:effectLst>
        </p:spPr>
      </p:pic>
      <p:pic>
        <p:nvPicPr>
          <p:cNvPr id="9" name="Resim 8" descr="karanlık, gece, hafif içeren bir resim&#10;&#10;Açıklama otomatik olarak oluşturuldu">
            <a:extLst>
              <a:ext uri="{FF2B5EF4-FFF2-40B4-BE49-F238E27FC236}">
                <a16:creationId xmlns:a16="http://schemas.microsoft.com/office/drawing/2014/main" id="{283C3DA4-99DE-6BAA-C7E6-C32CE1336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6832" y="1690688"/>
            <a:ext cx="8534400" cy="1219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91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6037C4-65A6-0E97-86B5-9140CB63B833}"/>
              </a:ext>
            </a:extLst>
          </p:cNvPr>
          <p:cNvSpPr>
            <a:spLocks noGrp="1"/>
          </p:cNvSpPr>
          <p:nvPr>
            <p:ph type="title"/>
          </p:nvPr>
        </p:nvSpPr>
        <p:spPr>
          <a:xfrm>
            <a:off x="838200" y="365125"/>
            <a:ext cx="10515600" cy="1024203"/>
          </a:xfrm>
        </p:spPr>
        <p:txBody>
          <a:bodyPr/>
          <a:lstStyle/>
          <a:p>
            <a:pPr algn="ctr"/>
            <a:r>
              <a:rPr lang="tr-TR" b="1" i="0" dirty="0" err="1">
                <a:solidFill>
                  <a:srgbClr val="242424"/>
                </a:solidFill>
                <a:effectLst/>
                <a:highlight>
                  <a:srgbClr val="FFFFFF"/>
                </a:highlight>
                <a:latin typeface="Times New Roman" panose="02020603050405020304" pitchFamily="18" charset="0"/>
                <a:cs typeface="Times New Roman" panose="02020603050405020304" pitchFamily="18" charset="0"/>
              </a:rPr>
              <a:t>ScriptableObject</a:t>
            </a:r>
            <a:endParaRPr lang="tr-TR" b="1" i="0" dirty="0">
              <a:solidFill>
                <a:srgbClr val="242424"/>
              </a:solidFill>
              <a:effectLst/>
              <a:highlight>
                <a:srgbClr val="FFFFFF"/>
              </a:highlight>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ED83309A-19D6-AD53-DBDB-B42EBE5B9325}"/>
              </a:ext>
            </a:extLst>
          </p:cNvPr>
          <p:cNvPicPr>
            <a:picLocks noChangeAspect="1"/>
          </p:cNvPicPr>
          <p:nvPr/>
        </p:nvPicPr>
        <p:blipFill>
          <a:blip r:embed="rId2"/>
          <a:stretch>
            <a:fillRect/>
          </a:stretch>
        </p:blipFill>
        <p:spPr>
          <a:xfrm>
            <a:off x="182413" y="1311275"/>
            <a:ext cx="6019800" cy="5181600"/>
          </a:xfrm>
          <a:prstGeom prst="rect">
            <a:avLst/>
          </a:prstGeom>
          <a:ln>
            <a:noFill/>
          </a:ln>
          <a:effectLst>
            <a:outerShdw blurRad="292100" dist="139700" dir="2700000" algn="tl" rotWithShape="0">
              <a:srgbClr val="333333">
                <a:alpha val="65000"/>
              </a:srgbClr>
            </a:outerShdw>
          </a:effectLst>
        </p:spPr>
      </p:pic>
      <p:sp>
        <p:nvSpPr>
          <p:cNvPr id="10" name="Metin kutusu 9">
            <a:extLst>
              <a:ext uri="{FF2B5EF4-FFF2-40B4-BE49-F238E27FC236}">
                <a16:creationId xmlns:a16="http://schemas.microsoft.com/office/drawing/2014/main" id="{C4F28854-297C-0897-ED1B-84F605D2EBE8}"/>
              </a:ext>
            </a:extLst>
          </p:cNvPr>
          <p:cNvSpPr txBox="1"/>
          <p:nvPr/>
        </p:nvSpPr>
        <p:spPr>
          <a:xfrm>
            <a:off x="6576061" y="1540444"/>
            <a:ext cx="5615939" cy="4801314"/>
          </a:xfrm>
          <a:prstGeom prst="rect">
            <a:avLst/>
          </a:prstGeom>
          <a:noFill/>
        </p:spPr>
        <p:txBody>
          <a:bodyPr wrap="square" rtlCol="0">
            <a:spAutoFit/>
          </a:bodyPr>
          <a:lstStyle/>
          <a:p>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ScriptableObject</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Unity</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oyun motorunda kullanılan özel </a:t>
            </a:r>
          </a:p>
          <a:p>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bir veri sınıfıdır. Bu sınıf, oyun nesneleri arasında veri </a:t>
            </a:r>
          </a:p>
          <a:p>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paylaşımını kolaylaştırır ve oyununuzun daha düzenli ve </a:t>
            </a:r>
          </a:p>
          <a:p>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yönetilebilir olmasına yardımcı olur.</a:t>
            </a:r>
          </a:p>
          <a:p>
            <a:endParaRPr lang="tr-TR" dirty="0">
              <a:solidFill>
                <a:srgbClr val="242424"/>
              </a:solidFill>
              <a:highlight>
                <a:srgbClr val="FFFFFF"/>
              </a:highlight>
              <a:latin typeface="Times New Roman" panose="02020603050405020304" pitchFamily="18" charset="0"/>
              <a:cs typeface="Times New Roman" panose="02020603050405020304" pitchFamily="18" charset="0"/>
            </a:endParaRPr>
          </a:p>
          <a:p>
            <a:pPr algn="l"/>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ScriptableObject’lerin</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birkaç önemli avantajı vardır:</a:t>
            </a:r>
          </a:p>
          <a:p>
            <a:pPr algn="l"/>
            <a:endPar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Veri Saklama: Oyun nesnelerinin özelliklerini depolamak için kullanabilirsiniz.</a:t>
            </a:r>
          </a:p>
          <a:p>
            <a:pPr algn="l">
              <a:buFont typeface="Arial" panose="020B0604020202020204" pitchFamily="34" charset="0"/>
              <a:buChar char="•"/>
            </a:pPr>
            <a:endPar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Paylaşım: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ScriptableObject</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leri</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farklı nesneler arasında paylaşabilirsiniz, böylece aynı veriyi kullanmak isteyen farklı bileşenler arasında iletişim sağlanır.</a:t>
            </a:r>
          </a:p>
          <a:p>
            <a:pPr algn="l">
              <a:buFont typeface="Arial" panose="020B0604020202020204" pitchFamily="34" charset="0"/>
              <a:buChar char="•"/>
            </a:pPr>
            <a:endPar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Düzenleme Kolaylığı: Verileri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Unity</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Editörü üzerinden kolayca düzenleyebilirsiniz.</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156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E709A7-81F4-AE63-DD65-5383849627AB}"/>
              </a:ext>
            </a:extLst>
          </p:cNvPr>
          <p:cNvSpPr>
            <a:spLocks noGrp="1"/>
          </p:cNvSpPr>
          <p:nvPr>
            <p:ph type="title"/>
          </p:nvPr>
        </p:nvSpPr>
        <p:spPr>
          <a:xfrm>
            <a:off x="838200" y="365125"/>
            <a:ext cx="10515600" cy="968647"/>
          </a:xfrm>
        </p:spPr>
        <p:txBody>
          <a:bodyPr/>
          <a:lstStyle/>
          <a:p>
            <a:pPr algn="ctr"/>
            <a:r>
              <a:rPr lang="tr-TR" dirty="0" err="1"/>
              <a:t>Tile</a:t>
            </a:r>
            <a:r>
              <a:rPr lang="tr-TR" dirty="0"/>
              <a:t> Palette, </a:t>
            </a:r>
            <a:r>
              <a:rPr lang="tr-TR" dirty="0" err="1"/>
              <a:t>Sprite</a:t>
            </a:r>
            <a:r>
              <a:rPr lang="tr-TR" dirty="0"/>
              <a:t> Editor ve </a:t>
            </a:r>
            <a:r>
              <a:rPr lang="tr-TR" dirty="0" err="1"/>
              <a:t>Animated</a:t>
            </a:r>
            <a:r>
              <a:rPr lang="tr-TR" dirty="0"/>
              <a:t> </a:t>
            </a:r>
            <a:r>
              <a:rPr lang="tr-TR" dirty="0" err="1"/>
              <a:t>Tile</a:t>
            </a:r>
            <a:endParaRPr lang="tr-TR" dirty="0"/>
          </a:p>
        </p:txBody>
      </p:sp>
      <p:pic>
        <p:nvPicPr>
          <p:cNvPr id="5" name="Resim 4">
            <a:extLst>
              <a:ext uri="{FF2B5EF4-FFF2-40B4-BE49-F238E27FC236}">
                <a16:creationId xmlns:a16="http://schemas.microsoft.com/office/drawing/2014/main" id="{B789F114-800D-B1AE-F42F-BF6B00D7815E}"/>
              </a:ext>
            </a:extLst>
          </p:cNvPr>
          <p:cNvPicPr>
            <a:picLocks noChangeAspect="1"/>
          </p:cNvPicPr>
          <p:nvPr/>
        </p:nvPicPr>
        <p:blipFill>
          <a:blip r:embed="rId2"/>
          <a:stretch>
            <a:fillRect/>
          </a:stretch>
        </p:blipFill>
        <p:spPr>
          <a:xfrm>
            <a:off x="7461901" y="1597596"/>
            <a:ext cx="4437950" cy="4310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a:extLst>
              <a:ext uri="{FF2B5EF4-FFF2-40B4-BE49-F238E27FC236}">
                <a16:creationId xmlns:a16="http://schemas.microsoft.com/office/drawing/2014/main" id="{E67172BF-C040-0F3B-A1FB-F94EDB1E545F}"/>
              </a:ext>
            </a:extLst>
          </p:cNvPr>
          <p:cNvPicPr>
            <a:picLocks noChangeAspect="1"/>
          </p:cNvPicPr>
          <p:nvPr/>
        </p:nvPicPr>
        <p:blipFill>
          <a:blip r:embed="rId3"/>
          <a:stretch>
            <a:fillRect/>
          </a:stretch>
        </p:blipFill>
        <p:spPr>
          <a:xfrm>
            <a:off x="670560" y="1597596"/>
            <a:ext cx="4287748" cy="1800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Metin kutusu 7">
            <a:extLst>
              <a:ext uri="{FF2B5EF4-FFF2-40B4-BE49-F238E27FC236}">
                <a16:creationId xmlns:a16="http://schemas.microsoft.com/office/drawing/2014/main" id="{75E7EF00-C904-6ADF-FCBF-24F0F2145485}"/>
              </a:ext>
            </a:extLst>
          </p:cNvPr>
          <p:cNvSpPr txBox="1"/>
          <p:nvPr/>
        </p:nvSpPr>
        <p:spPr>
          <a:xfrm>
            <a:off x="1960683" y="3661476"/>
            <a:ext cx="1707502" cy="369332"/>
          </a:xfrm>
          <a:prstGeom prst="rect">
            <a:avLst/>
          </a:prstGeom>
          <a:noFill/>
        </p:spPr>
        <p:txBody>
          <a:bodyPr wrap="square" rtlCol="0">
            <a:spAutoFit/>
          </a:bodyPr>
          <a:lstStyle/>
          <a:p>
            <a:pPr algn="ctr"/>
            <a:r>
              <a:rPr lang="tr-TR" dirty="0" err="1"/>
              <a:t>Sprite</a:t>
            </a:r>
            <a:r>
              <a:rPr lang="tr-TR" dirty="0"/>
              <a:t> Editor</a:t>
            </a:r>
          </a:p>
        </p:txBody>
      </p:sp>
      <p:sp>
        <p:nvSpPr>
          <p:cNvPr id="9" name="Metin kutusu 8">
            <a:extLst>
              <a:ext uri="{FF2B5EF4-FFF2-40B4-BE49-F238E27FC236}">
                <a16:creationId xmlns:a16="http://schemas.microsoft.com/office/drawing/2014/main" id="{D33DD618-2EE9-DEB3-10AD-D85E85F83FE3}"/>
              </a:ext>
            </a:extLst>
          </p:cNvPr>
          <p:cNvSpPr txBox="1"/>
          <p:nvPr/>
        </p:nvSpPr>
        <p:spPr>
          <a:xfrm>
            <a:off x="8827125" y="6055657"/>
            <a:ext cx="1707502" cy="369332"/>
          </a:xfrm>
          <a:prstGeom prst="rect">
            <a:avLst/>
          </a:prstGeom>
          <a:noFill/>
        </p:spPr>
        <p:txBody>
          <a:bodyPr wrap="square" rtlCol="0">
            <a:spAutoFit/>
          </a:bodyPr>
          <a:lstStyle/>
          <a:p>
            <a:pPr algn="ctr"/>
            <a:r>
              <a:rPr lang="tr-TR" dirty="0" err="1"/>
              <a:t>Tile</a:t>
            </a:r>
            <a:r>
              <a:rPr lang="tr-TR" dirty="0"/>
              <a:t> Palette</a:t>
            </a:r>
          </a:p>
        </p:txBody>
      </p:sp>
      <p:pic>
        <p:nvPicPr>
          <p:cNvPr id="13" name="Resim 12">
            <a:extLst>
              <a:ext uri="{FF2B5EF4-FFF2-40B4-BE49-F238E27FC236}">
                <a16:creationId xmlns:a16="http://schemas.microsoft.com/office/drawing/2014/main" id="{0DB62610-5F2A-62BA-2116-4D07BD679CCA}"/>
              </a:ext>
            </a:extLst>
          </p:cNvPr>
          <p:cNvPicPr>
            <a:picLocks noChangeAspect="1"/>
          </p:cNvPicPr>
          <p:nvPr/>
        </p:nvPicPr>
        <p:blipFill>
          <a:blip r:embed="rId4"/>
          <a:stretch>
            <a:fillRect/>
          </a:stretch>
        </p:blipFill>
        <p:spPr>
          <a:xfrm>
            <a:off x="270878" y="4630123"/>
            <a:ext cx="5087112" cy="638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Resim 14">
            <a:extLst>
              <a:ext uri="{FF2B5EF4-FFF2-40B4-BE49-F238E27FC236}">
                <a16:creationId xmlns:a16="http://schemas.microsoft.com/office/drawing/2014/main" id="{253AC1F7-E4C4-1577-365B-AF84249A871D}"/>
              </a:ext>
            </a:extLst>
          </p:cNvPr>
          <p:cNvPicPr>
            <a:picLocks noChangeAspect="1"/>
          </p:cNvPicPr>
          <p:nvPr/>
        </p:nvPicPr>
        <p:blipFill>
          <a:blip r:embed="rId5"/>
          <a:stretch>
            <a:fillRect/>
          </a:stretch>
        </p:blipFill>
        <p:spPr>
          <a:xfrm>
            <a:off x="5504359" y="2828438"/>
            <a:ext cx="1623209" cy="3856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Metin kutusu 15">
            <a:extLst>
              <a:ext uri="{FF2B5EF4-FFF2-40B4-BE49-F238E27FC236}">
                <a16:creationId xmlns:a16="http://schemas.microsoft.com/office/drawing/2014/main" id="{AE222D2E-0E69-FC14-41DE-636D0E5CF306}"/>
              </a:ext>
            </a:extLst>
          </p:cNvPr>
          <p:cNvSpPr txBox="1"/>
          <p:nvPr/>
        </p:nvSpPr>
        <p:spPr>
          <a:xfrm>
            <a:off x="1866195" y="5539173"/>
            <a:ext cx="1707502" cy="369332"/>
          </a:xfrm>
          <a:prstGeom prst="rect">
            <a:avLst/>
          </a:prstGeom>
          <a:noFill/>
        </p:spPr>
        <p:txBody>
          <a:bodyPr wrap="square" rtlCol="0">
            <a:spAutoFit/>
          </a:bodyPr>
          <a:lstStyle/>
          <a:p>
            <a:pPr algn="ctr"/>
            <a:r>
              <a:rPr lang="tr-TR" dirty="0" err="1"/>
              <a:t>Animated</a:t>
            </a:r>
            <a:r>
              <a:rPr lang="tr-TR" dirty="0"/>
              <a:t> </a:t>
            </a:r>
            <a:r>
              <a:rPr lang="tr-TR" dirty="0" err="1"/>
              <a:t>Tile</a:t>
            </a:r>
            <a:endParaRPr lang="tr-TR" dirty="0"/>
          </a:p>
        </p:txBody>
      </p:sp>
    </p:spTree>
    <p:extLst>
      <p:ext uri="{BB962C8B-B14F-4D97-AF65-F5344CB8AC3E}">
        <p14:creationId xmlns:p14="http://schemas.microsoft.com/office/powerpoint/2010/main" val="174652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59DA9D-26D6-7D23-77CE-53E0F9358F61}"/>
              </a:ext>
            </a:extLst>
          </p:cNvPr>
          <p:cNvSpPr>
            <a:spLocks noGrp="1"/>
          </p:cNvSpPr>
          <p:nvPr>
            <p:ph type="title"/>
          </p:nvPr>
        </p:nvSpPr>
        <p:spPr>
          <a:xfrm>
            <a:off x="838200" y="365125"/>
            <a:ext cx="10515600" cy="1128421"/>
          </a:xfrm>
        </p:spPr>
        <p:txBody>
          <a:bodyPr/>
          <a:lstStyle/>
          <a:p>
            <a:pPr algn="ctr"/>
            <a:r>
              <a:rPr lang="tr-TR" dirty="0">
                <a:latin typeface="Times New Roman" panose="02020603050405020304" pitchFamily="18" charset="0"/>
                <a:cs typeface="Times New Roman" panose="02020603050405020304" pitchFamily="18" charset="0"/>
              </a:rPr>
              <a:t>Harita Tasarımı</a:t>
            </a:r>
          </a:p>
        </p:txBody>
      </p:sp>
      <p:pic>
        <p:nvPicPr>
          <p:cNvPr id="5" name="Resim 4">
            <a:extLst>
              <a:ext uri="{FF2B5EF4-FFF2-40B4-BE49-F238E27FC236}">
                <a16:creationId xmlns:a16="http://schemas.microsoft.com/office/drawing/2014/main" id="{C37832D0-3DD8-0269-D87E-E9A7ABC2AA9A}"/>
              </a:ext>
            </a:extLst>
          </p:cNvPr>
          <p:cNvPicPr>
            <a:picLocks noChangeAspect="1"/>
          </p:cNvPicPr>
          <p:nvPr/>
        </p:nvPicPr>
        <p:blipFill>
          <a:blip r:embed="rId2"/>
          <a:stretch>
            <a:fillRect/>
          </a:stretch>
        </p:blipFill>
        <p:spPr>
          <a:xfrm>
            <a:off x="5181911" y="1493546"/>
            <a:ext cx="6096000" cy="4581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a:extLst>
              <a:ext uri="{FF2B5EF4-FFF2-40B4-BE49-F238E27FC236}">
                <a16:creationId xmlns:a16="http://schemas.microsoft.com/office/drawing/2014/main" id="{047946EF-E11F-0888-0D4E-F8BB821F35F4}"/>
              </a:ext>
            </a:extLst>
          </p:cNvPr>
          <p:cNvPicPr>
            <a:picLocks noChangeAspect="1"/>
          </p:cNvPicPr>
          <p:nvPr/>
        </p:nvPicPr>
        <p:blipFill>
          <a:blip r:embed="rId3"/>
          <a:stretch>
            <a:fillRect/>
          </a:stretch>
        </p:blipFill>
        <p:spPr>
          <a:xfrm>
            <a:off x="1613885" y="2728912"/>
            <a:ext cx="2114550" cy="14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72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C19BE9-4241-17FA-FE63-5F6617DF11A3}"/>
              </a:ext>
            </a:extLst>
          </p:cNvPr>
          <p:cNvSpPr>
            <a:spLocks noGrp="1"/>
          </p:cNvSpPr>
          <p:nvPr>
            <p:ph type="title"/>
          </p:nvPr>
        </p:nvSpPr>
        <p:spPr>
          <a:xfrm>
            <a:off x="838200" y="365126"/>
            <a:ext cx="10515600" cy="1116616"/>
          </a:xfrm>
        </p:spPr>
        <p:txBody>
          <a:bodyPr/>
          <a:lstStyle/>
          <a:p>
            <a:pPr algn="ctr"/>
            <a:r>
              <a:rPr lang="tr-TR" b="1" i="0" dirty="0" err="1">
                <a:solidFill>
                  <a:srgbClr val="242424"/>
                </a:solidFill>
                <a:effectLst/>
                <a:highlight>
                  <a:srgbClr val="FFFFFF"/>
                </a:highlight>
                <a:latin typeface="Times New Roman" panose="02020603050405020304" pitchFamily="18" charset="0"/>
                <a:cs typeface="Times New Roman" panose="02020603050405020304" pitchFamily="18" charset="0"/>
              </a:rPr>
              <a:t>Flyweight</a:t>
            </a:r>
            <a:r>
              <a:rPr lang="tr-TR" b="1" i="0" dirty="0">
                <a:solidFill>
                  <a:srgbClr val="242424"/>
                </a:solidFill>
                <a:effectLst/>
                <a:highlight>
                  <a:srgbClr val="FFFFFF"/>
                </a:highlight>
                <a:latin typeface="Times New Roman" panose="02020603050405020304" pitchFamily="18" charset="0"/>
                <a:cs typeface="Times New Roman" panose="02020603050405020304" pitchFamily="18" charset="0"/>
              </a:rPr>
              <a:t> Design </a:t>
            </a:r>
            <a:r>
              <a:rPr lang="tr-TR" b="1" i="0" dirty="0" err="1">
                <a:solidFill>
                  <a:srgbClr val="242424"/>
                </a:solidFill>
                <a:effectLst/>
                <a:highlight>
                  <a:srgbClr val="FFFFFF"/>
                </a:highlight>
                <a:latin typeface="Times New Roman" panose="02020603050405020304" pitchFamily="18" charset="0"/>
                <a:cs typeface="Times New Roman" panose="02020603050405020304" pitchFamily="18" charset="0"/>
              </a:rPr>
              <a:t>Pattern</a:t>
            </a:r>
            <a:endParaRPr lang="tr-TR"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A91066E4-332D-B14B-24B0-B57BBB7334F0}"/>
              </a:ext>
            </a:extLst>
          </p:cNvPr>
          <p:cNvPicPr>
            <a:picLocks noGrp="1" noChangeAspect="1"/>
          </p:cNvPicPr>
          <p:nvPr>
            <p:ph idx="1"/>
          </p:nvPr>
        </p:nvPicPr>
        <p:blipFill>
          <a:blip r:embed="rId2"/>
          <a:stretch>
            <a:fillRect/>
          </a:stretch>
        </p:blipFill>
        <p:spPr>
          <a:xfrm>
            <a:off x="253269" y="1481741"/>
            <a:ext cx="6662777" cy="4342987"/>
          </a:xfrm>
          <a:prstGeom prst="rect">
            <a:avLst/>
          </a:prstGeom>
          <a:ln>
            <a:noFill/>
          </a:ln>
          <a:effectLst>
            <a:outerShdw blurRad="292100" dist="139700" dir="2700000" algn="tl" rotWithShape="0">
              <a:srgbClr val="333333">
                <a:alpha val="65000"/>
              </a:srgbClr>
            </a:outerShdw>
          </a:effectLst>
        </p:spPr>
      </p:pic>
      <p:sp>
        <p:nvSpPr>
          <p:cNvPr id="4" name="Metin kutusu 3">
            <a:extLst>
              <a:ext uri="{FF2B5EF4-FFF2-40B4-BE49-F238E27FC236}">
                <a16:creationId xmlns:a16="http://schemas.microsoft.com/office/drawing/2014/main" id="{BCCDD611-A77C-9950-595A-DB58E1E35E4A}"/>
              </a:ext>
            </a:extLst>
          </p:cNvPr>
          <p:cNvSpPr txBox="1"/>
          <p:nvPr/>
        </p:nvSpPr>
        <p:spPr>
          <a:xfrm>
            <a:off x="7415784" y="1865376"/>
            <a:ext cx="4617720" cy="3139321"/>
          </a:xfrm>
          <a:prstGeom prst="rect">
            <a:avLst/>
          </a:prstGeom>
          <a:noFill/>
        </p:spPr>
        <p:txBody>
          <a:bodyPr wrap="square" rtlCol="0">
            <a:spAutoFit/>
          </a:bodyPr>
          <a:lstStyle/>
          <a:p>
            <a:r>
              <a:rPr lang="tr-TR" dirty="0" err="1">
                <a:latin typeface="Times New Roman" panose="02020603050405020304" pitchFamily="18" charset="0"/>
                <a:cs typeface="Times New Roman" panose="02020603050405020304" pitchFamily="18" charset="0"/>
              </a:rPr>
              <a:t>Flyweight</a:t>
            </a:r>
            <a:r>
              <a:rPr lang="tr-TR" dirty="0">
                <a:latin typeface="Times New Roman" panose="02020603050405020304" pitchFamily="18" charset="0"/>
                <a:cs typeface="Times New Roman" panose="02020603050405020304" pitchFamily="18" charset="0"/>
              </a:rPr>
              <a:t> Design </a:t>
            </a:r>
            <a:r>
              <a:rPr lang="tr-TR" dirty="0" err="1">
                <a:latin typeface="Times New Roman" panose="02020603050405020304" pitchFamily="18" charset="0"/>
                <a:cs typeface="Times New Roman" panose="02020603050405020304" pitchFamily="18" charset="0"/>
              </a:rPr>
              <a:t>Pattern</a:t>
            </a:r>
            <a:r>
              <a:rPr lang="tr-TR" dirty="0">
                <a:latin typeface="Times New Roman" panose="02020603050405020304" pitchFamily="18" charset="0"/>
                <a:cs typeface="Times New Roman" panose="02020603050405020304" pitchFamily="18" charset="0"/>
              </a:rPr>
              <a:t>, benzer nesnelere ihtiyaç duyulması durumunda yeni nesneler oluşturmaktansa var olan nesnelerin birbirleri yerine geçebilmelerini sağlamak amacı ile kullanılır. Sürekli yeni alanlara ihtiyaç duymaktansa ortak bir bellek alanı üzerinde gerekli işlemleri gerçekleştirmeyi hedefler. Özellikle yüksek nesne ihtiyacı olan durumlarda sıklıkla kullanılır. Kullanımı ile birlikte bellek performansı açısından büyük avantajlar elde etmek mümkündür.</a:t>
            </a:r>
          </a:p>
        </p:txBody>
      </p:sp>
    </p:spTree>
    <p:extLst>
      <p:ext uri="{BB962C8B-B14F-4D97-AF65-F5344CB8AC3E}">
        <p14:creationId xmlns:p14="http://schemas.microsoft.com/office/powerpoint/2010/main" val="213391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11D2E-58FF-AD0F-22E4-69CBE30F7F28}"/>
              </a:ext>
            </a:extLst>
          </p:cNvPr>
          <p:cNvSpPr>
            <a:spLocks noGrp="1"/>
          </p:cNvSpPr>
          <p:nvPr>
            <p:ph type="title"/>
          </p:nvPr>
        </p:nvSpPr>
        <p:spPr>
          <a:xfrm>
            <a:off x="838200" y="365126"/>
            <a:ext cx="10515600" cy="1026086"/>
          </a:xfrm>
        </p:spPr>
        <p:txBody>
          <a:bodyPr/>
          <a:lstStyle/>
          <a:p>
            <a:pPr algn="ctr"/>
            <a:r>
              <a:rPr lang="tr-TR" b="1" i="0" dirty="0" err="1">
                <a:solidFill>
                  <a:srgbClr val="242424"/>
                </a:solidFill>
                <a:effectLst/>
                <a:highlight>
                  <a:srgbClr val="FFFFFF"/>
                </a:highlight>
                <a:latin typeface="Times New Roman" panose="02020603050405020304" pitchFamily="18" charset="0"/>
                <a:cs typeface="Times New Roman" panose="02020603050405020304" pitchFamily="18" charset="0"/>
              </a:rPr>
              <a:t>Singleton</a:t>
            </a:r>
            <a:r>
              <a:rPr lang="tr-TR" b="1" i="0" dirty="0">
                <a:solidFill>
                  <a:srgbClr val="242424"/>
                </a:solidFill>
                <a:effectLst/>
                <a:highlight>
                  <a:srgbClr val="FFFFFF"/>
                </a:highlight>
                <a:latin typeface="Times New Roman" panose="02020603050405020304" pitchFamily="18" charset="0"/>
                <a:cs typeface="Times New Roman" panose="02020603050405020304" pitchFamily="18" charset="0"/>
              </a:rPr>
              <a:t> Design </a:t>
            </a:r>
            <a:r>
              <a:rPr lang="tr-TR" b="1" i="0" dirty="0" err="1">
                <a:solidFill>
                  <a:srgbClr val="242424"/>
                </a:solidFill>
                <a:effectLst/>
                <a:highlight>
                  <a:srgbClr val="FFFFFF"/>
                </a:highlight>
                <a:latin typeface="Times New Roman" panose="02020603050405020304" pitchFamily="18" charset="0"/>
                <a:cs typeface="Times New Roman" panose="02020603050405020304" pitchFamily="18" charset="0"/>
              </a:rPr>
              <a:t>Pattern</a:t>
            </a: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9C4954E-4155-5CD4-968B-AF335706BE48}"/>
              </a:ext>
            </a:extLst>
          </p:cNvPr>
          <p:cNvPicPr>
            <a:picLocks noChangeAspect="1"/>
          </p:cNvPicPr>
          <p:nvPr/>
        </p:nvPicPr>
        <p:blipFill>
          <a:blip r:embed="rId2"/>
          <a:stretch>
            <a:fillRect/>
          </a:stretch>
        </p:blipFill>
        <p:spPr>
          <a:xfrm>
            <a:off x="430721" y="1583626"/>
            <a:ext cx="5256848" cy="3747705"/>
          </a:xfrm>
          <a:prstGeom prst="rect">
            <a:avLst/>
          </a:prstGeom>
          <a:ln>
            <a:noFill/>
          </a:ln>
          <a:effectLst>
            <a:outerShdw blurRad="292100" dist="139700" dir="2700000" algn="tl" rotWithShape="0">
              <a:srgbClr val="333333">
                <a:alpha val="65000"/>
              </a:srgbClr>
            </a:outerShdw>
          </a:effectLst>
        </p:spPr>
      </p:pic>
      <p:sp>
        <p:nvSpPr>
          <p:cNvPr id="6" name="Metin kutusu 5">
            <a:extLst>
              <a:ext uri="{FF2B5EF4-FFF2-40B4-BE49-F238E27FC236}">
                <a16:creationId xmlns:a16="http://schemas.microsoft.com/office/drawing/2014/main" id="{55F3CD5C-FABE-5C00-F765-57E7C22D1C5E}"/>
              </a:ext>
            </a:extLst>
          </p:cNvPr>
          <p:cNvSpPr txBox="1"/>
          <p:nvPr/>
        </p:nvSpPr>
        <p:spPr>
          <a:xfrm>
            <a:off x="6778733" y="3712463"/>
            <a:ext cx="4982547" cy="1754326"/>
          </a:xfrm>
          <a:prstGeom prst="rect">
            <a:avLst/>
          </a:prstGeom>
          <a:noFill/>
        </p:spPr>
        <p:txBody>
          <a:bodyPr wrap="square" rtlCol="0">
            <a:spAutoFit/>
          </a:bodyPr>
          <a:lstStyle/>
          <a:p>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Bu tasarım örüntüsündeki amaç, bir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class’tan</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sadece bir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instance</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yaratılmasını sağlar. Yani herhangi bir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class’tan</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bir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instance</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yaratılmak istendiğinde, eğer daha önce yaratılmış bir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instance</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yoksa yeni yaratılır. Daha önce yaratılmış ise var olan </a:t>
            </a:r>
            <a:r>
              <a:rPr lang="tr-TR" b="0" i="0" dirty="0" err="1">
                <a:solidFill>
                  <a:srgbClr val="242424"/>
                </a:solidFill>
                <a:effectLst/>
                <a:highlight>
                  <a:srgbClr val="FFFFFF"/>
                </a:highlight>
                <a:latin typeface="Times New Roman" panose="02020603050405020304" pitchFamily="18" charset="0"/>
                <a:cs typeface="Times New Roman" panose="02020603050405020304" pitchFamily="18" charset="0"/>
              </a:rPr>
              <a:t>instance</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 kullanılır.</a:t>
            </a:r>
            <a:endParaRPr lang="tr-TR"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1F723C4B-C3BF-3AA8-BB03-067850890264}"/>
              </a:ext>
            </a:extLst>
          </p:cNvPr>
          <p:cNvPicPr>
            <a:picLocks noChangeAspect="1"/>
          </p:cNvPicPr>
          <p:nvPr/>
        </p:nvPicPr>
        <p:blipFill>
          <a:blip r:embed="rId3"/>
          <a:stretch>
            <a:fillRect/>
          </a:stretch>
        </p:blipFill>
        <p:spPr>
          <a:xfrm>
            <a:off x="7159942" y="1644968"/>
            <a:ext cx="3724275" cy="409575"/>
          </a:xfrm>
          <a:prstGeom prst="rect">
            <a:avLst/>
          </a:prstGeom>
          <a:ln>
            <a:noFill/>
          </a:ln>
          <a:effectLst>
            <a:outerShdw blurRad="292100" dist="139700" dir="2700000" algn="tl" rotWithShape="0">
              <a:srgbClr val="333333">
                <a:alpha val="65000"/>
              </a:srgbClr>
            </a:outerShdw>
          </a:effectLst>
        </p:spPr>
      </p:pic>
      <p:pic>
        <p:nvPicPr>
          <p:cNvPr id="10" name="Resim 9">
            <a:extLst>
              <a:ext uri="{FF2B5EF4-FFF2-40B4-BE49-F238E27FC236}">
                <a16:creationId xmlns:a16="http://schemas.microsoft.com/office/drawing/2014/main" id="{E1D03308-3D99-D8CC-201B-1DFB6BFBE3DF}"/>
              </a:ext>
            </a:extLst>
          </p:cNvPr>
          <p:cNvPicPr>
            <a:picLocks noChangeAspect="1"/>
          </p:cNvPicPr>
          <p:nvPr/>
        </p:nvPicPr>
        <p:blipFill>
          <a:blip r:embed="rId4"/>
          <a:stretch>
            <a:fillRect/>
          </a:stretch>
        </p:blipFill>
        <p:spPr>
          <a:xfrm>
            <a:off x="7159942" y="2519715"/>
            <a:ext cx="3409950" cy="457200"/>
          </a:xfrm>
          <a:prstGeom prst="rect">
            <a:avLst/>
          </a:prstGeom>
          <a:ln>
            <a:noFill/>
          </a:ln>
          <a:effectLst>
            <a:outerShdw blurRad="292100" dist="139700" dir="2700000" algn="tl" rotWithShape="0">
              <a:srgbClr val="333333">
                <a:alpha val="65000"/>
              </a:srgbClr>
            </a:outerShdw>
          </a:effectLst>
        </p:spPr>
      </p:pic>
      <p:pic>
        <p:nvPicPr>
          <p:cNvPr id="12" name="Resim 11">
            <a:extLst>
              <a:ext uri="{FF2B5EF4-FFF2-40B4-BE49-F238E27FC236}">
                <a16:creationId xmlns:a16="http://schemas.microsoft.com/office/drawing/2014/main" id="{34B6E121-1C38-3AAF-37BD-7B65E412A5D0}"/>
              </a:ext>
            </a:extLst>
          </p:cNvPr>
          <p:cNvPicPr>
            <a:picLocks noChangeAspect="1"/>
          </p:cNvPicPr>
          <p:nvPr/>
        </p:nvPicPr>
        <p:blipFill>
          <a:blip r:embed="rId5"/>
          <a:stretch>
            <a:fillRect/>
          </a:stretch>
        </p:blipFill>
        <p:spPr>
          <a:xfrm>
            <a:off x="2782444" y="4589626"/>
            <a:ext cx="29051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923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7DD393-44EC-7FD7-EC85-92D42194083A}"/>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Delegate</a:t>
            </a:r>
            <a:r>
              <a:rPr lang="tr-TR" dirty="0"/>
              <a:t> </a:t>
            </a:r>
            <a:r>
              <a:rPr lang="tr-TR" dirty="0" err="1">
                <a:latin typeface="Times New Roman" panose="02020603050405020304" pitchFamily="18" charset="0"/>
                <a:cs typeface="Times New Roman" panose="02020603050405020304" pitchFamily="18" charset="0"/>
              </a:rPr>
              <a:t>Method</a:t>
            </a: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0FF5D080-57EE-48C8-2B33-5C03D44079F2}"/>
              </a:ext>
            </a:extLst>
          </p:cNvPr>
          <p:cNvPicPr>
            <a:picLocks noChangeAspect="1"/>
          </p:cNvPicPr>
          <p:nvPr/>
        </p:nvPicPr>
        <p:blipFill>
          <a:blip r:embed="rId2"/>
          <a:stretch>
            <a:fillRect/>
          </a:stretch>
        </p:blipFill>
        <p:spPr>
          <a:xfrm>
            <a:off x="628553" y="1833173"/>
            <a:ext cx="3171825" cy="485775"/>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8AA3D908-BBC4-ACB5-C01B-477FA2602645}"/>
              </a:ext>
            </a:extLst>
          </p:cNvPr>
          <p:cNvPicPr>
            <a:picLocks noChangeAspect="1"/>
          </p:cNvPicPr>
          <p:nvPr/>
        </p:nvPicPr>
        <p:blipFill>
          <a:blip r:embed="rId3"/>
          <a:stretch>
            <a:fillRect/>
          </a:stretch>
        </p:blipFill>
        <p:spPr>
          <a:xfrm>
            <a:off x="628553" y="3081240"/>
            <a:ext cx="3171825" cy="933450"/>
          </a:xfrm>
          <a:prstGeom prst="rect">
            <a:avLst/>
          </a:prstGeom>
          <a:ln>
            <a:noFill/>
          </a:ln>
          <a:effectLst>
            <a:outerShdw blurRad="292100" dist="139700" dir="2700000" algn="tl" rotWithShape="0">
              <a:srgbClr val="333333">
                <a:alpha val="65000"/>
              </a:srgbClr>
            </a:outerShdw>
          </a:effectLst>
        </p:spPr>
      </p:pic>
      <p:pic>
        <p:nvPicPr>
          <p:cNvPr id="9" name="Resim 8">
            <a:extLst>
              <a:ext uri="{FF2B5EF4-FFF2-40B4-BE49-F238E27FC236}">
                <a16:creationId xmlns:a16="http://schemas.microsoft.com/office/drawing/2014/main" id="{98E1D271-3952-6E73-A24F-DCD7FFBD88AA}"/>
              </a:ext>
            </a:extLst>
          </p:cNvPr>
          <p:cNvPicPr>
            <a:picLocks noChangeAspect="1"/>
          </p:cNvPicPr>
          <p:nvPr/>
        </p:nvPicPr>
        <p:blipFill>
          <a:blip r:embed="rId4"/>
          <a:stretch>
            <a:fillRect/>
          </a:stretch>
        </p:blipFill>
        <p:spPr>
          <a:xfrm>
            <a:off x="628553" y="4776982"/>
            <a:ext cx="2724150" cy="800100"/>
          </a:xfrm>
          <a:prstGeom prst="rect">
            <a:avLst/>
          </a:prstGeom>
          <a:ln>
            <a:noFill/>
          </a:ln>
          <a:effectLst>
            <a:outerShdw blurRad="292100" dist="139700" dir="2700000" algn="tl" rotWithShape="0">
              <a:srgbClr val="333333">
                <a:alpha val="65000"/>
              </a:srgbClr>
            </a:outerShdw>
          </a:effectLst>
        </p:spPr>
      </p:pic>
      <p:pic>
        <p:nvPicPr>
          <p:cNvPr id="11" name="Resim 10">
            <a:extLst>
              <a:ext uri="{FF2B5EF4-FFF2-40B4-BE49-F238E27FC236}">
                <a16:creationId xmlns:a16="http://schemas.microsoft.com/office/drawing/2014/main" id="{5D076F02-4009-6396-6B4B-6AEB4AC7AE67}"/>
              </a:ext>
            </a:extLst>
          </p:cNvPr>
          <p:cNvPicPr>
            <a:picLocks noChangeAspect="1"/>
          </p:cNvPicPr>
          <p:nvPr/>
        </p:nvPicPr>
        <p:blipFill>
          <a:blip r:embed="rId5"/>
          <a:stretch>
            <a:fillRect/>
          </a:stretch>
        </p:blipFill>
        <p:spPr>
          <a:xfrm>
            <a:off x="5299204" y="1710223"/>
            <a:ext cx="4933950" cy="2047875"/>
          </a:xfrm>
          <a:prstGeom prst="rect">
            <a:avLst/>
          </a:prstGeom>
          <a:ln>
            <a:noFill/>
          </a:ln>
          <a:effectLst>
            <a:outerShdw blurRad="292100" dist="139700" dir="2700000" algn="tl" rotWithShape="0">
              <a:srgbClr val="333333">
                <a:alpha val="65000"/>
              </a:srgbClr>
            </a:outerShdw>
          </a:effectLst>
        </p:spPr>
      </p:pic>
      <p:sp>
        <p:nvSpPr>
          <p:cNvPr id="12" name="Metin kutusu 11">
            <a:extLst>
              <a:ext uri="{FF2B5EF4-FFF2-40B4-BE49-F238E27FC236}">
                <a16:creationId xmlns:a16="http://schemas.microsoft.com/office/drawing/2014/main" id="{9D7FEC84-FD1B-3372-15AA-36ABE2C36242}"/>
              </a:ext>
            </a:extLst>
          </p:cNvPr>
          <p:cNvSpPr txBox="1"/>
          <p:nvPr/>
        </p:nvSpPr>
        <p:spPr>
          <a:xfrm>
            <a:off x="5299204" y="4132114"/>
            <a:ext cx="6054596" cy="1754326"/>
          </a:xfrm>
          <a:prstGeom prst="rect">
            <a:avLst/>
          </a:prstGeom>
          <a:noFill/>
        </p:spPr>
        <p:txBody>
          <a:bodyPr wrap="square" rtlCol="0">
            <a:spAutoFit/>
          </a:bodyPr>
          <a:lstStyle/>
          <a:p>
            <a:r>
              <a:rPr lang="tr-TR" dirty="0" err="1">
                <a:latin typeface="Times New Roman" panose="02020603050405020304" pitchFamily="18" charset="0"/>
                <a:cs typeface="Times New Roman" panose="02020603050405020304" pitchFamily="18" charset="0"/>
              </a:rPr>
              <a:t>Delegate</a:t>
            </a:r>
            <a:r>
              <a:rPr lang="tr-TR" dirty="0">
                <a:latin typeface="Times New Roman" panose="02020603050405020304" pitchFamily="18" charset="0"/>
                <a:cs typeface="Times New Roman" panose="02020603050405020304" pitchFamily="18" charset="0"/>
              </a:rPr>
              <a:t> yöntemi, C# dilinde bir nesnenin metot referanslarını tutabilen türden bir yapıdır. Delegeler, metotların temsilcisi olarak işlev görür ve metotları parametre olarak geçebilmenize olanak tanır. Bu sayede, bir metodu başka bir metoda parametre olarak verebilir veya bir olay meydana geldiğinde belirli metotların çağrılmasını sağlayabilirsiniz.</a:t>
            </a:r>
          </a:p>
        </p:txBody>
      </p:sp>
    </p:spTree>
    <p:extLst>
      <p:ext uri="{BB962C8B-B14F-4D97-AF65-F5344CB8AC3E}">
        <p14:creationId xmlns:p14="http://schemas.microsoft.com/office/powerpoint/2010/main" val="202517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28D177-0FB3-4767-5F6E-56E9B9594BAA}"/>
              </a:ext>
            </a:extLst>
          </p:cNvPr>
          <p:cNvSpPr>
            <a:spLocks noGrp="1"/>
          </p:cNvSpPr>
          <p:nvPr>
            <p:ph type="title"/>
          </p:nvPr>
        </p:nvSpPr>
        <p:spPr>
          <a:xfrm>
            <a:off x="838200" y="365125"/>
            <a:ext cx="10515600" cy="783999"/>
          </a:xfrm>
        </p:spPr>
        <p:txBody>
          <a:bodyPr/>
          <a:lstStyle/>
          <a:p>
            <a:pPr algn="ctr"/>
            <a:r>
              <a:rPr lang="tr-TR" dirty="0" err="1">
                <a:latin typeface="Times New Roman" panose="02020603050405020304" pitchFamily="18" charset="0"/>
                <a:cs typeface="Times New Roman" panose="02020603050405020304" pitchFamily="18" charset="0"/>
              </a:rPr>
              <a:t>Interface</a:t>
            </a: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49A728CA-D427-9E21-0361-09DCB502F050}"/>
              </a:ext>
            </a:extLst>
          </p:cNvPr>
          <p:cNvPicPr>
            <a:picLocks noChangeAspect="1"/>
          </p:cNvPicPr>
          <p:nvPr/>
        </p:nvPicPr>
        <p:blipFill>
          <a:blip r:embed="rId2"/>
          <a:stretch>
            <a:fillRect/>
          </a:stretch>
        </p:blipFill>
        <p:spPr>
          <a:xfrm>
            <a:off x="1656671" y="1644424"/>
            <a:ext cx="3171825" cy="942975"/>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4FD9A0CF-4FAE-F064-8BD7-F43E31D983C6}"/>
              </a:ext>
            </a:extLst>
          </p:cNvPr>
          <p:cNvPicPr>
            <a:picLocks noChangeAspect="1"/>
          </p:cNvPicPr>
          <p:nvPr/>
        </p:nvPicPr>
        <p:blipFill>
          <a:blip r:embed="rId3"/>
          <a:stretch>
            <a:fillRect/>
          </a:stretch>
        </p:blipFill>
        <p:spPr>
          <a:xfrm>
            <a:off x="6714153" y="1494745"/>
            <a:ext cx="3581400" cy="1228725"/>
          </a:xfrm>
          <a:prstGeom prst="rect">
            <a:avLst/>
          </a:prstGeom>
          <a:ln>
            <a:noFill/>
          </a:ln>
          <a:effectLst>
            <a:outerShdw blurRad="292100" dist="139700" dir="2700000" algn="tl" rotWithShape="0">
              <a:srgbClr val="333333">
                <a:alpha val="65000"/>
              </a:srgbClr>
            </a:outerShdw>
          </a:effectLst>
        </p:spPr>
      </p:pic>
      <p:pic>
        <p:nvPicPr>
          <p:cNvPr id="9" name="Resim 8">
            <a:extLst>
              <a:ext uri="{FF2B5EF4-FFF2-40B4-BE49-F238E27FC236}">
                <a16:creationId xmlns:a16="http://schemas.microsoft.com/office/drawing/2014/main" id="{A1F4B1EA-C3F3-5AA6-7AEA-E340205BB725}"/>
              </a:ext>
            </a:extLst>
          </p:cNvPr>
          <p:cNvPicPr>
            <a:picLocks noChangeAspect="1"/>
          </p:cNvPicPr>
          <p:nvPr/>
        </p:nvPicPr>
        <p:blipFill>
          <a:blip r:embed="rId4"/>
          <a:stretch>
            <a:fillRect/>
          </a:stretch>
        </p:blipFill>
        <p:spPr>
          <a:xfrm>
            <a:off x="7822940" y="3404894"/>
            <a:ext cx="3733800" cy="676275"/>
          </a:xfrm>
          <a:prstGeom prst="rect">
            <a:avLst/>
          </a:prstGeom>
          <a:ln>
            <a:noFill/>
          </a:ln>
          <a:effectLst>
            <a:outerShdw blurRad="292100" dist="139700" dir="2700000" algn="tl" rotWithShape="0">
              <a:srgbClr val="333333">
                <a:alpha val="65000"/>
              </a:srgbClr>
            </a:outerShdw>
          </a:effectLst>
        </p:spPr>
      </p:pic>
      <p:pic>
        <p:nvPicPr>
          <p:cNvPr id="11" name="Resim 10">
            <a:extLst>
              <a:ext uri="{FF2B5EF4-FFF2-40B4-BE49-F238E27FC236}">
                <a16:creationId xmlns:a16="http://schemas.microsoft.com/office/drawing/2014/main" id="{355DFF66-9FEA-6ABD-60D8-243B42E546D0}"/>
              </a:ext>
            </a:extLst>
          </p:cNvPr>
          <p:cNvPicPr>
            <a:picLocks noChangeAspect="1"/>
          </p:cNvPicPr>
          <p:nvPr/>
        </p:nvPicPr>
        <p:blipFill>
          <a:blip r:embed="rId5"/>
          <a:stretch>
            <a:fillRect/>
          </a:stretch>
        </p:blipFill>
        <p:spPr>
          <a:xfrm>
            <a:off x="3838575" y="4965926"/>
            <a:ext cx="4514850" cy="495300"/>
          </a:xfrm>
          <a:prstGeom prst="rect">
            <a:avLst/>
          </a:prstGeom>
          <a:ln>
            <a:noFill/>
          </a:ln>
          <a:effectLst>
            <a:outerShdw blurRad="292100" dist="139700" dir="2700000" algn="tl" rotWithShape="0">
              <a:srgbClr val="333333">
                <a:alpha val="65000"/>
              </a:srgbClr>
            </a:outerShdw>
          </a:effectLst>
        </p:spPr>
      </p:pic>
      <p:pic>
        <p:nvPicPr>
          <p:cNvPr id="13" name="Resim 12">
            <a:extLst>
              <a:ext uri="{FF2B5EF4-FFF2-40B4-BE49-F238E27FC236}">
                <a16:creationId xmlns:a16="http://schemas.microsoft.com/office/drawing/2014/main" id="{C92020C0-184B-BDD7-5123-C45017D33233}"/>
              </a:ext>
            </a:extLst>
          </p:cNvPr>
          <p:cNvPicPr>
            <a:picLocks noChangeAspect="1"/>
          </p:cNvPicPr>
          <p:nvPr/>
        </p:nvPicPr>
        <p:blipFill>
          <a:blip r:embed="rId6"/>
          <a:stretch>
            <a:fillRect/>
          </a:stretch>
        </p:blipFill>
        <p:spPr>
          <a:xfrm>
            <a:off x="368173" y="3442994"/>
            <a:ext cx="4629150" cy="638175"/>
          </a:xfrm>
          <a:prstGeom prst="rect">
            <a:avLst/>
          </a:prstGeom>
          <a:ln>
            <a:noFill/>
          </a:ln>
          <a:effectLst>
            <a:outerShdw blurRad="292100" dist="139700" dir="2700000" algn="tl" rotWithShape="0">
              <a:srgbClr val="333333">
                <a:alpha val="65000"/>
              </a:srgbClr>
            </a:outerShdw>
          </a:effectLst>
        </p:spPr>
      </p:pic>
      <p:cxnSp>
        <p:nvCxnSpPr>
          <p:cNvPr id="15" name="Düz Ok Bağlayıcısı 14">
            <a:extLst>
              <a:ext uri="{FF2B5EF4-FFF2-40B4-BE49-F238E27FC236}">
                <a16:creationId xmlns:a16="http://schemas.microsoft.com/office/drawing/2014/main" id="{E9578DA3-5955-F419-9507-5CA9BB5DDEF1}"/>
              </a:ext>
            </a:extLst>
          </p:cNvPr>
          <p:cNvCxnSpPr>
            <a:cxnSpLocks/>
          </p:cNvCxnSpPr>
          <p:nvPr/>
        </p:nvCxnSpPr>
        <p:spPr>
          <a:xfrm>
            <a:off x="3032449" y="2587399"/>
            <a:ext cx="0" cy="884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Düz Ok Bağlayıcısı 17">
            <a:extLst>
              <a:ext uri="{FF2B5EF4-FFF2-40B4-BE49-F238E27FC236}">
                <a16:creationId xmlns:a16="http://schemas.microsoft.com/office/drawing/2014/main" id="{F0F52D21-1889-E701-54D2-D1143B5AAF1D}"/>
              </a:ext>
            </a:extLst>
          </p:cNvPr>
          <p:cNvCxnSpPr>
            <a:cxnSpLocks/>
          </p:cNvCxnSpPr>
          <p:nvPr/>
        </p:nvCxnSpPr>
        <p:spPr>
          <a:xfrm>
            <a:off x="9180576" y="2723470"/>
            <a:ext cx="0" cy="68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Düz Ok Bağlayıcısı 23">
            <a:extLst>
              <a:ext uri="{FF2B5EF4-FFF2-40B4-BE49-F238E27FC236}">
                <a16:creationId xmlns:a16="http://schemas.microsoft.com/office/drawing/2014/main" id="{59099D47-21D9-FF17-9763-186CB0DDE929}"/>
              </a:ext>
            </a:extLst>
          </p:cNvPr>
          <p:cNvCxnSpPr>
            <a:cxnSpLocks/>
          </p:cNvCxnSpPr>
          <p:nvPr/>
        </p:nvCxnSpPr>
        <p:spPr>
          <a:xfrm>
            <a:off x="4728209" y="2587399"/>
            <a:ext cx="1267504" cy="2378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Düz Ok Bağlayıcısı 26">
            <a:extLst>
              <a:ext uri="{FF2B5EF4-FFF2-40B4-BE49-F238E27FC236}">
                <a16:creationId xmlns:a16="http://schemas.microsoft.com/office/drawing/2014/main" id="{F9CD71F2-2D6C-632D-9B70-EBBB309058F4}"/>
              </a:ext>
            </a:extLst>
          </p:cNvPr>
          <p:cNvCxnSpPr>
            <a:cxnSpLocks/>
          </p:cNvCxnSpPr>
          <p:nvPr/>
        </p:nvCxnSpPr>
        <p:spPr>
          <a:xfrm flipH="1">
            <a:off x="6196288" y="2723470"/>
            <a:ext cx="562528" cy="2242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BA27A4-6354-7C2D-6D13-241912F3040A}"/>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Abstract</a:t>
            </a:r>
            <a:r>
              <a:rPr lang="tr-TR" dirty="0"/>
              <a:t> </a:t>
            </a:r>
          </a:p>
        </p:txBody>
      </p:sp>
      <p:pic>
        <p:nvPicPr>
          <p:cNvPr id="7" name="Resim 6">
            <a:extLst>
              <a:ext uri="{FF2B5EF4-FFF2-40B4-BE49-F238E27FC236}">
                <a16:creationId xmlns:a16="http://schemas.microsoft.com/office/drawing/2014/main" id="{1DD6AC47-B7C3-5A1D-6086-A7FFF6E0ECAD}"/>
              </a:ext>
            </a:extLst>
          </p:cNvPr>
          <p:cNvPicPr>
            <a:picLocks noChangeAspect="1"/>
          </p:cNvPicPr>
          <p:nvPr/>
        </p:nvPicPr>
        <p:blipFill>
          <a:blip r:embed="rId2"/>
          <a:stretch>
            <a:fillRect/>
          </a:stretch>
        </p:blipFill>
        <p:spPr>
          <a:xfrm>
            <a:off x="932606" y="3219450"/>
            <a:ext cx="3019425" cy="476250"/>
          </a:xfrm>
          <a:prstGeom prst="rect">
            <a:avLst/>
          </a:prstGeom>
          <a:ln>
            <a:noFill/>
          </a:ln>
          <a:effectLst>
            <a:outerShdw blurRad="292100" dist="139700" dir="2700000" algn="tl" rotWithShape="0">
              <a:srgbClr val="333333">
                <a:alpha val="65000"/>
              </a:srgbClr>
            </a:outerShdw>
          </a:effectLst>
        </p:spPr>
      </p:pic>
      <p:pic>
        <p:nvPicPr>
          <p:cNvPr id="9" name="Resim 8">
            <a:extLst>
              <a:ext uri="{FF2B5EF4-FFF2-40B4-BE49-F238E27FC236}">
                <a16:creationId xmlns:a16="http://schemas.microsoft.com/office/drawing/2014/main" id="{BCAAD55F-BF02-DD37-AA8F-A53C4117E453}"/>
              </a:ext>
            </a:extLst>
          </p:cNvPr>
          <p:cNvPicPr>
            <a:picLocks noChangeAspect="1"/>
          </p:cNvPicPr>
          <p:nvPr/>
        </p:nvPicPr>
        <p:blipFill>
          <a:blip r:embed="rId3"/>
          <a:stretch>
            <a:fillRect/>
          </a:stretch>
        </p:blipFill>
        <p:spPr>
          <a:xfrm>
            <a:off x="4402458" y="3324225"/>
            <a:ext cx="3057525" cy="371475"/>
          </a:xfrm>
          <a:prstGeom prst="rect">
            <a:avLst/>
          </a:prstGeom>
          <a:ln>
            <a:noFill/>
          </a:ln>
          <a:effectLst>
            <a:outerShdw blurRad="292100" dist="139700" dir="2700000" algn="tl" rotWithShape="0">
              <a:srgbClr val="333333">
                <a:alpha val="65000"/>
              </a:srgbClr>
            </a:outerShdw>
          </a:effectLst>
        </p:spPr>
      </p:pic>
      <p:pic>
        <p:nvPicPr>
          <p:cNvPr id="11" name="Resim 10">
            <a:extLst>
              <a:ext uri="{FF2B5EF4-FFF2-40B4-BE49-F238E27FC236}">
                <a16:creationId xmlns:a16="http://schemas.microsoft.com/office/drawing/2014/main" id="{57D34611-7D46-1CA3-2333-FC0253D3776A}"/>
              </a:ext>
            </a:extLst>
          </p:cNvPr>
          <p:cNvPicPr>
            <a:picLocks noChangeAspect="1"/>
          </p:cNvPicPr>
          <p:nvPr/>
        </p:nvPicPr>
        <p:blipFill>
          <a:blip r:embed="rId4"/>
          <a:stretch>
            <a:fillRect/>
          </a:stretch>
        </p:blipFill>
        <p:spPr>
          <a:xfrm>
            <a:off x="8239971" y="3248025"/>
            <a:ext cx="2924175" cy="419100"/>
          </a:xfrm>
          <a:prstGeom prst="rect">
            <a:avLst/>
          </a:prstGeom>
          <a:ln>
            <a:noFill/>
          </a:ln>
          <a:effectLst>
            <a:outerShdw blurRad="292100" dist="139700" dir="2700000" algn="tl" rotWithShape="0">
              <a:srgbClr val="333333">
                <a:alpha val="65000"/>
              </a:srgbClr>
            </a:outerShdw>
          </a:effectLst>
        </p:spPr>
      </p:pic>
      <p:cxnSp>
        <p:nvCxnSpPr>
          <p:cNvPr id="13" name="Düz Ok Bağlayıcısı 12">
            <a:extLst>
              <a:ext uri="{FF2B5EF4-FFF2-40B4-BE49-F238E27FC236}">
                <a16:creationId xmlns:a16="http://schemas.microsoft.com/office/drawing/2014/main" id="{C4CB1F3D-797B-0029-9206-D8AFF26C54CD}"/>
              </a:ext>
            </a:extLst>
          </p:cNvPr>
          <p:cNvCxnSpPr>
            <a:cxnSpLocks/>
          </p:cNvCxnSpPr>
          <p:nvPr/>
        </p:nvCxnSpPr>
        <p:spPr>
          <a:xfrm flipH="1">
            <a:off x="2670048" y="2136710"/>
            <a:ext cx="1111377" cy="1082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Düz Ok Bağlayıcısı 15">
            <a:extLst>
              <a:ext uri="{FF2B5EF4-FFF2-40B4-BE49-F238E27FC236}">
                <a16:creationId xmlns:a16="http://schemas.microsoft.com/office/drawing/2014/main" id="{7C2D2993-7163-A4A7-4C70-A5596FCEF002}"/>
              </a:ext>
            </a:extLst>
          </p:cNvPr>
          <p:cNvCxnSpPr>
            <a:cxnSpLocks/>
            <a:endCxn id="9" idx="0"/>
          </p:cNvCxnSpPr>
          <p:nvPr/>
        </p:nvCxnSpPr>
        <p:spPr>
          <a:xfrm>
            <a:off x="5931220" y="2223261"/>
            <a:ext cx="1" cy="11009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Düz Ok Bağlayıcısı 18">
            <a:extLst>
              <a:ext uri="{FF2B5EF4-FFF2-40B4-BE49-F238E27FC236}">
                <a16:creationId xmlns:a16="http://schemas.microsoft.com/office/drawing/2014/main" id="{137EEABF-5E0F-771B-16F0-E787749FBA5A}"/>
              </a:ext>
            </a:extLst>
          </p:cNvPr>
          <p:cNvCxnSpPr>
            <a:cxnSpLocks/>
          </p:cNvCxnSpPr>
          <p:nvPr/>
        </p:nvCxnSpPr>
        <p:spPr>
          <a:xfrm>
            <a:off x="8239971" y="2136710"/>
            <a:ext cx="1022901" cy="1082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5" name="Resim 24">
            <a:extLst>
              <a:ext uri="{FF2B5EF4-FFF2-40B4-BE49-F238E27FC236}">
                <a16:creationId xmlns:a16="http://schemas.microsoft.com/office/drawing/2014/main" id="{CAF5FFC8-5E26-1B2D-6893-44EEDEF493C7}"/>
              </a:ext>
            </a:extLst>
          </p:cNvPr>
          <p:cNvPicPr>
            <a:picLocks noChangeAspect="1"/>
          </p:cNvPicPr>
          <p:nvPr/>
        </p:nvPicPr>
        <p:blipFill>
          <a:blip r:embed="rId5"/>
          <a:stretch>
            <a:fillRect/>
          </a:stretch>
        </p:blipFill>
        <p:spPr>
          <a:xfrm>
            <a:off x="232791" y="4748212"/>
            <a:ext cx="2874645" cy="1301868"/>
          </a:xfrm>
          <a:prstGeom prst="rect">
            <a:avLst/>
          </a:prstGeom>
          <a:ln>
            <a:noFill/>
          </a:ln>
          <a:effectLst>
            <a:outerShdw blurRad="292100" dist="139700" dir="2700000" algn="tl" rotWithShape="0">
              <a:srgbClr val="333333">
                <a:alpha val="65000"/>
              </a:srgbClr>
            </a:outerShdw>
          </a:effectLst>
        </p:spPr>
      </p:pic>
      <p:pic>
        <p:nvPicPr>
          <p:cNvPr id="27" name="Resim 26">
            <a:extLst>
              <a:ext uri="{FF2B5EF4-FFF2-40B4-BE49-F238E27FC236}">
                <a16:creationId xmlns:a16="http://schemas.microsoft.com/office/drawing/2014/main" id="{5921C64A-0B72-9692-BACE-4F5376CAE889}"/>
              </a:ext>
            </a:extLst>
          </p:cNvPr>
          <p:cNvPicPr>
            <a:picLocks noChangeAspect="1"/>
          </p:cNvPicPr>
          <p:nvPr/>
        </p:nvPicPr>
        <p:blipFill>
          <a:blip r:embed="rId6"/>
          <a:stretch>
            <a:fillRect/>
          </a:stretch>
        </p:blipFill>
        <p:spPr>
          <a:xfrm>
            <a:off x="3237983" y="4519053"/>
            <a:ext cx="4629150" cy="1760186"/>
          </a:xfrm>
          <a:prstGeom prst="rect">
            <a:avLst/>
          </a:prstGeom>
          <a:ln>
            <a:noFill/>
          </a:ln>
          <a:effectLst>
            <a:outerShdw blurRad="292100" dist="139700" dir="2700000" algn="tl" rotWithShape="0">
              <a:srgbClr val="333333">
                <a:alpha val="65000"/>
              </a:srgbClr>
            </a:outerShdw>
          </a:effectLst>
        </p:spPr>
      </p:pic>
      <p:pic>
        <p:nvPicPr>
          <p:cNvPr id="29" name="Resim 28">
            <a:extLst>
              <a:ext uri="{FF2B5EF4-FFF2-40B4-BE49-F238E27FC236}">
                <a16:creationId xmlns:a16="http://schemas.microsoft.com/office/drawing/2014/main" id="{48278711-BB10-7177-8040-88E5721B0A69}"/>
              </a:ext>
            </a:extLst>
          </p:cNvPr>
          <p:cNvPicPr>
            <a:picLocks noChangeAspect="1"/>
          </p:cNvPicPr>
          <p:nvPr/>
        </p:nvPicPr>
        <p:blipFill>
          <a:blip r:embed="rId7"/>
          <a:stretch>
            <a:fillRect/>
          </a:stretch>
        </p:blipFill>
        <p:spPr>
          <a:xfrm>
            <a:off x="7997680" y="4519053"/>
            <a:ext cx="4123169" cy="1665927"/>
          </a:xfrm>
          <a:prstGeom prst="rect">
            <a:avLst/>
          </a:prstGeom>
          <a:ln>
            <a:noFill/>
          </a:ln>
          <a:effectLst>
            <a:outerShdw blurRad="292100" dist="139700" dir="2700000" algn="tl" rotWithShape="0">
              <a:srgbClr val="333333">
                <a:alpha val="65000"/>
              </a:srgbClr>
            </a:outerShdw>
          </a:effectLst>
        </p:spPr>
      </p:pic>
      <p:pic>
        <p:nvPicPr>
          <p:cNvPr id="31" name="Resim 30">
            <a:extLst>
              <a:ext uri="{FF2B5EF4-FFF2-40B4-BE49-F238E27FC236}">
                <a16:creationId xmlns:a16="http://schemas.microsoft.com/office/drawing/2014/main" id="{3BA73EAD-D2E4-D9ED-BEBA-92500F9E1780}"/>
              </a:ext>
            </a:extLst>
          </p:cNvPr>
          <p:cNvPicPr>
            <a:picLocks noChangeAspect="1"/>
          </p:cNvPicPr>
          <p:nvPr/>
        </p:nvPicPr>
        <p:blipFill>
          <a:blip r:embed="rId8"/>
          <a:stretch>
            <a:fillRect/>
          </a:stretch>
        </p:blipFill>
        <p:spPr>
          <a:xfrm>
            <a:off x="3620346" y="1744951"/>
            <a:ext cx="4619625" cy="466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292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D7DA16-227C-4887-0413-CB9B471BD447}"/>
              </a:ext>
            </a:extLst>
          </p:cNvPr>
          <p:cNvSpPr>
            <a:spLocks noGrp="1"/>
          </p:cNvSpPr>
          <p:nvPr>
            <p:ph type="title"/>
          </p:nvPr>
        </p:nvSpPr>
        <p:spPr>
          <a:xfrm>
            <a:off x="838200" y="365125"/>
            <a:ext cx="10515600" cy="1047751"/>
          </a:xfrm>
        </p:spPr>
        <p:txBody>
          <a:bodyPr/>
          <a:lstStyle/>
          <a:p>
            <a:pPr algn="ctr"/>
            <a:r>
              <a:rPr lang="tr-TR" dirty="0" err="1">
                <a:latin typeface="Times New Roman" panose="02020603050405020304" pitchFamily="18" charset="0"/>
                <a:cs typeface="Times New Roman" panose="02020603050405020304" pitchFamily="18" charset="0"/>
              </a:rPr>
              <a:t>Prefabs</a:t>
            </a:r>
            <a:endParaRPr lang="tr-TR" dirty="0">
              <a:latin typeface="Times New Roman" panose="02020603050405020304" pitchFamily="18" charset="0"/>
              <a:cs typeface="Times New Roman" panose="02020603050405020304" pitchFamily="18" charset="0"/>
            </a:endParaRPr>
          </a:p>
        </p:txBody>
      </p:sp>
      <p:pic>
        <p:nvPicPr>
          <p:cNvPr id="9" name="Resim 8">
            <a:extLst>
              <a:ext uri="{FF2B5EF4-FFF2-40B4-BE49-F238E27FC236}">
                <a16:creationId xmlns:a16="http://schemas.microsoft.com/office/drawing/2014/main" id="{7498C2C4-976B-8FCA-6FDC-5991FC128216}"/>
              </a:ext>
            </a:extLst>
          </p:cNvPr>
          <p:cNvPicPr>
            <a:picLocks noChangeAspect="1"/>
          </p:cNvPicPr>
          <p:nvPr/>
        </p:nvPicPr>
        <p:blipFill>
          <a:blip r:embed="rId2"/>
          <a:stretch>
            <a:fillRect/>
          </a:stretch>
        </p:blipFill>
        <p:spPr>
          <a:xfrm>
            <a:off x="838200" y="1690688"/>
            <a:ext cx="742950" cy="962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Resim 12">
            <a:extLst>
              <a:ext uri="{FF2B5EF4-FFF2-40B4-BE49-F238E27FC236}">
                <a16:creationId xmlns:a16="http://schemas.microsoft.com/office/drawing/2014/main" id="{F980F893-18C6-FD3B-7658-E9CF8717D05D}"/>
              </a:ext>
            </a:extLst>
          </p:cNvPr>
          <p:cNvPicPr>
            <a:picLocks noChangeAspect="1"/>
          </p:cNvPicPr>
          <p:nvPr/>
        </p:nvPicPr>
        <p:blipFill>
          <a:blip r:embed="rId3"/>
          <a:stretch>
            <a:fillRect/>
          </a:stretch>
        </p:blipFill>
        <p:spPr>
          <a:xfrm>
            <a:off x="2320121" y="1621292"/>
            <a:ext cx="224790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Resim 14">
            <a:extLst>
              <a:ext uri="{FF2B5EF4-FFF2-40B4-BE49-F238E27FC236}">
                <a16:creationId xmlns:a16="http://schemas.microsoft.com/office/drawing/2014/main" id="{36A69AE5-E4E2-3E50-C170-99020265BDB8}"/>
              </a:ext>
            </a:extLst>
          </p:cNvPr>
          <p:cNvPicPr>
            <a:picLocks noChangeAspect="1"/>
          </p:cNvPicPr>
          <p:nvPr/>
        </p:nvPicPr>
        <p:blipFill>
          <a:blip r:embed="rId4"/>
          <a:stretch>
            <a:fillRect/>
          </a:stretch>
        </p:blipFill>
        <p:spPr>
          <a:xfrm>
            <a:off x="838200" y="3429000"/>
            <a:ext cx="723900" cy="962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Resim 16">
            <a:extLst>
              <a:ext uri="{FF2B5EF4-FFF2-40B4-BE49-F238E27FC236}">
                <a16:creationId xmlns:a16="http://schemas.microsoft.com/office/drawing/2014/main" id="{5D98FD36-63A2-85EC-D0F4-545E84189311}"/>
              </a:ext>
            </a:extLst>
          </p:cNvPr>
          <p:cNvPicPr>
            <a:picLocks noChangeAspect="1"/>
          </p:cNvPicPr>
          <p:nvPr/>
        </p:nvPicPr>
        <p:blipFill>
          <a:blip r:embed="rId5"/>
          <a:stretch>
            <a:fillRect/>
          </a:stretch>
        </p:blipFill>
        <p:spPr>
          <a:xfrm>
            <a:off x="2267733" y="3500437"/>
            <a:ext cx="2352675" cy="819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Resim 18">
            <a:extLst>
              <a:ext uri="{FF2B5EF4-FFF2-40B4-BE49-F238E27FC236}">
                <a16:creationId xmlns:a16="http://schemas.microsoft.com/office/drawing/2014/main" id="{183B410A-1026-7EE6-2ABE-C3D44767C507}"/>
              </a:ext>
            </a:extLst>
          </p:cNvPr>
          <p:cNvPicPr>
            <a:picLocks noChangeAspect="1"/>
          </p:cNvPicPr>
          <p:nvPr/>
        </p:nvPicPr>
        <p:blipFill>
          <a:blip r:embed="rId6"/>
          <a:stretch>
            <a:fillRect/>
          </a:stretch>
        </p:blipFill>
        <p:spPr>
          <a:xfrm>
            <a:off x="838200" y="5047569"/>
            <a:ext cx="714375" cy="94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Resim 20">
            <a:extLst>
              <a:ext uri="{FF2B5EF4-FFF2-40B4-BE49-F238E27FC236}">
                <a16:creationId xmlns:a16="http://schemas.microsoft.com/office/drawing/2014/main" id="{B657A2AD-D9DE-050C-925D-2EAC87B3E920}"/>
              </a:ext>
            </a:extLst>
          </p:cNvPr>
          <p:cNvPicPr>
            <a:picLocks noChangeAspect="1"/>
          </p:cNvPicPr>
          <p:nvPr/>
        </p:nvPicPr>
        <p:blipFill>
          <a:blip r:embed="rId7"/>
          <a:stretch>
            <a:fillRect/>
          </a:stretch>
        </p:blipFill>
        <p:spPr>
          <a:xfrm>
            <a:off x="2205821" y="5236708"/>
            <a:ext cx="2362200" cy="67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Metin kutusu 21">
            <a:extLst>
              <a:ext uri="{FF2B5EF4-FFF2-40B4-BE49-F238E27FC236}">
                <a16:creationId xmlns:a16="http://schemas.microsoft.com/office/drawing/2014/main" id="{4C46FAB4-4482-4747-54CF-5FF351A04009}"/>
              </a:ext>
            </a:extLst>
          </p:cNvPr>
          <p:cNvSpPr txBox="1"/>
          <p:nvPr/>
        </p:nvSpPr>
        <p:spPr>
          <a:xfrm>
            <a:off x="5383763" y="2714617"/>
            <a:ext cx="6438123" cy="2308324"/>
          </a:xfrm>
          <a:prstGeom prst="rect">
            <a:avLst/>
          </a:prstGeom>
          <a:noFill/>
        </p:spPr>
        <p:txBody>
          <a:bodyPr wrap="square" rtlCol="0">
            <a:spAutoFit/>
          </a:bodyPr>
          <a:lstStyle/>
          <a:p>
            <a:r>
              <a:rPr lang="tr-TR" i="0" dirty="0" err="1">
                <a:solidFill>
                  <a:srgbClr val="242424"/>
                </a:solidFill>
                <a:effectLst/>
                <a:highlight>
                  <a:srgbClr val="FFFFFF"/>
                </a:highlight>
                <a:latin typeface="Times New Roman" panose="02020603050405020304" pitchFamily="18" charset="0"/>
                <a:cs typeface="Times New Roman" panose="02020603050405020304" pitchFamily="18" charset="0"/>
              </a:rPr>
              <a:t>Prefab</a:t>
            </a:r>
            <a:r>
              <a:rPr lang="tr-TR" b="1"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çoğaltılabilir nesne anlamına gelmektedir. Aynı biçimde ki objeleri tekrar tekrar oluşturmak yerine bir defa oluşturup sahnede bu objeyi kullanmamıza yarar. Örnek vermek gerekirse sahnede 20 tane nesnemiz var. Bu nesneler birbirinin aynısı. Bu nesneleri tekrar tekrar sırasıyla oluşturmak yerine önce 1. nesneyi oluştururuz. Sonra bu objeyi </a:t>
            </a:r>
            <a:r>
              <a:rPr lang="tr-TR" i="0" dirty="0" err="1">
                <a:solidFill>
                  <a:srgbClr val="242424"/>
                </a:solidFill>
                <a:effectLst/>
                <a:highlight>
                  <a:srgbClr val="FFFFFF"/>
                </a:highlight>
                <a:latin typeface="Times New Roman" panose="02020603050405020304" pitchFamily="18" charset="0"/>
                <a:cs typeface="Times New Roman" panose="02020603050405020304" pitchFamily="18" charset="0"/>
              </a:rPr>
              <a:t>Prefab</a:t>
            </a:r>
            <a:r>
              <a:rPr lang="tr-TR" b="1"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haline getiririz. </a:t>
            </a:r>
            <a:r>
              <a:rPr lang="tr-TR" i="0" dirty="0" err="1">
                <a:solidFill>
                  <a:srgbClr val="242424"/>
                </a:solidFill>
                <a:effectLst/>
                <a:highlight>
                  <a:srgbClr val="FFFFFF"/>
                </a:highlight>
                <a:latin typeface="Times New Roman" panose="02020603050405020304" pitchFamily="18" charset="0"/>
                <a:cs typeface="Times New Roman" panose="02020603050405020304" pitchFamily="18" charset="0"/>
              </a:rPr>
              <a:t>Prefab</a:t>
            </a:r>
            <a:r>
              <a:rPr lang="tr-TR" b="1"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tr-TR" b="0" i="0" dirty="0">
                <a:solidFill>
                  <a:srgbClr val="242424"/>
                </a:solidFill>
                <a:effectLst/>
                <a:highlight>
                  <a:srgbClr val="FFFFFF"/>
                </a:highlight>
                <a:latin typeface="Times New Roman" panose="02020603050405020304" pitchFamily="18" charset="0"/>
                <a:cs typeface="Times New Roman" panose="02020603050405020304" pitchFamily="18" charset="0"/>
              </a:rPr>
              <a:t>haline getirilen bu nesneyi sahneye sürükle bırak yaparak geri kalan objeleri hızlıca oluşturmuş oluruz.</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21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5F9913-E32B-4340-29C2-380F72F34BAE}"/>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Player</a:t>
            </a:r>
          </a:p>
        </p:txBody>
      </p:sp>
      <p:pic>
        <p:nvPicPr>
          <p:cNvPr id="5" name="Resim 4">
            <a:extLst>
              <a:ext uri="{FF2B5EF4-FFF2-40B4-BE49-F238E27FC236}">
                <a16:creationId xmlns:a16="http://schemas.microsoft.com/office/drawing/2014/main" id="{BD04D4D9-4A9F-C6BF-7437-92493E34400D}"/>
              </a:ext>
            </a:extLst>
          </p:cNvPr>
          <p:cNvPicPr>
            <a:picLocks noChangeAspect="1"/>
          </p:cNvPicPr>
          <p:nvPr/>
        </p:nvPicPr>
        <p:blipFill>
          <a:blip r:embed="rId2"/>
          <a:stretch>
            <a:fillRect/>
          </a:stretch>
        </p:blipFill>
        <p:spPr>
          <a:xfrm>
            <a:off x="897681" y="3300032"/>
            <a:ext cx="2028825"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Resim 7">
            <a:extLst>
              <a:ext uri="{FF2B5EF4-FFF2-40B4-BE49-F238E27FC236}">
                <a16:creationId xmlns:a16="http://schemas.microsoft.com/office/drawing/2014/main" id="{992794DC-56B5-F314-66F4-286CAC0B59C4}"/>
              </a:ext>
            </a:extLst>
          </p:cNvPr>
          <p:cNvPicPr>
            <a:picLocks noChangeAspect="1"/>
          </p:cNvPicPr>
          <p:nvPr/>
        </p:nvPicPr>
        <p:blipFill>
          <a:blip r:embed="rId3"/>
          <a:stretch>
            <a:fillRect/>
          </a:stretch>
        </p:blipFill>
        <p:spPr>
          <a:xfrm>
            <a:off x="1069130" y="1798183"/>
            <a:ext cx="1685925" cy="8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Resim 9">
            <a:extLst>
              <a:ext uri="{FF2B5EF4-FFF2-40B4-BE49-F238E27FC236}">
                <a16:creationId xmlns:a16="http://schemas.microsoft.com/office/drawing/2014/main" id="{2D51DB20-9EA2-175D-71D1-9FBE921B8A3D}"/>
              </a:ext>
            </a:extLst>
          </p:cNvPr>
          <p:cNvPicPr>
            <a:picLocks noChangeAspect="1"/>
          </p:cNvPicPr>
          <p:nvPr/>
        </p:nvPicPr>
        <p:blipFill>
          <a:blip r:embed="rId4"/>
          <a:stretch>
            <a:fillRect/>
          </a:stretch>
        </p:blipFill>
        <p:spPr>
          <a:xfrm>
            <a:off x="5459780" y="1798183"/>
            <a:ext cx="3114675" cy="1571625"/>
          </a:xfrm>
          <a:prstGeom prst="rect">
            <a:avLst/>
          </a:prstGeom>
        </p:spPr>
      </p:pic>
      <p:sp>
        <p:nvSpPr>
          <p:cNvPr id="14" name="Metin kutusu 13">
            <a:extLst>
              <a:ext uri="{FF2B5EF4-FFF2-40B4-BE49-F238E27FC236}">
                <a16:creationId xmlns:a16="http://schemas.microsoft.com/office/drawing/2014/main" id="{CE054335-78F6-8622-B6CC-3B9A23871143}"/>
              </a:ext>
            </a:extLst>
          </p:cNvPr>
          <p:cNvSpPr txBox="1"/>
          <p:nvPr/>
        </p:nvSpPr>
        <p:spPr>
          <a:xfrm>
            <a:off x="4581144" y="3929730"/>
            <a:ext cx="5550408" cy="1754326"/>
          </a:xfrm>
          <a:prstGeom prst="rect">
            <a:avLst/>
          </a:prstGeom>
          <a:noFill/>
        </p:spPr>
        <p:txBody>
          <a:bodyPr wrap="square" rtlCol="0">
            <a:spAutoFit/>
          </a:bodyPr>
          <a:lstStyle/>
          <a:p>
            <a:r>
              <a:rPr lang="tr-TR" dirty="0" err="1">
                <a:latin typeface="Times New Roman" panose="02020603050405020304" pitchFamily="18" charset="0"/>
                <a:cs typeface="Times New Roman" panose="02020603050405020304" pitchFamily="18" charset="0"/>
              </a:rPr>
              <a:t>Player’ın</a:t>
            </a:r>
            <a:r>
              <a:rPr lang="tr-TR" dirty="0">
                <a:latin typeface="Times New Roman" panose="02020603050405020304" pitchFamily="18" charset="0"/>
                <a:cs typeface="Times New Roman" panose="02020603050405020304" pitchFamily="18" charset="0"/>
              </a:rPr>
              <a:t> 3 farklı hasar türü vardır. Bunlar Fire, Nature ve </a:t>
            </a:r>
            <a:r>
              <a:rPr lang="tr-TR" dirty="0" err="1">
                <a:latin typeface="Times New Roman" panose="02020603050405020304" pitchFamily="18" charset="0"/>
                <a:cs typeface="Times New Roman" panose="02020603050405020304" pitchFamily="18" charset="0"/>
              </a:rPr>
              <a:t>Water</a:t>
            </a:r>
            <a:r>
              <a:rPr lang="tr-TR" dirty="0">
                <a:latin typeface="Times New Roman" panose="02020603050405020304" pitchFamily="18" charset="0"/>
                <a:cs typeface="Times New Roman" panose="02020603050405020304" pitchFamily="18" charset="0"/>
              </a:rPr>
              <a:t> olmak üzere 3’e ayrılıyor. Bu hasar türlerine göre dayanaklı düşman türleri bulunmaktadır. Her bir hasar türü oluşturulan seviye sistemi ile kendine özgü bir şekilde geliştirilebilmektedirler. Player 6 adet cana sahiptir. Tüm canları bitince oyun sonlanmaktadır.</a:t>
            </a:r>
          </a:p>
        </p:txBody>
      </p:sp>
    </p:spTree>
    <p:extLst>
      <p:ext uri="{BB962C8B-B14F-4D97-AF65-F5344CB8AC3E}">
        <p14:creationId xmlns:p14="http://schemas.microsoft.com/office/powerpoint/2010/main" val="15936551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439</Words>
  <Application>Microsoft Office PowerPoint</Application>
  <PresentationFormat>Geniş ekran</PresentationFormat>
  <Paragraphs>49</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Aptos</vt:lpstr>
      <vt:lpstr>Aptos Display</vt:lpstr>
      <vt:lpstr>Arial</vt:lpstr>
      <vt:lpstr>Times New Roman</vt:lpstr>
      <vt:lpstr>Office Teması</vt:lpstr>
      <vt:lpstr>Unity ile 2D Oyun Tasarımı</vt:lpstr>
      <vt:lpstr>ScriptableObject</vt:lpstr>
      <vt:lpstr>Flyweight Design Pattern</vt:lpstr>
      <vt:lpstr>Singleton Design Pattern</vt:lpstr>
      <vt:lpstr>Delegate Method</vt:lpstr>
      <vt:lpstr>Interface</vt:lpstr>
      <vt:lpstr>Abstract </vt:lpstr>
      <vt:lpstr>Prefabs</vt:lpstr>
      <vt:lpstr>Player</vt:lpstr>
      <vt:lpstr>Player Statları</vt:lpstr>
      <vt:lpstr>Player Animasyon</vt:lpstr>
      <vt:lpstr>Player Evolve Animasyonları</vt:lpstr>
      <vt:lpstr>Yetenek Sistemi</vt:lpstr>
      <vt:lpstr>Hasar Geliştirme Ekranı</vt:lpstr>
      <vt:lpstr>Enemy Türleri</vt:lpstr>
      <vt:lpstr>Enemy Spawner</vt:lpstr>
      <vt:lpstr>Enemy Modify</vt:lpstr>
      <vt:lpstr>Enemy Animasyonları</vt:lpstr>
      <vt:lpstr>Toplanabilir Obje</vt:lpstr>
      <vt:lpstr>Tile Palette, Sprite Editor ve Animated Tile</vt:lpstr>
      <vt:lpstr>Harita Tasarımı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Fırat TURAN</dc:creator>
  <cp:lastModifiedBy>Fırat TURAN</cp:lastModifiedBy>
  <cp:revision>12</cp:revision>
  <dcterms:created xsi:type="dcterms:W3CDTF">2024-06-09T23:57:23Z</dcterms:created>
  <dcterms:modified xsi:type="dcterms:W3CDTF">2024-06-10T02:21:58Z</dcterms:modified>
</cp:coreProperties>
</file>