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4" r:id="rId6"/>
    <p:sldId id="263" r:id="rId7"/>
    <p:sldId id="266" r:id="rId8"/>
    <p:sldId id="267" r:id="rId9"/>
    <p:sldId id="258" r:id="rId10"/>
    <p:sldId id="272" r:id="rId11"/>
    <p:sldId id="259" r:id="rId12"/>
    <p:sldId id="261" r:id="rId13"/>
    <p:sldId id="271" r:id="rId14"/>
    <p:sldId id="275" r:id="rId15"/>
    <p:sldId id="273" r:id="rId16"/>
    <p:sldId id="268" r:id="rId17"/>
    <p:sldId id="269" r:id="rId18"/>
    <p:sldId id="270" r:id="rId19"/>
    <p:sldId id="274" r:id="rId20"/>
    <p:sldId id="276" r:id="rId21"/>
    <p:sldId id="277" r:id="rId22"/>
    <p:sldId id="279" r:id="rId23"/>
    <p:sldId id="280" r:id="rId24"/>
    <p:sldId id="281" r:id="rId25"/>
    <p:sldId id="278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444F67-AB0A-4D4C-8C54-72D27C1BED59}">
          <p14:sldIdLst>
            <p14:sldId id="256"/>
            <p14:sldId id="257"/>
            <p14:sldId id="262"/>
            <p14:sldId id="265"/>
            <p14:sldId id="264"/>
            <p14:sldId id="263"/>
            <p14:sldId id="266"/>
            <p14:sldId id="267"/>
            <p14:sldId id="258"/>
          </p14:sldIdLst>
        </p14:section>
        <p14:section name="Excel" id="{B24C1387-E004-4D0B-B664-B466EBDD67A3}">
          <p14:sldIdLst>
            <p14:sldId id="272"/>
            <p14:sldId id="259"/>
            <p14:sldId id="261"/>
            <p14:sldId id="271"/>
            <p14:sldId id="275"/>
          </p14:sldIdLst>
        </p14:section>
        <p14:section name="Google Calendar API" id="{E3EE534E-E813-4E1F-A967-87DDA23144D5}">
          <p14:sldIdLst>
            <p14:sldId id="273"/>
            <p14:sldId id="268"/>
            <p14:sldId id="269"/>
            <p14:sldId id="270"/>
            <p14:sldId id="274"/>
            <p14:sldId id="276"/>
            <p14:sldId id="277"/>
            <p14:sldId id="279"/>
            <p14:sldId id="280"/>
            <p14:sldId id="281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5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6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xample.com/resources/item1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imi.mag.ivt1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br>
              <a:rPr lang="en-US" dirty="0" smtClean="0"/>
            </a:br>
            <a:r>
              <a:rPr lang="en-US" dirty="0" smtClean="0"/>
              <a:t>to Google Calendar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1: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чтение данных из электронной таблицы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828084">
            <a:off x="271936" y="261502"/>
            <a:ext cx="7072381" cy="3649662"/>
            <a:chOff x="-50417" y="3126532"/>
            <a:chExt cx="7072381" cy="3649662"/>
          </a:xfrm>
        </p:grpSpPr>
        <p:pic>
          <p:nvPicPr>
            <p:cNvPr id="4" name="Объект 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9029" y="3126532"/>
              <a:ext cx="2052935" cy="364966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331"/>
            <a:stretch/>
          </p:blipFill>
          <p:spPr>
            <a:xfrm>
              <a:off x="-50417" y="3493378"/>
              <a:ext cx="3467705" cy="30258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Стрелка вправо 5"/>
            <p:cNvSpPr/>
            <p:nvPr/>
          </p:nvSpPr>
          <p:spPr>
            <a:xfrm>
              <a:off x="3650084" y="4678460"/>
              <a:ext cx="917154" cy="5458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36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7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xlrd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Документация </a:t>
            </a:r>
            <a:r>
              <a:rPr lang="az-Latn-AZ" dirty="0">
                <a:latin typeface="Consolas" panose="020B0609020204030204" pitchFamily="49" charset="0"/>
                <a:cs typeface="Consolas" panose="020B0609020204030204" pitchFamily="49" charset="0"/>
              </a:rPr>
              <a:t>http://xlrd.readthedocs.io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xlrd.open_workbook</a:t>
            </a:r>
            <a:r>
              <a:rPr lang="en-US" dirty="0" smtClean="0"/>
              <a:t>('&lt;</a:t>
            </a:r>
            <a:r>
              <a:rPr lang="ru-RU" i="1" dirty="0" smtClean="0"/>
              <a:t>имя файла</a:t>
            </a:r>
            <a:r>
              <a:rPr lang="en-US" dirty="0" smtClean="0"/>
              <a:t>&gt;')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возвращает объект класса </a:t>
            </a:r>
            <a:r>
              <a:rPr lang="en-US" dirty="0" smtClean="0"/>
              <a:t>Book</a:t>
            </a:r>
            <a:endParaRPr lang="ru-RU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Book.sheets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ru-RU" dirty="0" smtClean="0"/>
              <a:t>возвращает список объектов класса </a:t>
            </a:r>
            <a:r>
              <a:rPr lang="en-US" dirty="0" smtClean="0"/>
              <a:t>Sheet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Sheet.cell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 – </a:t>
            </a:r>
            <a:r>
              <a:rPr lang="ru-RU" dirty="0" smtClean="0"/>
              <a:t>возвращает объект типа </a:t>
            </a:r>
            <a:r>
              <a:rPr lang="en-US" dirty="0" smtClean="0"/>
              <a:t>Cell,</a:t>
            </a:r>
            <a:br>
              <a:rPr lang="en-US" dirty="0" smtClean="0"/>
            </a:br>
            <a:r>
              <a:rPr lang="ru-RU" dirty="0" smtClean="0"/>
              <a:t>представляющий ячейку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й </a:t>
            </a:r>
            <a:r>
              <a:rPr lang="ru-RU" dirty="0" smtClean="0"/>
              <a:t>строке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j-</a:t>
            </a:r>
            <a:r>
              <a:rPr lang="ru-RU" dirty="0" smtClean="0"/>
              <a:t>м столбце</a:t>
            </a:r>
            <a:r>
              <a:rPr lang="en-US" dirty="0" smtClean="0"/>
              <a:t> (</a:t>
            </a:r>
            <a:r>
              <a:rPr lang="ru-RU" dirty="0" smtClean="0"/>
              <a:t>считая с нуля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Cell </a:t>
            </a:r>
            <a:r>
              <a:rPr lang="ru-RU" dirty="0" smtClean="0"/>
              <a:t>имеет свойств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en-US" dirty="0" err="1" smtClean="0"/>
              <a:t>ctype</a:t>
            </a:r>
            <a:r>
              <a:rPr lang="en-US" dirty="0" smtClean="0"/>
              <a:t>, </a:t>
            </a:r>
            <a:r>
              <a:rPr lang="ru-RU" dirty="0" smtClean="0"/>
              <a:t>который показывает тип значения в свойстве </a:t>
            </a:r>
            <a:r>
              <a:rPr lang="en-US" dirty="0" smtClean="0"/>
              <a:t>value:</a:t>
            </a:r>
          </a:p>
          <a:p>
            <a:r>
              <a:rPr lang="en-US" dirty="0" smtClean="0"/>
              <a:t>0 – </a:t>
            </a:r>
            <a:r>
              <a:rPr lang="ru-RU" dirty="0" smtClean="0"/>
              <a:t>пусто, </a:t>
            </a:r>
            <a:r>
              <a:rPr lang="en-US" dirty="0" smtClean="0"/>
              <a:t>u'', 1 – </a:t>
            </a:r>
            <a:r>
              <a:rPr lang="ru-RU" dirty="0" smtClean="0"/>
              <a:t>строка</a:t>
            </a:r>
            <a:r>
              <a:rPr lang="en-US" dirty="0" smtClean="0"/>
              <a:t> (Unicode)</a:t>
            </a:r>
            <a:r>
              <a:rPr lang="ru-RU" dirty="0" smtClean="0"/>
              <a:t>,</a:t>
            </a:r>
            <a:r>
              <a:rPr lang="en-US" dirty="0" smtClean="0"/>
              <a:t> 2 – </a:t>
            </a:r>
            <a:r>
              <a:rPr lang="ru-RU" dirty="0" smtClean="0"/>
              <a:t>число, …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xlrd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Sheet.ncols</a:t>
            </a:r>
            <a:r>
              <a:rPr lang="en-US" dirty="0" smtClean="0"/>
              <a:t>:</a:t>
            </a:r>
            <a:r>
              <a:rPr lang="ru-RU" dirty="0" smtClean="0"/>
              <a:t> число колонок на листе</a:t>
            </a:r>
          </a:p>
          <a:p>
            <a:r>
              <a:rPr lang="ru-RU" dirty="0" smtClean="0"/>
              <a:t>Пример: поиск листа столбца, содержащего название группы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449" y="4978400"/>
            <a:ext cx="8801101" cy="15621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5200" y="3224074"/>
            <a:ext cx="64008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 = '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ФИИТ-1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5'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= open(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2018.xls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     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book.sheets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j in range(2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sh.ncols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sh.cell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j).value==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j)                 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Расписание группы можно получить из найденного столбца</a:t>
            </a:r>
          </a:p>
          <a:p>
            <a:r>
              <a:rPr lang="ru-RU" dirty="0" smtClean="0"/>
              <a:t>Можно в виде списка с элементами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(</a:t>
            </a:r>
            <a:r>
              <a:rPr lang="ru-RU" dirty="0" err="1" smtClean="0"/>
              <a:t>день_недели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	номер пары,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err="1" smtClean="0"/>
              <a:t>название_и_преподаватель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	аудитория)</a:t>
            </a:r>
          </a:p>
          <a:p>
            <a:pPr lvl="0"/>
            <a:r>
              <a:rPr lang="ru-RU" dirty="0" smtClean="0">
                <a:solidFill>
                  <a:prstClr val="black"/>
                </a:solidFill>
              </a:rPr>
              <a:t>Обратить внимание на объед</a:t>
            </a:r>
            <a:r>
              <a:rPr lang="ru-RU" dirty="0">
                <a:solidFill>
                  <a:prstClr val="black"/>
                </a:solidFill>
              </a:rPr>
              <a:t>и</a:t>
            </a:r>
            <a:r>
              <a:rPr lang="ru-RU" dirty="0" smtClean="0">
                <a:solidFill>
                  <a:prstClr val="black"/>
                </a:solidFill>
              </a:rPr>
              <a:t>ненные ячейки (потоковые занятия: физкультура, история России…)</a:t>
            </a:r>
            <a:endParaRPr lang="ru-RU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86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: </a:t>
            </a:r>
            <a:r>
              <a:rPr lang="en-US" dirty="0" smtClean="0"/>
              <a:t>Google Calendar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29554" y="4589464"/>
            <a:ext cx="7081033" cy="1500187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API </a:t>
            </a:r>
            <a:r>
              <a:rPr lang="ru-RU" dirty="0" smtClean="0"/>
              <a:t>онлайн-сервиса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8084">
            <a:off x="6528302" y="275957"/>
            <a:ext cx="2052935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31"/>
          <a:stretch/>
        </p:blipFill>
        <p:spPr>
          <a:xfrm rot="828084">
            <a:off x="1969656" y="-1153361"/>
            <a:ext cx="3467705" cy="3025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 rot="828084">
            <a:off x="5552658" y="899354"/>
            <a:ext cx="917154" cy="54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стороне </a:t>
            </a:r>
            <a:r>
              <a:rPr lang="ru-RU" dirty="0" err="1" smtClean="0"/>
              <a:t>Гугла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Большинство веб-</a:t>
            </a:r>
            <a:r>
              <a:rPr lang="en-US" dirty="0" smtClean="0"/>
              <a:t>API </a:t>
            </a:r>
            <a:r>
              <a:rPr lang="ru-RU" dirty="0" smtClean="0"/>
              <a:t>построены по идеологии </a:t>
            </a:r>
            <a:r>
              <a:rPr lang="en-US" dirty="0" smtClean="0"/>
              <a:t>REST – </a:t>
            </a:r>
            <a:r>
              <a:rPr lang="en-US" b="1" dirty="0" smtClean="0"/>
              <a:t>Re</a:t>
            </a:r>
            <a:r>
              <a:rPr lang="en-US" dirty="0" smtClean="0"/>
              <a:t>presentational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  <a:endParaRPr lang="ru-RU" dirty="0" smtClean="0"/>
          </a:p>
          <a:p>
            <a:r>
              <a:rPr lang="ru-RU" dirty="0" smtClean="0"/>
              <a:t>Идеология создания веб-приложений, основанная на представлении ресурсов в виде </a:t>
            </a:r>
            <a:r>
              <a:rPr lang="en-US" dirty="0" smtClean="0"/>
              <a:t>URL</a:t>
            </a:r>
            <a:r>
              <a:rPr lang="ru-RU" dirty="0" err="1" smtClean="0"/>
              <a:t>ов</a:t>
            </a:r>
            <a:r>
              <a:rPr lang="ru-RU" dirty="0" smtClean="0"/>
              <a:t>, а действий над ними - в виде методов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en-US" dirty="0" smtClean="0"/>
              <a:t>GET </a:t>
            </a:r>
            <a:r>
              <a:rPr lang="ru-RU" dirty="0" smtClean="0"/>
              <a:t>получить ресурс</a:t>
            </a:r>
          </a:p>
          <a:p>
            <a:pPr lvl="1"/>
            <a:r>
              <a:rPr lang="en-US" dirty="0" smtClean="0"/>
              <a:t>PUT </a:t>
            </a:r>
            <a:r>
              <a:rPr lang="ru-RU" dirty="0" smtClean="0"/>
              <a:t>обновить</a:t>
            </a:r>
          </a:p>
          <a:p>
            <a:pPr lvl="1"/>
            <a:r>
              <a:rPr lang="en-US" dirty="0" smtClean="0"/>
              <a:t>POST </a:t>
            </a:r>
            <a:r>
              <a:rPr lang="ru-RU" dirty="0" smtClean="0"/>
              <a:t>создать</a:t>
            </a:r>
          </a:p>
          <a:p>
            <a:pPr lvl="1"/>
            <a:r>
              <a:rPr lang="en-US" dirty="0" smtClean="0"/>
              <a:t>DELETE </a:t>
            </a:r>
            <a:r>
              <a:rPr lang="ru-RU" dirty="0" smtClean="0"/>
              <a:t>удалить и т.д.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у большинства онлайн сервисов</a:t>
            </a:r>
            <a:endParaRPr lang="ru-RU" dirty="0"/>
          </a:p>
          <a:p>
            <a:r>
              <a:rPr lang="ru-RU" dirty="0" smtClean="0"/>
              <a:t>Гугл, </a:t>
            </a:r>
            <a:r>
              <a:rPr lang="en-US" dirty="0" smtClean="0"/>
              <a:t>Bing, </a:t>
            </a:r>
            <a:r>
              <a:rPr lang="ru-RU" dirty="0" smtClean="0"/>
              <a:t>ВК, </a:t>
            </a:r>
            <a:r>
              <a:rPr lang="ru-RU" dirty="0" err="1" smtClean="0"/>
              <a:t>Твиттер</a:t>
            </a:r>
            <a:r>
              <a:rPr lang="ru-RU" dirty="0" smtClean="0"/>
              <a:t>, </a:t>
            </a:r>
            <a:r>
              <a:rPr lang="ru-RU" dirty="0" err="1" smtClean="0"/>
              <a:t>Инстаграм</a:t>
            </a:r>
            <a:r>
              <a:rPr lang="ru-RU" dirty="0" smtClean="0"/>
              <a:t>, </a:t>
            </a:r>
            <a:r>
              <a:rPr lang="ru-RU" dirty="0" err="1" smtClean="0"/>
              <a:t>Фейсбук</a:t>
            </a:r>
            <a:r>
              <a:rPr lang="en-US" dirty="0" smtClean="0"/>
              <a:t>….</a:t>
            </a:r>
            <a:endParaRPr lang="ru-RU" dirty="0" smtClean="0"/>
          </a:p>
          <a:p>
            <a:r>
              <a:rPr lang="ru-RU" dirty="0" smtClean="0"/>
              <a:t>Как правило, требует аутентификации (ключа)</a:t>
            </a:r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3315"/>
              </p:ext>
            </p:extLst>
          </p:nvPr>
        </p:nvGraphicFramePr>
        <p:xfrm>
          <a:off x="393700" y="3572820"/>
          <a:ext cx="8356600" cy="3107388"/>
        </p:xfrm>
        <a:graphic>
          <a:graphicData uri="http://schemas.openxmlformats.org/drawingml/2006/table">
            <a:tbl>
              <a:tblPr/>
              <a:tblGrid>
                <a:gridCol w="1671320"/>
                <a:gridCol w="1671320"/>
                <a:gridCol w="1671320"/>
                <a:gridCol w="1671320"/>
                <a:gridCol w="1671320"/>
              </a:tblGrid>
              <a:tr h="347821"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Uniform Resource Locator (URL)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GET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PUT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POST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DELETE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65729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Наборы,</a:t>
                      </a:r>
                      <a:r>
                        <a:rPr lang="ru-RU" sz="1600" baseline="0" dirty="0" smtClean="0">
                          <a:effectLst/>
                        </a:rPr>
                        <a:t> например</a:t>
                      </a:r>
                      <a:br>
                        <a:rPr lang="ru-RU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://api.example.com/resources/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Перечислить </a:t>
                      </a:r>
                      <a:r>
                        <a:rPr lang="ru-RU" sz="1600" b="0" dirty="0" smtClean="0">
                          <a:effectLst/>
                        </a:rPr>
                        <a:t>всех </a:t>
                      </a:r>
                      <a:r>
                        <a:rPr lang="ru-RU" sz="1600" b="0" baseline="0" dirty="0" smtClean="0">
                          <a:effectLst/>
                        </a:rPr>
                        <a:t>членов коллекции</a:t>
                      </a:r>
                      <a:endParaRPr lang="en-US" sz="1600" b="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Заменить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всю коллекцию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Создать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новый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элемент коллекции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Удалить</a:t>
                      </a:r>
                      <a:r>
                        <a:rPr lang="az-Latn-AZ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всю</a:t>
                      </a:r>
                      <a:r>
                        <a:rPr lang="ru-RU" sz="1600" baseline="0" dirty="0" smtClean="0">
                          <a:effectLst/>
                        </a:rPr>
                        <a:t> коллекцию</a:t>
                      </a:r>
                      <a:endParaRPr lang="az-Latn-AZ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4976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Элемент, например</a:t>
                      </a:r>
                      <a:br>
                        <a:rPr lang="ru-RU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://api.example.com/resources/item17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Получить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представление указанного элемента коллекции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Заменить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указанный элемент</a:t>
                      </a:r>
                      <a:r>
                        <a:rPr lang="ru-RU" sz="1600" baseline="0" dirty="0" smtClean="0">
                          <a:effectLst/>
                        </a:rPr>
                        <a:t> или, если такого нет, </a:t>
                      </a:r>
                      <a:r>
                        <a:rPr lang="ru-RU" sz="1600" b="1" baseline="0" dirty="0" smtClean="0">
                          <a:effectLst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</a:rPr>
                        <a:t>его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Создание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Delete</a:t>
                      </a:r>
                      <a:r>
                        <a:rPr lang="en-US" sz="1600" dirty="0">
                          <a:effectLst/>
                        </a:rPr>
                        <a:t> the addressed member of the collection.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API </a:t>
            </a:r>
            <a:r>
              <a:rPr lang="ru-RU" dirty="0" smtClean="0"/>
              <a:t>библиотека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Есть для разных языков</a:t>
            </a:r>
            <a:endParaRPr lang="en-US" dirty="0" smtClean="0"/>
          </a:p>
          <a:p>
            <a:r>
              <a:rPr lang="az-Latn-AZ" dirty="0" smtClean="0"/>
              <a:t>pip </a:t>
            </a:r>
            <a:r>
              <a:rPr lang="az-Latn-AZ" dirty="0"/>
              <a:t>install --upgrade </a:t>
            </a:r>
            <a:r>
              <a:rPr lang="az-Latn-AZ" b="1" dirty="0" smtClean="0"/>
              <a:t>google-api-python-client</a:t>
            </a:r>
            <a:endParaRPr lang="en-US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Нужно</a:t>
            </a:r>
          </a:p>
          <a:p>
            <a:r>
              <a:rPr lang="ru-RU" dirty="0" smtClean="0"/>
              <a:t>Создать </a:t>
            </a:r>
            <a:r>
              <a:rPr lang="ru-RU" i="1" dirty="0" smtClean="0"/>
              <a:t>проект</a:t>
            </a:r>
            <a:r>
              <a:rPr lang="ru-RU" dirty="0" smtClean="0"/>
              <a:t> на сайте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z-Latn-AZ" b="1" dirty="0" smtClean="0"/>
              <a:t>console.</a:t>
            </a:r>
            <a:r>
              <a:rPr lang="en-US" b="1" dirty="0" smtClean="0"/>
              <a:t>developers.google.com</a:t>
            </a:r>
            <a:endParaRPr lang="ru-RU" b="1" dirty="0" smtClean="0"/>
          </a:p>
          <a:p>
            <a:r>
              <a:rPr lang="ru-RU" dirty="0" smtClean="0"/>
              <a:t>В</a:t>
            </a:r>
            <a:r>
              <a:rPr lang="ru-RU" dirty="0"/>
              <a:t> </a:t>
            </a:r>
            <a:r>
              <a:rPr lang="ru-RU" dirty="0" smtClean="0"/>
              <a:t>проекте </a:t>
            </a:r>
            <a:r>
              <a:rPr lang="ru-RU" i="1" dirty="0" smtClean="0"/>
              <a:t>активировать</a:t>
            </a:r>
            <a:r>
              <a:rPr lang="ru-RU" dirty="0" smtClean="0"/>
              <a:t> нужные </a:t>
            </a:r>
            <a:r>
              <a:rPr lang="en-US" i="1" dirty="0" smtClean="0"/>
              <a:t>API</a:t>
            </a:r>
            <a:r>
              <a:rPr lang="en-US" dirty="0" smtClean="0"/>
              <a:t>,</a:t>
            </a:r>
            <a:r>
              <a:rPr lang="ru-RU" dirty="0" smtClean="0"/>
              <a:t> получить ключ</a:t>
            </a:r>
          </a:p>
          <a:p>
            <a:r>
              <a:rPr lang="ru-RU" dirty="0" smtClean="0"/>
              <a:t>Вставить ключ в код приложения</a:t>
            </a:r>
          </a:p>
          <a:p>
            <a:r>
              <a:rPr lang="ru-RU" dirty="0" smtClean="0"/>
              <a:t>Одобрить использование ресурсов своей учетной записи данному приложению</a:t>
            </a:r>
          </a:p>
        </p:txBody>
      </p:sp>
    </p:spTree>
    <p:extLst>
      <p:ext uri="{BB962C8B-B14F-4D97-AF65-F5344CB8AC3E}">
        <p14:creationId xmlns:p14="http://schemas.microsoft.com/office/powerpoint/2010/main" val="879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Учетка</a:t>
            </a:r>
            <a:r>
              <a:rPr lang="ru-RU" dirty="0" smtClean="0"/>
              <a:t>,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USER: </a:t>
            </a:r>
            <a:r>
              <a:rPr lang="en-US" dirty="0" smtClean="0">
                <a:hlinkClick r:id="rId2"/>
              </a:rPr>
              <a:t>imi.mag.ivt16@gmail.com</a:t>
            </a:r>
            <a:endParaRPr lang="en-US" dirty="0" smtClean="0"/>
          </a:p>
          <a:p>
            <a:r>
              <a:rPr lang="en-US" dirty="0" smtClean="0"/>
              <a:t>PASS: VjynbGfqnjy2017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МонтиПайтон2017 в лат. раскладке)</a:t>
            </a:r>
            <a:endParaRPr lang="en-US" dirty="0" smtClean="0"/>
          </a:p>
          <a:p>
            <a:r>
              <a:rPr lang="en-US" dirty="0" smtClean="0"/>
              <a:t>console.developers.google.com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Calendar-</a:t>
            </a:r>
            <a:r>
              <a:rPr lang="ru-RU" i="1" dirty="0" err="1" smtClean="0"/>
              <a:t>ВашаФамилия</a:t>
            </a:r>
            <a:endParaRPr lang="en-US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42" y="3709250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1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Расписание занятий</a:t>
            </a:r>
            <a:br>
              <a:rPr lang="ru-RU" dirty="0" smtClean="0"/>
            </a:br>
            <a:r>
              <a:rPr lang="en-US" dirty="0" smtClean="0"/>
              <a:t>Excel &gt; Google Calendar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364" y="1473199"/>
            <a:ext cx="3081635" cy="54784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1922197"/>
            <a:ext cx="5205330" cy="4542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346700" y="3670300"/>
            <a:ext cx="5207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Календаря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4876800" cy="4152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83" y="5568313"/>
            <a:ext cx="6353175" cy="108585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8303708" y="5769288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06662" y="4358604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1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6162" y="5280241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960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Питон-приложение будет добавлять события в календарь пользователя </a:t>
            </a:r>
            <a:r>
              <a:rPr lang="en-US" dirty="0" smtClean="0"/>
              <a:t>imi.mag.ivt16, </a:t>
            </a:r>
            <a:r>
              <a:rPr lang="ru-RU" dirty="0" smtClean="0"/>
              <a:t>поэтому от него надо </a:t>
            </a:r>
            <a:r>
              <a:rPr lang="ru-RU" b="1" dirty="0" smtClean="0"/>
              <a:t>одобрение </a:t>
            </a:r>
            <a:r>
              <a:rPr lang="ru-RU" dirty="0" smtClean="0"/>
              <a:t>на доступ к его календарю</a:t>
            </a:r>
          </a:p>
          <a:p>
            <a:r>
              <a:rPr lang="ru-RU" dirty="0" smtClean="0"/>
              <a:t>Для </a:t>
            </a:r>
            <a:r>
              <a:rPr lang="ru-RU" i="1" dirty="0" smtClean="0"/>
              <a:t>идентификации </a:t>
            </a:r>
            <a:r>
              <a:rPr lang="ru-RU" dirty="0" smtClean="0"/>
              <a:t>приложения надо создать учетные данные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89" y="4543426"/>
            <a:ext cx="5630022" cy="19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1" y="2302939"/>
            <a:ext cx="5362575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39725"/>
            <a:ext cx="8496300" cy="1590675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 rot="13500000">
            <a:off x="7605208" y="182229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5400000">
            <a:off x="5281108" y="493379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069823" y="1862565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1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2117" y="4747475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0"/>
            <a:ext cx="7399322" cy="6578600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 rot="5400000">
            <a:off x="6948231" y="186315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279240" y="0"/>
            <a:ext cx="186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>
                <a:solidFill>
                  <a:srgbClr val="FF0000"/>
                </a:solidFill>
              </a:rPr>
              <a:t>id </a:t>
            </a:r>
            <a:r>
              <a:rPr lang="ru-RU" sz="2400" dirty="0" smtClean="0">
                <a:solidFill>
                  <a:srgbClr val="FF0000"/>
                </a:solidFill>
              </a:rPr>
              <a:t>проекта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 rot="5400000">
            <a:off x="4166931" y="2866015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86940" y="2132569"/>
            <a:ext cx="3757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информация, которая отображается при запросе на доступ к данным пользователя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99848" y="2654353"/>
            <a:ext cx="6367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93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Готово, </a:t>
            </a:r>
            <a:r>
              <a:rPr lang="en-US" dirty="0" err="1" smtClean="0"/>
              <a:t>ClientID</a:t>
            </a:r>
            <a:r>
              <a:rPr lang="en-US" dirty="0" smtClean="0"/>
              <a:t> </a:t>
            </a:r>
            <a:r>
              <a:rPr lang="ru-RU" dirty="0" smtClean="0"/>
              <a:t>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6"/>
            <a:ext cx="7886700" cy="23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 </a:t>
            </a:r>
            <a:r>
              <a:rPr lang="ru-RU" dirty="0" smtClean="0"/>
              <a:t>этим </a:t>
            </a:r>
            <a:r>
              <a:rPr lang="en-US" dirty="0" smtClean="0"/>
              <a:t>Client ID </a:t>
            </a:r>
            <a:r>
              <a:rPr lang="ru-RU" dirty="0" smtClean="0"/>
              <a:t>выполнить </a:t>
            </a:r>
            <a:r>
              <a:rPr lang="en-US" dirty="0" smtClean="0"/>
              <a:t>tutorial </a:t>
            </a:r>
            <a:r>
              <a:rPr lang="ru-RU" dirty="0" smtClean="0"/>
              <a:t>из документации (напоминание: надо установить </a:t>
            </a:r>
            <a:r>
              <a:rPr lang="az-Latn-AZ" b="1" dirty="0" smtClean="0"/>
              <a:t>google-api-python-client</a:t>
            </a:r>
            <a:r>
              <a:rPr lang="ru-RU" b="1" dirty="0" smtClean="0"/>
              <a:t>)</a:t>
            </a:r>
            <a:endParaRPr lang="en-US" b="1" dirty="0"/>
          </a:p>
          <a:p>
            <a:r>
              <a:rPr lang="ru-RU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255607"/>
            <a:ext cx="7710121" cy="1491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низ 5"/>
          <p:cNvSpPr/>
          <p:nvPr/>
        </p:nvSpPr>
        <p:spPr>
          <a:xfrm rot="8433512">
            <a:off x="4172315" y="3797457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3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76325"/>
            <a:ext cx="85820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Стрелка вниз 4"/>
          <p:cNvSpPr/>
          <p:nvPr/>
        </p:nvSpPr>
        <p:spPr>
          <a:xfrm rot="8433512">
            <a:off x="5226416" y="219805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5400000">
            <a:off x="1187816" y="509365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</a:t>
            </a:r>
            <a:r>
              <a:rPr lang="ru-RU" i="1" dirty="0" smtClean="0"/>
              <a:t>сайт </a:t>
            </a:r>
            <a:r>
              <a:rPr lang="ru-RU" dirty="0" smtClean="0"/>
              <a:t>– место</a:t>
            </a:r>
            <a:r>
              <a:rPr lang="en-US" dirty="0"/>
              <a:t>,</a:t>
            </a:r>
            <a:r>
              <a:rPr lang="ru-RU" dirty="0" smtClean="0"/>
              <a:t> где складываются пакеты</a:t>
            </a:r>
          </a:p>
          <a:p>
            <a:r>
              <a:rPr lang="ru-RU" dirty="0" smtClean="0"/>
              <a:t>Когда говорите </a:t>
            </a:r>
            <a:r>
              <a:rPr lang="en-US" b="1" dirty="0" smtClean="0"/>
              <a:t>import A</a:t>
            </a:r>
            <a:r>
              <a:rPr lang="ru-RU" dirty="0" smtClean="0"/>
              <a:t>, ищет в</a:t>
            </a:r>
          </a:p>
          <a:p>
            <a:r>
              <a:rPr lang="en-US" dirty="0" err="1" smtClean="0"/>
              <a:t>pythonX</a:t>
            </a:r>
            <a:r>
              <a:rPr lang="en-US" dirty="0" smtClean="0"/>
              <a:t>/Lib/site-packages/</a:t>
            </a:r>
            <a:r>
              <a:rPr lang="en-US" b="1" dirty="0" smtClean="0"/>
              <a:t>A</a:t>
            </a:r>
          </a:p>
          <a:p>
            <a:r>
              <a:rPr lang="ru-RU" dirty="0" smtClean="0"/>
              <a:t>Пакеты зависят от других: автоматическое разрешение зависимостей</a:t>
            </a:r>
          </a:p>
          <a:p>
            <a:r>
              <a:rPr lang="ru-RU" dirty="0" smtClean="0"/>
              <a:t>Нужен </a:t>
            </a:r>
            <a:r>
              <a:rPr lang="ru-RU" i="1" dirty="0" smtClean="0"/>
              <a:t>менеджер пакетов</a:t>
            </a:r>
            <a:r>
              <a:rPr lang="ru-RU" dirty="0" smtClean="0"/>
              <a:t>: де-факто стандартный современный вариант </a:t>
            </a:r>
            <a:r>
              <a:rPr lang="en-US" dirty="0" smtClean="0"/>
              <a:t>– </a:t>
            </a:r>
            <a:r>
              <a:rPr lang="en-US" b="1" dirty="0" smtClean="0"/>
              <a:t>pip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1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Где взять: скачать </a:t>
            </a:r>
            <a:r>
              <a:rPr lang="en-US" dirty="0" smtClean="0"/>
              <a:t>get-pip.py </a:t>
            </a:r>
            <a:r>
              <a:rPr lang="ru-RU" dirty="0" smtClean="0"/>
              <a:t>с </a:t>
            </a:r>
            <a:r>
              <a:rPr lang="ru-RU" dirty="0" smtClean="0">
                <a:hlinkClick r:id="rId2"/>
              </a:rPr>
              <a:t>сайта</a:t>
            </a:r>
            <a:r>
              <a:rPr lang="ru-RU" dirty="0" smtClean="0"/>
              <a:t>: </a:t>
            </a:r>
            <a:r>
              <a:rPr lang="az-Latn-AZ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bootstrap.pypa.io/get-pip.py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Уже есть в </a:t>
            </a:r>
            <a:r>
              <a:rPr lang="en-US" dirty="0" smtClean="0"/>
              <a:t>Python &gt;=</a:t>
            </a:r>
            <a:r>
              <a:rPr lang="en-US" dirty="0"/>
              <a:t>2.7.9 </a:t>
            </a:r>
            <a:r>
              <a:rPr lang="ru-RU" dirty="0" smtClean="0"/>
              <a:t>или </a:t>
            </a:r>
            <a:r>
              <a:rPr lang="en-US" dirty="0" smtClean="0"/>
              <a:t>&gt;=</a:t>
            </a:r>
            <a:r>
              <a:rPr lang="en-US" dirty="0"/>
              <a:t>3.4 b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Как пользоваться:</a:t>
            </a:r>
          </a:p>
          <a:p>
            <a:pPr lvl="1"/>
            <a:r>
              <a:rPr lang="en-US" dirty="0" smtClean="0"/>
              <a:t>pip install &lt;</a:t>
            </a:r>
            <a:r>
              <a:rPr lang="ru-RU" i="1" dirty="0" smtClean="0"/>
              <a:t>пакет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pip uninstall &lt;</a:t>
            </a:r>
            <a:r>
              <a:rPr lang="ru-RU" i="1" dirty="0" smtClean="0"/>
              <a:t>пакет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pip list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ru-RU" dirty="0" smtClean="0">
                <a:sym typeface="Wingdings" panose="05000000000000000000" pitchFamily="2" charset="2"/>
              </a:rPr>
              <a:t>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для пакета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автоматически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устанавливаются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зависимости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06900" y="3098800"/>
            <a:ext cx="5232400" cy="38010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C:\py\venv&gt;pip 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ru-RU" sz="13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ru-RU" sz="1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jupyter-1.0.0-py2.py3-none-any.</a:t>
            </a:r>
            <a:r>
              <a:rPr lang="ru-RU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ipywidgets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ipywidgets-5.2.2-py2.py3-none-any.whl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nbconvert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nbconvert-5.1.1-py2.py3-none-any.whl (372kB)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378kB 159kB/s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ipykernel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ipykernel-4.5.2-py2.py3-none-any.whl (98kB)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102kB 223kB/s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notebook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notebook-4.4.1-py2.py3-none-any.whl (6.9MB)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6.9MB 138kB/s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jupyter-console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jupyter_console-5.1.0-py2.py3-none-any.whl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qtconsole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qtconsole-4.2.1-py2.py3-none-any.whl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&gt;=4.0.0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ipywidgets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ipython-5.2.2-py3-none-any.whl (749kB)</a:t>
            </a:r>
          </a:p>
        </p:txBody>
      </p:sp>
    </p:spTree>
    <p:extLst>
      <p:ext uri="{BB962C8B-B14F-4D97-AF65-F5344CB8AC3E}">
        <p14:creationId xmlns:p14="http://schemas.microsoft.com/office/powerpoint/2010/main" val="37978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 – откуда берутся?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– Python Package Index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pypi.python.org</a:t>
            </a:r>
            <a:endParaRPr lang="en-US" dirty="0" smtClean="0"/>
          </a:p>
          <a:p>
            <a:r>
              <a:rPr lang="ru-RU" dirty="0" smtClean="0"/>
              <a:t>Форматы: </a:t>
            </a:r>
            <a:r>
              <a:rPr lang="en-US" b="1" dirty="0" smtClean="0"/>
              <a:t>zip</a:t>
            </a:r>
            <a:r>
              <a:rPr lang="ru-RU" dirty="0" smtClean="0"/>
              <a:t>, возможно требует сборки (</a:t>
            </a:r>
            <a:r>
              <a:rPr lang="en-US" dirty="0" smtClean="0"/>
              <a:t>build)</a:t>
            </a:r>
            <a:r>
              <a:rPr lang="ru-RU" dirty="0" smtClean="0"/>
              <a:t> после скачивания, например, компиляции из исходников; готовый бинарный формат </a:t>
            </a:r>
            <a:r>
              <a:rPr lang="en-US" b="1" dirty="0" smtClean="0"/>
              <a:t>wheels</a:t>
            </a:r>
            <a:r>
              <a:rPr lang="en-US" dirty="0" smtClean="0"/>
              <a:t>, </a:t>
            </a:r>
            <a:r>
              <a:rPr lang="ru-RU" dirty="0" smtClean="0"/>
              <a:t>расширение </a:t>
            </a:r>
            <a:r>
              <a:rPr lang="en-US" i="1" dirty="0" err="1" smtClean="0"/>
              <a:t>whl</a:t>
            </a:r>
            <a:endParaRPr lang="ru-RU" i="1" dirty="0" smtClean="0"/>
          </a:p>
          <a:p>
            <a:r>
              <a:rPr lang="en-US" dirty="0" smtClean="0"/>
              <a:t>pip </a:t>
            </a:r>
            <a:r>
              <a:rPr lang="ru-RU" dirty="0" smtClean="0"/>
              <a:t>хранит кэш пакетов, чтобы не качать заново</a:t>
            </a:r>
          </a:p>
          <a:p>
            <a:r>
              <a:rPr lang="ru-RU" dirty="0" smtClean="0"/>
              <a:t>можно указывать версии:</a:t>
            </a:r>
            <a:br>
              <a:rPr lang="ru-RU" dirty="0" smtClean="0"/>
            </a:br>
            <a:r>
              <a:rPr lang="en-US" dirty="0" smtClean="0"/>
              <a:t>pip install </a:t>
            </a:r>
            <a:r>
              <a:rPr lang="en-US" dirty="0" err="1" smtClean="0"/>
              <a:t>django</a:t>
            </a:r>
            <a:r>
              <a:rPr lang="en-US" dirty="0" smtClean="0"/>
              <a:t>==1.8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12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Иногда пакеты могут конфликтовать</a:t>
            </a:r>
          </a:p>
          <a:p>
            <a:r>
              <a:rPr lang="ru-RU" dirty="0" smtClean="0"/>
              <a:t>На многопользовательской системе может быть нежелательно ставить пакеты каждого пользователя в общесистемный сайт</a:t>
            </a:r>
            <a:endParaRPr lang="en-US" dirty="0" smtClean="0"/>
          </a:p>
          <a:p>
            <a:r>
              <a:rPr lang="ru-RU" dirty="0" smtClean="0"/>
              <a:t>Решение: </a:t>
            </a:r>
            <a:r>
              <a:rPr lang="en-US" b="1" dirty="0" smtClean="0"/>
              <a:t>virtual environment</a:t>
            </a:r>
            <a:r>
              <a:rPr lang="en-US" dirty="0" smtClean="0"/>
              <a:t>, </a:t>
            </a:r>
            <a:r>
              <a:rPr lang="en-US" dirty="0" err="1" smtClean="0"/>
              <a:t>virtualenv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r>
              <a:rPr lang="ru-RU" dirty="0" smtClean="0"/>
              <a:t> – средство создания изолированных сайтов</a:t>
            </a:r>
          </a:p>
          <a:p>
            <a:r>
              <a:rPr lang="ru-RU" dirty="0" smtClean="0"/>
              <a:t>Можно указать, что внутри </a:t>
            </a:r>
            <a:r>
              <a:rPr lang="en-US" dirty="0" err="1" smtClean="0"/>
              <a:t>venv</a:t>
            </a:r>
            <a:r>
              <a:rPr lang="en-US" dirty="0" smtClean="0"/>
              <a:t>'</a:t>
            </a:r>
            <a:r>
              <a:rPr lang="ru-RU" dirty="0" smtClean="0"/>
              <a:t>а доступны пакеты родительской установки, а можно с нуля.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virtualenv</a:t>
            </a:r>
            <a:endParaRPr lang="en-US" b="1" dirty="0" smtClean="0"/>
          </a:p>
          <a:p>
            <a:r>
              <a:rPr lang="en-US" b="1" dirty="0" err="1" smtClean="0"/>
              <a:t>virtualenv</a:t>
            </a:r>
            <a:r>
              <a:rPr lang="en-US" b="1" dirty="0" smtClean="0"/>
              <a:t> </a:t>
            </a:r>
            <a:r>
              <a:rPr lang="en-US" b="1" i="1" dirty="0" smtClean="0"/>
              <a:t>&lt;</a:t>
            </a:r>
            <a:r>
              <a:rPr lang="ru-RU" b="1" i="1" dirty="0" smtClean="0"/>
              <a:t>папка</a:t>
            </a:r>
            <a:r>
              <a:rPr lang="en-US" b="1" i="1" dirty="0" smtClean="0"/>
              <a:t>&gt;</a:t>
            </a:r>
            <a:r>
              <a:rPr lang="en-US" b="1" dirty="0" smtClean="0"/>
              <a:t> - </a:t>
            </a:r>
            <a:r>
              <a:rPr lang="ru-RU" dirty="0" smtClean="0"/>
              <a:t>создает новую </a:t>
            </a:r>
            <a:r>
              <a:rPr lang="ru-RU" dirty="0" err="1" smtClean="0"/>
              <a:t>виртуальн</a:t>
            </a:r>
            <a:r>
              <a:rPr lang="ru-RU" dirty="0" smtClean="0"/>
              <a:t>. среду Питона в </a:t>
            </a:r>
            <a:r>
              <a:rPr lang="en-US" dirty="0" smtClean="0"/>
              <a:t>&lt;</a:t>
            </a:r>
            <a:r>
              <a:rPr lang="ru-RU" i="1" dirty="0" smtClean="0"/>
              <a:t>папке</a:t>
            </a:r>
            <a:r>
              <a:rPr lang="en-US" dirty="0" smtClean="0"/>
              <a:t>&gt;</a:t>
            </a:r>
            <a:r>
              <a:rPr lang="ru-RU" dirty="0" smtClean="0"/>
              <a:t>. Туда устанавливается интерпретатор или ссылка на него и минимальный набор пакетов, 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 err="1" smtClean="0"/>
              <a:t>пип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7706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0" y="3306254"/>
            <a:ext cx="5334000" cy="3551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– </a:t>
            </a:r>
            <a:r>
              <a:rPr lang="ru-RU" dirty="0" smtClean="0"/>
              <a:t>улучшенный интерактивный питон</a:t>
            </a:r>
            <a:endParaRPr lang="en-US" dirty="0" smtClean="0"/>
          </a:p>
          <a:p>
            <a:r>
              <a:rPr lang="ru-RU" dirty="0" smtClean="0"/>
              <a:t>В браузере?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 =&gt;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7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3500" y="1825625"/>
            <a:ext cx="2101850" cy="4351338"/>
          </a:xfrm>
        </p:spPr>
        <p:txBody>
          <a:bodyPr/>
          <a:lstStyle/>
          <a:p>
            <a:r>
              <a:rPr lang="ru-RU" dirty="0" smtClean="0"/>
              <a:t>Ячейки ввода</a:t>
            </a:r>
          </a:p>
          <a:p>
            <a:r>
              <a:rPr lang="ru-RU" dirty="0" smtClean="0"/>
              <a:t>Вывод</a:t>
            </a:r>
          </a:p>
          <a:p>
            <a:r>
              <a:rPr lang="ru-RU" dirty="0" smtClean="0"/>
              <a:t>Вычислить текущую ячейку:</a:t>
            </a:r>
            <a:br>
              <a:rPr lang="ru-RU" dirty="0" smtClean="0"/>
            </a:br>
            <a:r>
              <a:rPr lang="en-US" dirty="0" err="1" smtClean="0"/>
              <a:t>Shift+Enter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72175" cy="68580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9887610">
            <a:off x="5804708" y="2006009"/>
            <a:ext cx="585913" cy="24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520073">
            <a:off x="1471825" y="3031267"/>
            <a:ext cx="4940300" cy="215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1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ru-RU" dirty="0" smtClean="0"/>
              <a:t>на стороне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</a:t>
            </a:r>
            <a:r>
              <a:rPr lang="en-US" dirty="0" err="1" smtClean="0"/>
              <a:t>xlsx</a:t>
            </a:r>
            <a:r>
              <a:rPr lang="ru-RU" dirty="0" smtClean="0"/>
              <a:t>-документы – это </a:t>
            </a:r>
            <a:r>
              <a:rPr lang="en-US" dirty="0" smtClean="0"/>
              <a:t>ZIP-</a:t>
            </a:r>
            <a:r>
              <a:rPr lang="ru-RU" dirty="0" smtClean="0"/>
              <a:t>архивы с данными в формате </a:t>
            </a:r>
            <a:r>
              <a:rPr lang="en-US" dirty="0" smtClean="0"/>
              <a:t>XML.</a:t>
            </a:r>
          </a:p>
          <a:p>
            <a:r>
              <a:rPr lang="ru-RU" dirty="0" smtClean="0"/>
              <a:t>Можно пользоваться стандартной библиотекой и </a:t>
            </a:r>
            <a:r>
              <a:rPr lang="ru-RU" dirty="0" err="1" smtClean="0"/>
              <a:t>парсить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</a:p>
          <a:p>
            <a:r>
              <a:rPr lang="ru-RU" dirty="0" smtClean="0"/>
              <a:t>Но: более развитый и удобный инструментарий</a:t>
            </a:r>
            <a:r>
              <a:rPr lang="en-US" dirty="0" smtClean="0"/>
              <a:t> – </a:t>
            </a:r>
            <a:r>
              <a:rPr lang="ru-RU" dirty="0" smtClean="0"/>
              <a:t>специализированный пакет для чтения файлов </a:t>
            </a:r>
            <a:r>
              <a:rPr lang="en-US" dirty="0" smtClean="0"/>
              <a:t>XLS/XLSX: </a:t>
            </a:r>
            <a:r>
              <a:rPr lang="en-US" b="1" dirty="0" err="1" smtClean="0"/>
              <a:t>xlrd</a:t>
            </a:r>
            <a:endParaRPr lang="en-US" b="1" dirty="0" smtClean="0"/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xlrd</a:t>
            </a:r>
            <a:endParaRPr lang="en-US" b="1" dirty="0" smtClean="0"/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xlrd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4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657</Words>
  <Application>Microsoft Office PowerPoint</Application>
  <PresentationFormat>Экран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Тема Office</vt:lpstr>
      <vt:lpstr>Excel  to Google Calendar</vt:lpstr>
      <vt:lpstr>Расписание занятий Excel &gt; Google Calendar</vt:lpstr>
      <vt:lpstr>Библиотеки</vt:lpstr>
      <vt:lpstr>pip</vt:lpstr>
      <vt:lpstr>Пакеты – откуда берутся?</vt:lpstr>
      <vt:lpstr>Виртуальная среда</vt:lpstr>
      <vt:lpstr>Jupyter</vt:lpstr>
      <vt:lpstr>Презентация PowerPoint</vt:lpstr>
      <vt:lpstr>Python: на стороне Excel</vt:lpstr>
      <vt:lpstr>1: Excel</vt:lpstr>
      <vt:lpstr>Презентация PowerPoint</vt:lpstr>
      <vt:lpstr>Пакет xlrd</vt:lpstr>
      <vt:lpstr>Пакет xlrd</vt:lpstr>
      <vt:lpstr>Расписание</vt:lpstr>
      <vt:lpstr>2: Google Calendar</vt:lpstr>
      <vt:lpstr>На стороне Гугла</vt:lpstr>
      <vt:lpstr>REST-API</vt:lpstr>
      <vt:lpstr>Google API библиотека</vt:lpstr>
      <vt:lpstr>Учетка, проект</vt:lpstr>
      <vt:lpstr>API Календаря</vt:lpstr>
      <vt:lpstr>Auth</vt:lpstr>
      <vt:lpstr>Презентация PowerPoint</vt:lpstr>
      <vt:lpstr>Презентация PowerPoint</vt:lpstr>
      <vt:lpstr>Готово, ClientID есть</vt:lpstr>
      <vt:lpstr>Дальше?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Pavlov</dc:creator>
  <cp:lastModifiedBy>Alexander Pavlov</cp:lastModifiedBy>
  <cp:revision>26</cp:revision>
  <dcterms:created xsi:type="dcterms:W3CDTF">2017-02-10T06:37:11Z</dcterms:created>
  <dcterms:modified xsi:type="dcterms:W3CDTF">2018-10-03T06:42:17Z</dcterms:modified>
</cp:coreProperties>
</file>