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2" r:id="rId3"/>
    <p:sldId id="257" r:id="rId4"/>
    <p:sldId id="279" r:id="rId5"/>
    <p:sldId id="278" r:id="rId6"/>
    <p:sldId id="301" r:id="rId7"/>
    <p:sldId id="291" r:id="rId8"/>
    <p:sldId id="315" r:id="rId9"/>
    <p:sldId id="285" r:id="rId10"/>
    <p:sldId id="305" r:id="rId11"/>
    <p:sldId id="306" r:id="rId12"/>
    <p:sldId id="286" r:id="rId13"/>
    <p:sldId id="287" r:id="rId14"/>
    <p:sldId id="307" r:id="rId15"/>
    <p:sldId id="292" r:id="rId16"/>
    <p:sldId id="280" r:id="rId17"/>
    <p:sldId id="295" r:id="rId18"/>
    <p:sldId id="318" r:id="rId19"/>
    <p:sldId id="319" r:id="rId20"/>
    <p:sldId id="316" r:id="rId21"/>
    <p:sldId id="317" r:id="rId22"/>
    <p:sldId id="277" r:id="rId23"/>
    <p:sldId id="300" r:id="rId24"/>
    <p:sldId id="299" r:id="rId25"/>
    <p:sldId id="314" r:id="rId26"/>
    <p:sldId id="313" r:id="rId27"/>
    <p:sldId id="308" r:id="rId28"/>
    <p:sldId id="309" r:id="rId29"/>
    <p:sldId id="310" r:id="rId30"/>
    <p:sldId id="31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EAEFF7"/>
    <a:srgbClr val="0000FF"/>
    <a:srgbClr val="A9D18E"/>
    <a:srgbClr val="5B9BD5"/>
    <a:srgbClr val="B07BD7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08531-4A9C-8B4F-94F9-9C80733EC7E4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5F88D-0B26-2243-982D-793BE33F9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1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C379-137A-4DEF-99CE-6489D4B2C690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lfd.uci.edu/pythonlibs/zhckc95n/olefile-0.44-py2.py3-none-any.whl" TargetMode="External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An_ambulance_corps_at_work_in_the_field._Halftone._Wellcome_V0015759.jpg" TargetMode="External"/><Relationship Id="rId4" Type="http://schemas.openxmlformats.org/officeDocument/2006/relationships/hyperlink" Target="https://commons.wikimedia.org/wiki/File:Portrait_of_Charles_Darwin._Wellcome_M0010103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351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ЛР</a:t>
            </a:r>
            <a:r>
              <a:rPr lang="en-US" dirty="0" smtClean="0"/>
              <a:t>2</a:t>
            </a:r>
            <a:r>
              <a:rPr lang="ru-RU" smtClean="0"/>
              <a:t>: Фильтры </a:t>
            </a:r>
            <a:r>
              <a:rPr lang="ru-RU" dirty="0" smtClean="0"/>
              <a:t>размытия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414838"/>
            <a:ext cx="6858000" cy="1655762"/>
          </a:xfrm>
        </p:spPr>
        <p:txBody>
          <a:bodyPr/>
          <a:lstStyle/>
          <a:p>
            <a:r>
              <a:rPr lang="ru-RU" dirty="0" smtClean="0"/>
              <a:t>Язык программирования Питон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ru-RU" dirty="0"/>
              <a:t>п</a:t>
            </a:r>
            <a:r>
              <a:rPr lang="ru-RU" dirty="0" smtClean="0"/>
              <a:t>росматривать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>
                <a:hlinkClick r:id="rId2"/>
              </a:rPr>
              <a:t>Jupyter</a:t>
            </a:r>
            <a:r>
              <a:rPr lang="en-US" dirty="0" smtClean="0">
                <a:hlinkClick r:id="rId2"/>
              </a:rPr>
              <a:t> Notebook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изображение типа </a:t>
            </a:r>
            <a:r>
              <a:rPr lang="en-US" dirty="0" smtClean="0"/>
              <a:t>Image </a:t>
            </a:r>
            <a:r>
              <a:rPr lang="ru-RU" dirty="0" smtClean="0"/>
              <a:t>является последней строкой ячейки, оно </a:t>
            </a:r>
            <a:r>
              <a:rPr lang="ru-RU" dirty="0" err="1" smtClean="0"/>
              <a:t>отрисовывается</a:t>
            </a:r>
            <a:r>
              <a:rPr lang="ru-RU" dirty="0" smtClean="0"/>
              <a:t> автоматически прямо на странице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47" y="3313113"/>
            <a:ext cx="4363603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3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.. просматривать сохранять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консоли можно вызывать метод </a:t>
            </a:r>
            <a:r>
              <a:rPr lang="en-US" dirty="0" smtClean="0"/>
              <a:t>.show() </a:t>
            </a:r>
            <a:r>
              <a:rPr lang="ru-RU" dirty="0"/>
              <a:t>о</a:t>
            </a:r>
            <a:r>
              <a:rPr lang="ru-RU" dirty="0" smtClean="0"/>
              <a:t>бъекта </a:t>
            </a:r>
            <a:r>
              <a:rPr lang="en-US" dirty="0" smtClean="0"/>
              <a:t>Image </a:t>
            </a:r>
            <a:r>
              <a:rPr lang="ru-RU" dirty="0" smtClean="0"/>
              <a:t>для показа в системном средстве просмотра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48" y="3113353"/>
            <a:ext cx="5658965" cy="31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0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Пиксельные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((2,1))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((0,2))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41003"/>
              </p:ext>
            </p:extLst>
          </p:nvPr>
        </p:nvGraphicFramePr>
        <p:xfrm>
          <a:off x="5600698" y="3924299"/>
          <a:ext cx="2914652" cy="22526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28663"/>
                <a:gridCol w="728663"/>
                <a:gridCol w="728663"/>
                <a:gridCol w="728663"/>
              </a:tblGrid>
              <a:tr h="75088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(2</a:t>
                      </a:r>
                      <a:r>
                        <a:rPr lang="ru-RU" sz="2400" dirty="0" smtClean="0"/>
                        <a:t>,0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(2,1)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(3,1)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(псевдо)Массив </a:t>
            </a:r>
            <a:r>
              <a:rPr lang="en-US" dirty="0" err="1" smtClean="0"/>
              <a:t>getdata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ru-RU" dirty="0" smtClean="0"/>
              <a:t>линейный </a:t>
            </a:r>
            <a:r>
              <a:rPr lang="ru-RU" dirty="0" err="1" smtClean="0"/>
              <a:t>мас</a:t>
            </a:r>
            <a:r>
              <a:rPr lang="en-US" dirty="0" smtClean="0"/>
              <a:t>c</a:t>
            </a:r>
            <a:r>
              <a:rPr lang="ru-RU" dirty="0" smtClean="0"/>
              <a:t>ив от 0 до </a:t>
            </a:r>
            <a:r>
              <a:rPr lang="en-US" i="1" dirty="0" smtClean="0"/>
              <a:t>W </a:t>
            </a:r>
            <a:r>
              <a:rPr lang="en-US" dirty="0" smtClean="0"/>
              <a:t>× </a:t>
            </a:r>
            <a:r>
              <a:rPr lang="en-US" i="1" dirty="0" smtClean="0"/>
              <a:t>H </a:t>
            </a:r>
            <a:r>
              <a:rPr lang="en-US" dirty="0" smtClean="0"/>
              <a:t>‒ 1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()[2]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()[6]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()[7]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57823" y="3911898"/>
            <a:ext cx="3200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PIL.Image.Image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=4x3 </a:t>
            </a:r>
            <a:r>
              <a:rPr lang="ru-R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0x47E8C50&gt;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97735"/>
              </p:ext>
            </p:extLst>
          </p:nvPr>
        </p:nvGraphicFramePr>
        <p:xfrm>
          <a:off x="6311898" y="4470399"/>
          <a:ext cx="2203452" cy="17065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50863"/>
                <a:gridCol w="550863"/>
                <a:gridCol w="550863"/>
                <a:gridCol w="550863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</a:tr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ru-RU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ru-RU" sz="2400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ru-RU" dirty="0" smtClean="0"/>
              <a:t>сохранять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[19]: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 = Image.fromarray(b</a:t>
            </a:r>
            <a:r>
              <a:rPr lang="az-Latn-AZ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az-Latn-AZ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[20]: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newpic.mode = 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</a:t>
            </a:r>
            <a:r>
              <a:rPr lang="az-Latn-AZ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az-Latn-AZ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[21]: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newpic.save(</a:t>
            </a:r>
            <a:r>
              <a:rPr lang="az-Latn-AZ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'newpic.png'</a:t>
            </a:r>
            <a:r>
              <a:rPr lang="az-Latn-A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Ломти</a:t>
            </a:r>
            <a:r>
              <a:rPr lang="en-US" dirty="0" smtClean="0"/>
              <a:t>(slice)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030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равномерное усреднение в квадрате </a:t>
            </a:r>
            <a:r>
              <a:rPr lang="en-US" dirty="0" smtClean="0"/>
              <a:t>±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372267"/>
              </p:ext>
            </p:extLst>
          </p:nvPr>
        </p:nvGraphicFramePr>
        <p:xfrm>
          <a:off x="501648" y="1809744"/>
          <a:ext cx="5048251" cy="499944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975"/>
                <a:gridCol w="593354"/>
                <a:gridCol w="593354"/>
                <a:gridCol w="593354"/>
                <a:gridCol w="593354"/>
                <a:gridCol w="593354"/>
                <a:gridCol w="593354"/>
                <a:gridCol w="593354"/>
                <a:gridCol w="685798"/>
              </a:tblGrid>
              <a:tr h="346078">
                <a:tc>
                  <a:txBody>
                    <a:bodyPr/>
                    <a:lstStyle/>
                    <a:p>
                      <a:pPr algn="ctr"/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</a:t>
                      </a:r>
                      <a:r>
                        <a:rPr lang="en-US" i="1" dirty="0" smtClean="0"/>
                        <a:t>r 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- 1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j</a:t>
                      </a:r>
                      <a:endParaRPr lang="ru-RU" b="1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j </a:t>
                      </a:r>
                      <a:r>
                        <a:rPr lang="en-US" dirty="0" smtClean="0"/>
                        <a:t>+ </a:t>
                      </a:r>
                      <a:r>
                        <a:rPr lang="en-US" i="1" dirty="0" smtClean="0"/>
                        <a:t>r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– 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–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600" b="1" i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600" b="1" i="1" baseline="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600" b="1" i="1" baseline="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i</a:t>
                      </a:r>
                      <a:endParaRPr lang="ru-RU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r>
                        <a:rPr lang="en-US" i="1" dirty="0" smtClean="0"/>
                        <a:t>y</a:t>
                      </a:r>
                      <a:endParaRPr lang="ru-RU" i="1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+ </a:t>
                      </a:r>
                      <a:r>
                        <a:rPr lang="en-US" i="1" dirty="0" smtClean="0"/>
                        <a:t>r</a:t>
                      </a:r>
                      <a:endParaRPr lang="ru-RU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9211"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08" y="2181222"/>
                <a:ext cx="2550442" cy="7071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60108" y="3164681"/>
            <a:ext cx="3090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картинке </a:t>
            </a:r>
            <a:r>
              <a:rPr lang="en-US" i="1" dirty="0" smtClean="0"/>
              <a:t>r</a:t>
            </a:r>
            <a:r>
              <a:rPr lang="ru-RU" i="1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3, </a:t>
            </a:r>
            <a:r>
              <a:rPr lang="ru-RU" dirty="0" smtClean="0"/>
              <a:t>среднее берется в квадрате </a:t>
            </a:r>
            <a:r>
              <a:rPr lang="en-US" dirty="0" smtClean="0"/>
              <a:t>7x7</a:t>
            </a:r>
          </a:p>
          <a:p>
            <a:r>
              <a:rPr lang="ru-RU" dirty="0" smtClean="0"/>
              <a:t>сумма включает три нуля и остальные 46 значений равны 255</a:t>
            </a:r>
          </a:p>
          <a:p>
            <a:endParaRPr lang="ru-RU" dirty="0"/>
          </a:p>
          <a:p>
            <a:r>
              <a:rPr lang="ru-RU" dirty="0" err="1" smtClean="0"/>
              <a:t>средн</a:t>
            </a:r>
            <a:r>
              <a:rPr lang="ru-RU" dirty="0" smtClean="0"/>
              <a:t> = (0+46*255)</a:t>
            </a:r>
            <a:r>
              <a:rPr lang="en-US" dirty="0" smtClean="0"/>
              <a:t>/</a:t>
            </a:r>
            <a:r>
              <a:rPr lang="ru-RU" dirty="0" smtClean="0"/>
              <a:t>49</a:t>
            </a:r>
            <a:r>
              <a:rPr lang="en-US" dirty="0" smtClean="0"/>
              <a:t> ≈ 239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 происходит на краях</a:t>
            </a:r>
            <a:r>
              <a:rPr lang="en-US" dirty="0" smtClean="0"/>
              <a:t>, </a:t>
            </a:r>
            <a:r>
              <a:rPr lang="ru-RU" dirty="0" smtClean="0"/>
              <a:t>например </a:t>
            </a:r>
            <a:r>
              <a:rPr lang="en-US" i="1" dirty="0" err="1" smtClean="0"/>
              <a:t>i</a:t>
            </a:r>
            <a:r>
              <a:rPr lang="en-US" dirty="0" smtClean="0"/>
              <a:t>=1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  <a:r>
              <a:rPr lang="ru-RU" dirty="0" smtClean="0"/>
              <a:t>Так как строки </a:t>
            </a:r>
            <a:r>
              <a:rPr lang="en-US" dirty="0" smtClean="0"/>
              <a:t>-2 </a:t>
            </a:r>
            <a:r>
              <a:rPr lang="ru-RU" dirty="0" smtClean="0"/>
              <a:t>не существует, среднее содержит меньше слагаемых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5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Равномерно усредняющее размытие, Питон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27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 </a:t>
            </a: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3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blur_py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, 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w, h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a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img.getdata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.reshape(h,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h,w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=np.uint8)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range(h):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range(w):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s = 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up,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max(i-r,0), min(i+r+1,h)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lf,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max(j-r,0), min(j+r+1,w)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n =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-up)*(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-lf)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y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up,bt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x in range(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lf,rt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s += a[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y,x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] = s /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Image.fromarray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Начала </a:t>
            </a:r>
            <a:r>
              <a:rPr lang="ru-RU" dirty="0"/>
              <a:t>создаваться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/>
              <a:t>в 1999 году, в основном в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Russia</a:t>
            </a:r>
            <a:endParaRPr lang="ru-RU" dirty="0" smtClean="0"/>
          </a:p>
          <a:p>
            <a:r>
              <a:rPr lang="ru-RU" dirty="0" smtClean="0"/>
              <a:t>Сбора </a:t>
            </a:r>
            <a:r>
              <a:rPr lang="ru-RU" dirty="0"/>
              <a:t>лучшего опыта и наиболее оптимизированных алгоритмов </a:t>
            </a:r>
            <a:endParaRPr lang="ru-RU" dirty="0" smtClean="0"/>
          </a:p>
          <a:p>
            <a:r>
              <a:rPr lang="ru-RU" dirty="0" smtClean="0"/>
              <a:t>Является </a:t>
            </a:r>
            <a:r>
              <a:rPr lang="ru-RU" dirty="0"/>
              <a:t>наиболее популярной и широко используемой библиотекой в этой </a:t>
            </a:r>
            <a:r>
              <a:rPr lang="ru-RU" dirty="0" smtClean="0"/>
              <a:t>компьютерного зрения</a:t>
            </a:r>
          </a:p>
          <a:p>
            <a:r>
              <a:rPr lang="ru-RU" dirty="0" smtClean="0"/>
              <a:t>Первая </a:t>
            </a:r>
            <a:r>
              <a:rPr lang="ru-RU" dirty="0"/>
              <a:t>версия была </a:t>
            </a:r>
            <a:r>
              <a:rPr lang="ru-RU" dirty="0" smtClean="0"/>
              <a:t>в 2006, затем </a:t>
            </a:r>
            <a:r>
              <a:rPr lang="ru-RU" dirty="0"/>
              <a:t>разработка продолжалась в отдельной независимой организации. </a:t>
            </a:r>
            <a:endParaRPr lang="ru-RU" dirty="0" smtClean="0"/>
          </a:p>
          <a:p>
            <a:r>
              <a:rPr lang="ru-RU" dirty="0" smtClean="0"/>
              <a:t>Основной язык реализации C++.</a:t>
            </a:r>
          </a:p>
          <a:p>
            <a:r>
              <a:rPr lang="ru-RU" dirty="0" smtClean="0"/>
              <a:t>Имеются </a:t>
            </a:r>
            <a:r>
              <a:rPr lang="ru-RU" dirty="0"/>
              <a:t>привязки к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 и MATLAB, </a:t>
            </a:r>
            <a:r>
              <a:rPr lang="ru-RU" dirty="0" smtClean="0"/>
              <a:t>для многих платформ</a:t>
            </a:r>
            <a:r>
              <a:rPr lang="ru-RU" dirty="0"/>
              <a:t>. К сожалению, официальные скомпилированные пакеты включают только привязки для </a:t>
            </a:r>
            <a:r>
              <a:rPr lang="ru-RU" dirty="0" err="1"/>
              <a:t>Python</a:t>
            </a:r>
            <a:r>
              <a:rPr lang="ru-RU" dirty="0"/>
              <a:t> 2.7,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22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программу, которая размывает заданное изображение гауссовым фильтром заданного радиуса</a:t>
            </a:r>
          </a:p>
          <a:p>
            <a:r>
              <a:rPr lang="ru-RU" dirty="0" smtClean="0"/>
              <a:t>Ручками на массиве пиксельных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Зачитываем изображение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mport cv2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cv2.imread('darwin.png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ru-RU" dirty="0" smtClean="0"/>
              <a:t>После этого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массив </a:t>
            </a:r>
            <a:r>
              <a:rPr lang="en-US" dirty="0" err="1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81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Гауссово размытие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3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Гауссово размытие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Усредняет пиксели изображения при помощи нормального распределения</a:t>
            </a:r>
            <a:endParaRPr lang="ru-RU" dirty="0"/>
          </a:p>
        </p:txBody>
      </p:sp>
      <p:sp>
        <p:nvSpPr>
          <p:cNvPr id="4" name="AutoShape 2" descr="G(x,y)={\frac {1}{2\pi \sigma ^{2}}}e^{-{\frac {x^{2}+y^{2}}{2\sigma ^{2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File:Empirical 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2739552"/>
            <a:ext cx="5105402" cy="37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7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Пример для </a:t>
            </a:r>
            <a:r>
              <a:rPr lang="en-US" i="1" dirty="0" smtClean="0"/>
              <a:t>r</a:t>
            </a:r>
            <a:r>
              <a:rPr lang="en-US" dirty="0" smtClean="0"/>
              <a:t>=3,</a:t>
            </a:r>
            <a:br>
              <a:rPr lang="en-US" dirty="0" smtClean="0"/>
            </a:br>
            <a:r>
              <a:rPr lang="el-GR" dirty="0" smtClean="0"/>
              <a:t>σ </a:t>
            </a:r>
            <a:r>
              <a:rPr lang="el-GR" dirty="0"/>
              <a:t>= </a:t>
            </a:r>
            <a:r>
              <a:rPr lang="el-GR" dirty="0" smtClean="0"/>
              <a:t>0.</a:t>
            </a:r>
            <a:r>
              <a:rPr lang="en-US" dirty="0" smtClean="0"/>
              <a:t>38*3 = 1.14</a:t>
            </a:r>
            <a:endParaRPr lang="ru-RU" dirty="0" smtClean="0"/>
          </a:p>
          <a:p>
            <a:r>
              <a:rPr lang="ru-RU" dirty="0" smtClean="0"/>
              <a:t>Сумма = 1</a:t>
            </a:r>
            <a:endParaRPr lang="en-US" dirty="0" smtClean="0"/>
          </a:p>
          <a:p>
            <a:r>
              <a:rPr lang="ru-RU" dirty="0" smtClean="0"/>
              <a:t>Симметрично</a:t>
            </a:r>
          </a:p>
          <a:p>
            <a:r>
              <a:rPr lang="ru-RU" dirty="0" smtClean="0"/>
              <a:t>Максимальное ( в центре) больше минимального (по углам) в </a:t>
            </a:r>
            <a:r>
              <a:rPr lang="en-US" dirty="0" smtClean="0"/>
              <a:t>≈1000 </a:t>
            </a:r>
            <a:r>
              <a:rPr lang="ru-RU" dirty="0" smtClean="0"/>
              <a:t>раз</a:t>
            </a:r>
          </a:p>
          <a:p>
            <a:r>
              <a:rPr lang="ru-RU" dirty="0" smtClean="0"/>
              <a:t>Эти числа – множители</a:t>
            </a:r>
            <a:r>
              <a:rPr lang="en-US" dirty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веса</a:t>
            </a:r>
            <a:r>
              <a:rPr lang="en-US" dirty="0" smtClean="0"/>
              <a:t>́</a:t>
            </a:r>
            <a:r>
              <a:rPr lang="ru-RU" dirty="0" smtClean="0"/>
              <a:t>, на которые умножаем</a:t>
            </a:r>
            <a:br>
              <a:rPr lang="ru-RU" dirty="0" smtClean="0"/>
            </a:br>
            <a:r>
              <a:rPr lang="ru-RU" dirty="0" smtClean="0"/>
              <a:t>пиксели в квадрате и </a:t>
            </a:r>
            <a:br>
              <a:rPr lang="ru-RU" dirty="0" smtClean="0"/>
            </a:br>
            <a:r>
              <a:rPr lang="ru-RU" dirty="0" smtClean="0"/>
              <a:t>складываем</a:t>
            </a:r>
            <a:r>
              <a:rPr lang="en-US" dirty="0" smtClean="0"/>
              <a:t> = </a:t>
            </a:r>
            <a:r>
              <a:rPr lang="ru-RU" dirty="0" smtClean="0"/>
              <a:t>каждый </a:t>
            </a:r>
            <a:br>
              <a:rPr lang="ru-RU" dirty="0" smtClean="0"/>
            </a:br>
            <a:r>
              <a:rPr lang="ru-RU" dirty="0" smtClean="0"/>
              <a:t>пиксель заменяем на </a:t>
            </a:r>
            <a:r>
              <a:rPr lang="ru-RU" dirty="0" err="1" smtClean="0"/>
              <a:t>взвеш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среднее квадратика с центром в нем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гауссово </a:t>
            </a:r>
            <a:r>
              <a:rPr lang="ru-RU" dirty="0" smtClean="0"/>
              <a:t>усреднение</a:t>
            </a:r>
            <a:endParaRPr lang="ru-RU" dirty="0"/>
          </a:p>
        </p:txBody>
      </p:sp>
      <p:pic>
        <p:nvPicPr>
          <p:cNvPr id="4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9087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55930"/>
              </p:ext>
            </p:extLst>
          </p:nvPr>
        </p:nvGraphicFramePr>
        <p:xfrm>
          <a:off x="4057652" y="1914525"/>
          <a:ext cx="4457698" cy="1333500"/>
        </p:xfrm>
        <a:graphic>
          <a:graphicData uri="http://schemas.openxmlformats.org/drawingml/2006/table">
            <a:tbl>
              <a:tblPr/>
              <a:tblGrid>
                <a:gridCol w="636814"/>
                <a:gridCol w="636814"/>
                <a:gridCol w="636814"/>
                <a:gridCol w="636814"/>
                <a:gridCol w="640442"/>
                <a:gridCol w="633186"/>
                <a:gridCol w="636814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85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5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6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гауссово усреднение?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Значения берутся только до </a:t>
            </a:r>
            <a:r>
              <a:rPr lang="en-US" dirty="0"/>
              <a:t>±</a:t>
            </a:r>
            <a:r>
              <a:rPr lang="en-US" i="1" dirty="0" smtClean="0"/>
              <a:t>r</a:t>
            </a:r>
            <a:r>
              <a:rPr lang="ru-RU" i="1" dirty="0" smtClean="0"/>
              <a:t>,</a:t>
            </a:r>
            <a:r>
              <a:rPr lang="en-US" dirty="0" smtClean="0"/>
              <a:t>  </a:t>
            </a:r>
            <a:r>
              <a:rPr lang="ru-RU" dirty="0" smtClean="0"/>
              <a:t>где сигма берется как </a:t>
            </a:r>
            <a:r>
              <a:rPr lang="en-US" dirty="0" smtClean="0"/>
              <a:t>0.38</a:t>
            </a:r>
            <a:r>
              <a:rPr lang="en-US" i="1" dirty="0" smtClean="0"/>
              <a:t>r</a:t>
            </a:r>
            <a:r>
              <a:rPr lang="ru-RU" dirty="0" smtClean="0"/>
              <a:t>, дальше считаются нулями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Нормируются так, что сумма в квадрате </a:t>
            </a:r>
            <a:r>
              <a:rPr lang="en-US" dirty="0"/>
              <a:t>±</a:t>
            </a:r>
            <a:r>
              <a:rPr lang="en-US" i="1" dirty="0"/>
              <a:t>r </a:t>
            </a:r>
            <a:r>
              <a:rPr lang="ru-RU" dirty="0" smtClean="0"/>
              <a:t>равна 1</a:t>
            </a:r>
            <a:endParaRPr lang="ru-RU" dirty="0"/>
          </a:p>
        </p:txBody>
      </p:sp>
      <p:pic>
        <p:nvPicPr>
          <p:cNvPr id="2050" name="Picture 2" descr="https://image.slidesharecdn.com/20140525protondosealgorithmho-140527053758-phpapp02/95/dose-algorithm-for-scanning-proton-15-638.jpg?cb=140116920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2815714"/>
            <a:ext cx="3613150" cy="26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-7y7G_hLj0sE/U1rfjl_JM1I/AAAAAAAABEU/IYt3iRKrM-A/s1600/Gaussian+Kern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5056" y="3235659"/>
            <a:ext cx="3320294" cy="18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зачитывает изображение и сохраняет результат обработки гауссовым фильтром в квадрате от </a:t>
            </a:r>
            <a:r>
              <a:rPr lang="en-US" dirty="0"/>
              <a:t>–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ru-RU" dirty="0"/>
              <a:t>где параметр</a:t>
            </a:r>
            <a:r>
              <a:rPr lang="en-US" dirty="0"/>
              <a:t> </a:t>
            </a:r>
            <a:r>
              <a:rPr lang="el-GR" dirty="0"/>
              <a:t>σ</a:t>
            </a:r>
            <a:r>
              <a:rPr lang="ru-RU" dirty="0"/>
              <a:t> равен 0,38</a:t>
            </a:r>
            <a:r>
              <a:rPr lang="en-US" i="1" dirty="0"/>
              <a:t>r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ЗАПРЕЩАЕТСЯ использовать готовые функции фильтрации</a:t>
            </a:r>
            <a:br>
              <a:rPr lang="ru-RU" dirty="0"/>
            </a:br>
            <a:r>
              <a:rPr lang="ru-RU" dirty="0"/>
              <a:t>(например, в</a:t>
            </a:r>
            <a:r>
              <a:rPr lang="en-US" dirty="0"/>
              <a:t> PIL </a:t>
            </a:r>
            <a:r>
              <a:rPr lang="ru-RU" dirty="0"/>
              <a:t>есть </a:t>
            </a:r>
            <a:r>
              <a:rPr lang="az-Latn-AZ" dirty="0"/>
              <a:t>ImageFilter.BLUR</a:t>
            </a:r>
            <a:r>
              <a:rPr lang="ru-RU" dirty="0"/>
              <a:t>)</a:t>
            </a:r>
          </a:p>
          <a:p>
            <a:r>
              <a:rPr lang="ru-RU" dirty="0"/>
              <a:t>РАЗРЕШАЕТСЯ использовать </a:t>
            </a:r>
            <a:r>
              <a:rPr lang="en-US" dirty="0" err="1"/>
              <a:t>numpy</a:t>
            </a:r>
            <a:r>
              <a:rPr lang="en-US" dirty="0"/>
              <a:t>-</a:t>
            </a:r>
            <a:r>
              <a:rPr lang="ru-RU" dirty="0"/>
              <a:t>функции и пренебрегать эффектами</a:t>
            </a:r>
            <a:r>
              <a:rPr lang="en-US" dirty="0"/>
              <a:t> </a:t>
            </a:r>
            <a:r>
              <a:rPr lang="ru-RU" dirty="0"/>
              <a:t>на краях изображения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092715"/>
            <a:ext cx="2565400" cy="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56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нужных библиотек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Особенно в </a:t>
            </a:r>
            <a:r>
              <a:rPr lang="en-US" dirty="0" smtClean="0"/>
              <a:t>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3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 install pillow</a:t>
            </a:r>
          </a:p>
          <a:p>
            <a:pPr marL="0" indent="0">
              <a:buNone/>
            </a:pPr>
            <a:r>
              <a:rPr lang="ru-RU" dirty="0"/>
              <a:t>зависит от </a:t>
            </a:r>
            <a:r>
              <a:rPr lang="ru-RU" dirty="0" err="1"/>
              <a:t>olefile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под </a:t>
            </a:r>
            <a:r>
              <a:rPr lang="en-US" dirty="0" smtClean="0"/>
              <a:t>Windows </a:t>
            </a:r>
            <a:r>
              <a:rPr lang="ru-RU" dirty="0" smtClean="0"/>
              <a:t>есть ошибки, проще скачать  и установить </a:t>
            </a:r>
            <a:r>
              <a:rPr lang="ru-RU" dirty="0" err="1" smtClean="0"/>
              <a:t>предкомпилированные</a:t>
            </a:r>
            <a:r>
              <a:rPr lang="ru-RU" dirty="0" smtClean="0"/>
              <a:t> колеса (пакеты </a:t>
            </a:r>
            <a:r>
              <a:rPr lang="en-US" dirty="0" smtClean="0"/>
              <a:t>wheels) </a:t>
            </a:r>
            <a:r>
              <a:rPr lang="ru-RU" dirty="0" smtClean="0"/>
              <a:t>с </a:t>
            </a:r>
            <a:r>
              <a:rPr lang="az-Latn-AZ" sz="2400" dirty="0">
                <a:hlinkClick r:id="rId2"/>
              </a:rPr>
              <a:t>https://www.lfd.uci.edu/~gohlke/pythonlibs</a:t>
            </a:r>
            <a:r>
              <a:rPr lang="az-Latn-AZ" sz="2400" dirty="0" smtClean="0">
                <a:hlinkClick r:id="rId2"/>
              </a:rPr>
              <a:t>/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колесо для </a:t>
            </a:r>
            <a:r>
              <a:rPr lang="en-US" sz="2400" dirty="0" err="1" smtClean="0"/>
              <a:t>olefile</a:t>
            </a:r>
            <a:r>
              <a:rPr lang="en-US" sz="2400" dirty="0" smtClean="0"/>
              <a:t>:</a:t>
            </a:r>
            <a:r>
              <a:rPr lang="ru-RU" sz="2700" dirty="0" smtClean="0">
                <a:hlinkClick r:id="rId3"/>
              </a:rPr>
              <a:t/>
            </a:r>
            <a:br>
              <a:rPr lang="ru-RU" sz="2700" dirty="0" smtClean="0">
                <a:hlinkClick r:id="rId3"/>
              </a:rPr>
            </a:br>
            <a:r>
              <a:rPr lang="az-Latn-AZ" sz="2700" dirty="0" smtClean="0">
                <a:hlinkClick r:id="rId3"/>
              </a:rPr>
              <a:t>https</a:t>
            </a:r>
            <a:r>
              <a:rPr lang="az-Latn-AZ" sz="2700" dirty="0">
                <a:hlinkClick r:id="rId3"/>
              </a:rPr>
              <a:t>://</a:t>
            </a:r>
            <a:r>
              <a:rPr lang="az-Latn-AZ" sz="2700" dirty="0" smtClean="0">
                <a:hlinkClick r:id="rId3"/>
              </a:rPr>
              <a:t>download.lfd.uci.edu/pythonlibs/zhckc95n/olefile-0.44-py2.py3-none-any.whl</a:t>
            </a:r>
            <a:endParaRPr lang="ru-RU" sz="27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182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sz="2700" dirty="0" smtClean="0"/>
              <a:t>колесо для </a:t>
            </a:r>
            <a:r>
              <a:rPr lang="en-US" sz="2700" dirty="0" smtClean="0"/>
              <a:t>pillow: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надо выбрать свою версию </a:t>
            </a:r>
            <a:r>
              <a:rPr lang="ru-RU" sz="2700" dirty="0"/>
              <a:t>и разрядность </a:t>
            </a:r>
            <a:r>
              <a:rPr lang="ru-RU" sz="2700" dirty="0" smtClean="0"/>
              <a:t>Питона:</a:t>
            </a:r>
            <a:endParaRPr lang="en-US" sz="2700" dirty="0" smtClean="0"/>
          </a:p>
          <a:p>
            <a:pPr marL="812800" indent="-279400"/>
            <a:r>
              <a:rPr lang="az-Latn-AZ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Pillow‑4.3.0‑cp27‑cp27m‑win32.whl</a:t>
            </a:r>
            <a:endParaRPr lang="az-Latn-AZ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Pillow‑4.3.0‑cp27‑cp27m‑win_amd64.whl</a:t>
            </a:r>
          </a:p>
          <a:p>
            <a:pPr marL="812800" indent="-279400"/>
            <a:r>
              <a:rPr lang="az-Latn-AZ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Pillow‑4.3.0‑cp35‑cp35m‑win32.whl</a:t>
            </a:r>
            <a:endParaRPr lang="az-Latn-AZ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Pillow‑4.3.0‑cp35‑cp35m‑win_amd64.whl</a:t>
            </a:r>
          </a:p>
          <a:p>
            <a:pPr marL="812800" indent="-279400"/>
            <a:r>
              <a:rPr lang="az-Latn-AZ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Pillow‑4.3.0‑cp36‑cp36m‑win32.whl</a:t>
            </a:r>
          </a:p>
          <a:p>
            <a:pPr marL="812800" indent="-279400"/>
            <a:r>
              <a:rPr lang="az-Latn-AZ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Pillow‑4.3.0‑cp36‑cp36m‑win_amd64.whl</a:t>
            </a:r>
          </a:p>
          <a:p>
            <a:pPr marL="812800" indent="-279400"/>
            <a:r>
              <a:rPr 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т.д.</a:t>
            </a:r>
            <a:endParaRPr lang="az-Latn-AZ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04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ru-RU" dirty="0" smtClean="0"/>
              <a:t>+</a:t>
            </a:r>
            <a:r>
              <a:rPr lang="en-US" dirty="0" smtClean="0"/>
              <a:t>MKL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AutoNum type="arabicPeriod" startAt="3"/>
              <a:tabLst>
                <a:tab pos="533400" algn="l"/>
              </a:tabLst>
            </a:pPr>
            <a:r>
              <a:rPr lang="ru-RU" sz="2700" dirty="0" smtClean="0"/>
              <a:t>колесо для </a:t>
            </a:r>
            <a:r>
              <a:rPr lang="en-US" sz="2700" dirty="0" err="1" smtClean="0"/>
              <a:t>numpy</a:t>
            </a:r>
            <a:r>
              <a:rPr lang="en-US" sz="2700" dirty="0" smtClean="0"/>
              <a:t> (&gt;100MB):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надо выбрать свою версию </a:t>
            </a:r>
            <a:r>
              <a:rPr lang="ru-RU" sz="2700" dirty="0"/>
              <a:t>и разрядность </a:t>
            </a:r>
            <a:r>
              <a:rPr lang="ru-RU" sz="2700" dirty="0" smtClean="0"/>
              <a:t>Питона:</a:t>
            </a:r>
            <a:endParaRPr lang="en-US" sz="2700" dirty="0" smtClean="0"/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numpy‑1.13.3+mkl‑cp27‑cp27m‑win_amd64.whl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numpy‑1.13.3+mkl‑cp34‑cp34m‑win_amd64.whl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numpy‑1.13.3+mkl‑cp35‑cp35m‑win_amd64.whl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numpy‑1.13.3+mkl‑cp36‑cp36m‑win32.whl</a:t>
            </a:r>
          </a:p>
          <a:p>
            <a:pPr marL="901700" indent="-368300">
              <a:tabLst>
                <a:tab pos="533400" algn="l"/>
              </a:tabLst>
            </a:pPr>
            <a:r>
              <a:rPr lang="en-US" sz="27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numpy‑1.13.3+mkl‑cp36‑cp36m‑win_amd64.whl</a:t>
            </a:r>
            <a:endParaRPr lang="en-US" sz="27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Устройство или алгоритм обработки сигналов, выделяющий желательные и подавляющий нежелательные сигналы</a:t>
            </a:r>
          </a:p>
          <a:p>
            <a:r>
              <a:rPr lang="ru-RU" dirty="0" smtClean="0"/>
              <a:t>ФВЧ, ФНЧ, …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0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колес</a:t>
            </a:r>
            <a:r>
              <a:rPr lang="en-US" dirty="0" smtClean="0"/>
              <a:t>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Поместите </a:t>
            </a:r>
            <a:r>
              <a:rPr lang="en-US" dirty="0" smtClean="0"/>
              <a:t>.</a:t>
            </a:r>
            <a:r>
              <a:rPr lang="en-US" dirty="0" err="1" smtClean="0"/>
              <a:t>whl</a:t>
            </a:r>
            <a:r>
              <a:rPr lang="en-US" dirty="0" smtClean="0"/>
              <a:t> </a:t>
            </a:r>
            <a:r>
              <a:rPr lang="ru-RU" dirty="0" smtClean="0"/>
              <a:t>файлы в папку </a:t>
            </a:r>
            <a:r>
              <a:rPr lang="en-US" dirty="0" smtClean="0"/>
              <a:t>Scripts </a:t>
            </a:r>
            <a:r>
              <a:rPr lang="ru-RU" dirty="0" smtClean="0"/>
              <a:t>вашей инсталляции </a:t>
            </a:r>
            <a:r>
              <a:rPr lang="ru-RU" dirty="0"/>
              <a:t>П</a:t>
            </a:r>
            <a:r>
              <a:rPr lang="ru-RU" dirty="0" smtClean="0"/>
              <a:t>итона, где лежит </a:t>
            </a:r>
            <a:r>
              <a:rPr lang="en-US" dirty="0" smtClean="0"/>
              <a:t>pip.exe</a:t>
            </a:r>
          </a:p>
          <a:p>
            <a:r>
              <a:rPr lang="ru-RU" dirty="0" smtClean="0"/>
              <a:t>Откройте командную строку, перейдите  в папку </a:t>
            </a:r>
            <a:r>
              <a:rPr lang="en-US" dirty="0" smtClean="0"/>
              <a:t>Scripts, </a:t>
            </a:r>
            <a:r>
              <a:rPr lang="ru-RU" dirty="0" smtClean="0"/>
              <a:t>установите колеса при помощи </a:t>
            </a:r>
            <a:r>
              <a:rPr lang="en-US" dirty="0" smtClean="0"/>
              <a:t>pip</a:t>
            </a:r>
            <a:r>
              <a:rPr lang="ru-RU" dirty="0" smtClean="0"/>
              <a:t> </a:t>
            </a:r>
            <a:r>
              <a:rPr lang="en-US" dirty="0" err="1" smtClean="0"/>
              <a:t>instal</a:t>
            </a:r>
            <a:r>
              <a:rPr lang="ru-RU" dirty="0" smtClean="0"/>
              <a:t> </a:t>
            </a:r>
            <a:r>
              <a:rPr lang="en-US" dirty="0" smtClean="0"/>
              <a:t>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5062"/>
            <a:ext cx="7467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обращение полутонового 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монохромной печати нельзя плавно варьировать краску</a:t>
            </a:r>
          </a:p>
          <a:p>
            <a:r>
              <a:rPr lang="ru-RU" dirty="0" smtClean="0"/>
              <a:t>Серый не получается разбавлением черного</a:t>
            </a:r>
          </a:p>
          <a:p>
            <a:r>
              <a:rPr lang="ru-RU" dirty="0" smtClean="0"/>
              <a:t>Поэтому полутона </a:t>
            </a:r>
            <a:r>
              <a:rPr lang="ru-RU" dirty="0" err="1" smtClean="0"/>
              <a:t>растеризуются</a:t>
            </a:r>
            <a:r>
              <a:rPr lang="ru-RU" dirty="0" smtClean="0"/>
              <a:t> точками одного цвета, но разного размера </a:t>
            </a:r>
          </a:p>
          <a:p>
            <a:r>
              <a:rPr lang="ru-RU" dirty="0" smtClean="0"/>
              <a:t>Обратное преобразование? </a:t>
            </a:r>
          </a:p>
          <a:p>
            <a:r>
              <a:rPr lang="ru-RU" dirty="0" smtClean="0"/>
              <a:t>Размытие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thumb/1/10/Halftoning_introduction.svg/260px-Halftoning_introdu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06" y="3740727"/>
            <a:ext cx="2337543" cy="278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6779657" y="5410200"/>
            <a:ext cx="1236186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6" name="Стрелка вправо 5"/>
          <p:cNvSpPr/>
          <p:nvPr/>
        </p:nvSpPr>
        <p:spPr>
          <a:xfrm flipH="1">
            <a:off x="6740566" y="3940464"/>
            <a:ext cx="1275277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/>
              <a:t>растеризация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9313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Усреднение?</a:t>
            </a:r>
          </a:p>
          <a:p>
            <a:r>
              <a:rPr lang="ru-RU" dirty="0" smtClean="0"/>
              <a:t>Размер в пикселях </a:t>
            </a:r>
            <a:r>
              <a:rPr lang="en-US" i="1" dirty="0" smtClean="0"/>
              <a:t>r</a:t>
            </a:r>
          </a:p>
          <a:p>
            <a:r>
              <a:rPr lang="ru-RU" dirty="0" smtClean="0"/>
              <a:t>Заменяем каждый пиксель на </a:t>
            </a:r>
            <a:r>
              <a:rPr lang="en-US" dirty="0" smtClean="0"/>
              <a:t>c</a:t>
            </a:r>
            <a:r>
              <a:rPr lang="ru-RU" dirty="0" err="1" smtClean="0"/>
              <a:t>реднее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 квадрату </a:t>
            </a:r>
            <a:r>
              <a:rPr lang="en-US" dirty="0" smtClean="0"/>
              <a:t>±</a:t>
            </a:r>
            <a:r>
              <a:rPr lang="en-US" i="1" dirty="0" smtClean="0"/>
              <a:t>r</a:t>
            </a:r>
          </a:p>
          <a:p>
            <a:r>
              <a:rPr lang="ru-RU" dirty="0" smtClean="0"/>
              <a:t>Позаботиться о краях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6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41599"/>
            <a:ext cx="3863647" cy="35353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2641600"/>
            <a:ext cx="3522915" cy="35353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файла-образца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8125"/>
            <a:ext cx="7886700" cy="4351338"/>
          </a:xfrm>
        </p:spPr>
        <p:txBody>
          <a:bodyPr/>
          <a:lstStyle/>
          <a:p>
            <a:r>
              <a:rPr lang="ru-RU" dirty="0" smtClean="0"/>
              <a:t>"Полутоновые" изображения </a:t>
            </a:r>
            <a:r>
              <a:rPr lang="en-US" dirty="0" err="1" smtClean="0"/>
              <a:t>darwin</a:t>
            </a:r>
            <a:r>
              <a:rPr lang="en-US" dirty="0" smtClean="0"/>
              <a:t>, </a:t>
            </a:r>
            <a:r>
              <a:rPr lang="en-US" dirty="0" err="1" smtClean="0"/>
              <a:t>ambcorps</a:t>
            </a:r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539750" y="6256635"/>
            <a:ext cx="5353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hlinkClick r:id="rId4"/>
              </a:rPr>
              <a:t>https://commons.wikimedia.org/wiki/File:Portrait_of_Charles_Darwin._</a:t>
            </a:r>
            <a:r>
              <a:rPr lang="ru-RU" sz="800" dirty="0" smtClean="0">
                <a:hlinkClick r:id="rId4"/>
              </a:rPr>
              <a:t>Wellcome_M0010103.jpg</a:t>
            </a:r>
            <a:r>
              <a:rPr lang="en-US" sz="800" dirty="0" smtClean="0"/>
              <a:t> </a:t>
            </a:r>
          </a:p>
          <a:p>
            <a:r>
              <a:rPr lang="az-Latn-AZ" sz="800" dirty="0">
                <a:hlinkClick r:id="rId5"/>
              </a:rPr>
              <a:t>https://commons.wikimedia.org/wiki/File:An_ambulance_corps_at_work_in_the_field._Halftone._Wellcome_V0015759.jpg</a:t>
            </a:r>
            <a:r>
              <a:rPr lang="en-US" sz="800" dirty="0"/>
              <a:t> </a:t>
            </a:r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7563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pil</a:t>
            </a:r>
            <a:r>
              <a:rPr lang="en-US" dirty="0" smtClean="0"/>
              <a:t>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пакет обработки изображений, </a:t>
            </a:r>
            <a:r>
              <a:rPr lang="ru-RU" dirty="0" err="1"/>
              <a:t>форк</a:t>
            </a:r>
            <a:r>
              <a:rPr lang="ru-RU" dirty="0"/>
              <a:t> </a:t>
            </a:r>
            <a:r>
              <a:rPr lang="ru-RU" dirty="0" smtClean="0"/>
              <a:t>старой библиотеки PIL (</a:t>
            </a:r>
            <a:r>
              <a:rPr lang="en-US" dirty="0" smtClean="0"/>
              <a:t>Python Imaging Library)</a:t>
            </a:r>
          </a:p>
          <a:p>
            <a:r>
              <a:rPr lang="ru-RU" dirty="0"/>
              <a:t>позволяет</a:t>
            </a:r>
          </a:p>
          <a:p>
            <a:pPr lvl="1"/>
            <a:r>
              <a:rPr lang="ru-RU" dirty="0" smtClean="0"/>
              <a:t>читать различные форматы</a:t>
            </a:r>
          </a:p>
          <a:p>
            <a:pPr lvl="1"/>
            <a:r>
              <a:rPr lang="ru-RU" dirty="0" smtClean="0"/>
              <a:t>записывать </a:t>
            </a:r>
            <a:r>
              <a:rPr lang="en-US" dirty="0" smtClean="0"/>
              <a:t>PNG</a:t>
            </a:r>
          </a:p>
          <a:p>
            <a:pPr lvl="1"/>
            <a:r>
              <a:rPr lang="ru-RU" dirty="0" smtClean="0"/>
              <a:t>получать пиксели в виде числового массива</a:t>
            </a:r>
          </a:p>
          <a:p>
            <a:pPr lvl="1"/>
            <a:r>
              <a:rPr lang="ru-RU" dirty="0" smtClean="0"/>
              <a:t>строить изображение из </a:t>
            </a:r>
            <a:r>
              <a:rPr lang="ru-RU" dirty="0"/>
              <a:t>числового массива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2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2824" t="2514" r="3339"/>
          <a:stretch/>
        </p:blipFill>
        <p:spPr>
          <a:xfrm>
            <a:off x="1" y="-228600"/>
            <a:ext cx="9144000" cy="7086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6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читать файлы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3556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PIL import Image</a:t>
            </a:r>
          </a:p>
          <a:p>
            <a:pPr marL="35560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'darwin.png'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img.load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img.size</a:t>
            </a:r>
            <a:r>
              <a:rPr lang="ru-RU" dirty="0" smtClean="0"/>
              <a:t> дает пару </a:t>
            </a:r>
            <a:r>
              <a:rPr lang="ru-RU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 smtClean="0"/>
              <a:t> </a:t>
            </a:r>
            <a:r>
              <a:rPr lang="ru-RU" b="1" dirty="0" smtClean="0"/>
              <a:t>ширина, </a:t>
            </a:r>
            <a:r>
              <a:rPr lang="en-US" b="1" i="1" dirty="0" smtClean="0"/>
              <a:t>H</a:t>
            </a:r>
            <a:r>
              <a:rPr lang="en-US" b="1" dirty="0" smtClean="0"/>
              <a:t> </a:t>
            </a:r>
            <a:r>
              <a:rPr lang="ru-RU" b="1" dirty="0" smtClean="0"/>
              <a:t>высота)</a:t>
            </a:r>
            <a:r>
              <a:rPr lang="en-US" dirty="0" smtClean="0"/>
              <a:t>. </a:t>
            </a:r>
            <a:r>
              <a:rPr lang="ru-RU" dirty="0" smtClean="0"/>
              <a:t>Режим изображения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img.mode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6"/>
                </a:solidFill>
              </a:rPr>
              <a:t>'</a:t>
            </a:r>
            <a:r>
              <a:rPr lang="en-US" i="1" dirty="0" smtClean="0">
                <a:solidFill>
                  <a:schemeClr val="accent6"/>
                </a:solidFill>
              </a:rPr>
              <a:t>L'</a:t>
            </a:r>
            <a:r>
              <a:rPr lang="en-US" dirty="0" smtClean="0"/>
              <a:t> </a:t>
            </a:r>
            <a:r>
              <a:rPr lang="ru-RU" dirty="0" smtClean="0"/>
              <a:t>означает градации серого </a:t>
            </a:r>
            <a:br>
              <a:rPr lang="ru-RU" dirty="0" smtClean="0"/>
            </a:br>
            <a:r>
              <a:rPr lang="en-US" dirty="0" smtClean="0"/>
              <a:t>0..255 </a:t>
            </a:r>
            <a:r>
              <a:rPr lang="ru-RU" dirty="0" smtClean="0"/>
              <a:t>(0 – черный, 255 – белый)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img.getpixel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dirty="0" smtClean="0"/>
              <a:t> дает значение пикселя с координатами </a:t>
            </a:r>
            <a:r>
              <a:rPr lang="en-US" dirty="0" smtClean="0"/>
              <a:t>x, y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передавать именно как пару, поэтому в скобках,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ru-RU" dirty="0" smtClean="0"/>
              <a:t>слева направо, </a:t>
            </a:r>
            <a:r>
              <a:rPr lang="en-US" dirty="0" smtClean="0"/>
              <a:t>y </a:t>
            </a:r>
            <a:r>
              <a:rPr lang="ru-RU" dirty="0" smtClean="0"/>
              <a:t>сверху вниз, считая с нуля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7305</TotalTime>
  <Words>822</Words>
  <Application>Microsoft Office PowerPoint</Application>
  <PresentationFormat>Экран (4:3)</PresentationFormat>
  <Paragraphs>240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Mangal</vt:lpstr>
      <vt:lpstr>Times New Roman</vt:lpstr>
      <vt:lpstr>Тема Office</vt:lpstr>
      <vt:lpstr>ЛР2: Фильтры размытия изображений</vt:lpstr>
      <vt:lpstr>Цель работы</vt:lpstr>
      <vt:lpstr>Фильтр</vt:lpstr>
      <vt:lpstr>Пример: обращение полутонового преобразования</vt:lpstr>
      <vt:lpstr>Размытие</vt:lpstr>
      <vt:lpstr>Два файла-образца</vt:lpstr>
      <vt:lpstr>pillow</vt:lpstr>
      <vt:lpstr>Pillow</vt:lpstr>
      <vt:lpstr>Как читать файлы изображений</vt:lpstr>
      <vt:lpstr>…просматривать</vt:lpstr>
      <vt:lpstr>.. просматривать сохранять</vt:lpstr>
      <vt:lpstr>Пиксельные данные</vt:lpstr>
      <vt:lpstr>(псевдо)Массив getdata</vt:lpstr>
      <vt:lpstr>…сохранять</vt:lpstr>
      <vt:lpstr>Ломти(slice)</vt:lpstr>
      <vt:lpstr>Простое равномерное усреднение в квадрате ±r </vt:lpstr>
      <vt:lpstr>Равномерно усредняющее размытие, Питон</vt:lpstr>
      <vt:lpstr>OpenCV</vt:lpstr>
      <vt:lpstr>Библиотека OpenCV</vt:lpstr>
      <vt:lpstr>Зачитываем изображение</vt:lpstr>
      <vt:lpstr>Гауссово размытие</vt:lpstr>
      <vt:lpstr>Гауссово размытие</vt:lpstr>
      <vt:lpstr>Дискретное гауссово усреднение</vt:lpstr>
      <vt:lpstr>Дискретное гауссово усреднение?</vt:lpstr>
      <vt:lpstr>Презентация PowerPoint</vt:lpstr>
      <vt:lpstr>Установка нужных библиотек</vt:lpstr>
      <vt:lpstr>Установка pillow</vt:lpstr>
      <vt:lpstr>pillow</vt:lpstr>
      <vt:lpstr>numpy+MKL</vt:lpstr>
      <vt:lpstr>Установка колес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цифровой обработки изображений</dc:title>
  <dc:creator>Alexander Pavlov</dc:creator>
  <cp:keywords>imgproc;image processing;bmp;lab</cp:keywords>
  <cp:lastModifiedBy>Alexander Pavlov</cp:lastModifiedBy>
  <cp:revision>119</cp:revision>
  <dcterms:created xsi:type="dcterms:W3CDTF">2017-09-04T01:46:28Z</dcterms:created>
  <dcterms:modified xsi:type="dcterms:W3CDTF">2018-10-17T06:46:00Z</dcterms:modified>
</cp:coreProperties>
</file>