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6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7999-BA27-FF52-C022-34B85D08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A5B9C-4261-101F-BD9F-B543E2F66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FAE4-412B-AAAD-628F-7E3AA08E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3871-3661-63CD-8531-F6A771BB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70E4-F11B-5CF2-142D-45DF1AD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5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D6BC6-3FFB-4083-CB43-B7A0C4F53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B1F4F-8436-0FF0-0BC9-44DA8C3F7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2F7A9-F762-42E2-3DF1-8EFA4302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E064C-4EF9-97D8-2151-BEC0ED17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97777-D393-0425-3B33-D3E2EF4C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9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3A9E-E459-8081-7EC6-1A965336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AFF7-3F9E-F214-8F9B-EDCDF008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8808E-883C-EE84-2D7B-EBE299D1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7AD0A-BC36-405A-C2F3-A32D1BD2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BE7D-D6DC-D981-2DDD-CF743845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D96C-BA17-7089-4920-E9BE23D2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D332C-872C-4196-3675-F16BEA2CE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4FA8-5B72-6B28-B862-4EBA8152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8930-F9D2-C373-A431-A440C776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A257-B4B1-6966-49B8-2A23FB50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DAD0-87B8-CD21-C938-C3FCD734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A8C0-37C4-4FC7-3CE2-64FCF4A67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72DD1-4857-D1E4-BA8F-7CBEC0E23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A4467-0C2E-1545-49E1-E6A5BDED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E3218-A664-75C8-458C-711F0C36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95B03-3395-70DE-DFD1-672ECF25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AEBA-F43D-3724-D685-8778B16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60ECE-C2D9-5ABF-8F7E-98988D21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F9000-9B96-11A7-E99F-CC7D09FA9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63837-AFC5-1D0F-D611-3E3B629EA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27135-4CE9-068A-1B2A-00C61ABB6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BC16F-D658-DB78-FAA4-962DDB39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3E3AC-D380-99F8-3958-876173A5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379B6-6DC0-7278-6F22-B815E748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3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CDF3-DADB-3D88-081C-1A12C004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94CAE-DA6F-D88C-6602-47C12DAB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294D9-1493-E07F-7C95-0822C517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77124-C2BC-7807-62EA-48C1766C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ED77A-D420-EDA0-6D04-7FBAD9B9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106B2-A023-C285-C996-13A829B8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20D04-BA5E-D9B5-37A0-C778EE15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D78B-A58E-ABEB-6ACE-1ADD94A3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4E79-4FAB-A913-CDD1-F0AAFA8C3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0A694-0CC0-4DA9-4E04-2819E9D8B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2B591-A8A8-6655-3D43-A732B071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A5B64-123E-6B11-73C3-28DAB2E0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C1E2A-30C3-8E63-F9EC-415BCB87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0368-A182-9A03-B051-50B113A4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CECE0-9E59-C35B-39A1-D60691DEC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688AC-023B-C61B-3D5C-725FBCACB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7799C-CB5E-6AE5-D4EC-C4321845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4CABB-92BC-E8D9-523D-17860DF7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CB06C-7125-593C-700D-0CE671B4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58E279-A2B5-4525-3FFD-3A3DC59D1BAC}"/>
              </a:ext>
            </a:extLst>
          </p:cNvPr>
          <p:cNvSpPr/>
          <p:nvPr userDrawn="1"/>
        </p:nvSpPr>
        <p:spPr>
          <a:xfrm>
            <a:off x="-15273" y="-11906"/>
            <a:ext cx="12214800" cy="6957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8CB1D-40B4-D672-684C-8A7D239F4C49}"/>
              </a:ext>
            </a:extLst>
          </p:cNvPr>
          <p:cNvSpPr/>
          <p:nvPr userDrawn="1"/>
        </p:nvSpPr>
        <p:spPr>
          <a:xfrm>
            <a:off x="-15273" y="6575099"/>
            <a:ext cx="12218400" cy="298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85F47-64BD-23B8-18EE-6DE8269F4AE2}"/>
              </a:ext>
            </a:extLst>
          </p:cNvPr>
          <p:cNvSpPr txBox="1"/>
          <p:nvPr userDrawn="1"/>
        </p:nvSpPr>
        <p:spPr>
          <a:xfrm>
            <a:off x="27589" y="6546524"/>
            <a:ext cx="1212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BME Mathematical Modeling Seminar                                                                                                                                                      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Sep</a:t>
            </a:r>
            <a:r>
              <a:rPr lang="hu-H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10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68093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AC98AD-93EB-1FC4-CCAE-A24A07B5ED9D}"/>
              </a:ext>
            </a:extLst>
          </p:cNvPr>
          <p:cNvSpPr txBox="1"/>
          <p:nvPr/>
        </p:nvSpPr>
        <p:spPr>
          <a:xfrm>
            <a:off x="3584027" y="1846565"/>
            <a:ext cx="5023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Modern Portfolio Theory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&amp;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Capital Asset Pricing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97E98-1D37-81AE-7102-185720B74B78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Farkas Ill</a:t>
            </a:r>
            <a:r>
              <a:rPr lang="hu-HU" dirty="0">
                <a:solidFill>
                  <a:schemeClr val="bg1"/>
                </a:solidFill>
              </a:rPr>
              <a:t>és										Citibank HU MQA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C3D97-C308-DE22-0F53-98586ABF1575}"/>
              </a:ext>
            </a:extLst>
          </p:cNvPr>
          <p:cNvSpPr txBox="1"/>
          <p:nvPr/>
        </p:nvSpPr>
        <p:spPr>
          <a:xfrm>
            <a:off x="4461638" y="4906501"/>
            <a:ext cx="3289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Source: BMETE15MF78</a:t>
            </a:r>
          </a:p>
        </p:txBody>
      </p:sp>
    </p:spTree>
    <p:extLst>
      <p:ext uri="{BB962C8B-B14F-4D97-AF65-F5344CB8AC3E}">
        <p14:creationId xmlns:p14="http://schemas.microsoft.com/office/powerpoint/2010/main" val="251209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625365" y="1602304"/>
            <a:ext cx="9363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2004 		PhD Eotvos University	Advisor: Tamas Vicsek</a:t>
            </a:r>
          </a:p>
          <a:p>
            <a:endParaRPr lang="en-US" sz="2400" dirty="0"/>
          </a:p>
          <a:p>
            <a:r>
              <a:rPr lang="en-US" sz="2400" dirty="0"/>
              <a:t>– 2017		Eotvos Univ., Hung. Acad. of Sci.</a:t>
            </a:r>
          </a:p>
          <a:p>
            <a:r>
              <a:rPr lang="en-US" sz="2400" dirty="0"/>
              <a:t>		Habilitation, DSc</a:t>
            </a:r>
          </a:p>
          <a:p>
            <a:endParaRPr lang="en-US" sz="2400" dirty="0"/>
          </a:p>
          <a:p>
            <a:r>
              <a:rPr lang="en-US" sz="2400" dirty="0"/>
              <a:t>2017 –		Citibank HU MQA (Markets Quantitative Analysis)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34B16-DCE9-765A-7C9D-A62A134E92BA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myself</a:t>
            </a:r>
          </a:p>
        </p:txBody>
      </p:sp>
    </p:spTree>
    <p:extLst>
      <p:ext uri="{BB962C8B-B14F-4D97-AF65-F5344CB8AC3E}">
        <p14:creationId xmlns:p14="http://schemas.microsoft.com/office/powerpoint/2010/main" val="87676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6316712" y="1602305"/>
            <a:ext cx="451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hu-HU" sz="2400" dirty="0"/>
              <a:t>4</a:t>
            </a:r>
            <a:r>
              <a:rPr lang="en-US" sz="2400" dirty="0"/>
              <a:t>0</a:t>
            </a:r>
            <a:r>
              <a:rPr lang="hu-HU" sz="2400" dirty="0"/>
              <a:t> 000 colleagues</a:t>
            </a:r>
            <a:r>
              <a:rPr lang="en-US" sz="2400" dirty="0"/>
              <a:t> globally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625365" y="1602304"/>
            <a:ext cx="80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0E1A6-5864-175F-E223-C4DB6733E3AF}"/>
              </a:ext>
            </a:extLst>
          </p:cNvPr>
          <p:cNvSpPr txBox="1"/>
          <p:nvPr/>
        </p:nvSpPr>
        <p:spPr>
          <a:xfrm>
            <a:off x="625365" y="2685214"/>
            <a:ext cx="1389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HU SSC</a:t>
            </a:r>
            <a:endParaRPr lang="hu-HU" sz="2400" dirty="0"/>
          </a:p>
          <a:p>
            <a:r>
              <a:rPr lang="en-US" sz="2400" dirty="0"/>
              <a:t>Head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BE81A-C958-F19D-C633-58C1F5EFFE30}"/>
              </a:ext>
            </a:extLst>
          </p:cNvPr>
          <p:cNvSpPr txBox="1"/>
          <p:nvPr/>
        </p:nvSpPr>
        <p:spPr>
          <a:xfrm>
            <a:off x="6341894" y="2690469"/>
            <a:ext cx="2849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r>
              <a:rPr lang="hu-HU" sz="2400" dirty="0"/>
              <a:t>1</a:t>
            </a:r>
            <a:r>
              <a:rPr lang="en-US" sz="2400" dirty="0"/>
              <a:t>00</a:t>
            </a:r>
            <a:r>
              <a:rPr lang="hu-HU" sz="2400" dirty="0"/>
              <a:t> in Budapest</a:t>
            </a:r>
            <a:r>
              <a:rPr 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B2818-7BB4-B7D0-6029-A9943CDF24A6}"/>
              </a:ext>
            </a:extLst>
          </p:cNvPr>
          <p:cNvSpPr txBox="1"/>
          <p:nvPr/>
        </p:nvSpPr>
        <p:spPr>
          <a:xfrm>
            <a:off x="3000696" y="1634623"/>
            <a:ext cx="173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Jane Fraser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AA9EB-D47A-1CFE-195D-127A90D63DAF}"/>
              </a:ext>
            </a:extLst>
          </p:cNvPr>
          <p:cNvSpPr txBox="1"/>
          <p:nvPr/>
        </p:nvSpPr>
        <p:spPr>
          <a:xfrm>
            <a:off x="3000695" y="2685213"/>
            <a:ext cx="296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Veronika Spanarova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8C009-BE60-78A8-81AD-936DEBCC0580}"/>
              </a:ext>
            </a:extLst>
          </p:cNvPr>
          <p:cNvSpPr txBox="1"/>
          <p:nvPr/>
        </p:nvSpPr>
        <p:spPr>
          <a:xfrm>
            <a:off x="4471219" y="4074121"/>
            <a:ext cx="433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Arena Corner   (M2 Stadionok)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EE1FD-1F17-D981-EA48-A7B8EEE0A846}"/>
              </a:ext>
            </a:extLst>
          </p:cNvPr>
          <p:cNvSpPr txBox="1"/>
          <p:nvPr/>
        </p:nvSpPr>
        <p:spPr>
          <a:xfrm>
            <a:off x="4471219" y="4866205"/>
            <a:ext cx="6276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Promenade Gardens </a:t>
            </a:r>
            <a:r>
              <a:rPr lang="hu-HU" sz="2400" dirty="0"/>
              <a:t>  </a:t>
            </a:r>
            <a:r>
              <a:rPr lang="en-US" sz="2400" dirty="0"/>
              <a:t>(M3 D</a:t>
            </a:r>
            <a:r>
              <a:rPr lang="hu-HU" sz="2400" dirty="0"/>
              <a:t>ózsa György út)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FBD2B-6514-1D4D-79D1-350EF6074CDF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Citi</a:t>
            </a:r>
          </a:p>
        </p:txBody>
      </p:sp>
    </p:spTree>
    <p:extLst>
      <p:ext uri="{BB962C8B-B14F-4D97-AF65-F5344CB8AC3E}">
        <p14:creationId xmlns:p14="http://schemas.microsoft.com/office/powerpoint/2010/main" val="361463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4246178" y="1819079"/>
            <a:ext cx="11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4241A-4C54-A879-8FA9-A22C37AD0E2B}"/>
              </a:ext>
            </a:extLst>
          </p:cNvPr>
          <p:cNvSpPr txBox="1"/>
          <p:nvPr/>
        </p:nvSpPr>
        <p:spPr>
          <a:xfrm>
            <a:off x="7068204" y="3922359"/>
            <a:ext cx="101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88A31A-FF38-3543-7125-17220F3AC8B5}"/>
              </a:ext>
            </a:extLst>
          </p:cNvPr>
          <p:cNvCxnSpPr>
            <a:cxnSpLocks/>
          </p:cNvCxnSpPr>
          <p:nvPr/>
        </p:nvCxnSpPr>
        <p:spPr>
          <a:xfrm flipV="1">
            <a:off x="4277708" y="2270234"/>
            <a:ext cx="0" cy="3552497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813628-3DF4-17E4-D69A-88EE17345B86}"/>
              </a:ext>
            </a:extLst>
          </p:cNvPr>
          <p:cNvCxnSpPr>
            <a:cxnSpLocks/>
          </p:cNvCxnSpPr>
          <p:nvPr/>
        </p:nvCxnSpPr>
        <p:spPr>
          <a:xfrm>
            <a:off x="4277708" y="4457595"/>
            <a:ext cx="3047999" cy="0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5C298E-2ACD-A67D-FFAA-B4891CF1ECC7}"/>
              </a:ext>
            </a:extLst>
          </p:cNvPr>
          <p:cNvSpPr txBox="1"/>
          <p:nvPr/>
        </p:nvSpPr>
        <p:spPr>
          <a:xfrm>
            <a:off x="4988465" y="2784030"/>
            <a:ext cx="1495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Portfolios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839997-1AAE-BA4F-AD81-B44926F54EFF}"/>
              </a:ext>
            </a:extLst>
          </p:cNvPr>
          <p:cNvSpPr/>
          <p:nvPr/>
        </p:nvSpPr>
        <p:spPr>
          <a:xfrm>
            <a:off x="5034455" y="3216163"/>
            <a:ext cx="1671145" cy="945931"/>
          </a:xfrm>
          <a:custGeom>
            <a:avLst/>
            <a:gdLst>
              <a:gd name="connsiteX0" fmla="*/ 0 w 1671145"/>
              <a:gd name="connsiteY0" fmla="*/ 945931 h 945931"/>
              <a:gd name="connsiteX1" fmla="*/ 651641 w 1671145"/>
              <a:gd name="connsiteY1" fmla="*/ 262759 h 945931"/>
              <a:gd name="connsiteX2" fmla="*/ 1671145 w 1671145"/>
              <a:gd name="connsiteY2" fmla="*/ 0 h 94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1145" h="945931">
                <a:moveTo>
                  <a:pt x="0" y="945931"/>
                </a:moveTo>
                <a:cubicBezTo>
                  <a:pt x="186558" y="683172"/>
                  <a:pt x="373117" y="420414"/>
                  <a:pt x="651641" y="262759"/>
                </a:cubicBezTo>
                <a:cubicBezTo>
                  <a:pt x="930165" y="105104"/>
                  <a:pt x="1300655" y="52552"/>
                  <a:pt x="1671145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968EE-29E0-C30B-3822-1E5465829660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75112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group of people&#10;&#10;Description automatically generated">
            <a:extLst>
              <a:ext uri="{FF2B5EF4-FFF2-40B4-BE49-F238E27FC236}">
                <a16:creationId xmlns:a16="http://schemas.microsoft.com/office/drawing/2014/main" id="{8D1FAEBE-0DA0-DF79-D36F-4A665F90F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725" y="1499097"/>
            <a:ext cx="4684550" cy="35599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B5396-3C9E-F44E-BC68-3C7826679490}"/>
              </a:ext>
            </a:extLst>
          </p:cNvPr>
          <p:cNvSpPr txBox="1"/>
          <p:nvPr/>
        </p:nvSpPr>
        <p:spPr>
          <a:xfrm>
            <a:off x="625365" y="1602304"/>
            <a:ext cx="121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98288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B13E4-29B3-5435-324C-4149E3AE4146}"/>
              </a:ext>
            </a:extLst>
          </p:cNvPr>
          <p:cNvSpPr txBox="1"/>
          <p:nvPr/>
        </p:nvSpPr>
        <p:spPr>
          <a:xfrm>
            <a:off x="625365" y="1602304"/>
            <a:ext cx="925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Risk</a:t>
            </a:r>
          </a:p>
        </p:txBody>
      </p:sp>
    </p:spTree>
    <p:extLst>
      <p:ext uri="{BB962C8B-B14F-4D97-AF65-F5344CB8AC3E}">
        <p14:creationId xmlns:p14="http://schemas.microsoft.com/office/powerpoint/2010/main" val="112648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5" y="1602304"/>
            <a:ext cx="167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Portfolios</a:t>
            </a:r>
          </a:p>
        </p:txBody>
      </p:sp>
    </p:spTree>
    <p:extLst>
      <p:ext uri="{BB962C8B-B14F-4D97-AF65-F5344CB8AC3E}">
        <p14:creationId xmlns:p14="http://schemas.microsoft.com/office/powerpoint/2010/main" val="684952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117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Aptos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illes farkas</dc:creator>
  <cp:lastModifiedBy>illes farkas</cp:lastModifiedBy>
  <cp:revision>51</cp:revision>
  <dcterms:created xsi:type="dcterms:W3CDTF">2024-07-16T18:53:27Z</dcterms:created>
  <dcterms:modified xsi:type="dcterms:W3CDTF">2024-07-18T19:21:49Z</dcterms:modified>
</cp:coreProperties>
</file>