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4" r:id="rId20"/>
    <p:sldId id="281" r:id="rId21"/>
    <p:sldId id="280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64" d="100"/>
          <a:sy n="64" d="100"/>
        </p:scale>
        <p:origin x="16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D5B26-5C4B-5DDF-5FF3-9CA3F80EC188}"/>
              </a:ext>
            </a:extLst>
          </p:cNvPr>
          <p:cNvSpPr/>
          <p:nvPr userDrawn="1"/>
        </p:nvSpPr>
        <p:spPr>
          <a:xfrm>
            <a:off x="-12878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49" y="6360654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CD16A7-842D-02B4-BB30-54040687627B}"/>
              </a:ext>
            </a:extLst>
          </p:cNvPr>
          <p:cNvSpPr/>
          <p:nvPr/>
        </p:nvSpPr>
        <p:spPr>
          <a:xfrm>
            <a:off x="10288079" y="5459607"/>
            <a:ext cx="1888761" cy="137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2875580" y="1517243"/>
            <a:ext cx="6440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Modern Portfolio Theory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 Capital Asset Pricing Model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(Introduction)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A801-363A-FB38-F998-6097B66309F7}"/>
              </a:ext>
            </a:extLst>
          </p:cNvPr>
          <p:cNvSpPr txBox="1"/>
          <p:nvPr/>
        </p:nvSpPr>
        <p:spPr>
          <a:xfrm>
            <a:off x="105101" y="5018766"/>
            <a:ext cx="387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400" dirty="0"/>
              <a:t>lles Farkas</a:t>
            </a:r>
          </a:p>
          <a:p>
            <a:r>
              <a:rPr lang="en-US" sz="2400" dirty="0"/>
              <a:t>September 10,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3D73-BD38-9619-534D-13E341E947DE}"/>
              </a:ext>
            </a:extLst>
          </p:cNvPr>
          <p:cNvSpPr txBox="1"/>
          <p:nvPr/>
        </p:nvSpPr>
        <p:spPr>
          <a:xfrm>
            <a:off x="105100" y="6352343"/>
            <a:ext cx="38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classification: Public</a:t>
            </a: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285124E5-0043-65B4-4781-CD48ABFF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86" y="4833354"/>
            <a:ext cx="1724469" cy="1016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01599-6E2A-3D95-7346-71649191706B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Mathematical Modeling Seminar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D56F5-8107-1124-F6E9-4E719E6DA7F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B3C6-DBC4-9DF1-8D01-B4BB9CBAA12F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5C89DA-AA64-DD90-79EB-CE7A827E9720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A74DF-648E-9DB2-B6F2-08238318EF7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76414-34CF-C9E4-3A6A-3EC979CC7B5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CFCA8-AA0F-F6F5-8F80-47264AD81AC9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17F7E5-1C3B-7064-EC32-74D0AB51027C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574B9-3186-3D9A-4638-CC9FA5BC811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50811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80E98-B17C-4A94-7DE3-4B494D600EE5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hu-HU" sz="2800" dirty="0" err="1"/>
              <a:t>isk</a:t>
            </a:r>
            <a:r>
              <a:rPr lang="hu-HU" sz="2800" dirty="0"/>
              <a:t>-</a:t>
            </a:r>
            <a:r>
              <a:rPr lang="en-US" sz="2800" dirty="0"/>
              <a:t>f</a:t>
            </a:r>
            <a:r>
              <a:rPr lang="hu-HU" sz="2800" dirty="0" err="1"/>
              <a:t>ree</a:t>
            </a:r>
            <a:r>
              <a:rPr lang="hu-HU" sz="2800" dirty="0"/>
              <a:t> </a:t>
            </a:r>
            <a:r>
              <a:rPr lang="en-US" sz="2800" dirty="0"/>
              <a:t>asset + 2 risky assets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Random portfolios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95B-4347-0AE4-5528-35FD05D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1" y="755778"/>
            <a:ext cx="5962379" cy="5749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CD6B22-3940-E9D1-75BA-6E78AD5FF5F6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605033" y="1602305"/>
            <a:ext cx="41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220</a:t>
            </a:r>
            <a:r>
              <a:rPr lang="hu-HU" sz="2400" dirty="0"/>
              <a:t> 000</a:t>
            </a:r>
            <a:r>
              <a:rPr lang="en-US" sz="2400" dirty="0"/>
              <a:t>+</a:t>
            </a:r>
            <a:r>
              <a:rPr lang="hu-HU" sz="2400" dirty="0"/>
              <a:t>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84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Director,</a:t>
            </a:r>
          </a:p>
          <a:p>
            <a:r>
              <a:rPr lang="en-US" dirty="0"/>
              <a:t>Citi Country Officer, and </a:t>
            </a:r>
            <a:r>
              <a:rPr lang="en-US" sz="1700" dirty="0"/>
              <a:t>Banking Head for Hungary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A6748-6EE2-338C-3CDA-24356F84FEC2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Citi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D6637-D0CB-E9C6-D049-D602ECB3B24B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8" y="809470"/>
            <a:ext cx="10606708" cy="5726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33B4E-5F0B-C100-03AE-491AEBB99B91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5" y="1165936"/>
            <a:ext cx="307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ϐ</a:t>
            </a:r>
            <a:r>
              <a:rPr lang="en-US" sz="2800" dirty="0"/>
              <a:t> of a portfolio P </a:t>
            </a:r>
          </a:p>
          <a:p>
            <a:r>
              <a:rPr lang="en-US" sz="2000" dirty="0"/>
              <a:t>(P can be a single asset)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67F25-E3D6-38ED-07CD-1215524CCA36}"/>
              </a:ext>
            </a:extLst>
          </p:cNvPr>
          <p:cNvSpPr txBox="1"/>
          <p:nvPr/>
        </p:nvSpPr>
        <p:spPr>
          <a:xfrm>
            <a:off x="227145" y="2536448"/>
            <a:ext cx="3571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definitions</a:t>
            </a:r>
          </a:p>
          <a:p>
            <a:r>
              <a:rPr lang="en-US" sz="2400" dirty="0"/>
              <a:t>(M is the market portfolio)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/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/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blipFill>
                <a:blip r:embed="rId3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219A8-34CF-3CC2-949D-2D726B1C3E97}"/>
              </a:ext>
            </a:extLst>
          </p:cNvPr>
          <p:cNvSpPr txBox="1"/>
          <p:nvPr/>
        </p:nvSpPr>
        <p:spPr>
          <a:xfrm>
            <a:off x="5013488" y="3870442"/>
            <a:ext cx="598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slope of the linear fit to the scatter plot displaying P (vertical coordinate) vs M (horizontal)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/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1EE93-99F5-C745-3D67-556904E304FC}"/>
              </a:ext>
            </a:extLst>
          </p:cNvPr>
          <p:cNvSpPr txBox="1"/>
          <p:nvPr/>
        </p:nvSpPr>
        <p:spPr>
          <a:xfrm>
            <a:off x="5716457" y="4962238"/>
            <a:ext cx="4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non-diversifiable (also called: systematic) risk of the portfolio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381-60FE-6950-DE1F-033F0579750E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4" y="911106"/>
            <a:ext cx="47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</a:p>
          <a:p>
            <a:r>
              <a:rPr lang="en-US" sz="2400" dirty="0"/>
              <a:t>Pepsi, Coke, Monster Beverages</a:t>
            </a:r>
          </a:p>
        </p:txBody>
      </p:sp>
      <p:pic>
        <p:nvPicPr>
          <p:cNvPr id="1026" name="Picture 2" descr="tAAAAAElFTkSuQmCC (1358×453)">
            <a:extLst>
              <a:ext uri="{FF2B5EF4-FFF2-40B4-BE49-F238E27FC236}">
                <a16:creationId xmlns:a16="http://schemas.microsoft.com/office/drawing/2014/main" id="{AC3972EB-D9C2-C496-AF9A-2358115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" y="2094919"/>
            <a:ext cx="11773299" cy="39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E2614-FE13-7C62-368F-38855514F65F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5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05100" y="773718"/>
            <a:ext cx="478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194D02-7C7C-1C87-3190-7F144422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25171"/>
            <a:ext cx="11468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B9A62-C13B-BEE9-0835-CAE008176436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87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896118" y="2905780"/>
            <a:ext cx="289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D12F6-7525-2267-99C8-748A3834FA18}"/>
              </a:ext>
            </a:extLst>
          </p:cNvPr>
          <p:cNvSpPr txBox="1"/>
          <p:nvPr/>
        </p:nvSpPr>
        <p:spPr>
          <a:xfrm>
            <a:off x="104543" y="151072"/>
            <a:ext cx="244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1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715305" y="166226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1D860-BEE4-0552-D345-4839A73DAD7C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myself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5685710" y="163949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8081124" y="443424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5717240" y="209065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5717240" y="427801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8221854" y="259788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6473987" y="303658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064B-1665-8007-9139-9E35E777C432}"/>
              </a:ext>
            </a:extLst>
          </p:cNvPr>
          <p:cNvSpPr txBox="1"/>
          <p:nvPr/>
        </p:nvSpPr>
        <p:spPr>
          <a:xfrm>
            <a:off x="438251" y="1735267"/>
            <a:ext cx="4398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brief introduction to</a:t>
            </a:r>
          </a:p>
          <a:p>
            <a:r>
              <a:rPr lang="en-US" sz="2400" dirty="0"/>
              <a:t>return, risk, and portfolios</a:t>
            </a:r>
          </a:p>
          <a:p>
            <a:endParaRPr lang="en-US" sz="2400" dirty="0"/>
          </a:p>
          <a:p>
            <a:r>
              <a:rPr lang="en-US" sz="2400" dirty="0"/>
              <a:t>Modern Portfolio</a:t>
            </a:r>
          </a:p>
          <a:p>
            <a:r>
              <a:rPr lang="en-US" sz="2400" dirty="0"/>
              <a:t>Theory (MPT)</a:t>
            </a:r>
          </a:p>
          <a:p>
            <a:endParaRPr lang="en-US" sz="2400" dirty="0"/>
          </a:p>
          <a:p>
            <a:r>
              <a:rPr lang="en-US" sz="2400" dirty="0"/>
              <a:t>Capital Asset</a:t>
            </a:r>
          </a:p>
          <a:p>
            <a:r>
              <a:rPr lang="en-US" sz="2400" dirty="0"/>
              <a:t>Pricing Model (CAPM)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86C1-DB8C-AC8D-E0F9-7444FAA7089C}"/>
              </a:ext>
            </a:extLst>
          </p:cNvPr>
          <p:cNvSpPr txBox="1"/>
          <p:nvPr/>
        </p:nvSpPr>
        <p:spPr>
          <a:xfrm>
            <a:off x="104544" y="151072"/>
            <a:ext cx="196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AA809-3AE6-9C0A-A0DD-D1C6C3D0769C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A4B6F-7A2E-A118-BC15-1656038F50E9}"/>
              </a:ext>
            </a:extLst>
          </p:cNvPr>
          <p:cNvSpPr txBox="1"/>
          <p:nvPr/>
        </p:nvSpPr>
        <p:spPr>
          <a:xfrm>
            <a:off x="104544" y="151072"/>
            <a:ext cx="145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8DBAC-065F-36FA-7D93-65C8FA06DD7B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0E507-1144-D14E-106A-BA20528B7015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46A964-6CFE-2E1B-1C6F-59970CEF300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3809A-28E1-FBCC-C300-E3F41535D5D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863</Words>
  <Application>Microsoft Office PowerPoint</Application>
  <PresentationFormat>Widescreen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269</cp:revision>
  <dcterms:created xsi:type="dcterms:W3CDTF">2024-07-16T18:53:27Z</dcterms:created>
  <dcterms:modified xsi:type="dcterms:W3CDTF">2024-09-10T08:21:25Z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