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59" r:id="rId5"/>
    <p:sldId id="262" r:id="rId6"/>
    <p:sldId id="266" r:id="rId7"/>
    <p:sldId id="263" r:id="rId8"/>
    <p:sldId id="270" r:id="rId9"/>
    <p:sldId id="267" r:id="rId10"/>
    <p:sldId id="271" r:id="rId11"/>
    <p:sldId id="274" r:id="rId12"/>
    <p:sldId id="272" r:id="rId13"/>
    <p:sldId id="275" r:id="rId14"/>
    <p:sldId id="276" r:id="rId15"/>
    <p:sldId id="277" r:id="rId16"/>
    <p:sldId id="283" r:id="rId17"/>
    <p:sldId id="278" r:id="rId18"/>
    <p:sldId id="279" r:id="rId19"/>
    <p:sldId id="284" r:id="rId20"/>
    <p:sldId id="281" r:id="rId21"/>
    <p:sldId id="280" r:id="rId22"/>
    <p:sldId id="282" r:id="rId23"/>
    <p:sldId id="285" r:id="rId24"/>
    <p:sldId id="286" r:id="rId25"/>
    <p:sldId id="28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CA22E"/>
    <a:srgbClr val="00E266"/>
    <a:srgbClr val="FF6161"/>
    <a:srgbClr val="FF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103" d="100"/>
          <a:sy n="103" d="100"/>
        </p:scale>
        <p:origin x="1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6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7999-BA27-FF52-C022-34B85D08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A5B9C-4261-101F-BD9F-B543E2F66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EFAE4-412B-AAAD-628F-7E3AA08E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23871-3661-63CD-8531-F6A771BBF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070E4-F11B-5CF2-142D-45DF1ADF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5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D6BC6-3FFB-4083-CB43-B7A0C4F53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B1F4F-8436-0FF0-0BC9-44DA8C3F7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2F7A9-F762-42E2-3DF1-8EFA4302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E064C-4EF9-97D8-2151-BEC0ED17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97777-D393-0425-3B33-D3E2EF4C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9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3A9E-E459-8081-7EC6-1A965336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6AFF7-3F9E-F214-8F9B-EDCDF0089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8808E-883C-EE84-2D7B-EBE299D1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7AD0A-BC36-405A-C2F3-A32D1BD2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5BE7D-D6DC-D981-2DDD-CF743845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0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D96C-BA17-7089-4920-E9BE23D2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D332C-872C-4196-3675-F16BEA2CE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94FA8-5B72-6B28-B862-4EBA8152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A8930-F9D2-C373-A431-A440C776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EA257-B4B1-6966-49B8-2A23FB50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7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DAD0-87B8-CD21-C938-C3FCD734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8A8C0-37C4-4FC7-3CE2-64FCF4A67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72DD1-4857-D1E4-BA8F-7CBEC0E23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A4467-0C2E-1545-49E1-E6A5BDED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E3218-A664-75C8-458C-711F0C36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95B03-3395-70DE-DFD1-672ECF25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AEBA-F43D-3724-D685-8778B167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60ECE-C2D9-5ABF-8F7E-98988D218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F9000-9B96-11A7-E99F-CC7D09FA9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63837-AFC5-1D0F-D611-3E3B629EA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27135-4CE9-068A-1B2A-00C61ABB6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BC16F-D658-DB78-FAA4-962DDB39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3E3AC-D380-99F8-3958-876173A5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379B6-6DC0-7278-6F22-B815E748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3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0CDF3-DADB-3D88-081C-1A12C004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94CAE-DA6F-D88C-6602-47C12DAB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294D9-1493-E07F-7C95-0822C517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77124-C2BC-7807-62EA-48C1766C1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9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AED77A-D420-EDA0-6D04-7FBAD9B9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106B2-A023-C285-C996-13A829B8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20D04-BA5E-D9B5-37A0-C778EE15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D78B-A58E-ABEB-6ACE-1ADD94A39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64E79-4FAB-A913-CDD1-F0AAFA8C3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0A694-0CC0-4DA9-4E04-2819E9D8B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2B591-A8A8-6655-3D43-A732B071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A5B64-123E-6B11-73C3-28DAB2E0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C1E2A-30C3-8E63-F9EC-415BCB87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2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C0368-A182-9A03-B051-50B113A4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CECE0-9E59-C35B-39A1-D60691DEC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688AC-023B-C61B-3D5C-725FBCACB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7799C-CB5E-6AE5-D4EC-C4321845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4CABB-92BC-E8D9-523D-17860DF7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CB06C-7125-593C-700D-0CE671B4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58E279-A2B5-4525-3FFD-3A3DC59D1BAC}"/>
              </a:ext>
            </a:extLst>
          </p:cNvPr>
          <p:cNvSpPr/>
          <p:nvPr userDrawn="1"/>
        </p:nvSpPr>
        <p:spPr>
          <a:xfrm>
            <a:off x="-15273" y="-11906"/>
            <a:ext cx="12214800" cy="6957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E8CB1D-40B4-D672-684C-8A7D239F4C49}"/>
              </a:ext>
            </a:extLst>
          </p:cNvPr>
          <p:cNvSpPr/>
          <p:nvPr userDrawn="1"/>
        </p:nvSpPr>
        <p:spPr>
          <a:xfrm>
            <a:off x="-15273" y="6575099"/>
            <a:ext cx="12218400" cy="2981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85F47-64BD-23B8-18EE-6DE8269F4AE2}"/>
              </a:ext>
            </a:extLst>
          </p:cNvPr>
          <p:cNvSpPr txBox="1"/>
          <p:nvPr userDrawn="1"/>
        </p:nvSpPr>
        <p:spPr>
          <a:xfrm>
            <a:off x="27589" y="6546524"/>
            <a:ext cx="1212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BME Mathematical Modeling Seminar                                                                                                                                                      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Sep</a:t>
            </a:r>
            <a:r>
              <a:rPr lang="hu-HU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10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68093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5AC98AD-93EB-1FC4-CCAE-A24A07B5ED9D}"/>
              </a:ext>
            </a:extLst>
          </p:cNvPr>
          <p:cNvSpPr txBox="1"/>
          <p:nvPr/>
        </p:nvSpPr>
        <p:spPr>
          <a:xfrm>
            <a:off x="3584027" y="1846565"/>
            <a:ext cx="50239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Modern Portfolio Theory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&amp;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Capital Asset Pricing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B97E98-1D37-81AE-7102-185720B74B78}"/>
              </a:ext>
            </a:extLst>
          </p:cNvPr>
          <p:cNvSpPr txBox="1"/>
          <p:nvPr/>
        </p:nvSpPr>
        <p:spPr>
          <a:xfrm>
            <a:off x="105100" y="156234"/>
            <a:ext cx="1398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Farkas Ill</a:t>
            </a:r>
            <a:r>
              <a:rPr lang="hu-H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és</a:t>
            </a:r>
            <a:endPara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2C3D97-C308-DE22-0F53-98586ABF1575}"/>
              </a:ext>
            </a:extLst>
          </p:cNvPr>
          <p:cNvSpPr txBox="1"/>
          <p:nvPr/>
        </p:nvSpPr>
        <p:spPr>
          <a:xfrm>
            <a:off x="2750477" y="5551071"/>
            <a:ext cx="6691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BMETE15MF78</a:t>
            </a:r>
          </a:p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github.com/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fij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btup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Citi Logo">
            <a:extLst>
              <a:ext uri="{FF2B5EF4-FFF2-40B4-BE49-F238E27FC236}">
                <a16:creationId xmlns:a16="http://schemas.microsoft.com/office/drawing/2014/main" id="{1989E808-FCF8-C68D-0002-B081CF3F9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414" y="89085"/>
            <a:ext cx="736151" cy="47504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1209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8D616B-8979-3A02-FC3B-CEA112A0AB0D}"/>
              </a:ext>
            </a:extLst>
          </p:cNvPr>
          <p:cNvSpPr txBox="1"/>
          <p:nvPr/>
        </p:nvSpPr>
        <p:spPr>
          <a:xfrm>
            <a:off x="625365" y="1482384"/>
            <a:ext cx="41612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i="1" dirty="0"/>
              <a:t>N </a:t>
            </a:r>
            <a:r>
              <a:rPr lang="hu-HU" sz="2400" dirty="0"/>
              <a:t> </a:t>
            </a:r>
            <a:r>
              <a:rPr lang="hu-HU" sz="2400" b="1" dirty="0" err="1"/>
              <a:t>risky</a:t>
            </a:r>
            <a:r>
              <a:rPr lang="hu-HU" sz="2400" dirty="0"/>
              <a:t>  </a:t>
            </a:r>
            <a:r>
              <a:rPr lang="hu-HU" sz="2400" dirty="0" err="1"/>
              <a:t>assets</a:t>
            </a:r>
            <a:r>
              <a:rPr lang="hu-HU" sz="2400" dirty="0"/>
              <a:t> :</a:t>
            </a:r>
          </a:p>
          <a:p>
            <a:endParaRPr lang="hu-HU" sz="2400" dirty="0"/>
          </a:p>
          <a:p>
            <a:r>
              <a:rPr lang="hu-HU" sz="2400" b="1" dirty="0" err="1"/>
              <a:t>Variable</a:t>
            </a:r>
            <a:r>
              <a:rPr lang="hu-HU" sz="2400" dirty="0"/>
              <a:t>  </a:t>
            </a:r>
            <a:r>
              <a:rPr lang="hu-HU" sz="2400" dirty="0" err="1"/>
              <a:t>weights</a:t>
            </a:r>
            <a:r>
              <a:rPr lang="hu-HU" sz="2400" dirty="0"/>
              <a:t>  </a:t>
            </a:r>
            <a:r>
              <a:rPr lang="hu-HU" sz="2400" i="1" dirty="0" err="1"/>
              <a:t>w</a:t>
            </a:r>
            <a:r>
              <a:rPr lang="hu-HU" sz="2400" i="1" baseline="-25000" dirty="0" err="1"/>
              <a:t>i</a:t>
            </a:r>
            <a:r>
              <a:rPr lang="hu-HU" sz="2400" dirty="0"/>
              <a:t>        </a:t>
            </a:r>
            <a:r>
              <a:rPr lang="en-US" sz="2400" dirty="0"/>
              <a:t> </a:t>
            </a:r>
            <a:r>
              <a:rPr lang="hu-HU" sz="2400" dirty="0"/>
              <a:t>       </a:t>
            </a:r>
            <a:r>
              <a:rPr lang="hu-HU" sz="2400" b="1" dirty="0"/>
              <a:t>w</a:t>
            </a:r>
            <a:endParaRPr lang="hu-HU" sz="2400" i="1" baseline="-25000" dirty="0"/>
          </a:p>
          <a:p>
            <a:r>
              <a:rPr lang="hu-HU" sz="2400" b="1" dirty="0"/>
              <a:t>Fixed</a:t>
            </a:r>
            <a:r>
              <a:rPr lang="hu-HU" sz="2400" dirty="0"/>
              <a:t>  </a:t>
            </a:r>
            <a:r>
              <a:rPr lang="hu-HU" sz="2400" dirty="0" err="1"/>
              <a:t>yearly</a:t>
            </a:r>
            <a:r>
              <a:rPr lang="hu-HU" sz="2400" dirty="0"/>
              <a:t> </a:t>
            </a:r>
            <a:r>
              <a:rPr lang="hu-HU" sz="2400" dirty="0" err="1"/>
              <a:t>returns</a:t>
            </a:r>
            <a:r>
              <a:rPr lang="hu-HU" sz="2400" dirty="0"/>
              <a:t>  </a:t>
            </a:r>
            <a:r>
              <a:rPr lang="hu-HU" sz="2400" i="1" dirty="0" err="1"/>
              <a:t>r</a:t>
            </a:r>
            <a:r>
              <a:rPr lang="hu-HU" sz="2400" i="1" baseline="-25000" dirty="0" err="1"/>
              <a:t>i</a:t>
            </a:r>
            <a:r>
              <a:rPr lang="hu-HU" sz="2400" dirty="0"/>
              <a:t>     </a:t>
            </a:r>
            <a:r>
              <a:rPr lang="en-US" sz="2400" dirty="0"/>
              <a:t> </a:t>
            </a:r>
            <a:r>
              <a:rPr lang="hu-HU" sz="2400" dirty="0"/>
              <a:t>       </a:t>
            </a:r>
            <a:r>
              <a:rPr lang="hu-HU" sz="2400" b="1" dirty="0"/>
              <a:t>r</a:t>
            </a:r>
            <a:endParaRPr lang="hu-HU" sz="2400" i="1" dirty="0"/>
          </a:p>
          <a:p>
            <a:r>
              <a:rPr lang="hu-HU" sz="2400" dirty="0"/>
              <a:t>         and </a:t>
            </a:r>
            <a:r>
              <a:rPr lang="hu-HU" sz="2400" dirty="0" err="1"/>
              <a:t>covariance</a:t>
            </a:r>
            <a:r>
              <a:rPr lang="hu-HU" sz="2400" dirty="0"/>
              <a:t> </a:t>
            </a:r>
            <a:r>
              <a:rPr lang="hu-HU" sz="2400" i="1" dirty="0" err="1"/>
              <a:t>w</a:t>
            </a:r>
            <a:r>
              <a:rPr lang="hu-HU" sz="2400" i="1" baseline="-25000" dirty="0" err="1"/>
              <a:t>i</a:t>
            </a:r>
            <a:r>
              <a:rPr lang="hu-HU" sz="2400" i="1" baseline="-25000" dirty="0"/>
              <a:t> j</a:t>
            </a:r>
            <a:r>
              <a:rPr lang="hu-HU" sz="2400" dirty="0"/>
              <a:t>     </a:t>
            </a:r>
            <a:r>
              <a:rPr lang="en-US" sz="2400" dirty="0"/>
              <a:t>  </a:t>
            </a:r>
            <a:r>
              <a:rPr lang="hu-HU" sz="2400" dirty="0"/>
              <a:t>     </a:t>
            </a:r>
            <a:r>
              <a:rPr lang="hu-HU" sz="2400" b="1" dirty="0"/>
              <a:t>c</a:t>
            </a:r>
            <a:endParaRPr lang="hu-HU" sz="2400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B73C1-FD4B-9D9A-3377-037FB76AE0B4}"/>
              </a:ext>
            </a:extLst>
          </p:cNvPr>
          <p:cNvSpPr txBox="1"/>
          <p:nvPr/>
        </p:nvSpPr>
        <p:spPr>
          <a:xfrm>
            <a:off x="628804" y="4083759"/>
            <a:ext cx="490424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max q ?</a:t>
            </a:r>
          </a:p>
          <a:p>
            <a:r>
              <a:rPr lang="en-US" dirty="0"/>
              <a:t>( q does have a max, for example, q ≤ max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dirty="0"/>
              <a:t> )</a:t>
            </a:r>
            <a:endParaRPr lang="en-US" i="1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1F729B-9ADF-0356-BAF9-0C203808C111}"/>
              </a:ext>
            </a:extLst>
          </p:cNvPr>
          <p:cNvSpPr txBox="1"/>
          <p:nvPr/>
        </p:nvSpPr>
        <p:spPr>
          <a:xfrm>
            <a:off x="4764205" y="2252488"/>
            <a:ext cx="11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row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29C0C-1D2D-238A-9C16-B92928553D8C}"/>
              </a:ext>
            </a:extLst>
          </p:cNvPr>
          <p:cNvSpPr txBox="1"/>
          <p:nvPr/>
        </p:nvSpPr>
        <p:spPr>
          <a:xfrm>
            <a:off x="4793368" y="3014720"/>
            <a:ext cx="111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0C2699-09F8-818D-FA71-71B255BE64AE}"/>
              </a:ext>
            </a:extLst>
          </p:cNvPr>
          <p:cNvSpPr txBox="1"/>
          <p:nvPr/>
        </p:nvSpPr>
        <p:spPr>
          <a:xfrm>
            <a:off x="625365" y="5346502"/>
            <a:ext cx="564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Equivalently : What is the min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n-US" sz="2400" dirty="0"/>
              <a:t>  ?</a:t>
            </a:r>
            <a:endParaRPr lang="en-US" sz="2400" i="1" baseline="30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CA24C-D4E8-E26B-8CCB-95EA3640D823}"/>
              </a:ext>
            </a:extLst>
          </p:cNvPr>
          <p:cNvSpPr txBox="1"/>
          <p:nvPr/>
        </p:nvSpPr>
        <p:spPr>
          <a:xfrm>
            <a:off x="6657399" y="1457121"/>
            <a:ext cx="11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Return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BB962A-C47C-7732-CAE1-ACCEE46FC34E}"/>
              </a:ext>
            </a:extLst>
          </p:cNvPr>
          <p:cNvSpPr txBox="1"/>
          <p:nvPr/>
        </p:nvSpPr>
        <p:spPr>
          <a:xfrm>
            <a:off x="7763992" y="4251871"/>
            <a:ext cx="394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Portfolio Risk  ( </a:t>
            </a:r>
            <a:r>
              <a:rPr lang="el-GR" sz="2400" dirty="0"/>
              <a:t>σ</a:t>
            </a:r>
            <a:r>
              <a:rPr lang="en-US" sz="2400" dirty="0"/>
              <a:t> </a:t>
            </a:r>
            <a:r>
              <a:rPr lang="en-US" sz="2400" baseline="30000" dirty="0"/>
              <a:t>2</a:t>
            </a:r>
            <a:r>
              <a:rPr lang="en-US" sz="2400" dirty="0"/>
              <a:t> = </a:t>
            </a:r>
            <a:r>
              <a:rPr lang="en-US" sz="2400" b="1" dirty="0"/>
              <a:t>w c w </a:t>
            </a:r>
            <a:r>
              <a:rPr lang="en-US" sz="2400" b="1" baseline="30000" dirty="0"/>
              <a:t>T</a:t>
            </a:r>
            <a:r>
              <a:rPr lang="en-US" sz="2400" dirty="0"/>
              <a:t> )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D80F41-4285-CE3B-9A9B-6CF2A7A40BBE}"/>
              </a:ext>
            </a:extLst>
          </p:cNvPr>
          <p:cNvCxnSpPr>
            <a:cxnSpLocks/>
          </p:cNvCxnSpPr>
          <p:nvPr/>
        </p:nvCxnSpPr>
        <p:spPr>
          <a:xfrm flipV="1">
            <a:off x="6688929" y="1908276"/>
            <a:ext cx="0" cy="2895566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4A0518-8E43-D144-9BEB-E3C3FC0399D3}"/>
              </a:ext>
            </a:extLst>
          </p:cNvPr>
          <p:cNvCxnSpPr>
            <a:cxnSpLocks/>
          </p:cNvCxnSpPr>
          <p:nvPr/>
        </p:nvCxnSpPr>
        <p:spPr>
          <a:xfrm>
            <a:off x="6688928" y="4095637"/>
            <a:ext cx="3708000" cy="0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496AB2-0F68-1A55-0556-6AE0082A274D}"/>
              </a:ext>
            </a:extLst>
          </p:cNvPr>
          <p:cNvSpPr txBox="1"/>
          <p:nvPr/>
        </p:nvSpPr>
        <p:spPr>
          <a:xfrm>
            <a:off x="8635206" y="2484565"/>
            <a:ext cx="1847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example</a:t>
            </a:r>
          </a:p>
          <a:p>
            <a:pPr algn="ctr"/>
            <a:r>
              <a:rPr lang="en-US" sz="2000" i="1" dirty="0"/>
              <a:t>portfolios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358DBC79-A979-A17F-2253-D7293F2DAAA9}"/>
              </a:ext>
            </a:extLst>
          </p:cNvPr>
          <p:cNvSpPr/>
          <p:nvPr/>
        </p:nvSpPr>
        <p:spPr>
          <a:xfrm>
            <a:off x="7419825" y="2530683"/>
            <a:ext cx="360784" cy="323163"/>
          </a:xfrm>
          <a:prstGeom prst="mathMultiply">
            <a:avLst>
              <a:gd name="adj1" fmla="val 12324"/>
            </a:avLst>
          </a:prstGeom>
          <a:solidFill>
            <a:srgbClr val="0070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E3C73C6F-F96C-AE51-8424-45020DE40CA8}"/>
              </a:ext>
            </a:extLst>
          </p:cNvPr>
          <p:cNvSpPr/>
          <p:nvPr/>
        </p:nvSpPr>
        <p:spPr>
          <a:xfrm>
            <a:off x="7455063" y="3284067"/>
            <a:ext cx="360784" cy="323163"/>
          </a:xfrm>
          <a:prstGeom prst="mathMultiply">
            <a:avLst>
              <a:gd name="adj1" fmla="val 12324"/>
            </a:avLst>
          </a:prstGeom>
          <a:solidFill>
            <a:srgbClr val="0070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2A83CF-592E-A236-39F5-FB83370555A9}"/>
              </a:ext>
            </a:extLst>
          </p:cNvPr>
          <p:cNvSpPr txBox="1"/>
          <p:nvPr/>
        </p:nvSpPr>
        <p:spPr>
          <a:xfrm>
            <a:off x="7651153" y="2977561"/>
            <a:ext cx="501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15F276-3787-76B5-1334-57257FCA86AD}"/>
              </a:ext>
            </a:extLst>
          </p:cNvPr>
          <p:cNvSpPr txBox="1"/>
          <p:nvPr/>
        </p:nvSpPr>
        <p:spPr>
          <a:xfrm>
            <a:off x="7638663" y="2230552"/>
            <a:ext cx="501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3965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0C2699-09F8-818D-FA71-71B255BE64AE}"/>
              </a:ext>
            </a:extLst>
          </p:cNvPr>
          <p:cNvSpPr txBox="1"/>
          <p:nvPr/>
        </p:nvSpPr>
        <p:spPr>
          <a:xfrm>
            <a:off x="376437" y="1257560"/>
            <a:ext cx="906736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min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n-US" sz="2400" dirty="0"/>
              <a:t>  ?</a:t>
            </a:r>
          </a:p>
          <a:p>
            <a:endParaRPr lang="en-US" sz="2400" i="1" baseline="30000" dirty="0"/>
          </a:p>
          <a:p>
            <a:r>
              <a:rPr lang="en-US" sz="2000" dirty="0"/>
              <a:t>Fixed: covariance matrix and return.  Variable: weight vector.</a:t>
            </a:r>
          </a:p>
          <a:p>
            <a:endParaRPr lang="en-US" sz="2000" dirty="0"/>
          </a:p>
          <a:p>
            <a:r>
              <a:rPr lang="en-US" sz="2000" dirty="0"/>
              <a:t>Find min </a:t>
            </a:r>
            <a:r>
              <a:rPr lang="el-GR" sz="2000" dirty="0"/>
              <a:t>σ</a:t>
            </a:r>
            <a:r>
              <a:rPr lang="en-US" sz="2000" dirty="0"/>
              <a:t> </a:t>
            </a:r>
            <a:r>
              <a:rPr lang="en-US" sz="2000" baseline="30000" dirty="0"/>
              <a:t>2 </a:t>
            </a:r>
            <a:r>
              <a:rPr lang="en-US" sz="2000" dirty="0"/>
              <a:t> with 2 constraints : sum of weights is 1 , portfolio return is q.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208294-EAA1-C354-2A50-C1A5D43F2747}"/>
              </a:ext>
            </a:extLst>
          </p:cNvPr>
          <p:cNvSpPr txBox="1"/>
          <p:nvPr/>
        </p:nvSpPr>
        <p:spPr>
          <a:xfrm>
            <a:off x="376437" y="3730967"/>
            <a:ext cx="352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Lagrange method</a:t>
            </a:r>
            <a:endParaRPr lang="en-US" sz="2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52466E-3BE5-5B91-D00A-FCD07F297895}"/>
              </a:ext>
            </a:extLst>
          </p:cNvPr>
          <p:cNvCxnSpPr>
            <a:cxnSpLocks/>
          </p:cNvCxnSpPr>
          <p:nvPr/>
        </p:nvCxnSpPr>
        <p:spPr>
          <a:xfrm>
            <a:off x="1455104" y="4612106"/>
            <a:ext cx="622175" cy="426017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62E3B05-32FB-ABB6-A61A-C42F1A2E8023}"/>
              </a:ext>
            </a:extLst>
          </p:cNvPr>
          <p:cNvSpPr txBox="1"/>
          <p:nvPr/>
        </p:nvSpPr>
        <p:spPr>
          <a:xfrm>
            <a:off x="4212239" y="4877574"/>
            <a:ext cx="1196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 ( </a:t>
            </a:r>
            <a:r>
              <a:rPr lang="el-GR" sz="2400" dirty="0"/>
              <a:t>σ</a:t>
            </a:r>
            <a:r>
              <a:rPr lang="en-US" sz="2400" dirty="0"/>
              <a:t> </a:t>
            </a:r>
            <a:r>
              <a:rPr lang="en-US" sz="2400" baseline="30000" dirty="0"/>
              <a:t>2</a:t>
            </a:r>
            <a:r>
              <a:rPr lang="en-US" sz="2400" dirty="0"/>
              <a:t> 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354EFC-67C9-F0A2-2776-CE36FF181F8A}"/>
              </a:ext>
            </a:extLst>
          </p:cNvPr>
          <p:cNvSpPr txBox="1"/>
          <p:nvPr/>
        </p:nvSpPr>
        <p:spPr>
          <a:xfrm>
            <a:off x="2463427" y="4877574"/>
            <a:ext cx="1196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σ</a:t>
            </a:r>
            <a:r>
              <a:rPr lang="en-US" sz="2400" dirty="0"/>
              <a:t> </a:t>
            </a:r>
            <a:r>
              <a:rPr lang="en-US" sz="2400" baseline="30000" dirty="0"/>
              <a:t>2</a:t>
            </a:r>
            <a:r>
              <a:rPr lang="en-US" sz="2400" dirty="0"/>
              <a:t> ( q 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40BF930-3A9A-A0DA-5733-F8C687329E38}"/>
              </a:ext>
            </a:extLst>
          </p:cNvPr>
          <p:cNvCxnSpPr>
            <a:cxnSpLocks/>
          </p:cNvCxnSpPr>
          <p:nvPr/>
        </p:nvCxnSpPr>
        <p:spPr>
          <a:xfrm>
            <a:off x="3630118" y="5123396"/>
            <a:ext cx="432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A934F0-956A-DD8E-6EE2-5CFECADCB1F5}"/>
              </a:ext>
            </a:extLst>
          </p:cNvPr>
          <p:cNvCxnSpPr>
            <a:cxnSpLocks/>
          </p:cNvCxnSpPr>
          <p:nvPr/>
        </p:nvCxnSpPr>
        <p:spPr>
          <a:xfrm>
            <a:off x="5476404" y="5125896"/>
            <a:ext cx="3564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C45ABE9-CC2E-51C7-04D3-487FE6BD8098}"/>
              </a:ext>
            </a:extLst>
          </p:cNvPr>
          <p:cNvSpPr txBox="1"/>
          <p:nvPr/>
        </p:nvSpPr>
        <p:spPr>
          <a:xfrm>
            <a:off x="9475916" y="4859340"/>
            <a:ext cx="1196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 ( </a:t>
            </a:r>
            <a:r>
              <a:rPr lang="el-GR" sz="2400" dirty="0"/>
              <a:t>σ</a:t>
            </a:r>
            <a:r>
              <a:rPr lang="en-US" sz="2400" dirty="0"/>
              <a:t> 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15E16D-E02E-8634-660A-071B7C0AF92E}"/>
              </a:ext>
            </a:extLst>
          </p:cNvPr>
          <p:cNvSpPr txBox="1"/>
          <p:nvPr/>
        </p:nvSpPr>
        <p:spPr>
          <a:xfrm>
            <a:off x="2731443" y="5369219"/>
            <a:ext cx="2169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Risky assets only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BA5487-FCD0-A89D-BD2D-686F48AFF858}"/>
              </a:ext>
            </a:extLst>
          </p:cNvPr>
          <p:cNvSpPr txBox="1"/>
          <p:nvPr/>
        </p:nvSpPr>
        <p:spPr>
          <a:xfrm>
            <a:off x="6061016" y="4649646"/>
            <a:ext cx="2395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Add risk-free asset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8E1227-125C-6E6B-4FDC-09C668F5752D}"/>
              </a:ext>
            </a:extLst>
          </p:cNvPr>
          <p:cNvSpPr txBox="1"/>
          <p:nvPr/>
        </p:nvSpPr>
        <p:spPr>
          <a:xfrm>
            <a:off x="5723701" y="5212203"/>
            <a:ext cx="2995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Variable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570349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707800-AB8D-57D0-536F-C8DA6C6FCBB0}"/>
              </a:ext>
            </a:extLst>
          </p:cNvPr>
          <p:cNvSpPr txBox="1"/>
          <p:nvPr/>
        </p:nvSpPr>
        <p:spPr>
          <a:xfrm>
            <a:off x="376437" y="1259245"/>
            <a:ext cx="3805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min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n-US" sz="2400" dirty="0"/>
              <a:t>  ?</a:t>
            </a:r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966E14-EF1E-B5E0-71A4-2EEA84760B57}"/>
              </a:ext>
            </a:extLst>
          </p:cNvPr>
          <p:cNvGrpSpPr/>
          <p:nvPr/>
        </p:nvGrpSpPr>
        <p:grpSpPr>
          <a:xfrm>
            <a:off x="431044" y="1857592"/>
            <a:ext cx="11396552" cy="4174697"/>
            <a:chOff x="431044" y="1857592"/>
            <a:chExt cx="11396552" cy="4174697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2968376-ED94-3441-F8F8-D498FC60F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1044" y="1857597"/>
              <a:ext cx="11396552" cy="4174692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CB58990-1BF8-B8EA-C060-60403C2F0390}"/>
                </a:ext>
              </a:extLst>
            </p:cNvPr>
            <p:cNvSpPr/>
            <p:nvPr/>
          </p:nvSpPr>
          <p:spPr>
            <a:xfrm>
              <a:off x="494522" y="1857592"/>
              <a:ext cx="7762510" cy="303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8586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707800-AB8D-57D0-536F-C8DA6C6FCBB0}"/>
              </a:ext>
            </a:extLst>
          </p:cNvPr>
          <p:cNvSpPr txBox="1"/>
          <p:nvPr/>
        </p:nvSpPr>
        <p:spPr>
          <a:xfrm>
            <a:off x="376437" y="951338"/>
            <a:ext cx="704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min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n-US" sz="2800" dirty="0"/>
              <a:t>  ?   Equivalently : max q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15DF3A-1840-1472-FF5D-99B1E507D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24" y="1914274"/>
            <a:ext cx="3087484" cy="6535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6B003D-FDF0-EF99-3586-C0FFDC583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63" y="3021222"/>
            <a:ext cx="5994919" cy="6401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42B00A-A94B-0699-C1AA-03D5665E9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24" y="4115566"/>
            <a:ext cx="3134163" cy="5868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A14496-4CC6-21E2-0D68-D3D67F706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439" y="5229728"/>
            <a:ext cx="4525006" cy="6287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5E9F3B9-95D3-81F3-7859-EE24744EE42B}"/>
              </a:ext>
            </a:extLst>
          </p:cNvPr>
          <p:cNvSpPr txBox="1"/>
          <p:nvPr/>
        </p:nvSpPr>
        <p:spPr>
          <a:xfrm>
            <a:off x="8494936" y="2492788"/>
            <a:ext cx="3196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</a:rPr>
              <a:t>Numerical issues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54D96C-01FC-AA4F-D2E5-C21ABDEF4A74}"/>
              </a:ext>
            </a:extLst>
          </p:cNvPr>
          <p:cNvSpPr txBox="1"/>
          <p:nvPr/>
        </p:nvSpPr>
        <p:spPr>
          <a:xfrm>
            <a:off x="9782131" y="3265672"/>
            <a:ext cx="123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c </a:t>
            </a:r>
            <a:r>
              <a:rPr lang="en-US" sz="2800" b="1" baseline="30000" dirty="0">
                <a:solidFill>
                  <a:srgbClr val="002060"/>
                </a:solidFill>
              </a:rPr>
              <a:t>– 1</a:t>
            </a:r>
            <a:endParaRPr lang="en-US" sz="2400" b="1" baseline="30000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CC6144-310D-9A12-386A-973056CC7CE6}"/>
              </a:ext>
            </a:extLst>
          </p:cNvPr>
          <p:cNvSpPr txBox="1"/>
          <p:nvPr/>
        </p:nvSpPr>
        <p:spPr>
          <a:xfrm>
            <a:off x="9782130" y="4085203"/>
            <a:ext cx="123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A </a:t>
            </a:r>
            <a:r>
              <a:rPr lang="en-US" sz="2800" b="1" baseline="30000" dirty="0">
                <a:solidFill>
                  <a:srgbClr val="002060"/>
                </a:solidFill>
              </a:rPr>
              <a:t>– 1</a:t>
            </a:r>
            <a:endParaRPr lang="en-US" sz="2400" b="1" baseline="30000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B9A7BB-4332-77C1-DBC5-240B4ABD690E}"/>
              </a:ext>
            </a:extLst>
          </p:cNvPr>
          <p:cNvSpPr txBox="1"/>
          <p:nvPr/>
        </p:nvSpPr>
        <p:spPr>
          <a:xfrm>
            <a:off x="774439" y="5881592"/>
            <a:ext cx="5075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Efficient Frontier (EF) of the risky assets only</a:t>
            </a:r>
          </a:p>
        </p:txBody>
      </p:sp>
    </p:spTree>
    <p:extLst>
      <p:ext uri="{BB962C8B-B14F-4D97-AF65-F5344CB8AC3E}">
        <p14:creationId xmlns:p14="http://schemas.microsoft.com/office/powerpoint/2010/main" val="4169213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707800-AB8D-57D0-536F-C8DA6C6FCBB0}"/>
              </a:ext>
            </a:extLst>
          </p:cNvPr>
          <p:cNvSpPr txBox="1"/>
          <p:nvPr/>
        </p:nvSpPr>
        <p:spPr>
          <a:xfrm>
            <a:off x="376442" y="1315232"/>
            <a:ext cx="28239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 :</a:t>
            </a:r>
          </a:p>
          <a:p>
            <a:endParaRPr lang="en-US" sz="2800" dirty="0"/>
          </a:p>
          <a:p>
            <a:r>
              <a:rPr lang="en-US" sz="2800" dirty="0"/>
              <a:t>Efficient Frontier</a:t>
            </a:r>
          </a:p>
          <a:p>
            <a:r>
              <a:rPr lang="en-US" sz="2800" dirty="0"/>
              <a:t>of  2  risky assets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F5E05E-3E71-9401-A913-E66D800CD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765" y="934539"/>
            <a:ext cx="7483885" cy="53347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610882-B506-D7E3-E6BD-499A93E4BF59}"/>
              </a:ext>
            </a:extLst>
          </p:cNvPr>
          <p:cNvSpPr txBox="1"/>
          <p:nvPr/>
        </p:nvSpPr>
        <p:spPr>
          <a:xfrm>
            <a:off x="376441" y="5470466"/>
            <a:ext cx="2823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kaggle.com/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dgawlik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nyse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575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707800-AB8D-57D0-536F-C8DA6C6FCBB0}"/>
              </a:ext>
            </a:extLst>
          </p:cNvPr>
          <p:cNvSpPr txBox="1"/>
          <p:nvPr/>
        </p:nvSpPr>
        <p:spPr>
          <a:xfrm>
            <a:off x="376442" y="1315232"/>
            <a:ext cx="28239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 :</a:t>
            </a:r>
          </a:p>
          <a:p>
            <a:endParaRPr lang="en-US" sz="2800" dirty="0"/>
          </a:p>
          <a:p>
            <a:r>
              <a:rPr lang="en-US" sz="2800" dirty="0"/>
              <a:t>Efficient Frontier</a:t>
            </a:r>
          </a:p>
          <a:p>
            <a:r>
              <a:rPr lang="en-US" sz="2800" dirty="0"/>
              <a:t>of  5  risky assets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C81ECB-F85A-4974-9B81-A0DDB5F64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104" y="939499"/>
            <a:ext cx="7613442" cy="531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81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707800-AB8D-57D0-536F-C8DA6C6FCBB0}"/>
              </a:ext>
            </a:extLst>
          </p:cNvPr>
          <p:cNvSpPr txBox="1"/>
          <p:nvPr/>
        </p:nvSpPr>
        <p:spPr>
          <a:xfrm>
            <a:off x="376443" y="1315232"/>
            <a:ext cx="25587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 :</a:t>
            </a:r>
          </a:p>
          <a:p>
            <a:endParaRPr lang="en-US" sz="2800" dirty="0"/>
          </a:p>
          <a:p>
            <a:r>
              <a:rPr lang="en-US" sz="2800" dirty="0" err="1"/>
              <a:t>Rnd</a:t>
            </a:r>
            <a:r>
              <a:rPr lang="en-US" sz="2800" dirty="0"/>
              <a:t> portfolios</a:t>
            </a:r>
          </a:p>
          <a:p>
            <a:r>
              <a:rPr lang="en-US" sz="2800" dirty="0"/>
              <a:t>of risky assets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2F1446-CBF1-2DB3-0ED1-3E77AE53C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45" y="797825"/>
            <a:ext cx="7909321" cy="5318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E318EB-39C1-30D6-9A07-7107C8AB6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441" y="6190824"/>
            <a:ext cx="4964768" cy="22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22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75D9B1-79E0-0E46-9124-62EB8F6F7B50}"/>
              </a:ext>
            </a:extLst>
          </p:cNvPr>
          <p:cNvSpPr txBox="1"/>
          <p:nvPr/>
        </p:nvSpPr>
        <p:spPr>
          <a:xfrm>
            <a:off x="376438" y="1156604"/>
            <a:ext cx="4419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Variable change :  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l-GR" sz="28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l-GR" sz="2800" dirty="0"/>
              <a:t>σ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5D7060-7943-0A88-173D-970A80F5E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60" y="2108660"/>
            <a:ext cx="5668166" cy="609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ACAF8D-4904-51D0-F1C0-D527F5C37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60" y="3326359"/>
            <a:ext cx="2724530" cy="866896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F544D323-0F48-ED7D-A213-2E8DBB172B8F}"/>
              </a:ext>
            </a:extLst>
          </p:cNvPr>
          <p:cNvSpPr/>
          <p:nvPr/>
        </p:nvSpPr>
        <p:spPr>
          <a:xfrm>
            <a:off x="2155371" y="2855160"/>
            <a:ext cx="373225" cy="396551"/>
          </a:xfrm>
          <a:prstGeom prst="downArrow">
            <a:avLst/>
          </a:prstGeom>
          <a:solidFill>
            <a:schemeClr val="tx2">
              <a:lumMod val="50000"/>
              <a:lumOff val="5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C29E25-E353-A818-2F7A-BBD04D906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06" y="4770793"/>
            <a:ext cx="10721971" cy="136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49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1F13C4-0DA3-B7DF-13D7-B20D47D67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519" y="717970"/>
            <a:ext cx="6207357" cy="58301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1D786B-A4EB-A69E-E2C7-5BA20B794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41" y="4782554"/>
            <a:ext cx="5024186" cy="14489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57BC3D-5F24-82F6-720A-0BFF2CAE2D78}"/>
              </a:ext>
            </a:extLst>
          </p:cNvPr>
          <p:cNvSpPr txBox="1"/>
          <p:nvPr/>
        </p:nvSpPr>
        <p:spPr>
          <a:xfrm>
            <a:off x="227145" y="1165936"/>
            <a:ext cx="53152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Efficient Frontier (EF)</a:t>
            </a:r>
          </a:p>
          <a:p>
            <a:r>
              <a:rPr lang="en-US" sz="2800" dirty="0"/>
              <a:t>of  </a:t>
            </a:r>
            <a:r>
              <a:rPr lang="en-US" sz="2800" i="1" dirty="0"/>
              <a:t>N</a:t>
            </a:r>
            <a:r>
              <a:rPr lang="en-US" sz="2800" dirty="0"/>
              <a:t>  risky assets</a:t>
            </a:r>
          </a:p>
          <a:p>
            <a:r>
              <a:rPr lang="en-US" sz="2800" dirty="0"/>
              <a:t>      plus  1  risk-free asset :</a:t>
            </a:r>
          </a:p>
          <a:p>
            <a:endParaRPr lang="en-US" sz="2800" dirty="0"/>
          </a:p>
          <a:p>
            <a:r>
              <a:rPr lang="en-US" sz="2800" dirty="0"/>
              <a:t>Line containing the Risk-Free point and tangent to the Risky EF</a:t>
            </a:r>
          </a:p>
        </p:txBody>
      </p:sp>
    </p:spTree>
    <p:extLst>
      <p:ext uri="{BB962C8B-B14F-4D97-AF65-F5344CB8AC3E}">
        <p14:creationId xmlns:p14="http://schemas.microsoft.com/office/powerpoint/2010/main" val="4192395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57BC3D-5F24-82F6-720A-0BFF2CAE2D78}"/>
              </a:ext>
            </a:extLst>
          </p:cNvPr>
          <p:cNvSpPr txBox="1"/>
          <p:nvPr/>
        </p:nvSpPr>
        <p:spPr>
          <a:xfrm>
            <a:off x="227145" y="1165936"/>
            <a:ext cx="53152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/>
              <a:t>Example</a:t>
            </a:r>
            <a:r>
              <a:rPr lang="hu-HU" sz="2800" dirty="0"/>
              <a:t>: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r</a:t>
            </a:r>
            <a:r>
              <a:rPr lang="hu-HU" sz="2800" dirty="0" err="1"/>
              <a:t>isk</a:t>
            </a:r>
            <a:r>
              <a:rPr lang="hu-HU" sz="2800" dirty="0"/>
              <a:t>-</a:t>
            </a:r>
            <a:r>
              <a:rPr lang="en-US" sz="2800" dirty="0"/>
              <a:t>f</a:t>
            </a:r>
            <a:r>
              <a:rPr lang="hu-HU" sz="2800" dirty="0" err="1"/>
              <a:t>ree</a:t>
            </a:r>
            <a:r>
              <a:rPr lang="hu-HU" sz="2800" dirty="0"/>
              <a:t> </a:t>
            </a:r>
            <a:r>
              <a:rPr lang="en-US" sz="2800" dirty="0"/>
              <a:t>asset + 2 risky assets</a:t>
            </a:r>
          </a:p>
          <a:p>
            <a:endParaRPr lang="en-US" sz="2800" dirty="0"/>
          </a:p>
          <a:p>
            <a:r>
              <a:rPr lang="en-US" sz="2800" dirty="0"/>
              <a:t>Efficient Frontier</a:t>
            </a:r>
          </a:p>
          <a:p>
            <a:r>
              <a:rPr lang="en-US" sz="2800" dirty="0"/>
              <a:t>Random portfolios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1C495B-4347-0AE4-5528-35FD05D8A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041" y="755778"/>
            <a:ext cx="5962379" cy="574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0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002A64-F599-BFAE-7FA0-842F396C21E9}"/>
              </a:ext>
            </a:extLst>
          </p:cNvPr>
          <p:cNvSpPr txBox="1"/>
          <p:nvPr/>
        </p:nvSpPr>
        <p:spPr>
          <a:xfrm>
            <a:off x="625365" y="1602304"/>
            <a:ext cx="93631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2004		</a:t>
            </a:r>
            <a:r>
              <a:rPr lang="hu-HU" sz="2400" dirty="0"/>
              <a:t>Physics </a:t>
            </a:r>
            <a:r>
              <a:rPr lang="en-US" sz="2400" dirty="0"/>
              <a:t>PhD </a:t>
            </a:r>
            <a:r>
              <a:rPr lang="hu-HU" sz="2400" dirty="0" err="1"/>
              <a:t>at</a:t>
            </a:r>
            <a:r>
              <a:rPr lang="hu-HU" sz="2400" dirty="0"/>
              <a:t> </a:t>
            </a:r>
            <a:r>
              <a:rPr lang="en-US" sz="2400" dirty="0"/>
              <a:t>Eotvos University</a:t>
            </a:r>
            <a:r>
              <a:rPr lang="hu-HU" sz="2400" dirty="0"/>
              <a:t>, </a:t>
            </a:r>
            <a:r>
              <a:rPr lang="en-US" sz="2400" dirty="0"/>
              <a:t>Advisor: Tamas Vicsek</a:t>
            </a:r>
          </a:p>
          <a:p>
            <a:endParaRPr lang="en-US" sz="2400" dirty="0"/>
          </a:p>
          <a:p>
            <a:r>
              <a:rPr lang="en-US" sz="2400" dirty="0"/>
              <a:t> – 2017	Eotvos Univ.</a:t>
            </a:r>
            <a:r>
              <a:rPr lang="hu-HU" sz="2400" dirty="0"/>
              <a:t> /</a:t>
            </a:r>
            <a:r>
              <a:rPr lang="en-US" sz="2400" dirty="0"/>
              <a:t> Hung. Acad. of Sci.</a:t>
            </a:r>
          </a:p>
          <a:p>
            <a:r>
              <a:rPr lang="en-US" sz="2400" dirty="0"/>
              <a:t>		Habilitation, DSc</a:t>
            </a:r>
          </a:p>
          <a:p>
            <a:endParaRPr lang="en-US" sz="2400" dirty="0"/>
          </a:p>
          <a:p>
            <a:r>
              <a:rPr lang="en-US" sz="2400" dirty="0"/>
              <a:t>2017 –		Citi HU MQA (Markets Quantitative Analysis)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134B16-DCE9-765A-7C9D-A62A134E92BA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 myself</a:t>
            </a:r>
          </a:p>
        </p:txBody>
      </p:sp>
    </p:spTree>
    <p:extLst>
      <p:ext uri="{BB962C8B-B14F-4D97-AF65-F5344CB8AC3E}">
        <p14:creationId xmlns:p14="http://schemas.microsoft.com/office/powerpoint/2010/main" val="876769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Capital Asset Pricing Model (CAPM)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D233CE-EEF2-5880-0EAD-95627C8D55EB}"/>
              </a:ext>
            </a:extLst>
          </p:cNvPr>
          <p:cNvSpPr txBox="1"/>
          <p:nvPr/>
        </p:nvSpPr>
        <p:spPr>
          <a:xfrm>
            <a:off x="2326532" y="2044005"/>
            <a:ext cx="7731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MPT		</a:t>
            </a:r>
            <a:r>
              <a:rPr lang="el-GR" sz="2800" dirty="0"/>
              <a:t>σ</a:t>
            </a:r>
            <a:r>
              <a:rPr lang="en-US" sz="2800" dirty="0"/>
              <a:t>	full risk</a:t>
            </a:r>
          </a:p>
          <a:p>
            <a:endParaRPr lang="en-US" sz="2800" dirty="0"/>
          </a:p>
          <a:p>
            <a:r>
              <a:rPr lang="en-US" sz="2800" dirty="0"/>
              <a:t>CAPM	</a:t>
            </a:r>
            <a:r>
              <a:rPr lang="el-GR" sz="2800" dirty="0"/>
              <a:t>ϐ</a:t>
            </a:r>
            <a:r>
              <a:rPr lang="en-US" sz="2800" dirty="0"/>
              <a:t>	non-diversifiable risk</a:t>
            </a:r>
          </a:p>
        </p:txBody>
      </p:sp>
    </p:spTree>
    <p:extLst>
      <p:ext uri="{BB962C8B-B14F-4D97-AF65-F5344CB8AC3E}">
        <p14:creationId xmlns:p14="http://schemas.microsoft.com/office/powerpoint/2010/main" val="1238996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Capital Asset Pricing Model (CAPM)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3E4D3C-CC89-19AC-F0C4-3607CAA7F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94" y="907170"/>
            <a:ext cx="10092612" cy="544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98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Capital Asset Pricing Model (CAPM)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F54961-31E0-C38E-5D9F-988E1FF20D33}"/>
              </a:ext>
            </a:extLst>
          </p:cNvPr>
          <p:cNvSpPr txBox="1"/>
          <p:nvPr/>
        </p:nvSpPr>
        <p:spPr>
          <a:xfrm>
            <a:off x="227145" y="1165936"/>
            <a:ext cx="3072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ϐ</a:t>
            </a:r>
            <a:r>
              <a:rPr lang="en-US" sz="2800" dirty="0"/>
              <a:t> of a portfolio P </a:t>
            </a:r>
          </a:p>
          <a:p>
            <a:r>
              <a:rPr lang="en-US" sz="2000" dirty="0"/>
              <a:t>(P can be a single asset)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367F25-E3D6-38ED-07CD-1215524CCA36}"/>
              </a:ext>
            </a:extLst>
          </p:cNvPr>
          <p:cNvSpPr txBox="1"/>
          <p:nvPr/>
        </p:nvSpPr>
        <p:spPr>
          <a:xfrm>
            <a:off x="227145" y="2536448"/>
            <a:ext cx="35718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Equivalent definitions</a:t>
            </a:r>
          </a:p>
          <a:p>
            <a:r>
              <a:rPr lang="en-US" sz="2400" dirty="0"/>
              <a:t>(M is the market portfolio)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EAC49B-B9D1-8D2D-FE74-794D8EDA4138}"/>
                  </a:ext>
                </a:extLst>
              </p:cNvPr>
              <p:cNvSpPr txBox="1"/>
              <p:nvPr/>
            </p:nvSpPr>
            <p:spPr>
              <a:xfrm>
                <a:off x="5839005" y="2536448"/>
                <a:ext cx="2733772" cy="782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EAC49B-B9D1-8D2D-FE74-794D8EDA4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005" y="2536448"/>
                <a:ext cx="2733772" cy="7822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ECE96-0EA4-30D1-9A8A-335D8C64E6F8}"/>
                  </a:ext>
                </a:extLst>
              </p:cNvPr>
              <p:cNvSpPr txBox="1"/>
              <p:nvPr/>
            </p:nvSpPr>
            <p:spPr>
              <a:xfrm>
                <a:off x="4270342" y="4039719"/>
                <a:ext cx="74314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ECE96-0EA4-30D1-9A8A-335D8C64E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342" y="4039719"/>
                <a:ext cx="743146" cy="369332"/>
              </a:xfrm>
              <a:prstGeom prst="rect">
                <a:avLst/>
              </a:prstGeom>
              <a:blipFill>
                <a:blip r:embed="rId3"/>
                <a:stretch>
                  <a:fillRect t="-1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F0219A8-34CF-3CC2-949D-2D726B1C3E97}"/>
              </a:ext>
            </a:extLst>
          </p:cNvPr>
          <p:cNvSpPr txBox="1"/>
          <p:nvPr/>
        </p:nvSpPr>
        <p:spPr>
          <a:xfrm>
            <a:off x="5013488" y="3870442"/>
            <a:ext cx="598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is the slope of the linear fit to the scatter plot displaying P (vertical coordinate) vs M (horizontal)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97B53B-77B9-DE01-EC11-512D27EF4784}"/>
                  </a:ext>
                </a:extLst>
              </p:cNvPr>
              <p:cNvSpPr txBox="1"/>
              <p:nvPr/>
            </p:nvSpPr>
            <p:spPr>
              <a:xfrm>
                <a:off x="4913721" y="5131515"/>
                <a:ext cx="74314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97B53B-77B9-DE01-EC11-512D27EF4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721" y="5131515"/>
                <a:ext cx="743146" cy="369332"/>
              </a:xfrm>
              <a:prstGeom prst="rect">
                <a:avLst/>
              </a:prstGeom>
              <a:blipFill>
                <a:blip r:embed="rId4"/>
                <a:stretch>
                  <a:fillRect t="-1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A11EE93-99F5-C745-3D67-556904E304FC}"/>
              </a:ext>
            </a:extLst>
          </p:cNvPr>
          <p:cNvSpPr txBox="1"/>
          <p:nvPr/>
        </p:nvSpPr>
        <p:spPr>
          <a:xfrm>
            <a:off x="5716457" y="4962238"/>
            <a:ext cx="4096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is the non-diversifiable (also called: systematic) risk of the portfolio P</a:t>
            </a:r>
          </a:p>
        </p:txBody>
      </p:sp>
    </p:spTree>
    <p:extLst>
      <p:ext uri="{BB962C8B-B14F-4D97-AF65-F5344CB8AC3E}">
        <p14:creationId xmlns:p14="http://schemas.microsoft.com/office/powerpoint/2010/main" val="672154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Capital Asset Pricing Model (CAPM)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F54961-31E0-C38E-5D9F-988E1FF20D33}"/>
              </a:ext>
            </a:extLst>
          </p:cNvPr>
          <p:cNvSpPr txBox="1"/>
          <p:nvPr/>
        </p:nvSpPr>
        <p:spPr>
          <a:xfrm>
            <a:off x="227144" y="1165936"/>
            <a:ext cx="47863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Example: Market is 3 stocks</a:t>
            </a:r>
          </a:p>
          <a:p>
            <a:r>
              <a:rPr lang="en-US" sz="2400" dirty="0"/>
              <a:t>Pepsi, Coke, Monster Beverages</a:t>
            </a:r>
          </a:p>
        </p:txBody>
      </p:sp>
      <p:pic>
        <p:nvPicPr>
          <p:cNvPr id="1026" name="Picture 2" descr="tAAAAAElFTkSuQmCC (1358×453)">
            <a:extLst>
              <a:ext uri="{FF2B5EF4-FFF2-40B4-BE49-F238E27FC236}">
                <a16:creationId xmlns:a16="http://schemas.microsoft.com/office/drawing/2014/main" id="{AC3972EB-D9C2-C496-AF9A-2358115D0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43" y="2244819"/>
            <a:ext cx="11773299" cy="392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553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Capital Asset Pricing Model (CAPM)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F54961-31E0-C38E-5D9F-988E1FF20D33}"/>
              </a:ext>
            </a:extLst>
          </p:cNvPr>
          <p:cNvSpPr txBox="1"/>
          <p:nvPr/>
        </p:nvSpPr>
        <p:spPr>
          <a:xfrm>
            <a:off x="105100" y="773718"/>
            <a:ext cx="478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Example: Market is 3 stocks</a:t>
            </a:r>
            <a:endParaRPr 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E194D02-7C7C-1C87-3190-7F144422E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545091"/>
            <a:ext cx="11468100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879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F54961-31E0-C38E-5D9F-988E1FF20D33}"/>
              </a:ext>
            </a:extLst>
          </p:cNvPr>
          <p:cNvSpPr txBox="1"/>
          <p:nvPr/>
        </p:nvSpPr>
        <p:spPr>
          <a:xfrm>
            <a:off x="636944" y="1594811"/>
            <a:ext cx="28993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Thanks</a:t>
            </a:r>
          </a:p>
          <a:p>
            <a:endParaRPr lang="en-US" sz="2800" dirty="0"/>
          </a:p>
          <a:p>
            <a:r>
              <a:rPr lang="en-US" sz="2800" dirty="0"/>
              <a:t>Questions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515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F1FBE9-6845-04B8-3738-90763B05AD50}"/>
              </a:ext>
            </a:extLst>
          </p:cNvPr>
          <p:cNvSpPr txBox="1"/>
          <p:nvPr/>
        </p:nvSpPr>
        <p:spPr>
          <a:xfrm>
            <a:off x="6559313" y="1602305"/>
            <a:ext cx="4516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229</a:t>
            </a:r>
            <a:r>
              <a:rPr lang="hu-HU" sz="2400" dirty="0"/>
              <a:t> 000 colleagues</a:t>
            </a:r>
            <a:r>
              <a:rPr lang="en-US" sz="2400" dirty="0"/>
              <a:t> globally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02A64-F599-BFAE-7FA0-842F396C21E9}"/>
              </a:ext>
            </a:extLst>
          </p:cNvPr>
          <p:cNvSpPr txBox="1"/>
          <p:nvPr/>
        </p:nvSpPr>
        <p:spPr>
          <a:xfrm>
            <a:off x="867966" y="1602304"/>
            <a:ext cx="80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C0E1A6-5864-175F-E223-C4DB6733E3AF}"/>
              </a:ext>
            </a:extLst>
          </p:cNvPr>
          <p:cNvSpPr txBox="1"/>
          <p:nvPr/>
        </p:nvSpPr>
        <p:spPr>
          <a:xfrm>
            <a:off x="210520" y="2625054"/>
            <a:ext cx="2460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Managing Director and Country Officer in HU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BE81A-C958-F19D-C633-58C1F5EFFE30}"/>
              </a:ext>
            </a:extLst>
          </p:cNvPr>
          <p:cNvSpPr txBox="1"/>
          <p:nvPr/>
        </p:nvSpPr>
        <p:spPr>
          <a:xfrm>
            <a:off x="6584495" y="2690469"/>
            <a:ext cx="2849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3 000+</a:t>
            </a:r>
            <a:r>
              <a:rPr lang="hu-HU" sz="2400" dirty="0"/>
              <a:t> in Budapest</a:t>
            </a:r>
            <a:r>
              <a:rPr lang="en-US" sz="24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B2818-7BB4-B7D0-6029-A9943CDF24A6}"/>
              </a:ext>
            </a:extLst>
          </p:cNvPr>
          <p:cNvSpPr txBox="1"/>
          <p:nvPr/>
        </p:nvSpPr>
        <p:spPr>
          <a:xfrm>
            <a:off x="3243297" y="1634623"/>
            <a:ext cx="173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Jane Fraser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9AA9EB-D47A-1CFE-195D-127A90D63DAF}"/>
              </a:ext>
            </a:extLst>
          </p:cNvPr>
          <p:cNvSpPr txBox="1"/>
          <p:nvPr/>
        </p:nvSpPr>
        <p:spPr>
          <a:xfrm>
            <a:off x="3243296" y="2685213"/>
            <a:ext cx="2969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Veronika Spanarova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FBD2B-6514-1D4D-79D1-350EF6074CDF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 Citi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688CA2-6CE8-9EC5-940A-E0A3003BD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350" y="4169664"/>
            <a:ext cx="3844622" cy="186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3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F1FBE9-6845-04B8-3738-90763B05AD50}"/>
              </a:ext>
            </a:extLst>
          </p:cNvPr>
          <p:cNvSpPr txBox="1"/>
          <p:nvPr/>
        </p:nvSpPr>
        <p:spPr>
          <a:xfrm>
            <a:off x="4246178" y="1654487"/>
            <a:ext cx="11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Return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4241A-4C54-A879-8FA9-A22C37AD0E2B}"/>
              </a:ext>
            </a:extLst>
          </p:cNvPr>
          <p:cNvSpPr txBox="1"/>
          <p:nvPr/>
        </p:nvSpPr>
        <p:spPr>
          <a:xfrm>
            <a:off x="6641592" y="4449237"/>
            <a:ext cx="1014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Risk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88A31A-FF38-3543-7125-17220F3AC8B5}"/>
              </a:ext>
            </a:extLst>
          </p:cNvPr>
          <p:cNvCxnSpPr>
            <a:cxnSpLocks/>
          </p:cNvCxnSpPr>
          <p:nvPr/>
        </p:nvCxnSpPr>
        <p:spPr>
          <a:xfrm flipV="1">
            <a:off x="4277708" y="2105642"/>
            <a:ext cx="0" cy="2895566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813628-3DF4-17E4-D69A-88EE17345B86}"/>
              </a:ext>
            </a:extLst>
          </p:cNvPr>
          <p:cNvCxnSpPr>
            <a:cxnSpLocks/>
          </p:cNvCxnSpPr>
          <p:nvPr/>
        </p:nvCxnSpPr>
        <p:spPr>
          <a:xfrm>
            <a:off x="4277708" y="4293003"/>
            <a:ext cx="3047999" cy="0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5C298E-2ACD-A67D-FFAA-B4891CF1ECC7}"/>
              </a:ext>
            </a:extLst>
          </p:cNvPr>
          <p:cNvSpPr txBox="1"/>
          <p:nvPr/>
        </p:nvSpPr>
        <p:spPr>
          <a:xfrm>
            <a:off x="6782322" y="2612871"/>
            <a:ext cx="2747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Efficient Portfolios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B839997-1AAE-BA4F-AD81-B44926F54EFF}"/>
              </a:ext>
            </a:extLst>
          </p:cNvPr>
          <p:cNvSpPr/>
          <p:nvPr/>
        </p:nvSpPr>
        <p:spPr>
          <a:xfrm>
            <a:off x="5034455" y="3051571"/>
            <a:ext cx="1671145" cy="945931"/>
          </a:xfrm>
          <a:custGeom>
            <a:avLst/>
            <a:gdLst>
              <a:gd name="connsiteX0" fmla="*/ 0 w 1671145"/>
              <a:gd name="connsiteY0" fmla="*/ 945931 h 945931"/>
              <a:gd name="connsiteX1" fmla="*/ 651641 w 1671145"/>
              <a:gd name="connsiteY1" fmla="*/ 262759 h 945931"/>
              <a:gd name="connsiteX2" fmla="*/ 1671145 w 1671145"/>
              <a:gd name="connsiteY2" fmla="*/ 0 h 945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1145" h="945931">
                <a:moveTo>
                  <a:pt x="0" y="945931"/>
                </a:moveTo>
                <a:cubicBezTo>
                  <a:pt x="186558" y="683172"/>
                  <a:pt x="373117" y="420414"/>
                  <a:pt x="651641" y="262759"/>
                </a:cubicBezTo>
                <a:cubicBezTo>
                  <a:pt x="930165" y="105104"/>
                  <a:pt x="1300655" y="52552"/>
                  <a:pt x="1671145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A968EE-29E0-C30B-3822-1E5465829660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75112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06A4D02-961D-456E-92D6-353375DDEE2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2B5396-3C9E-F44E-BC68-3C7826679490}"/>
              </a:ext>
            </a:extLst>
          </p:cNvPr>
          <p:cNvSpPr txBox="1"/>
          <p:nvPr/>
        </p:nvSpPr>
        <p:spPr>
          <a:xfrm>
            <a:off x="625365" y="1629736"/>
            <a:ext cx="1210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Return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5FF6FE-ABED-05BE-32C9-B6F28F172723}"/>
              </a:ext>
            </a:extLst>
          </p:cNvPr>
          <p:cNvCxnSpPr/>
          <p:nvPr/>
        </p:nvCxnSpPr>
        <p:spPr>
          <a:xfrm>
            <a:off x="4391372" y="5163281"/>
            <a:ext cx="4464000" cy="0"/>
          </a:xfrm>
          <a:prstGeom prst="straightConnector1">
            <a:avLst/>
          </a:prstGeom>
          <a:ln w="254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11E5E3-2960-3717-242D-5568D05BE418}"/>
              </a:ext>
            </a:extLst>
          </p:cNvPr>
          <p:cNvCxnSpPr>
            <a:cxnSpLocks/>
          </p:cNvCxnSpPr>
          <p:nvPr/>
        </p:nvCxnSpPr>
        <p:spPr>
          <a:xfrm flipV="1">
            <a:off x="4749178" y="501419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47C32D-A926-AEDC-7A83-8545EB5B1CAC}"/>
              </a:ext>
            </a:extLst>
          </p:cNvPr>
          <p:cNvCxnSpPr>
            <a:cxnSpLocks/>
          </p:cNvCxnSpPr>
          <p:nvPr/>
        </p:nvCxnSpPr>
        <p:spPr>
          <a:xfrm flipV="1">
            <a:off x="6813847" y="501419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438D28-9229-EDE5-21EA-1F3B6405FCD6}"/>
              </a:ext>
            </a:extLst>
          </p:cNvPr>
          <p:cNvSpPr txBox="1"/>
          <p:nvPr/>
        </p:nvSpPr>
        <p:spPr>
          <a:xfrm>
            <a:off x="7762298" y="4578506"/>
            <a:ext cx="247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Time</a:t>
            </a:r>
            <a:r>
              <a:rPr lang="en-US" sz="2400" dirty="0"/>
              <a:t> ( in years 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ED060C-EC26-352F-E429-EF13D97716E7}"/>
              </a:ext>
            </a:extLst>
          </p:cNvPr>
          <p:cNvSpPr txBox="1"/>
          <p:nvPr/>
        </p:nvSpPr>
        <p:spPr>
          <a:xfrm>
            <a:off x="4305241" y="540760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0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687220-C7E5-B563-7DFC-99F5967052E6}"/>
              </a:ext>
            </a:extLst>
          </p:cNvPr>
          <p:cNvSpPr txBox="1"/>
          <p:nvPr/>
        </p:nvSpPr>
        <p:spPr>
          <a:xfrm>
            <a:off x="6376885" y="540760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1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E7E593-4DF4-5EE2-9A6F-3D6A62BF3827}"/>
              </a:ext>
            </a:extLst>
          </p:cNvPr>
          <p:cNvSpPr txBox="1"/>
          <p:nvPr/>
        </p:nvSpPr>
        <p:spPr>
          <a:xfrm>
            <a:off x="4256443" y="1389888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Alice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11117-A649-533A-39CC-8E67C361FBA7}"/>
              </a:ext>
            </a:extLst>
          </p:cNvPr>
          <p:cNvSpPr txBox="1"/>
          <p:nvPr/>
        </p:nvSpPr>
        <p:spPr>
          <a:xfrm>
            <a:off x="4257371" y="4520653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Bob</a:t>
            </a:r>
            <a:endParaRPr lang="en-US" sz="2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27A85E-0789-177E-BA38-88261BC7524B}"/>
              </a:ext>
            </a:extLst>
          </p:cNvPr>
          <p:cNvCxnSpPr>
            <a:cxnSpLocks/>
          </p:cNvCxnSpPr>
          <p:nvPr/>
        </p:nvCxnSpPr>
        <p:spPr>
          <a:xfrm>
            <a:off x="4745873" y="2483837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31E58E-6969-8B7B-BD6B-7D3960568FB7}"/>
              </a:ext>
            </a:extLst>
          </p:cNvPr>
          <p:cNvCxnSpPr>
            <a:cxnSpLocks/>
          </p:cNvCxnSpPr>
          <p:nvPr/>
        </p:nvCxnSpPr>
        <p:spPr>
          <a:xfrm>
            <a:off x="6805155" y="2465175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AF57DE-A6CC-6CD4-CE8B-31704AA26C16}"/>
              </a:ext>
            </a:extLst>
          </p:cNvPr>
          <p:cNvSpPr/>
          <p:nvPr/>
        </p:nvSpPr>
        <p:spPr>
          <a:xfrm>
            <a:off x="4453905" y="1801918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FB6A3C-2B15-91A6-4D64-9753B4FF5E75}"/>
              </a:ext>
            </a:extLst>
          </p:cNvPr>
          <p:cNvSpPr/>
          <p:nvPr/>
        </p:nvSpPr>
        <p:spPr>
          <a:xfrm>
            <a:off x="6497935" y="1802655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6BE660A-3E1E-1B29-4B1D-7F7EF28C3568}"/>
              </a:ext>
            </a:extLst>
          </p:cNvPr>
          <p:cNvSpPr/>
          <p:nvPr/>
        </p:nvSpPr>
        <p:spPr>
          <a:xfrm>
            <a:off x="4453905" y="398256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C39E87D-5531-1BAF-8436-2A23496168EB}"/>
              </a:ext>
            </a:extLst>
          </p:cNvPr>
          <p:cNvSpPr/>
          <p:nvPr/>
        </p:nvSpPr>
        <p:spPr>
          <a:xfrm>
            <a:off x="6512630" y="398256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E37F4D-CC83-F97A-AE97-96DBD37FAE69}"/>
              </a:ext>
            </a:extLst>
          </p:cNvPr>
          <p:cNvSpPr txBox="1"/>
          <p:nvPr/>
        </p:nvSpPr>
        <p:spPr>
          <a:xfrm>
            <a:off x="4682061" y="2589280"/>
            <a:ext cx="60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04783E-8497-6D42-F49D-286288FD850F}"/>
              </a:ext>
            </a:extLst>
          </p:cNvPr>
          <p:cNvSpPr txBox="1"/>
          <p:nvPr/>
        </p:nvSpPr>
        <p:spPr>
          <a:xfrm>
            <a:off x="2602612" y="2584744"/>
            <a:ext cx="167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Payments</a:t>
            </a:r>
            <a:endParaRPr lang="en-US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2313C6-6C77-2AE1-0259-6E34E147346F}"/>
              </a:ext>
            </a:extLst>
          </p:cNvPr>
          <p:cNvSpPr txBox="1"/>
          <p:nvPr/>
        </p:nvSpPr>
        <p:spPr>
          <a:xfrm>
            <a:off x="6890876" y="2589281"/>
            <a:ext cx="91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+ q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C30DA8-61A2-6560-EF30-AA972E093911}"/>
              </a:ext>
            </a:extLst>
          </p:cNvPr>
          <p:cNvSpPr txBox="1"/>
          <p:nvPr/>
        </p:nvSpPr>
        <p:spPr>
          <a:xfrm>
            <a:off x="8001002" y="2584743"/>
            <a:ext cx="323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q : 1-year simple rate</a:t>
            </a:r>
          </a:p>
        </p:txBody>
      </p:sp>
    </p:spTree>
    <p:extLst>
      <p:ext uri="{BB962C8B-B14F-4D97-AF65-F5344CB8AC3E}">
        <p14:creationId xmlns:p14="http://schemas.microsoft.com/office/powerpoint/2010/main" val="398288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06A4D02-961D-456E-92D6-353375DDEE2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5FF6FE-ABED-05BE-32C9-B6F28F172723}"/>
              </a:ext>
            </a:extLst>
          </p:cNvPr>
          <p:cNvCxnSpPr/>
          <p:nvPr/>
        </p:nvCxnSpPr>
        <p:spPr>
          <a:xfrm>
            <a:off x="4391372" y="5163281"/>
            <a:ext cx="4464000" cy="0"/>
          </a:xfrm>
          <a:prstGeom prst="straightConnector1">
            <a:avLst/>
          </a:prstGeom>
          <a:ln w="254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11E5E3-2960-3717-242D-5568D05BE418}"/>
              </a:ext>
            </a:extLst>
          </p:cNvPr>
          <p:cNvCxnSpPr>
            <a:cxnSpLocks/>
          </p:cNvCxnSpPr>
          <p:nvPr/>
        </p:nvCxnSpPr>
        <p:spPr>
          <a:xfrm flipV="1">
            <a:off x="4749178" y="501419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47C32D-A926-AEDC-7A83-8545EB5B1CAC}"/>
              </a:ext>
            </a:extLst>
          </p:cNvPr>
          <p:cNvCxnSpPr>
            <a:cxnSpLocks/>
          </p:cNvCxnSpPr>
          <p:nvPr/>
        </p:nvCxnSpPr>
        <p:spPr>
          <a:xfrm flipV="1">
            <a:off x="6813847" y="501419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438D28-9229-EDE5-21EA-1F3B6405FCD6}"/>
              </a:ext>
            </a:extLst>
          </p:cNvPr>
          <p:cNvSpPr txBox="1"/>
          <p:nvPr/>
        </p:nvSpPr>
        <p:spPr>
          <a:xfrm>
            <a:off x="7670858" y="4578506"/>
            <a:ext cx="91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Time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ED060C-EC26-352F-E429-EF13D97716E7}"/>
              </a:ext>
            </a:extLst>
          </p:cNvPr>
          <p:cNvSpPr txBox="1"/>
          <p:nvPr/>
        </p:nvSpPr>
        <p:spPr>
          <a:xfrm>
            <a:off x="4305241" y="540760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0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687220-C7E5-B563-7DFC-99F5967052E6}"/>
              </a:ext>
            </a:extLst>
          </p:cNvPr>
          <p:cNvSpPr txBox="1"/>
          <p:nvPr/>
        </p:nvSpPr>
        <p:spPr>
          <a:xfrm>
            <a:off x="6376885" y="540760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1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E7E593-4DF4-5EE2-9A6F-3D6A62BF3827}"/>
              </a:ext>
            </a:extLst>
          </p:cNvPr>
          <p:cNvSpPr txBox="1"/>
          <p:nvPr/>
        </p:nvSpPr>
        <p:spPr>
          <a:xfrm>
            <a:off x="4256443" y="1389888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Alice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11117-A649-533A-39CC-8E67C361FBA7}"/>
              </a:ext>
            </a:extLst>
          </p:cNvPr>
          <p:cNvSpPr txBox="1"/>
          <p:nvPr/>
        </p:nvSpPr>
        <p:spPr>
          <a:xfrm>
            <a:off x="4257371" y="4520653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Bob</a:t>
            </a:r>
            <a:endParaRPr lang="en-US" sz="2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27A85E-0789-177E-BA38-88261BC7524B}"/>
              </a:ext>
            </a:extLst>
          </p:cNvPr>
          <p:cNvCxnSpPr>
            <a:cxnSpLocks/>
          </p:cNvCxnSpPr>
          <p:nvPr/>
        </p:nvCxnSpPr>
        <p:spPr>
          <a:xfrm>
            <a:off x="4745873" y="2483837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31E58E-6969-8B7B-BD6B-7D3960568FB7}"/>
              </a:ext>
            </a:extLst>
          </p:cNvPr>
          <p:cNvCxnSpPr>
            <a:cxnSpLocks/>
          </p:cNvCxnSpPr>
          <p:nvPr/>
        </p:nvCxnSpPr>
        <p:spPr>
          <a:xfrm>
            <a:off x="6805155" y="2465175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AF57DE-A6CC-6CD4-CE8B-31704AA26C16}"/>
              </a:ext>
            </a:extLst>
          </p:cNvPr>
          <p:cNvSpPr/>
          <p:nvPr/>
        </p:nvSpPr>
        <p:spPr>
          <a:xfrm>
            <a:off x="4453905" y="1801918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FB6A3C-2B15-91A6-4D64-9753B4FF5E75}"/>
              </a:ext>
            </a:extLst>
          </p:cNvPr>
          <p:cNvSpPr/>
          <p:nvPr/>
        </p:nvSpPr>
        <p:spPr>
          <a:xfrm>
            <a:off x="6497935" y="1802655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6BE660A-3E1E-1B29-4B1D-7F7EF28C3568}"/>
              </a:ext>
            </a:extLst>
          </p:cNvPr>
          <p:cNvSpPr/>
          <p:nvPr/>
        </p:nvSpPr>
        <p:spPr>
          <a:xfrm>
            <a:off x="4453905" y="398256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C39E87D-5531-1BAF-8436-2A23496168EB}"/>
              </a:ext>
            </a:extLst>
          </p:cNvPr>
          <p:cNvSpPr/>
          <p:nvPr/>
        </p:nvSpPr>
        <p:spPr>
          <a:xfrm>
            <a:off x="6512630" y="398256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86EEBA-1F6C-269C-3C96-3A48542CD200}"/>
              </a:ext>
            </a:extLst>
          </p:cNvPr>
          <p:cNvSpPr txBox="1"/>
          <p:nvPr/>
        </p:nvSpPr>
        <p:spPr>
          <a:xfrm>
            <a:off x="493777" y="3013243"/>
            <a:ext cx="37931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CA22E"/>
                </a:solidFill>
              </a:rPr>
              <a:t>Usually at both payments an asset is transferred in the opposite direction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67D0F5-4D5F-81C8-4D1B-B5DAEAFD080E}"/>
              </a:ext>
            </a:extLst>
          </p:cNvPr>
          <p:cNvCxnSpPr>
            <a:cxnSpLocks/>
          </p:cNvCxnSpPr>
          <p:nvPr/>
        </p:nvCxnSpPr>
        <p:spPr>
          <a:xfrm>
            <a:off x="6553921" y="2502499"/>
            <a:ext cx="0" cy="1417980"/>
          </a:xfrm>
          <a:prstGeom prst="straightConnector1">
            <a:avLst/>
          </a:prstGeom>
          <a:ln w="38100" cap="rnd">
            <a:solidFill>
              <a:srgbClr val="4CA22E"/>
            </a:solidFill>
            <a:prstDash val="sysDash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2334A4-A192-8BFC-1FD3-944BA1499B60}"/>
              </a:ext>
            </a:extLst>
          </p:cNvPr>
          <p:cNvCxnSpPr>
            <a:cxnSpLocks/>
          </p:cNvCxnSpPr>
          <p:nvPr/>
        </p:nvCxnSpPr>
        <p:spPr>
          <a:xfrm>
            <a:off x="4475351" y="2474506"/>
            <a:ext cx="0" cy="1417980"/>
          </a:xfrm>
          <a:prstGeom prst="straightConnector1">
            <a:avLst/>
          </a:prstGeom>
          <a:ln w="38100" cap="rnd">
            <a:solidFill>
              <a:srgbClr val="4CA22E"/>
            </a:solidFill>
            <a:prstDash val="sysDash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98CA68-3E69-F79C-CB0A-6BD136FBC802}"/>
              </a:ext>
            </a:extLst>
          </p:cNvPr>
          <p:cNvCxnSpPr>
            <a:cxnSpLocks/>
          </p:cNvCxnSpPr>
          <p:nvPr/>
        </p:nvCxnSpPr>
        <p:spPr>
          <a:xfrm>
            <a:off x="4745873" y="2483837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9030E64-E204-8C42-4E2D-9610D561974C}"/>
              </a:ext>
            </a:extLst>
          </p:cNvPr>
          <p:cNvSpPr txBox="1"/>
          <p:nvPr/>
        </p:nvSpPr>
        <p:spPr>
          <a:xfrm>
            <a:off x="4682061" y="2589280"/>
            <a:ext cx="60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B376A-32A1-05A1-68C8-45BE571F6D51}"/>
              </a:ext>
            </a:extLst>
          </p:cNvPr>
          <p:cNvSpPr txBox="1"/>
          <p:nvPr/>
        </p:nvSpPr>
        <p:spPr>
          <a:xfrm>
            <a:off x="2602612" y="2584744"/>
            <a:ext cx="167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Payments</a:t>
            </a:r>
            <a:endParaRPr lang="en-US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93D985-9854-B181-560F-33EDA67475E4}"/>
              </a:ext>
            </a:extLst>
          </p:cNvPr>
          <p:cNvCxnSpPr>
            <a:cxnSpLocks/>
          </p:cNvCxnSpPr>
          <p:nvPr/>
        </p:nvCxnSpPr>
        <p:spPr>
          <a:xfrm>
            <a:off x="6805155" y="2465175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47CFA2-53E5-7410-0F2E-78640909DD7A}"/>
              </a:ext>
            </a:extLst>
          </p:cNvPr>
          <p:cNvSpPr txBox="1"/>
          <p:nvPr/>
        </p:nvSpPr>
        <p:spPr>
          <a:xfrm>
            <a:off x="6890876" y="2589281"/>
            <a:ext cx="91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+ 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78319-9CEF-6BCB-4E4E-54FA88698FD0}"/>
              </a:ext>
            </a:extLst>
          </p:cNvPr>
          <p:cNvSpPr txBox="1"/>
          <p:nvPr/>
        </p:nvSpPr>
        <p:spPr>
          <a:xfrm>
            <a:off x="8001002" y="2584743"/>
            <a:ext cx="323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q : 1-year simple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6218BF-1CC9-12F5-BCDC-5FE2A06424A6}"/>
              </a:ext>
            </a:extLst>
          </p:cNvPr>
          <p:cNvSpPr txBox="1"/>
          <p:nvPr/>
        </p:nvSpPr>
        <p:spPr>
          <a:xfrm>
            <a:off x="597933" y="1409021"/>
            <a:ext cx="1210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B1429-A763-D7D6-3F26-A02D3AFB6FEA}"/>
              </a:ext>
            </a:extLst>
          </p:cNvPr>
          <p:cNvSpPr txBox="1"/>
          <p:nvPr/>
        </p:nvSpPr>
        <p:spPr>
          <a:xfrm>
            <a:off x="562166" y="1739901"/>
            <a:ext cx="3609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CA22E"/>
                </a:solidFill>
              </a:rPr>
              <a:t>something that has value</a:t>
            </a:r>
          </a:p>
        </p:txBody>
      </p:sp>
    </p:spTree>
    <p:extLst>
      <p:ext uri="{BB962C8B-B14F-4D97-AF65-F5344CB8AC3E}">
        <p14:creationId xmlns:p14="http://schemas.microsoft.com/office/powerpoint/2010/main" val="324052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B3FC0-A19A-0D68-D5BE-C9362748E2B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B13E4-29B3-5435-324C-4149E3AE4146}"/>
              </a:ext>
            </a:extLst>
          </p:cNvPr>
          <p:cNvSpPr txBox="1"/>
          <p:nvPr/>
        </p:nvSpPr>
        <p:spPr>
          <a:xfrm>
            <a:off x="625365" y="1602304"/>
            <a:ext cx="1816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Portfolio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840BA-8FB1-4AF5-7AAD-844E0460CFB4}"/>
              </a:ext>
            </a:extLst>
          </p:cNvPr>
          <p:cNvSpPr txBox="1"/>
          <p:nvPr/>
        </p:nvSpPr>
        <p:spPr>
          <a:xfrm>
            <a:off x="1056076" y="2505306"/>
            <a:ext cx="94503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linear combination of assets</a:t>
            </a:r>
          </a:p>
          <a:p>
            <a:endParaRPr lang="en-US" sz="2400" dirty="0"/>
          </a:p>
          <a:p>
            <a:r>
              <a:rPr lang="en-US" sz="2400" dirty="0"/>
              <a:t>For example, 1 unit of MSFT and 1 unit of AAPL</a:t>
            </a:r>
          </a:p>
          <a:p>
            <a:endParaRPr lang="en-US" sz="2400" dirty="0"/>
          </a:p>
          <a:p>
            <a:r>
              <a:rPr lang="en-US" sz="2400" dirty="0"/>
              <a:t>Normalization to sum of weights = 1 gives :   0.5 MSFT + 0.5 AAPL</a:t>
            </a:r>
          </a:p>
          <a:p>
            <a:endParaRPr lang="en-US" sz="2400" dirty="0"/>
          </a:p>
          <a:p>
            <a:r>
              <a:rPr lang="en-US" sz="2400" dirty="0"/>
              <a:t>In this presentation :  only positive weights</a:t>
            </a:r>
          </a:p>
        </p:txBody>
      </p:sp>
    </p:spTree>
    <p:extLst>
      <p:ext uri="{BB962C8B-B14F-4D97-AF65-F5344CB8AC3E}">
        <p14:creationId xmlns:p14="http://schemas.microsoft.com/office/powerpoint/2010/main" val="112648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B3FC0-A19A-0D68-D5BE-C9362748E2B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B13E4-29B3-5435-324C-4149E3AE4146}"/>
              </a:ext>
            </a:extLst>
          </p:cNvPr>
          <p:cNvSpPr txBox="1"/>
          <p:nvPr/>
        </p:nvSpPr>
        <p:spPr>
          <a:xfrm>
            <a:off x="625365" y="1602304"/>
            <a:ext cx="3782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Risk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 for a single asset )</a:t>
            </a: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F37A9FC-81A9-B2AA-C4F1-14BB7D7E3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79" y="1335492"/>
            <a:ext cx="1143640" cy="1143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3840BA-8FB1-4AF5-7AAD-844E0460CFB4}"/>
              </a:ext>
            </a:extLst>
          </p:cNvPr>
          <p:cNvSpPr txBox="1"/>
          <p:nvPr/>
        </p:nvSpPr>
        <p:spPr>
          <a:xfrm>
            <a:off x="6834825" y="1444250"/>
            <a:ext cx="526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Any contract contains numbers</a:t>
            </a:r>
          </a:p>
          <a:p>
            <a:pPr algn="ctr"/>
            <a:r>
              <a:rPr lang="en-US" sz="2400" dirty="0"/>
              <a:t>that will be known only in the future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1A3146-9F4B-8F1D-A187-D4E6276FD0D4}"/>
              </a:ext>
            </a:extLst>
          </p:cNvPr>
          <p:cNvSpPr txBox="1"/>
          <p:nvPr/>
        </p:nvSpPr>
        <p:spPr>
          <a:xfrm>
            <a:off x="342793" y="3193931"/>
            <a:ext cx="6723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Risk quantifies the </a:t>
            </a:r>
            <a:r>
              <a:rPr lang="en-US" sz="2400" b="1" u="sng" dirty="0">
                <a:solidFill>
                  <a:srgbClr val="0070C0"/>
                </a:solidFill>
              </a:rPr>
              <a:t>uncertainty</a:t>
            </a:r>
            <a:r>
              <a:rPr lang="en-US" sz="2400" dirty="0"/>
              <a:t> of a </a:t>
            </a:r>
            <a:r>
              <a:rPr lang="en-US" sz="2400" b="1" u="sng" dirty="0">
                <a:solidFill>
                  <a:srgbClr val="FF0000"/>
                </a:solidFill>
              </a:rPr>
              <a:t>future</a:t>
            </a:r>
            <a:r>
              <a:rPr lang="en-US" sz="2400" dirty="0"/>
              <a:t> value,</a:t>
            </a:r>
          </a:p>
          <a:p>
            <a:pPr algn="ctr"/>
            <a:r>
              <a:rPr lang="en-US" sz="2400" dirty="0"/>
              <a:t>for example, the future price of an asset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2F6895-CB52-5F4C-791B-7ED95DFC4E12}"/>
              </a:ext>
            </a:extLst>
          </p:cNvPr>
          <p:cNvSpPr txBox="1"/>
          <p:nvPr/>
        </p:nvSpPr>
        <p:spPr>
          <a:xfrm>
            <a:off x="7732776" y="4024928"/>
            <a:ext cx="3670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don’t know the future, but we can </a:t>
            </a:r>
            <a:r>
              <a:rPr lang="en-US" sz="2400" b="1" u="sng" dirty="0">
                <a:solidFill>
                  <a:srgbClr val="FF0000"/>
                </a:solidFill>
              </a:rPr>
              <a:t>forecast</a:t>
            </a:r>
            <a:r>
              <a:rPr lang="en-US" sz="24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23696-5BED-D3FC-9814-E7C90830D546}"/>
              </a:ext>
            </a:extLst>
          </p:cNvPr>
          <p:cNvSpPr txBox="1"/>
          <p:nvPr/>
        </p:nvSpPr>
        <p:spPr>
          <a:xfrm>
            <a:off x="71652" y="5255696"/>
            <a:ext cx="7265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simple forecast for the uncertainty of an asset’s future price is the same asset’s </a:t>
            </a:r>
            <a:r>
              <a:rPr lang="en-US" sz="2400" b="1" u="sng" dirty="0">
                <a:solidFill>
                  <a:srgbClr val="FF0000"/>
                </a:solidFill>
              </a:rPr>
              <a:t>past</a:t>
            </a:r>
            <a:r>
              <a:rPr lang="en-US" sz="2400" dirty="0"/>
              <a:t> </a:t>
            </a:r>
            <a:r>
              <a:rPr lang="en-US" sz="2400" b="1" u="sng" dirty="0">
                <a:solidFill>
                  <a:srgbClr val="0070C0"/>
                </a:solidFill>
              </a:rPr>
              <a:t>volatility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8806F7-3A2D-C22E-D25B-42BD502567CD}"/>
              </a:ext>
            </a:extLst>
          </p:cNvPr>
          <p:cNvCxnSpPr>
            <a:cxnSpLocks/>
          </p:cNvCxnSpPr>
          <p:nvPr/>
        </p:nvCxnSpPr>
        <p:spPr>
          <a:xfrm flipH="1">
            <a:off x="5187820" y="2486990"/>
            <a:ext cx="455894" cy="446463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60D7FF-C193-A1D1-B180-131B59E7F2EA}"/>
              </a:ext>
            </a:extLst>
          </p:cNvPr>
          <p:cNvCxnSpPr>
            <a:cxnSpLocks/>
          </p:cNvCxnSpPr>
          <p:nvPr/>
        </p:nvCxnSpPr>
        <p:spPr>
          <a:xfrm>
            <a:off x="7066419" y="3834882"/>
            <a:ext cx="500708" cy="34523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A65010-687E-41A4-0660-85008B9EB7BC}"/>
              </a:ext>
            </a:extLst>
          </p:cNvPr>
          <p:cNvCxnSpPr>
            <a:cxnSpLocks/>
          </p:cNvCxnSpPr>
          <p:nvPr/>
        </p:nvCxnSpPr>
        <p:spPr>
          <a:xfrm flipH="1">
            <a:off x="7220742" y="4821065"/>
            <a:ext cx="512034" cy="39977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96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B3FC0-A19A-0D68-D5BE-C9362748E2B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D616B-8979-3A02-FC3B-CEA112A0AB0D}"/>
              </a:ext>
            </a:extLst>
          </p:cNvPr>
          <p:cNvSpPr txBox="1"/>
          <p:nvPr/>
        </p:nvSpPr>
        <p:spPr>
          <a:xfrm>
            <a:off x="625366" y="1602304"/>
            <a:ext cx="388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Why forecast the return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B73C1-FD4B-9D9A-3377-037FB76AE0B4}"/>
              </a:ext>
            </a:extLst>
          </p:cNvPr>
          <p:cNvSpPr txBox="1"/>
          <p:nvPr/>
        </p:nvSpPr>
        <p:spPr>
          <a:xfrm>
            <a:off x="1224946" y="2709022"/>
            <a:ext cx="8833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q</a:t>
            </a:r>
            <a:r>
              <a:rPr lang="en-US" sz="2400" dirty="0"/>
              <a:t>  can be used for discounting</a:t>
            </a:r>
          </a:p>
          <a:p>
            <a:endParaRPr lang="en-US" sz="2400" dirty="0"/>
          </a:p>
          <a:p>
            <a:r>
              <a:rPr lang="en-US" sz="2400" dirty="0"/>
              <a:t>discounting can be applied to – for example – bond pricing</a:t>
            </a:r>
          </a:p>
        </p:txBody>
      </p:sp>
    </p:spTree>
    <p:extLst>
      <p:ext uri="{BB962C8B-B14F-4D97-AF65-F5344CB8AC3E}">
        <p14:creationId xmlns:p14="http://schemas.microsoft.com/office/powerpoint/2010/main" val="2388973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5931</TotalTime>
  <Words>720</Words>
  <Application>Microsoft Office PowerPoint</Application>
  <PresentationFormat>Widescreen</PresentationFormat>
  <Paragraphs>167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Aptos</vt:lpstr>
      <vt:lpstr>Arial</vt:lpstr>
      <vt:lpstr>Cambria Math</vt:lpstr>
      <vt:lpstr>Courier New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illes farkas</dc:creator>
  <cp:lastModifiedBy>illes farkas</cp:lastModifiedBy>
  <cp:revision>250</cp:revision>
  <dcterms:created xsi:type="dcterms:W3CDTF">2024-07-16T18:53:27Z</dcterms:created>
  <dcterms:modified xsi:type="dcterms:W3CDTF">2024-09-08T11:48:29Z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91669d-c62a-41f9-9790-e463798003d8_Enabled">
    <vt:lpwstr>true</vt:lpwstr>
  </property>
  <property fmtid="{D5CDD505-2E9C-101B-9397-08002B2CF9AE}" pid="3" name="MSIP_Label_d291669d-c62a-41f9-9790-e463798003d8_SetDate">
    <vt:lpwstr>2024-08-08T18:22:06Z</vt:lpwstr>
  </property>
  <property fmtid="{D5CDD505-2E9C-101B-9397-08002B2CF9AE}" pid="4" name="MSIP_Label_d291669d-c62a-41f9-9790-e463798003d8_Method">
    <vt:lpwstr>Privileged</vt:lpwstr>
  </property>
  <property fmtid="{D5CDD505-2E9C-101B-9397-08002B2CF9AE}" pid="5" name="MSIP_Label_d291669d-c62a-41f9-9790-e463798003d8_Name">
    <vt:lpwstr>Public</vt:lpwstr>
  </property>
  <property fmtid="{D5CDD505-2E9C-101B-9397-08002B2CF9AE}" pid="6" name="MSIP_Label_d291669d-c62a-41f9-9790-e463798003d8_SiteId">
    <vt:lpwstr>1771ae17-e764-4e0f-a476-d4184d79a5d9</vt:lpwstr>
  </property>
  <property fmtid="{D5CDD505-2E9C-101B-9397-08002B2CF9AE}" pid="7" name="MSIP_Label_d291669d-c62a-41f9-9790-e463798003d8_ActionId">
    <vt:lpwstr>dc5ccc90-f528-4bd9-b9a5-103b4bf7078d</vt:lpwstr>
  </property>
  <property fmtid="{D5CDD505-2E9C-101B-9397-08002B2CF9AE}" pid="8" name="MSIP_Label_d291669d-c62a-41f9-9790-e463798003d8_ContentBits">
    <vt:lpwstr>0</vt:lpwstr>
  </property>
</Properties>
</file>