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6" r:id="rId7"/>
    <p:sldId id="263" r:id="rId8"/>
    <p:sldId id="270" r:id="rId9"/>
    <p:sldId id="267" r:id="rId10"/>
    <p:sldId id="271" r:id="rId11"/>
    <p:sldId id="274" r:id="rId12"/>
    <p:sldId id="272" r:id="rId13"/>
    <p:sldId id="275" r:id="rId14"/>
    <p:sldId id="276" r:id="rId15"/>
    <p:sldId id="277" r:id="rId16"/>
    <p:sldId id="278" r:id="rId17"/>
    <p:sldId id="279" r:id="rId18"/>
    <p:sldId id="28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84027" y="1846565"/>
            <a:ext cx="502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Modern Portfolio Theory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&amp;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Capital Asset Pricing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39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Farkas Ill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és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3D97-C308-DE22-0F53-98586ABF1575}"/>
              </a:ext>
            </a:extLst>
          </p:cNvPr>
          <p:cNvSpPr txBox="1"/>
          <p:nvPr/>
        </p:nvSpPr>
        <p:spPr>
          <a:xfrm>
            <a:off x="2750477" y="5551071"/>
            <a:ext cx="669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BMETE15MF78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btup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iti Logo">
            <a:extLst>
              <a:ext uri="{FF2B5EF4-FFF2-40B4-BE49-F238E27FC236}">
                <a16:creationId xmlns:a16="http://schemas.microsoft.com/office/drawing/2014/main" id="{1989E808-FCF8-C68D-0002-B081CF3F9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414" y="89085"/>
            <a:ext cx="736151" cy="4750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482384"/>
            <a:ext cx="416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/>
              <a:t>N </a:t>
            </a:r>
            <a:r>
              <a:rPr lang="hu-HU" sz="2400" dirty="0"/>
              <a:t> </a:t>
            </a:r>
            <a:r>
              <a:rPr lang="hu-HU" sz="2400" b="1" dirty="0" err="1"/>
              <a:t>risky</a:t>
            </a:r>
            <a:r>
              <a:rPr lang="hu-HU" sz="2400" dirty="0"/>
              <a:t>  </a:t>
            </a:r>
            <a:r>
              <a:rPr lang="hu-HU" sz="2400" dirty="0" err="1"/>
              <a:t>assets</a:t>
            </a:r>
            <a:r>
              <a:rPr lang="hu-HU" sz="2400" dirty="0"/>
              <a:t> :</a:t>
            </a:r>
          </a:p>
          <a:p>
            <a:endParaRPr lang="hu-HU" sz="2400" dirty="0"/>
          </a:p>
          <a:p>
            <a:r>
              <a:rPr lang="hu-HU" sz="2400" b="1" dirty="0" err="1"/>
              <a:t>Variable</a:t>
            </a:r>
            <a:r>
              <a:rPr lang="hu-HU" sz="2400" dirty="0"/>
              <a:t>  </a:t>
            </a:r>
            <a:r>
              <a:rPr lang="hu-HU" sz="2400" dirty="0" err="1"/>
              <a:t>weights</a:t>
            </a:r>
            <a:r>
              <a:rPr lang="hu-HU" sz="2400" dirty="0"/>
              <a:t> 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dirty="0"/>
              <a:t>   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w</a:t>
            </a:r>
            <a:endParaRPr lang="hu-HU" sz="2400" i="1" baseline="-25000" dirty="0"/>
          </a:p>
          <a:p>
            <a:r>
              <a:rPr lang="hu-HU" sz="2400" b="1" dirty="0"/>
              <a:t>Fixed</a:t>
            </a:r>
            <a:r>
              <a:rPr lang="hu-HU" sz="2400" dirty="0"/>
              <a:t>  </a:t>
            </a:r>
            <a:r>
              <a:rPr lang="hu-HU" sz="2400" dirty="0" err="1"/>
              <a:t>yearly</a:t>
            </a:r>
            <a:r>
              <a:rPr lang="hu-HU" sz="2400" dirty="0"/>
              <a:t> </a:t>
            </a:r>
            <a:r>
              <a:rPr lang="hu-HU" sz="2400" dirty="0" err="1"/>
              <a:t>returns</a:t>
            </a:r>
            <a:r>
              <a:rPr lang="hu-HU" sz="2400" dirty="0"/>
              <a:t>  </a:t>
            </a:r>
            <a:r>
              <a:rPr lang="hu-HU" sz="2400" i="1" dirty="0" err="1"/>
              <a:t>r</a:t>
            </a:r>
            <a:r>
              <a:rPr lang="hu-HU" sz="2400" i="1" baseline="-25000" dirty="0" err="1"/>
              <a:t>i</a:t>
            </a:r>
            <a:r>
              <a:rPr lang="hu-HU" sz="2400" dirty="0"/>
              <a:t>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r</a:t>
            </a:r>
            <a:endParaRPr lang="hu-HU" sz="2400" i="1" dirty="0"/>
          </a:p>
          <a:p>
            <a:r>
              <a:rPr lang="hu-HU" sz="2400" dirty="0"/>
              <a:t>         and </a:t>
            </a:r>
            <a:r>
              <a:rPr lang="hu-HU" sz="2400" dirty="0" err="1"/>
              <a:t>covariance</a:t>
            </a:r>
            <a:r>
              <a:rPr lang="hu-HU" sz="2400" dirty="0"/>
              <a:t>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i="1" baseline="-25000" dirty="0"/>
              <a:t> j</a:t>
            </a:r>
            <a:r>
              <a:rPr lang="hu-HU" sz="2400" dirty="0"/>
              <a:t>     </a:t>
            </a:r>
            <a:r>
              <a:rPr lang="en-US" sz="2400" dirty="0"/>
              <a:t>  </a:t>
            </a:r>
            <a:r>
              <a:rPr lang="hu-HU" sz="2400" dirty="0"/>
              <a:t>     </a:t>
            </a:r>
            <a:r>
              <a:rPr lang="hu-HU" sz="2400" b="1" dirty="0"/>
              <a:t>c</a:t>
            </a:r>
            <a:endParaRPr lang="hu-HU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628804" y="4083759"/>
            <a:ext cx="49042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max q ?</a:t>
            </a:r>
          </a:p>
          <a:p>
            <a:r>
              <a:rPr lang="en-US" dirty="0"/>
              <a:t>( q does have a max, for example, q ≤ max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)</a:t>
            </a:r>
            <a:endParaRPr lang="en-US" i="1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F729B-9ADF-0356-BAF9-0C203808C111}"/>
              </a:ext>
            </a:extLst>
          </p:cNvPr>
          <p:cNvSpPr txBox="1"/>
          <p:nvPr/>
        </p:nvSpPr>
        <p:spPr>
          <a:xfrm>
            <a:off x="4764205" y="2252488"/>
            <a:ext cx="11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29C0C-1D2D-238A-9C16-B92928553D8C}"/>
              </a:ext>
            </a:extLst>
          </p:cNvPr>
          <p:cNvSpPr txBox="1"/>
          <p:nvPr/>
        </p:nvSpPr>
        <p:spPr>
          <a:xfrm>
            <a:off x="4793368" y="3014720"/>
            <a:ext cx="11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625365" y="5346502"/>
            <a:ext cx="564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Equivalently : 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400" i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CA24C-D4E8-E26B-8CCB-95EA3640D823}"/>
              </a:ext>
            </a:extLst>
          </p:cNvPr>
          <p:cNvSpPr txBox="1"/>
          <p:nvPr/>
        </p:nvSpPr>
        <p:spPr>
          <a:xfrm>
            <a:off x="6657399" y="1457121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B962A-C47C-7732-CAE1-ACCEE46FC34E}"/>
              </a:ext>
            </a:extLst>
          </p:cNvPr>
          <p:cNvSpPr txBox="1"/>
          <p:nvPr/>
        </p:nvSpPr>
        <p:spPr>
          <a:xfrm>
            <a:off x="7763992" y="4251871"/>
            <a:ext cx="39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Portfolio Risk 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b="1" dirty="0"/>
              <a:t>w c w </a:t>
            </a:r>
            <a:r>
              <a:rPr lang="en-US" sz="2400" b="1" baseline="30000" dirty="0"/>
              <a:t>T</a:t>
            </a:r>
            <a:r>
              <a:rPr lang="en-US" sz="2400" dirty="0"/>
              <a:t> 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D80F41-4285-CE3B-9A9B-6CF2A7A40BBE}"/>
              </a:ext>
            </a:extLst>
          </p:cNvPr>
          <p:cNvCxnSpPr>
            <a:cxnSpLocks/>
          </p:cNvCxnSpPr>
          <p:nvPr/>
        </p:nvCxnSpPr>
        <p:spPr>
          <a:xfrm flipV="1">
            <a:off x="6688929" y="1908276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4A0518-8E43-D144-9BEB-E3C3FC0399D3}"/>
              </a:ext>
            </a:extLst>
          </p:cNvPr>
          <p:cNvCxnSpPr>
            <a:cxnSpLocks/>
          </p:cNvCxnSpPr>
          <p:nvPr/>
        </p:nvCxnSpPr>
        <p:spPr>
          <a:xfrm>
            <a:off x="6688928" y="4095637"/>
            <a:ext cx="3708000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496AB2-0F68-1A55-0556-6AE0082A274D}"/>
              </a:ext>
            </a:extLst>
          </p:cNvPr>
          <p:cNvSpPr txBox="1"/>
          <p:nvPr/>
        </p:nvSpPr>
        <p:spPr>
          <a:xfrm>
            <a:off x="8635206" y="2484565"/>
            <a:ext cx="1847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example</a:t>
            </a:r>
          </a:p>
          <a:p>
            <a:pPr algn="ctr"/>
            <a:r>
              <a:rPr lang="en-US" sz="2000" i="1" dirty="0"/>
              <a:t>portfolios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58DBC79-A979-A17F-2253-D7293F2DAAA9}"/>
              </a:ext>
            </a:extLst>
          </p:cNvPr>
          <p:cNvSpPr/>
          <p:nvPr/>
        </p:nvSpPr>
        <p:spPr>
          <a:xfrm>
            <a:off x="7419825" y="2530683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3C73C6F-F96C-AE51-8424-45020DE40CA8}"/>
              </a:ext>
            </a:extLst>
          </p:cNvPr>
          <p:cNvSpPr/>
          <p:nvPr/>
        </p:nvSpPr>
        <p:spPr>
          <a:xfrm>
            <a:off x="7455063" y="3284067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2A83CF-592E-A236-39F5-FB83370555A9}"/>
              </a:ext>
            </a:extLst>
          </p:cNvPr>
          <p:cNvSpPr txBox="1"/>
          <p:nvPr/>
        </p:nvSpPr>
        <p:spPr>
          <a:xfrm>
            <a:off x="7651153" y="2977561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5F276-3787-76B5-1334-57257FCA86AD}"/>
              </a:ext>
            </a:extLst>
          </p:cNvPr>
          <p:cNvSpPr txBox="1"/>
          <p:nvPr/>
        </p:nvSpPr>
        <p:spPr>
          <a:xfrm>
            <a:off x="7638663" y="2230552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396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376437" y="1257560"/>
            <a:ext cx="90673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</a:p>
          <a:p>
            <a:endParaRPr lang="en-US" sz="2400" i="1" baseline="30000" dirty="0"/>
          </a:p>
          <a:p>
            <a:r>
              <a:rPr lang="en-US" sz="2000" dirty="0"/>
              <a:t>Fixed: covariance matrix and return.  Variable: weight vector.</a:t>
            </a:r>
          </a:p>
          <a:p>
            <a:endParaRPr lang="en-US" sz="2000" dirty="0"/>
          </a:p>
          <a:p>
            <a:r>
              <a:rPr lang="en-US" sz="2000" dirty="0"/>
              <a:t>Find min </a:t>
            </a:r>
            <a:r>
              <a:rPr lang="el-GR" sz="2000" dirty="0"/>
              <a:t>σ</a:t>
            </a:r>
            <a:r>
              <a:rPr lang="en-US" sz="2000" dirty="0"/>
              <a:t> </a:t>
            </a:r>
            <a:r>
              <a:rPr lang="en-US" sz="2000" baseline="30000" dirty="0"/>
              <a:t>2 </a:t>
            </a:r>
            <a:r>
              <a:rPr lang="en-US" sz="2000" dirty="0"/>
              <a:t> with 2 constraints : sum of weights is 1 , portfolio return is q.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08294-EAA1-C354-2A50-C1A5D43F2747}"/>
              </a:ext>
            </a:extLst>
          </p:cNvPr>
          <p:cNvSpPr txBox="1"/>
          <p:nvPr/>
        </p:nvSpPr>
        <p:spPr>
          <a:xfrm>
            <a:off x="376437" y="3730967"/>
            <a:ext cx="352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method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52466E-3BE5-5B91-D00A-FCD07F297895}"/>
              </a:ext>
            </a:extLst>
          </p:cNvPr>
          <p:cNvCxnSpPr>
            <a:cxnSpLocks/>
          </p:cNvCxnSpPr>
          <p:nvPr/>
        </p:nvCxnSpPr>
        <p:spPr>
          <a:xfrm>
            <a:off x="1455104" y="4612106"/>
            <a:ext cx="622175" cy="42601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2E3B05-32FB-ABB6-A61A-C42F1A2E8023}"/>
              </a:ext>
            </a:extLst>
          </p:cNvPr>
          <p:cNvSpPr txBox="1"/>
          <p:nvPr/>
        </p:nvSpPr>
        <p:spPr>
          <a:xfrm>
            <a:off x="4212239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54EFC-67C9-F0A2-2776-CE36FF181F8A}"/>
              </a:ext>
            </a:extLst>
          </p:cNvPr>
          <p:cNvSpPr txBox="1"/>
          <p:nvPr/>
        </p:nvSpPr>
        <p:spPr>
          <a:xfrm>
            <a:off x="2463427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( q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0BF930-3A9A-A0DA-5733-F8C687329E38}"/>
              </a:ext>
            </a:extLst>
          </p:cNvPr>
          <p:cNvCxnSpPr>
            <a:cxnSpLocks/>
          </p:cNvCxnSpPr>
          <p:nvPr/>
        </p:nvCxnSpPr>
        <p:spPr>
          <a:xfrm>
            <a:off x="3630118" y="5123396"/>
            <a:ext cx="4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A934F0-956A-DD8E-6EE2-5CFECADCB1F5}"/>
              </a:ext>
            </a:extLst>
          </p:cNvPr>
          <p:cNvCxnSpPr>
            <a:cxnSpLocks/>
          </p:cNvCxnSpPr>
          <p:nvPr/>
        </p:nvCxnSpPr>
        <p:spPr>
          <a:xfrm>
            <a:off x="5476404" y="5125896"/>
            <a:ext cx="35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45ABE9-CC2E-51C7-04D3-487FE6BD8098}"/>
              </a:ext>
            </a:extLst>
          </p:cNvPr>
          <p:cNvSpPr txBox="1"/>
          <p:nvPr/>
        </p:nvSpPr>
        <p:spPr>
          <a:xfrm>
            <a:off x="9475916" y="4859340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5E16D-E02E-8634-660A-071B7C0AF92E}"/>
              </a:ext>
            </a:extLst>
          </p:cNvPr>
          <p:cNvSpPr txBox="1"/>
          <p:nvPr/>
        </p:nvSpPr>
        <p:spPr>
          <a:xfrm>
            <a:off x="2731443" y="5369219"/>
            <a:ext cx="216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Risky assets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A5487-FCD0-A89D-BD2D-686F48AFF858}"/>
              </a:ext>
            </a:extLst>
          </p:cNvPr>
          <p:cNvSpPr txBox="1"/>
          <p:nvPr/>
        </p:nvSpPr>
        <p:spPr>
          <a:xfrm>
            <a:off x="6061016" y="4649646"/>
            <a:ext cx="23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risk-free asset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8E1227-125C-6E6B-4FDC-09C668F5752D}"/>
              </a:ext>
            </a:extLst>
          </p:cNvPr>
          <p:cNvSpPr txBox="1"/>
          <p:nvPr/>
        </p:nvSpPr>
        <p:spPr>
          <a:xfrm>
            <a:off x="5723701" y="5212203"/>
            <a:ext cx="299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Variable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57034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1259245"/>
            <a:ext cx="380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66E14-EF1E-B5E0-71A4-2EEA84760B57}"/>
              </a:ext>
            </a:extLst>
          </p:cNvPr>
          <p:cNvGrpSpPr/>
          <p:nvPr/>
        </p:nvGrpSpPr>
        <p:grpSpPr>
          <a:xfrm>
            <a:off x="431044" y="1857592"/>
            <a:ext cx="11396552" cy="4174697"/>
            <a:chOff x="431044" y="1857592"/>
            <a:chExt cx="11396552" cy="417469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968376-ED94-3441-F8F8-D498FC60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044" y="1857597"/>
              <a:ext cx="11396552" cy="417469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B58990-1BF8-B8EA-C060-60403C2F0390}"/>
                </a:ext>
              </a:extLst>
            </p:cNvPr>
            <p:cNvSpPr/>
            <p:nvPr/>
          </p:nvSpPr>
          <p:spPr>
            <a:xfrm>
              <a:off x="494522" y="1857592"/>
              <a:ext cx="7762510" cy="30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58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951338"/>
            <a:ext cx="704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800" dirty="0"/>
              <a:t>  ?   Equivalently : max q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5DF3A-1840-1472-FF5D-99B1E507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" y="1914274"/>
            <a:ext cx="3087484" cy="653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B003D-FDF0-EF99-3586-C0FFDC58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3" y="3021222"/>
            <a:ext cx="5994919" cy="640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2B00A-A94B-0699-C1AA-03D5665E9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4" y="4115566"/>
            <a:ext cx="3134163" cy="586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14496-4CC6-21E2-0D68-D3D67F706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39" y="5229728"/>
            <a:ext cx="4525006" cy="6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E9F3B9-95D3-81F3-7859-EE24744EE42B}"/>
              </a:ext>
            </a:extLst>
          </p:cNvPr>
          <p:cNvSpPr txBox="1"/>
          <p:nvPr/>
        </p:nvSpPr>
        <p:spPr>
          <a:xfrm>
            <a:off x="8494936" y="2492788"/>
            <a:ext cx="319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Numerical issues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4D96C-01FC-AA4F-D2E5-C21ABDEF4A74}"/>
              </a:ext>
            </a:extLst>
          </p:cNvPr>
          <p:cNvSpPr txBox="1"/>
          <p:nvPr/>
        </p:nvSpPr>
        <p:spPr>
          <a:xfrm>
            <a:off x="9782131" y="3265672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C6144-310D-9A12-386A-973056CC7CE6}"/>
              </a:ext>
            </a:extLst>
          </p:cNvPr>
          <p:cNvSpPr txBox="1"/>
          <p:nvPr/>
        </p:nvSpPr>
        <p:spPr>
          <a:xfrm>
            <a:off x="9782130" y="4085203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9A7BB-4332-77C1-DBC5-240B4ABD690E}"/>
              </a:ext>
            </a:extLst>
          </p:cNvPr>
          <p:cNvSpPr txBox="1"/>
          <p:nvPr/>
        </p:nvSpPr>
        <p:spPr>
          <a:xfrm>
            <a:off x="774439" y="5881592"/>
            <a:ext cx="507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Efficient Frontier (EF) of the risky assets only</a:t>
            </a:r>
          </a:p>
        </p:txBody>
      </p:sp>
    </p:spTree>
    <p:extLst>
      <p:ext uri="{BB962C8B-B14F-4D97-AF65-F5344CB8AC3E}">
        <p14:creationId xmlns:p14="http://schemas.microsoft.com/office/powerpoint/2010/main" val="416921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2  risky assets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5E05E-3E71-9401-A913-E66D800C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65" y="934539"/>
            <a:ext cx="7483885" cy="5334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610882-B506-D7E3-E6BD-499A93E4BF59}"/>
              </a:ext>
            </a:extLst>
          </p:cNvPr>
          <p:cNvSpPr txBox="1"/>
          <p:nvPr/>
        </p:nvSpPr>
        <p:spPr>
          <a:xfrm>
            <a:off x="376441" y="5470466"/>
            <a:ext cx="2823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kaggle.com/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dgawlik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7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5  risky assets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81ECB-F85A-4974-9B81-A0DDB5F6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04" y="939499"/>
            <a:ext cx="7613442" cy="53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5D9B1-79E0-0E46-9124-62EB8F6F7B50}"/>
              </a:ext>
            </a:extLst>
          </p:cNvPr>
          <p:cNvSpPr txBox="1"/>
          <p:nvPr/>
        </p:nvSpPr>
        <p:spPr>
          <a:xfrm>
            <a:off x="376438" y="1156604"/>
            <a:ext cx="441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Variable change :  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l-GR" sz="28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l-GR" sz="2800" dirty="0"/>
              <a:t>σ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D7060-7943-0A88-173D-970A80F5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0" y="2108660"/>
            <a:ext cx="5668166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CAF8D-4904-51D0-F1C0-D527F5C3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0" y="3326359"/>
            <a:ext cx="2724530" cy="866896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544D323-0F48-ED7D-A213-2E8DBB172B8F}"/>
              </a:ext>
            </a:extLst>
          </p:cNvPr>
          <p:cNvSpPr/>
          <p:nvPr/>
        </p:nvSpPr>
        <p:spPr>
          <a:xfrm>
            <a:off x="2155371" y="2855160"/>
            <a:ext cx="373225" cy="396551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29E25-E353-A818-2F7A-BBD04D906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6" y="4770793"/>
            <a:ext cx="10721971" cy="13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4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F13C4-0DA3-B7DF-13D7-B20D47D6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519" y="717970"/>
            <a:ext cx="6207357" cy="5830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D786B-A4EB-A69E-E2C7-5BA20B79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1" y="4782554"/>
            <a:ext cx="5024186" cy="1448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Efficient Frontier (EF)</a:t>
            </a:r>
          </a:p>
          <a:p>
            <a:r>
              <a:rPr lang="en-US" sz="2800" dirty="0"/>
              <a:t>of  </a:t>
            </a:r>
            <a:r>
              <a:rPr lang="en-US" sz="2800" i="1" dirty="0"/>
              <a:t>N</a:t>
            </a:r>
            <a:r>
              <a:rPr lang="en-US" sz="2800" dirty="0"/>
              <a:t>  risky assets</a:t>
            </a:r>
          </a:p>
          <a:p>
            <a:r>
              <a:rPr lang="en-US" sz="2800" dirty="0"/>
              <a:t>      plus  1  risk-free asset :</a:t>
            </a:r>
          </a:p>
          <a:p>
            <a:endParaRPr lang="en-US" sz="2800" dirty="0"/>
          </a:p>
          <a:p>
            <a:r>
              <a:rPr lang="en-US" sz="2800" dirty="0"/>
              <a:t>Line containing the Risk-Free point and tangent to the Risky EF</a:t>
            </a:r>
          </a:p>
        </p:txBody>
      </p:sp>
    </p:spTree>
    <p:extLst>
      <p:ext uri="{BB962C8B-B14F-4D97-AF65-F5344CB8AC3E}">
        <p14:creationId xmlns:p14="http://schemas.microsoft.com/office/powerpoint/2010/main" val="419239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233CE-EEF2-5880-0EAD-95627C8D55EB}"/>
              </a:ext>
            </a:extLst>
          </p:cNvPr>
          <p:cNvSpPr txBox="1"/>
          <p:nvPr/>
        </p:nvSpPr>
        <p:spPr>
          <a:xfrm>
            <a:off x="1999961" y="1641797"/>
            <a:ext cx="7731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MPT		</a:t>
            </a:r>
            <a:r>
              <a:rPr lang="el-GR" sz="2800" dirty="0"/>
              <a:t>σ</a:t>
            </a:r>
            <a:r>
              <a:rPr lang="en-US" sz="2800" dirty="0"/>
              <a:t>	full risk</a:t>
            </a:r>
          </a:p>
          <a:p>
            <a:endParaRPr lang="en-US" sz="2800" dirty="0"/>
          </a:p>
          <a:p>
            <a:r>
              <a:rPr lang="en-US" sz="2800" dirty="0"/>
              <a:t>CAPM	</a:t>
            </a:r>
            <a:r>
              <a:rPr lang="el-GR" sz="2800" dirty="0"/>
              <a:t>ϐ</a:t>
            </a:r>
            <a:r>
              <a:rPr lang="en-US" sz="2800" dirty="0"/>
              <a:t>	non-diversifiable risk</a:t>
            </a:r>
          </a:p>
        </p:txBody>
      </p:sp>
    </p:spTree>
    <p:extLst>
      <p:ext uri="{BB962C8B-B14F-4D97-AF65-F5344CB8AC3E}">
        <p14:creationId xmlns:p14="http://schemas.microsoft.com/office/powerpoint/2010/main" val="1238996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4D3C-CC89-19AC-F0C4-3607CAA7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4" y="907170"/>
            <a:ext cx="10092612" cy="54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9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625365" y="160230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		</a:t>
            </a:r>
            <a:r>
              <a:rPr lang="hu-HU" sz="2400" dirty="0"/>
              <a:t>Physics </a:t>
            </a:r>
            <a:r>
              <a:rPr lang="en-US" sz="2400" dirty="0"/>
              <a:t>PhD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en-US" sz="2400" dirty="0"/>
              <a:t>Eotvos University</a:t>
            </a:r>
            <a:r>
              <a:rPr lang="hu-HU" sz="2400" dirty="0"/>
              <a:t>, </a:t>
            </a:r>
            <a:r>
              <a:rPr lang="en-US" sz="2400" dirty="0"/>
              <a:t>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</a:t>
            </a:r>
            <a:r>
              <a:rPr lang="hu-HU" sz="2400" dirty="0"/>
              <a:t> /</a:t>
            </a:r>
            <a:r>
              <a:rPr lang="en-US" sz="2400" dirty="0"/>
              <a:t>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559313" y="1602305"/>
            <a:ext cx="451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229</a:t>
            </a:r>
            <a:r>
              <a:rPr lang="hu-HU" sz="2400" dirty="0"/>
              <a:t> 000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867966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210520" y="2625054"/>
            <a:ext cx="246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Director and Country Officer in HU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584495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3 000+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243297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243296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88CA2-6CE8-9EC5-940A-E0A3003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4169664"/>
            <a:ext cx="3844622" cy="18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4246178" y="165448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6641592" y="444923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4277708" y="2105642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4277708" y="429300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6782322" y="2612871"/>
            <a:ext cx="27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Efficient 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5034455" y="305157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29736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62298" y="4578506"/>
            <a:ext cx="2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Time</a:t>
            </a:r>
            <a:r>
              <a:rPr lang="en-US" sz="2400" dirty="0"/>
              <a:t> ( in years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30DA8-61A2-6560-EF30-AA972E093911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670858" y="457850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493777" y="3013243"/>
            <a:ext cx="379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A22E"/>
                </a:solidFill>
              </a:rPr>
              <a:t>Usually at both payments an asset is transferred in the opposite direction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502499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474506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8319-9CEF-6BCB-4E4E-54FA88698FD0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218BF-1CC9-12F5-BCDC-5FE2A06424A6}"/>
              </a:ext>
            </a:extLst>
          </p:cNvPr>
          <p:cNvSpPr txBox="1"/>
          <p:nvPr/>
        </p:nvSpPr>
        <p:spPr>
          <a:xfrm>
            <a:off x="597933" y="1409021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562166" y="1739901"/>
            <a:ext cx="360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22E"/>
                </a:solidFill>
              </a:rPr>
              <a:t>something that has value</a:t>
            </a:r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181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1056076" y="2505306"/>
            <a:ext cx="9450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combination of assets</a:t>
            </a:r>
          </a:p>
          <a:p>
            <a:endParaRPr lang="en-US" sz="2400" dirty="0"/>
          </a:p>
          <a:p>
            <a:r>
              <a:rPr lang="en-US" sz="2400" dirty="0"/>
              <a:t>For example, 1 unit of MSFT and 1 unit of AAPL</a:t>
            </a:r>
          </a:p>
          <a:p>
            <a:endParaRPr lang="en-US" sz="2400" dirty="0"/>
          </a:p>
          <a:p>
            <a:r>
              <a:rPr lang="en-US" sz="2400" dirty="0"/>
              <a:t>Normalization to sum of weights = 1 gives :   0.5 MSFT + 0.5 AAPL</a:t>
            </a:r>
          </a:p>
          <a:p>
            <a:endParaRPr lang="en-US" sz="2400" dirty="0"/>
          </a:p>
          <a:p>
            <a:r>
              <a:rPr lang="en-US" sz="2400" dirty="0"/>
              <a:t>In this presentation :  only positive weights</a:t>
            </a:r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37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for a single asset )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37A9FC-81A9-B2AA-C4F1-14BB7D7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9" y="1335492"/>
            <a:ext cx="1143640" cy="1143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6834825" y="1444250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Any contract contains numbers</a:t>
            </a:r>
          </a:p>
          <a:p>
            <a:pPr algn="ctr"/>
            <a:r>
              <a:rPr lang="en-US" sz="2400" dirty="0"/>
              <a:t>that will be known only in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A3146-9F4B-8F1D-A187-D4E6276FD0D4}"/>
              </a:ext>
            </a:extLst>
          </p:cNvPr>
          <p:cNvSpPr txBox="1"/>
          <p:nvPr/>
        </p:nvSpPr>
        <p:spPr>
          <a:xfrm>
            <a:off x="342793" y="3193931"/>
            <a:ext cx="67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 quantifies the </a:t>
            </a:r>
            <a:r>
              <a:rPr lang="en-US" sz="2400" b="1" u="sng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of a </a:t>
            </a:r>
            <a:r>
              <a:rPr lang="en-US" sz="2400" b="1" u="sng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value,</a:t>
            </a:r>
          </a:p>
          <a:p>
            <a:pPr algn="ctr"/>
            <a:r>
              <a:rPr lang="en-US" sz="2400" dirty="0"/>
              <a:t>for example, the future price of an asset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6895-CB52-5F4C-791B-7ED95DFC4E12}"/>
              </a:ext>
            </a:extLst>
          </p:cNvPr>
          <p:cNvSpPr txBox="1"/>
          <p:nvPr/>
        </p:nvSpPr>
        <p:spPr>
          <a:xfrm>
            <a:off x="7732776" y="4024928"/>
            <a:ext cx="367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don’t know the future, but we can </a:t>
            </a:r>
            <a:r>
              <a:rPr lang="en-US" sz="2400" b="1" u="sng" dirty="0">
                <a:solidFill>
                  <a:srgbClr val="FF0000"/>
                </a:solidFill>
              </a:rPr>
              <a:t>forecast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3696-5BED-D3FC-9814-E7C90830D546}"/>
              </a:ext>
            </a:extLst>
          </p:cNvPr>
          <p:cNvSpPr txBox="1"/>
          <p:nvPr/>
        </p:nvSpPr>
        <p:spPr>
          <a:xfrm>
            <a:off x="71652" y="5255696"/>
            <a:ext cx="72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forecast for the uncertainty of an asset’s future price is the same asset’s </a:t>
            </a:r>
            <a:r>
              <a:rPr lang="en-US" sz="2400" b="1" u="sng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volatility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8806F7-3A2D-C22E-D25B-42BD502567CD}"/>
              </a:ext>
            </a:extLst>
          </p:cNvPr>
          <p:cNvCxnSpPr>
            <a:cxnSpLocks/>
          </p:cNvCxnSpPr>
          <p:nvPr/>
        </p:nvCxnSpPr>
        <p:spPr>
          <a:xfrm flipH="1">
            <a:off x="5187820" y="2486990"/>
            <a:ext cx="455894" cy="4464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0D7FF-C193-A1D1-B180-131B59E7F2EA}"/>
              </a:ext>
            </a:extLst>
          </p:cNvPr>
          <p:cNvCxnSpPr>
            <a:cxnSpLocks/>
          </p:cNvCxnSpPr>
          <p:nvPr/>
        </p:nvCxnSpPr>
        <p:spPr>
          <a:xfrm>
            <a:off x="7066419" y="3834882"/>
            <a:ext cx="500708" cy="3452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65010-687E-41A4-0660-85008B9EB7BC}"/>
              </a:ext>
            </a:extLst>
          </p:cNvPr>
          <p:cNvCxnSpPr>
            <a:cxnSpLocks/>
          </p:cNvCxnSpPr>
          <p:nvPr/>
        </p:nvCxnSpPr>
        <p:spPr>
          <a:xfrm flipH="1">
            <a:off x="7220742" y="4821065"/>
            <a:ext cx="512034" cy="3997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6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6" y="1602304"/>
            <a:ext cx="388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forecast the return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1224946" y="2709022"/>
            <a:ext cx="883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</a:t>
            </a:r>
            <a:r>
              <a:rPr lang="en-US" sz="2400" dirty="0"/>
              <a:t>  can be used for discounting</a:t>
            </a:r>
          </a:p>
          <a:p>
            <a:endParaRPr lang="en-US" sz="2400" dirty="0"/>
          </a:p>
          <a:p>
            <a:r>
              <a:rPr lang="en-US" sz="2400" dirty="0"/>
              <a:t>discounting can be applied to – for example – bond pricing</a:t>
            </a:r>
          </a:p>
        </p:txBody>
      </p:sp>
    </p:spTree>
    <p:extLst>
      <p:ext uri="{BB962C8B-B14F-4D97-AF65-F5344CB8AC3E}">
        <p14:creationId xmlns:p14="http://schemas.microsoft.com/office/powerpoint/2010/main" val="23889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582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232</cp:revision>
  <dcterms:created xsi:type="dcterms:W3CDTF">2024-07-16T18:53:27Z</dcterms:created>
  <dcterms:modified xsi:type="dcterms:W3CDTF">2024-09-03T14:51:23Z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91669d-c62a-41f9-9790-e463798003d8_Enabled">
    <vt:lpwstr>true</vt:lpwstr>
  </property>
  <property fmtid="{D5CDD505-2E9C-101B-9397-08002B2CF9AE}" pid="3" name="MSIP_Label_d291669d-c62a-41f9-9790-e463798003d8_SetDate">
    <vt:lpwstr>2024-08-08T18:22:06Z</vt:lpwstr>
  </property>
  <property fmtid="{D5CDD505-2E9C-101B-9397-08002B2CF9AE}" pid="4" name="MSIP_Label_d291669d-c62a-41f9-9790-e463798003d8_Method">
    <vt:lpwstr>Privileged</vt:lpwstr>
  </property>
  <property fmtid="{D5CDD505-2E9C-101B-9397-08002B2CF9AE}" pid="5" name="MSIP_Label_d291669d-c62a-41f9-9790-e463798003d8_Name">
    <vt:lpwstr>Public</vt:lpwstr>
  </property>
  <property fmtid="{D5CDD505-2E9C-101B-9397-08002B2CF9AE}" pid="6" name="MSIP_Label_d291669d-c62a-41f9-9790-e463798003d8_SiteId">
    <vt:lpwstr>1771ae17-e764-4e0f-a476-d4184d79a5d9</vt:lpwstr>
  </property>
  <property fmtid="{D5CDD505-2E9C-101B-9397-08002B2CF9AE}" pid="7" name="MSIP_Label_d291669d-c62a-41f9-9790-e463798003d8_ActionId">
    <vt:lpwstr>dc5ccc90-f528-4bd9-b9a5-103b4bf7078d</vt:lpwstr>
  </property>
  <property fmtid="{D5CDD505-2E9C-101B-9397-08002B2CF9AE}" pid="8" name="MSIP_Label_d291669d-c62a-41f9-9790-e463798003d8_ContentBits">
    <vt:lpwstr>0</vt:lpwstr>
  </property>
</Properties>
</file>