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5.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6.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7.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8.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EBD18D-5BFB-46BA-9896-426D43EFB303}">
  <a:tblStyle styleId="{BBEBD18D-5BFB-46BA-9896-426D43EFB303}" styleName="Table_0">
    <a:wholeTbl>
      <a:tcTxStyle b="off" i="off">
        <a:font>
          <a:latin typeface="Calibri"/>
          <a:ea typeface="Calibri"/>
          <a:cs typeface="Calibri"/>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1V>
    <a:band2V>
      <a:tcTxStyle b="off"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2"/>
          </a:solidFill>
        </a:fill>
      </a:tcStyle>
    </a:firstRow>
    <a:neCell>
      <a:tcTxStyle b="off" i="off"/>
      <a:tcStyle>
        <a:tcBdr/>
      </a:tcStyle>
    </a:neCell>
    <a:nwCell>
      <a:tcTxStyle b="off" i="off"/>
      <a:tcStyle>
        <a:tcBdr/>
      </a:tcStyle>
    </a:nwCell>
  </a:tblStyle>
  <a:tblStyle styleId="{2298E9D0-4503-4F01-9130-882FBCF6112C}" styleName="Table_1">
    <a:wholeTbl>
      <a:tcTxStyle b="off" i="off">
        <a:font>
          <a:latin typeface="Calibri"/>
          <a:ea typeface="Calibri"/>
          <a:cs typeface="Calibri"/>
        </a:font>
        <a:schemeClr val="dk1"/>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cBdr>
      </a:tcStyle>
    </a:band1V>
    <a:band2V>
      <a:tcTxStyle b="off"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3"/>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10-26T20:55:45.600" idx="1">
    <p:pos x="6000" y="0"/>
    <p:text>Ova kolona služi da naznači korisničke priče čija implementacija je imala neki interesantan aspekt, koji može uključiti:
- Pomoć nekog člana tima kog biste pohvalili
- Problem u komunikaciji, organizaciji ili nekom drugom aspektu posla koji se desio u vezi sa pričom (ne krivimo nikoga, hoćemo da identifikujemo i loše aspekte kako bi ih ispravili)
- Upotreba interesantnog tehničkog rešenja (npr. dizajn šablona, novog alata, ozbiljnog refaktorisanja)
-Nikola Luburić</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3-10-26T20:55:45.607" idx="2">
    <p:pos x="6000" y="0"/>
    <p:text>Ova kolona služi da naznači korisničke priče čija implementacija je imala neki interesantan aspekt, koji može uključiti:
- Pomoć nekog člana tima kog biste pohvalili
- Problem u komunikaciji, organizaciji ili nekom drugom aspektu posla koji se desio u vezi sa pričom (ne krivimo nikoga, hoćemo da identifikujemo i loše aspekte kako bi ih ispravili)
- Upotreba interesantnog tehničkog rešenja (npr. dizajn šablona, novog alata, ozbiljnog refaktorisanja)
-Nikola Luburić</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3-10-26T20:55:45.612" idx="3">
    <p:pos x="6000" y="0"/>
    <p:text>Ova kolona služi da naznači korisničke priče čija implementacija je imala neki interesantan aspekt, koji može uključiti:
- Pomoć nekog člana tima kog biste pohvalili
- Problem u komunikaciji, organizaciji ili nekom drugom aspektu posla koji se desio u vezi sa pričom (ne krivimo nikoga, hoćemo da identifikujemo i loše aspekte kako bi ih ispravili)
- Upotreba interesantnog tehničkog rešenja (npr. dizajn šablona, novog alata, ozbiljnog refaktorisanja)
-Nikola Luburić</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3-10-26T20:55:45.615" idx="4">
    <p:pos x="6000" y="0"/>
    <p:text>Ova kolona služi da naznači korisničke priče čija implementacija je imala neki interesantan aspekt, koji može uključiti:
- Pomoć nekog člana tima kog biste pohvalili
- Problem u komunikaciji, organizaciji ili nekom drugom aspektu posla koji se desio u vezi sa pričom (ne krivimo nikoga, hoćemo da identifikujemo i loše aspekte kako bi ih ispravili)
- Upotreba interesantnog tehničkog rešenja (npr. dizajn šablona, novog alata, ozbiljnog refaktorisanja)
-Nikola Luburić</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3-10-26T20:55:45.618" idx="5">
    <p:pos x="6000" y="0"/>
    <p:text>Ova kolona služi da naznači korisničke priče čija implementacija je imala neki interesantan aspekt, koji može uključiti:
- Pomoć nekog člana tima kog biste pohvalili
- Problem u komunikaciji, organizaciji ili nekom drugom aspektu posla koji se desio u vezi sa pričom (ne krivimo nikoga, hoćemo da identifikujemo i loše aspekte kako bi ih ispravili)
- Upotreba interesantnog tehničkog rešenja (npr. dizajn šablona, novog alata, ozbiljnog refaktorisanja)
-Nikola Luburić</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3-10-26T20:55:45.560" idx="6">
    <p:pos x="6000" y="0"/>
    <p:text>Ova kolona služi da naznači korisničke priče čija implementacija je imala neki interesantan aspekt, koji može uključiti:
- Pomoć nekog člana tima kog biste pohvalili
- Problem u komunikaciji, organizaciji ili nekom drugom aspektu posla koji se desio u vezi sa pričom (ne krivimo nikoga, hoćemo da identifikujemo i loše aspekte kako bi ih ispravili)
- Upotreba interesantnog tehničkog rešenja (npr. dizajn šablona, novog alata, ozbiljnog refaktorisanja)
-Nikola Luburić</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23-10-26T20:55:45.604" idx="7">
    <p:pos x="6000" y="0"/>
    <p:text>Ova kolona služi da naznači korisničke priče čija implementacija je imala neki interesantan aspekt, koji može uključiti:
- Pomoć nekog člana tima kog biste pohvalili
- Problem u komunikaciji, organizaciji ili nekom drugom aspektu posla koji se desio u vezi sa pričom (ne krivimo nikoga, hoćemo da identifikujemo i loše aspekte kako bi ih ispravili)
- Upotreba interesantnog tehničkog rešenja (npr. dizajn šablona, novog alata, ozbiljnog refaktorisanja)
-Nikola Luburić</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23-10-26T20:55:45.610" idx="8">
    <p:pos x="6000" y="0"/>
    <p:text>Ova kolona služi da naznači korisničke priče čija implementacija je imala neki interesantan aspekt, koji može uključiti:
- Pomoć nekog člana tima kog biste pohvalili
- Problem u komunikaciji, organizaciji ili nekom drugom aspektu posla koji se desio u vezi sa pričom (ne krivimo nikoga, hoćemo da identifikujemo i loše aspekte kako bi ih ispravili)
- Upotreba interesantnog tehničkog rešenja (npr. dizajn šablona, novog alata, ozbiljnog refaktorisanja)
-Nikola Luburić</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sr-Latn-R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93335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1</a:t>
            </a:fld>
            <a:endParaRPr/>
          </a:p>
        </p:txBody>
      </p:sp>
    </p:spTree>
    <p:extLst>
      <p:ext uri="{BB962C8B-B14F-4D97-AF65-F5344CB8AC3E}">
        <p14:creationId xmlns:p14="http://schemas.microsoft.com/office/powerpoint/2010/main" val="3035933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2" name="Google Shape;14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10</a:t>
            </a:fld>
            <a:endParaRPr/>
          </a:p>
        </p:txBody>
      </p:sp>
    </p:spTree>
    <p:extLst>
      <p:ext uri="{BB962C8B-B14F-4D97-AF65-F5344CB8AC3E}">
        <p14:creationId xmlns:p14="http://schemas.microsoft.com/office/powerpoint/2010/main" val="2061262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8" name="Google Shape;148;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11</a:t>
            </a:fld>
            <a:endParaRPr/>
          </a:p>
        </p:txBody>
      </p:sp>
    </p:spTree>
    <p:extLst>
      <p:ext uri="{BB962C8B-B14F-4D97-AF65-F5344CB8AC3E}">
        <p14:creationId xmlns:p14="http://schemas.microsoft.com/office/powerpoint/2010/main" val="643938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4" name="Google Shape;15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12</a:t>
            </a:fld>
            <a:endParaRPr/>
          </a:p>
        </p:txBody>
      </p:sp>
    </p:spTree>
    <p:extLst>
      <p:ext uri="{BB962C8B-B14F-4D97-AF65-F5344CB8AC3E}">
        <p14:creationId xmlns:p14="http://schemas.microsoft.com/office/powerpoint/2010/main" val="966281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0" name="Google Shape;160;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13</a:t>
            </a:fld>
            <a:endParaRPr/>
          </a:p>
        </p:txBody>
      </p:sp>
    </p:spTree>
    <p:extLst>
      <p:ext uri="{BB962C8B-B14F-4D97-AF65-F5344CB8AC3E}">
        <p14:creationId xmlns:p14="http://schemas.microsoft.com/office/powerpoint/2010/main" val="913059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66" name="Google Shape;16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14</a:t>
            </a:fld>
            <a:endParaRPr/>
          </a:p>
        </p:txBody>
      </p:sp>
    </p:spTree>
    <p:extLst>
      <p:ext uri="{BB962C8B-B14F-4D97-AF65-F5344CB8AC3E}">
        <p14:creationId xmlns:p14="http://schemas.microsoft.com/office/powerpoint/2010/main" val="1797593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72" name="Google Shape;172;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15</a:t>
            </a:fld>
            <a:endParaRPr/>
          </a:p>
        </p:txBody>
      </p:sp>
    </p:spTree>
    <p:extLst>
      <p:ext uri="{BB962C8B-B14F-4D97-AF65-F5344CB8AC3E}">
        <p14:creationId xmlns:p14="http://schemas.microsoft.com/office/powerpoint/2010/main" val="2843560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78" name="Google Shape;178;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16</a:t>
            </a:fld>
            <a:endParaRPr/>
          </a:p>
        </p:txBody>
      </p:sp>
    </p:spTree>
    <p:extLst>
      <p:ext uri="{BB962C8B-B14F-4D97-AF65-F5344CB8AC3E}">
        <p14:creationId xmlns:p14="http://schemas.microsoft.com/office/powerpoint/2010/main" val="3535854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4" name="Google Shape;184;p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17</a:t>
            </a:fld>
            <a:endParaRPr/>
          </a:p>
        </p:txBody>
      </p:sp>
    </p:spTree>
    <p:extLst>
      <p:ext uri="{BB962C8B-B14F-4D97-AF65-F5344CB8AC3E}">
        <p14:creationId xmlns:p14="http://schemas.microsoft.com/office/powerpoint/2010/main" val="2982199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18</a:t>
            </a:fld>
            <a:endParaRPr/>
          </a:p>
        </p:txBody>
      </p:sp>
    </p:spTree>
    <p:extLst>
      <p:ext uri="{BB962C8B-B14F-4D97-AF65-F5344CB8AC3E}">
        <p14:creationId xmlns:p14="http://schemas.microsoft.com/office/powerpoint/2010/main" val="812789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19</a:t>
            </a:fld>
            <a:endParaRPr/>
          </a:p>
        </p:txBody>
      </p:sp>
    </p:spTree>
    <p:extLst>
      <p:ext uri="{BB962C8B-B14F-4D97-AF65-F5344CB8AC3E}">
        <p14:creationId xmlns:p14="http://schemas.microsoft.com/office/powerpoint/2010/main" val="2988144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2</a:t>
            </a:fld>
            <a:endParaRPr/>
          </a:p>
        </p:txBody>
      </p:sp>
    </p:spTree>
    <p:extLst>
      <p:ext uri="{BB962C8B-B14F-4D97-AF65-F5344CB8AC3E}">
        <p14:creationId xmlns:p14="http://schemas.microsoft.com/office/powerpoint/2010/main" val="946880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20</a:t>
            </a:fld>
            <a:endParaRPr/>
          </a:p>
        </p:txBody>
      </p:sp>
    </p:spTree>
    <p:extLst>
      <p:ext uri="{BB962C8B-B14F-4D97-AF65-F5344CB8AC3E}">
        <p14:creationId xmlns:p14="http://schemas.microsoft.com/office/powerpoint/2010/main" val="253052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00" name="Google Shape;100;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3</a:t>
            </a:fld>
            <a:endParaRPr/>
          </a:p>
        </p:txBody>
      </p:sp>
    </p:spTree>
    <p:extLst>
      <p:ext uri="{BB962C8B-B14F-4D97-AF65-F5344CB8AC3E}">
        <p14:creationId xmlns:p14="http://schemas.microsoft.com/office/powerpoint/2010/main" val="563455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06" name="Google Shape;10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4</a:t>
            </a:fld>
            <a:endParaRPr/>
          </a:p>
        </p:txBody>
      </p:sp>
    </p:spTree>
    <p:extLst>
      <p:ext uri="{BB962C8B-B14F-4D97-AF65-F5344CB8AC3E}">
        <p14:creationId xmlns:p14="http://schemas.microsoft.com/office/powerpoint/2010/main" val="1007222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2" name="Google Shape;112;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5</a:t>
            </a:fld>
            <a:endParaRPr/>
          </a:p>
        </p:txBody>
      </p:sp>
    </p:spTree>
    <p:extLst>
      <p:ext uri="{BB962C8B-B14F-4D97-AF65-F5344CB8AC3E}">
        <p14:creationId xmlns:p14="http://schemas.microsoft.com/office/powerpoint/2010/main" val="1912035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8" name="Google Shape;11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6</a:t>
            </a:fld>
            <a:endParaRPr/>
          </a:p>
        </p:txBody>
      </p:sp>
    </p:spTree>
    <p:extLst>
      <p:ext uri="{BB962C8B-B14F-4D97-AF65-F5344CB8AC3E}">
        <p14:creationId xmlns:p14="http://schemas.microsoft.com/office/powerpoint/2010/main" val="915985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24" name="Google Shape;124;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7</a:t>
            </a:fld>
            <a:endParaRPr/>
          </a:p>
        </p:txBody>
      </p:sp>
    </p:spTree>
    <p:extLst>
      <p:ext uri="{BB962C8B-B14F-4D97-AF65-F5344CB8AC3E}">
        <p14:creationId xmlns:p14="http://schemas.microsoft.com/office/powerpoint/2010/main" val="1853370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30" name="Google Shape;13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8</a:t>
            </a:fld>
            <a:endParaRPr/>
          </a:p>
        </p:txBody>
      </p:sp>
    </p:spTree>
    <p:extLst>
      <p:ext uri="{BB962C8B-B14F-4D97-AF65-F5344CB8AC3E}">
        <p14:creationId xmlns:p14="http://schemas.microsoft.com/office/powerpoint/2010/main" val="4089414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36" name="Google Shape;136;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sr-Latn-RS"/>
              <a:t>9</a:t>
            </a:fld>
            <a:endParaRPr/>
          </a:p>
        </p:txBody>
      </p:sp>
    </p:spTree>
    <p:extLst>
      <p:ext uri="{BB962C8B-B14F-4D97-AF65-F5344CB8AC3E}">
        <p14:creationId xmlns:p14="http://schemas.microsoft.com/office/powerpoint/2010/main" val="563101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r-Latn-R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r-Latn-R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r-Latn-R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r-Latn-R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r-Latn-R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r-Latn-R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r-Latn-R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r-Latn-R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r-Latn-R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r-Latn-R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r-Latn-R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sr-Latn-R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3"/>
          <p:cNvSpPr/>
          <p:nvPr/>
        </p:nvSpPr>
        <p:spPr>
          <a:xfrm>
            <a:off x="336884" y="311449"/>
            <a:ext cx="4332307" cy="6179552"/>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13"/>
          <p:cNvSpPr txBox="1">
            <a:spLocks noGrp="1"/>
          </p:cNvSpPr>
          <p:nvPr>
            <p:ph type="ctrTitle"/>
          </p:nvPr>
        </p:nvSpPr>
        <p:spPr>
          <a:xfrm>
            <a:off x="742950" y="742951"/>
            <a:ext cx="3476625" cy="496252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FF"/>
              </a:buClr>
              <a:buSzPct val="100000"/>
              <a:buFont typeface="Calibri"/>
              <a:buNone/>
            </a:pPr>
            <a:r>
              <a:rPr lang="sr-Latn-RS" sz="4800" dirty="0">
                <a:solidFill>
                  <a:srgbClr val="FFFFFF"/>
                </a:solidFill>
                <a:latin typeface="Calibri"/>
                <a:ea typeface="Calibri"/>
                <a:cs typeface="Calibri"/>
                <a:sym typeface="Calibri"/>
              </a:rPr>
              <a:t>Izveštaj rada</a:t>
            </a:r>
            <a:br>
              <a:rPr lang="sr-Latn-RS" sz="4800" dirty="0">
                <a:solidFill>
                  <a:srgbClr val="FFFFFF"/>
                </a:solidFill>
                <a:latin typeface="Calibri"/>
                <a:ea typeface="Calibri"/>
                <a:cs typeface="Calibri"/>
                <a:sym typeface="Calibri"/>
              </a:rPr>
            </a:br>
            <a:r>
              <a:rPr lang="sr-Latn-RS" sz="4800" dirty="0">
                <a:solidFill>
                  <a:srgbClr val="FFFFFF"/>
                </a:solidFill>
                <a:latin typeface="Calibri"/>
                <a:ea typeface="Calibri"/>
                <a:cs typeface="Calibri"/>
                <a:sym typeface="Calibri"/>
              </a:rPr>
              <a:t>tima </a:t>
            </a:r>
            <a:r>
              <a:rPr lang="sr-Latn-RS" sz="4800" dirty="0">
                <a:solidFill>
                  <a:srgbClr val="FFFFFF"/>
                </a:solidFill>
              </a:rPr>
              <a:t>5</a:t>
            </a:r>
            <a:r>
              <a:rPr lang="sr-Latn-RS" sz="4800" dirty="0">
                <a:solidFill>
                  <a:srgbClr val="FFFFFF"/>
                </a:solidFill>
                <a:latin typeface="Calibri"/>
                <a:ea typeface="Calibri"/>
                <a:cs typeface="Calibri"/>
                <a:sym typeface="Calibri"/>
              </a:rPr>
              <a:t/>
            </a:r>
            <a:br>
              <a:rPr lang="sr-Latn-RS" sz="4800" dirty="0">
                <a:solidFill>
                  <a:srgbClr val="FFFFFF"/>
                </a:solidFill>
                <a:latin typeface="Calibri"/>
                <a:ea typeface="Calibri"/>
                <a:cs typeface="Calibri"/>
                <a:sym typeface="Calibri"/>
              </a:rPr>
            </a:br>
            <a:r>
              <a:rPr lang="sr-Latn-RS" sz="4800" dirty="0">
                <a:solidFill>
                  <a:srgbClr val="FFFFFF"/>
                </a:solidFill>
                <a:latin typeface="Calibri"/>
                <a:ea typeface="Calibri"/>
                <a:cs typeface="Calibri"/>
                <a:sym typeface="Calibri"/>
              </a:rPr>
              <a:t/>
            </a:r>
            <a:br>
              <a:rPr lang="sr-Latn-RS" sz="4800" dirty="0">
                <a:solidFill>
                  <a:srgbClr val="FFFFFF"/>
                </a:solidFill>
                <a:latin typeface="Calibri"/>
                <a:ea typeface="Calibri"/>
                <a:cs typeface="Calibri"/>
                <a:sym typeface="Calibri"/>
              </a:rPr>
            </a:br>
            <a:r>
              <a:rPr lang="sr-Latn-RS" sz="3600" dirty="0">
                <a:solidFill>
                  <a:srgbClr val="FFFFFF"/>
                </a:solidFill>
                <a:latin typeface="Calibri"/>
                <a:ea typeface="Calibri"/>
                <a:cs typeface="Calibri"/>
                <a:sym typeface="Calibri"/>
              </a:rPr>
              <a:t>Scrum masteri:</a:t>
            </a:r>
            <a:br>
              <a:rPr lang="sr-Latn-RS" sz="3600" dirty="0">
                <a:solidFill>
                  <a:srgbClr val="FFFFFF"/>
                </a:solidFill>
                <a:latin typeface="Calibri"/>
                <a:ea typeface="Calibri"/>
                <a:cs typeface="Calibri"/>
                <a:sym typeface="Calibri"/>
              </a:rPr>
            </a:br>
            <a:r>
              <a:rPr lang="en-US" sz="3600" dirty="0" smtClean="0">
                <a:solidFill>
                  <a:srgbClr val="FFFFFF"/>
                </a:solidFill>
              </a:rPr>
              <a:t>Strahinja Banjanac </a:t>
            </a:r>
            <a:r>
              <a:rPr lang="sr-Latn-RS" sz="3600" dirty="0" smtClean="0">
                <a:solidFill>
                  <a:srgbClr val="FFFFFF"/>
                </a:solidFill>
              </a:rPr>
              <a:t>RA </a:t>
            </a:r>
            <a:r>
              <a:rPr lang="en-US" sz="3600" dirty="0" smtClean="0">
                <a:solidFill>
                  <a:srgbClr val="FFFFFF"/>
                </a:solidFill>
              </a:rPr>
              <a:t>3</a:t>
            </a:r>
            <a:r>
              <a:rPr lang="sr-Latn-RS" sz="3600" dirty="0" smtClean="0">
                <a:solidFill>
                  <a:srgbClr val="FFFFFF"/>
                </a:solidFill>
              </a:rPr>
              <a:t>/2020</a:t>
            </a:r>
            <a:endParaRPr sz="3600" dirty="0">
              <a:solidFill>
                <a:srgbClr val="FFFFFF"/>
              </a:solidFill>
            </a:endParaRPr>
          </a:p>
          <a:p>
            <a:pPr marL="0" lvl="0" indent="0" algn="ctr" rtl="0">
              <a:lnSpc>
                <a:spcPct val="90000"/>
              </a:lnSpc>
              <a:spcBef>
                <a:spcPts val="0"/>
              </a:spcBef>
              <a:spcAft>
                <a:spcPts val="0"/>
              </a:spcAft>
              <a:buClr>
                <a:srgbClr val="FFFFFF"/>
              </a:buClr>
              <a:buSzPct val="133333"/>
              <a:buFont typeface="Calibri"/>
              <a:buNone/>
            </a:pPr>
            <a:r>
              <a:rPr lang="sr-Latn-RS" sz="3600" dirty="0">
                <a:solidFill>
                  <a:srgbClr val="FFFFFF"/>
                </a:solidFill>
              </a:rPr>
              <a:t>i</a:t>
            </a:r>
            <a:endParaRPr sz="3600" dirty="0">
              <a:solidFill>
                <a:srgbClr val="FFFFFF"/>
              </a:solidFill>
            </a:endParaRPr>
          </a:p>
          <a:p>
            <a:pPr marL="0" lvl="0" indent="0" algn="ctr" rtl="0">
              <a:lnSpc>
                <a:spcPct val="90000"/>
              </a:lnSpc>
              <a:spcBef>
                <a:spcPts val="0"/>
              </a:spcBef>
              <a:spcAft>
                <a:spcPts val="0"/>
              </a:spcAft>
              <a:buClr>
                <a:srgbClr val="FFFFFF"/>
              </a:buClr>
              <a:buSzPct val="133333"/>
              <a:buFont typeface="Calibri"/>
              <a:buNone/>
            </a:pPr>
            <a:r>
              <a:rPr lang="en-US" sz="3600" dirty="0" err="1" smtClean="0">
                <a:solidFill>
                  <a:srgbClr val="FFFFFF"/>
                </a:solidFill>
              </a:rPr>
              <a:t>Jelena</a:t>
            </a:r>
            <a:r>
              <a:rPr lang="en-US" sz="3600" dirty="0" smtClean="0">
                <a:solidFill>
                  <a:srgbClr val="FFFFFF"/>
                </a:solidFill>
              </a:rPr>
              <a:t> </a:t>
            </a:r>
            <a:r>
              <a:rPr lang="en-US" sz="3600" dirty="0" err="1" smtClean="0">
                <a:solidFill>
                  <a:srgbClr val="FFFFFF"/>
                </a:solidFill>
              </a:rPr>
              <a:t>Blanu</a:t>
            </a:r>
            <a:r>
              <a:rPr lang="sr-Latn-RS" sz="3600" dirty="0" smtClean="0">
                <a:solidFill>
                  <a:srgbClr val="FFFFFF"/>
                </a:solidFill>
              </a:rPr>
              <a:t>ša </a:t>
            </a:r>
            <a:br>
              <a:rPr lang="sr-Latn-RS" sz="3600" dirty="0" smtClean="0">
                <a:solidFill>
                  <a:srgbClr val="FFFFFF"/>
                </a:solidFill>
              </a:rPr>
            </a:br>
            <a:r>
              <a:rPr lang="sr-Latn-RS" sz="3600" dirty="0" smtClean="0">
                <a:solidFill>
                  <a:srgbClr val="FFFFFF"/>
                </a:solidFill>
              </a:rPr>
              <a:t>RA </a:t>
            </a:r>
            <a:r>
              <a:rPr lang="sr-Latn-RS" sz="3600" dirty="0" smtClean="0">
                <a:solidFill>
                  <a:srgbClr val="FFFFFF"/>
                </a:solidFill>
              </a:rPr>
              <a:t>100</a:t>
            </a:r>
            <a:r>
              <a:rPr lang="sr-Latn-RS" sz="3600" dirty="0" smtClean="0">
                <a:solidFill>
                  <a:srgbClr val="FFFFFF"/>
                </a:solidFill>
              </a:rPr>
              <a:t>/2020</a:t>
            </a:r>
            <a:endParaRPr sz="360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aphicFrame>
        <p:nvGraphicFramePr>
          <p:cNvPr id="144" name="Google Shape;144;p22"/>
          <p:cNvGraphicFramePr/>
          <p:nvPr>
            <p:extLst>
              <p:ext uri="{D42A27DB-BD31-4B8C-83A1-F6EECF244321}">
                <p14:modId xmlns:p14="http://schemas.microsoft.com/office/powerpoint/2010/main" val="990310817"/>
              </p:ext>
            </p:extLst>
          </p:nvPr>
        </p:nvGraphicFramePr>
        <p:xfrm>
          <a:off x="0" y="-25054"/>
          <a:ext cx="12204200" cy="5636035"/>
        </p:xfrm>
        <a:graphic>
          <a:graphicData uri="http://schemas.openxmlformats.org/drawingml/2006/table">
            <a:tbl>
              <a:tblPr firstRow="1" bandRow="1">
                <a:noFill/>
                <a:tableStyleId>{BBEBD18D-5BFB-46BA-9896-426D43EFB303}</a:tableStyleId>
              </a:tblPr>
              <a:tblGrid>
                <a:gridCol w="2079325"/>
                <a:gridCol w="7784000"/>
                <a:gridCol w="2340875"/>
              </a:tblGrid>
              <a:tr h="590225">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dirty="0">
                          <a:latin typeface="Arial"/>
                          <a:ea typeface="Arial"/>
                          <a:cs typeface="Arial"/>
                          <a:sym typeface="Arial"/>
                        </a:rPr>
                        <a:t>Član tima</a:t>
                      </a:r>
                      <a:endParaRPr sz="24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Kratak opis preuzete priče</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a:latin typeface="Arial"/>
                          <a:ea typeface="Arial"/>
                          <a:cs typeface="Arial"/>
                          <a:sym typeface="Arial"/>
                        </a:rPr>
                        <a:t>Nešto za istaći?</a:t>
                      </a:r>
                      <a:endParaRPr sz="2400" u="none" strike="noStrike" cap="none">
                        <a:latin typeface="Arial"/>
                        <a:ea typeface="Arial"/>
                        <a:cs typeface="Arial"/>
                        <a:sym typeface="Arial"/>
                      </a:endParaRPr>
                    </a:p>
                  </a:txBody>
                  <a:tcPr marL="91450" marR="91450" marT="45725" marB="45725" anchor="ctr"/>
                </a:tc>
              </a:tr>
              <a:tr h="402300">
                <a:tc rowSpan="8">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Jovan Šarac</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RA 111/2020</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r>
                        <a:rPr lang="en-US" sz="1800" dirty="0" err="1" smtClean="0"/>
                        <a:t>Upravljanje</a:t>
                      </a:r>
                      <a:r>
                        <a:rPr lang="en-US" sz="1800" dirty="0" smtClean="0"/>
                        <a:t> </a:t>
                      </a:r>
                      <a:r>
                        <a:rPr lang="en-US" sz="1800" dirty="0" err="1" smtClean="0"/>
                        <a:t>recenzijama</a:t>
                      </a:r>
                      <a:r>
                        <a:rPr lang="en-US" sz="1800" dirty="0" smtClean="0"/>
                        <a:t> </a:t>
                      </a:r>
                      <a:r>
                        <a:rPr lang="en-US" sz="1800" dirty="0" err="1" smtClean="0"/>
                        <a:t>za</a:t>
                      </a:r>
                      <a:r>
                        <a:rPr lang="en-US" sz="1800" dirty="0" smtClean="0"/>
                        <a:t> </a:t>
                      </a:r>
                      <a:r>
                        <a:rPr lang="en-US" sz="1800" dirty="0" err="1" smtClean="0"/>
                        <a:t>neku</a:t>
                      </a:r>
                      <a:r>
                        <a:rPr lang="en-US" sz="1800" dirty="0" smtClean="0"/>
                        <a:t> </a:t>
                      </a:r>
                      <a:r>
                        <a:rPr lang="en-US" sz="1800" dirty="0" err="1" smtClean="0"/>
                        <a:t>turu</a:t>
                      </a:r>
                      <a:r>
                        <a:rPr lang="en-US" sz="1800" dirty="0" smtClean="0"/>
                        <a:t> </a:t>
                      </a:r>
                      <a:r>
                        <a:rPr lang="en-US" sz="1800" dirty="0" err="1" smtClean="0"/>
                        <a:t>treba</a:t>
                      </a:r>
                      <a:r>
                        <a:rPr lang="en-US" sz="1800" dirty="0" smtClean="0"/>
                        <a:t> da </a:t>
                      </a:r>
                      <a:r>
                        <a:rPr lang="en-US" sz="1800" dirty="0" err="1" smtClean="0"/>
                        <a:t>bude</a:t>
                      </a:r>
                      <a:r>
                        <a:rPr lang="en-US" sz="1800" dirty="0" smtClean="0"/>
                        <a:t> </a:t>
                      </a:r>
                      <a:r>
                        <a:rPr lang="en-US" sz="1800" dirty="0" err="1" smtClean="0"/>
                        <a:t>na</a:t>
                      </a:r>
                      <a:r>
                        <a:rPr lang="en-US" sz="1800" dirty="0" smtClean="0"/>
                        <a:t> </a:t>
                      </a:r>
                      <a:r>
                        <a:rPr lang="en-US" sz="1800" dirty="0" err="1" smtClean="0"/>
                        <a:t>stranici</a:t>
                      </a:r>
                      <a:r>
                        <a:rPr lang="en-US" sz="1800" dirty="0" smtClean="0"/>
                        <a:t> </a:t>
                      </a:r>
                      <a:r>
                        <a:rPr lang="en-US" sz="1800" dirty="0" err="1" smtClean="0"/>
                        <a:t>gde</a:t>
                      </a:r>
                      <a:r>
                        <a:rPr lang="en-US" sz="1800" dirty="0" smtClean="0"/>
                        <a:t> se </a:t>
                      </a:r>
                      <a:r>
                        <a:rPr lang="en-US" sz="1800" dirty="0" err="1" smtClean="0"/>
                        <a:t>prikazuje</a:t>
                      </a:r>
                      <a:r>
                        <a:rPr lang="en-US" sz="1800" dirty="0" smtClean="0"/>
                        <a:t> ta </a:t>
                      </a:r>
                      <a:r>
                        <a:rPr lang="en-US" sz="1800" dirty="0" err="1" smtClean="0"/>
                        <a:t>tura</a:t>
                      </a:r>
                      <a:r>
                        <a:rPr lang="en-US" sz="1800" dirty="0" smtClean="0"/>
                        <a:t> </a:t>
                      </a:r>
                      <a:r>
                        <a:rPr lang="en-US" sz="1800" dirty="0" err="1" smtClean="0"/>
                        <a:t>i</a:t>
                      </a:r>
                      <a:r>
                        <a:rPr lang="en-US" sz="1800" dirty="0" smtClean="0"/>
                        <a:t> </a:t>
                      </a:r>
                      <a:r>
                        <a:rPr lang="en-US" sz="1800" dirty="0" err="1" smtClean="0"/>
                        <a:t>na</a:t>
                      </a:r>
                      <a:r>
                        <a:rPr lang="en-US" sz="1800" dirty="0" smtClean="0"/>
                        <a:t> </a:t>
                      </a:r>
                      <a:r>
                        <a:rPr lang="en-US" sz="1800" dirty="0" err="1" smtClean="0"/>
                        <a:t>stranici</a:t>
                      </a:r>
                      <a:r>
                        <a:rPr lang="en-US" sz="1800" dirty="0" smtClean="0"/>
                        <a:t> </a:t>
                      </a:r>
                      <a:r>
                        <a:rPr lang="en-US" sz="1800" dirty="0" err="1" smtClean="0"/>
                        <a:t>gde</a:t>
                      </a:r>
                      <a:r>
                        <a:rPr lang="en-US" sz="1800" dirty="0" smtClean="0"/>
                        <a:t> se </a:t>
                      </a:r>
                      <a:r>
                        <a:rPr lang="en-US" sz="1800" dirty="0" err="1" smtClean="0"/>
                        <a:t>završava</a:t>
                      </a:r>
                      <a:r>
                        <a:rPr lang="en-US" sz="1800" dirty="0" smtClean="0"/>
                        <a:t> </a:t>
                      </a:r>
                      <a:r>
                        <a:rPr lang="en-US" sz="1800" dirty="0" err="1" smtClean="0"/>
                        <a:t>izvršavanje</a:t>
                      </a:r>
                      <a:r>
                        <a:rPr lang="en-US" sz="1800" dirty="0" smtClean="0"/>
                        <a:t> </a:t>
                      </a:r>
                      <a:r>
                        <a:rPr lang="en-US" sz="1800" dirty="0" err="1" smtClean="0"/>
                        <a:t>ture</a:t>
                      </a:r>
                      <a:r>
                        <a:rPr lang="en-US" sz="1800" dirty="0" smtClean="0"/>
                        <a:t>.</a:t>
                      </a:r>
                      <a:endParaRPr lang="en-US" sz="1800"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latin typeface="Arial"/>
                          <a:ea typeface="Arial"/>
                          <a:cs typeface="Arial"/>
                          <a:sym typeface="Arial"/>
                        </a:rPr>
                        <a:t>Pohvale za oba scrum mastera na veoma dobroj organizaciji  i raspodjeli posla unutar tima, kao i azurnosti i aktivnosti na projektu</a:t>
                      </a:r>
                      <a:endParaRPr sz="1800" u="none" strike="noStrike" cap="none" dirty="0">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sr-Latn-RS" sz="1800" u="none" strike="noStrike" cap="none" dirty="0" smtClean="0">
                          <a:latin typeface="Arial"/>
                          <a:ea typeface="Arial"/>
                          <a:cs typeface="Arial"/>
                          <a:sym typeface="Arial"/>
                        </a:rPr>
                        <a:t>Ugrađivanje</a:t>
                      </a:r>
                      <a:r>
                        <a:rPr lang="sr-Latn-RS" sz="1800" u="none" strike="noStrike" cap="none" baseline="0" dirty="0" smtClean="0">
                          <a:latin typeface="Arial"/>
                          <a:ea typeface="Arial"/>
                          <a:cs typeface="Arial"/>
                          <a:sym typeface="Arial"/>
                        </a:rPr>
                        <a:t> Google </a:t>
                      </a:r>
                      <a:r>
                        <a:rPr lang="en-US" sz="1800" dirty="0" smtClean="0">
                          <a:latin typeface="+mn-lt"/>
                        </a:rPr>
                        <a:t>Analytics </a:t>
                      </a:r>
                      <a:r>
                        <a:rPr lang="sr-Latn-RS" sz="1800" dirty="0" smtClean="0">
                          <a:latin typeface="+mn-lt"/>
                        </a:rPr>
                        <a:t>u našu aplikaciju</a:t>
                      </a:r>
                      <a:endParaRPr lang="en-US" sz="1800" dirty="0" smtClean="0">
                        <a:latin typeface="+mn-lt"/>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aphicFrame>
        <p:nvGraphicFramePr>
          <p:cNvPr id="150" name="Google Shape;150;p23"/>
          <p:cNvGraphicFramePr/>
          <p:nvPr>
            <p:extLst>
              <p:ext uri="{D42A27DB-BD31-4B8C-83A1-F6EECF244321}">
                <p14:modId xmlns:p14="http://schemas.microsoft.com/office/powerpoint/2010/main" val="3192935764"/>
              </p:ext>
            </p:extLst>
          </p:nvPr>
        </p:nvGraphicFramePr>
        <p:xfrm>
          <a:off x="0" y="-25054"/>
          <a:ext cx="12204200" cy="6668635"/>
        </p:xfrm>
        <a:graphic>
          <a:graphicData uri="http://schemas.openxmlformats.org/drawingml/2006/table">
            <a:tbl>
              <a:tblPr firstRow="1" bandRow="1">
                <a:noFill/>
                <a:tableStyleId>{BBEBD18D-5BFB-46BA-9896-426D43EFB303}</a:tableStyleId>
              </a:tblPr>
              <a:tblGrid>
                <a:gridCol w="2079325"/>
                <a:gridCol w="7784000"/>
                <a:gridCol w="2340875"/>
              </a:tblGrid>
              <a:tr h="590225">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dirty="0">
                          <a:latin typeface="Arial"/>
                          <a:ea typeface="Arial"/>
                          <a:cs typeface="Arial"/>
                          <a:sym typeface="Arial"/>
                        </a:rPr>
                        <a:t>Član tima</a:t>
                      </a:r>
                      <a:endParaRPr sz="24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Kratak opis preuzete priče</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a:latin typeface="Arial"/>
                          <a:ea typeface="Arial"/>
                          <a:cs typeface="Arial"/>
                          <a:sym typeface="Arial"/>
                        </a:rPr>
                        <a:t>Nešto za istaći?</a:t>
                      </a:r>
                      <a:endParaRPr sz="2400" u="none" strike="noStrike" cap="none">
                        <a:latin typeface="Arial"/>
                        <a:ea typeface="Arial"/>
                        <a:cs typeface="Arial"/>
                        <a:sym typeface="Arial"/>
                      </a:endParaRPr>
                    </a:p>
                  </a:txBody>
                  <a:tcPr marL="91450" marR="91450" marT="45725" marB="45725" anchor="ctr"/>
                </a:tc>
              </a:tr>
              <a:tr h="388225">
                <a:tc rowSpan="8">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Uroš Jevtić</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RA 142/2020</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sr-Cyrl-RS" sz="1800" u="none" strike="noStrike" cap="none" dirty="0" smtClean="0">
                          <a:latin typeface="Arial"/>
                          <a:ea typeface="Arial"/>
                          <a:cs typeface="Arial"/>
                          <a:sym typeface="Arial"/>
                        </a:rPr>
                        <a:t>А</a:t>
                      </a:r>
                      <a:r>
                        <a:rPr lang="sr-Latn-RS" sz="1800" u="none" strike="noStrike" cap="none" dirty="0" smtClean="0">
                          <a:latin typeface="Arial"/>
                          <a:ea typeface="Arial"/>
                          <a:cs typeface="Arial"/>
                          <a:sym typeface="Arial"/>
                        </a:rPr>
                        <a:t>utor kreira javne kljucne tacke koje ce bite vidljive svim korisnicima kada ih administrator</a:t>
                      </a:r>
                      <a:r>
                        <a:rPr lang="sr-Cyrl-RS" sz="1800" u="none" strike="noStrike" cap="none" dirty="0" smtClean="0">
                          <a:latin typeface="Arial"/>
                          <a:ea typeface="Arial"/>
                          <a:cs typeface="Arial"/>
                          <a:sym typeface="Arial"/>
                        </a:rPr>
                        <a:t> </a:t>
                      </a:r>
                      <a:r>
                        <a:rPr lang="sr-Latn-RS" sz="1800" u="none" strike="noStrike" cap="none" dirty="0" smtClean="0">
                          <a:latin typeface="Arial"/>
                          <a:ea typeface="Arial"/>
                          <a:cs typeface="Arial"/>
                          <a:sym typeface="Arial"/>
                        </a:rPr>
                        <a:t>odobri</a:t>
                      </a: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err="1" smtClean="0">
                          <a:latin typeface="Arial"/>
                          <a:ea typeface="Arial"/>
                          <a:cs typeface="Arial"/>
                          <a:sym typeface="Arial"/>
                        </a:rPr>
                        <a:t>Pohvalio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bih</a:t>
                      </a:r>
                      <a:r>
                        <a:rPr lang="en-US" sz="1800" u="none" strike="noStrike" cap="none" dirty="0" smtClean="0">
                          <a:latin typeface="Arial"/>
                          <a:ea typeface="Arial"/>
                          <a:cs typeface="Arial"/>
                          <a:sym typeface="Arial"/>
                        </a:rPr>
                        <a:t> scrum </a:t>
                      </a:r>
                      <a:r>
                        <a:rPr lang="en-US" sz="1800" u="none" strike="noStrike" cap="none" dirty="0" err="1" smtClean="0">
                          <a:latin typeface="Arial"/>
                          <a:ea typeface="Arial"/>
                          <a:cs typeface="Arial"/>
                          <a:sym typeface="Arial"/>
                        </a:rPr>
                        <a:t>mastere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koji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nam</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dosta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pomogli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oko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organizacije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uvek</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bili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dostupni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za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pomoc</a:t>
                      </a:r>
                      <a:r>
                        <a:rPr lang="en-US" sz="1800" u="none" strike="noStrike" cap="none" dirty="0" smtClean="0">
                          <a:latin typeface="Arial"/>
                          <a:ea typeface="Arial"/>
                          <a:cs typeface="Arial"/>
                          <a:sym typeface="Arial"/>
                        </a:rPr>
                        <a:t>. </a:t>
                      </a:r>
                      <a:endParaRPr sz="1800" u="none" strike="noStrike" cap="none" dirty="0">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Arial"/>
                        <a:buNone/>
                        <a:tabLst/>
                        <a:defRPr/>
                      </a:pPr>
                      <a:r>
                        <a:rPr lang="sr-Cyrl-RS" sz="1800" u="none" strike="noStrike" cap="none" dirty="0" smtClean="0">
                          <a:latin typeface="Arial"/>
                          <a:ea typeface="Arial"/>
                          <a:cs typeface="Arial"/>
                          <a:sym typeface="Arial"/>
                        </a:rPr>
                        <a:t>К</a:t>
                      </a:r>
                      <a:r>
                        <a:rPr lang="sr-Latn-RS" sz="1800" u="none" strike="noStrike" cap="none" dirty="0" smtClean="0">
                          <a:latin typeface="Arial"/>
                          <a:ea typeface="Arial"/>
                          <a:cs typeface="Arial"/>
                          <a:sym typeface="Arial"/>
                        </a:rPr>
                        <a:t>ada turista stigne do odredjene kljucne tacke otkljucava mu se tajna te kljucne tacke</a:t>
                      </a:r>
                    </a:p>
                    <a:p>
                      <a:pPr marL="0" marR="0" lvl="0" indent="0" algn="l" rtl="0">
                        <a:lnSpc>
                          <a:spcPct val="100000"/>
                        </a:lnSpc>
                        <a:spcBef>
                          <a:spcPts val="0"/>
                        </a:spcBef>
                        <a:spcAft>
                          <a:spcPts val="0"/>
                        </a:spcAft>
                        <a:buClr>
                          <a:schemeClr val="dk1"/>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Arial"/>
                        <a:buNone/>
                        <a:tabLst/>
                        <a:defRPr/>
                      </a:pPr>
                      <a:r>
                        <a:rPr lang="en-US" sz="1800" u="none" strike="noStrike" cap="none" dirty="0" err="1" smtClean="0">
                          <a:latin typeface="Arial"/>
                          <a:ea typeface="Arial"/>
                          <a:cs typeface="Arial"/>
                          <a:sym typeface="Arial"/>
                        </a:rPr>
                        <a:t>Takodje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pohvalio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bih</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Luku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Leopoldinu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Marka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Radetica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koji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su</a:t>
                      </a:r>
                      <a:r>
                        <a:rPr lang="en-US" sz="1800" u="none" strike="noStrike" cap="none" dirty="0" smtClean="0">
                          <a:latin typeface="Arial"/>
                          <a:ea typeface="Arial"/>
                          <a:cs typeface="Arial"/>
                          <a:sym typeface="Arial"/>
                        </a:rPr>
                        <a:t> mi </a:t>
                      </a:r>
                      <a:r>
                        <a:rPr lang="en-US" sz="1800" u="none" strike="noStrike" cap="none" dirty="0" err="1" smtClean="0">
                          <a:latin typeface="Arial"/>
                          <a:ea typeface="Arial"/>
                          <a:cs typeface="Arial"/>
                          <a:sym typeface="Arial"/>
                        </a:rPr>
                        <a:t>dosta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pomogli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prilikom</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rada</a:t>
                      </a:r>
                      <a:r>
                        <a:rPr lang="en-US" sz="1800" u="none" strike="noStrike" cap="none" dirty="0" smtClean="0">
                          <a:latin typeface="Arial"/>
                          <a:ea typeface="Arial"/>
                          <a:cs typeface="Arial"/>
                          <a:sym typeface="Arial"/>
                        </a:rPr>
                        <a:t>.</a:t>
                      </a:r>
                    </a:p>
                    <a:p>
                      <a:pPr marL="0" marR="0" lvl="0" indent="0" algn="l" rtl="0">
                        <a:lnSpc>
                          <a:spcPct val="100000"/>
                        </a:lnSpc>
                        <a:spcBef>
                          <a:spcPts val="0"/>
                        </a:spcBef>
                        <a:spcAft>
                          <a:spcPts val="0"/>
                        </a:spcAft>
                        <a:buClr>
                          <a:schemeClr val="dk1"/>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aphicFrame>
        <p:nvGraphicFramePr>
          <p:cNvPr id="156" name="Google Shape;156;p24"/>
          <p:cNvGraphicFramePr/>
          <p:nvPr>
            <p:extLst>
              <p:ext uri="{D42A27DB-BD31-4B8C-83A1-F6EECF244321}">
                <p14:modId xmlns:p14="http://schemas.microsoft.com/office/powerpoint/2010/main" val="700252257"/>
              </p:ext>
            </p:extLst>
          </p:nvPr>
        </p:nvGraphicFramePr>
        <p:xfrm>
          <a:off x="0" y="-25054"/>
          <a:ext cx="12204200" cy="4502225"/>
        </p:xfrm>
        <a:graphic>
          <a:graphicData uri="http://schemas.openxmlformats.org/drawingml/2006/table">
            <a:tbl>
              <a:tblPr firstRow="1" bandRow="1">
                <a:noFill/>
                <a:tableStyleId>{BBEBD18D-5BFB-46BA-9896-426D43EFB303}</a:tableStyleId>
              </a:tblPr>
              <a:tblGrid>
                <a:gridCol w="2079325"/>
                <a:gridCol w="7784000"/>
                <a:gridCol w="2340875"/>
              </a:tblGrid>
              <a:tr h="590225">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dirty="0">
                          <a:latin typeface="Arial"/>
                          <a:ea typeface="Arial"/>
                          <a:cs typeface="Arial"/>
                          <a:sym typeface="Arial"/>
                        </a:rPr>
                        <a:t>Član tima</a:t>
                      </a:r>
                      <a:endParaRPr sz="24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Kratak opis preuzete priče</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a:latin typeface="Arial"/>
                          <a:ea typeface="Arial"/>
                          <a:cs typeface="Arial"/>
                          <a:sym typeface="Arial"/>
                        </a:rPr>
                        <a:t>Nešto za istaći?</a:t>
                      </a:r>
                      <a:endParaRPr sz="2400" u="none" strike="noStrike" cap="none">
                        <a:latin typeface="Arial"/>
                        <a:ea typeface="Arial"/>
                        <a:cs typeface="Arial"/>
                        <a:sym typeface="Arial"/>
                      </a:endParaRPr>
                    </a:p>
                  </a:txBody>
                  <a:tcPr marL="91450" marR="91450" marT="45725" marB="45725" anchor="ctr"/>
                </a:tc>
              </a:tr>
              <a:tr h="402300">
                <a:tc rowSpan="8">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Filip Đokić</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RA 204/2020</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latin typeface="Arial"/>
                          <a:ea typeface="Arial"/>
                          <a:cs typeface="Arial"/>
                          <a:sym typeface="Arial"/>
                        </a:rPr>
                        <a:t>Kao turista, želim da na stranici simulatora sa mapom vidim svoju trenutnu i klikom definišem novu lokaciju, kako bi sistem u svakom trenutku znao gde se nalazim.</a:t>
                      </a: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latin typeface="Arial"/>
                          <a:ea typeface="Arial"/>
                          <a:cs typeface="Arial"/>
                          <a:sym typeface="Arial"/>
                        </a:rPr>
                        <a:t>Saradnja između</a:t>
                      </a:r>
                      <a:r>
                        <a:rPr lang="sr-Latn-RS" sz="1800" u="none" strike="noStrike" cap="none" baseline="0" dirty="0" smtClean="0">
                          <a:latin typeface="Arial"/>
                          <a:ea typeface="Arial"/>
                          <a:cs typeface="Arial"/>
                          <a:sym typeface="Arial"/>
                        </a:rPr>
                        <a:t> članova tima je na zavidnom nivou</a:t>
                      </a:r>
                      <a:endParaRPr sz="1800" u="none" strike="noStrike" cap="none" dirty="0">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dirty="0" err="1" smtClean="0">
                          <a:latin typeface="Arial"/>
                          <a:ea typeface="Arial"/>
                          <a:cs typeface="Arial"/>
                          <a:sym typeface="Arial"/>
                        </a:rPr>
                        <a:t>Nakon</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dodavanja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ture</a:t>
                      </a:r>
                      <a:r>
                        <a:rPr lang="en-US" sz="1800" u="none" strike="noStrike" cap="none" dirty="0" smtClean="0">
                          <a:latin typeface="Arial"/>
                          <a:ea typeface="Arial"/>
                          <a:cs typeface="Arial"/>
                          <a:sym typeface="Arial"/>
                        </a:rPr>
                        <a:t> u shopping cart, </a:t>
                      </a:r>
                      <a:r>
                        <a:rPr lang="en-US" sz="1800" u="none" strike="noStrike" cap="none" dirty="0" err="1" smtClean="0">
                          <a:latin typeface="Arial"/>
                          <a:ea typeface="Arial"/>
                          <a:cs typeface="Arial"/>
                          <a:sym typeface="Arial"/>
                        </a:rPr>
                        <a:t>omogućiti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prikaz</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dodatih</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tura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računanje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ukupne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cene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tura</a:t>
                      </a:r>
                      <a:r>
                        <a:rPr lang="en-US" sz="1800" u="none" strike="noStrike" cap="none" dirty="0" smtClean="0">
                          <a:latin typeface="Arial"/>
                          <a:ea typeface="Arial"/>
                          <a:cs typeface="Arial"/>
                          <a:sym typeface="Arial"/>
                        </a:rPr>
                        <a:t>(</a:t>
                      </a:r>
                      <a:r>
                        <a:rPr lang="en-US" sz="1800" u="none" strike="noStrike" cap="none" dirty="0" err="1" smtClean="0">
                          <a:latin typeface="Arial"/>
                          <a:ea typeface="Arial"/>
                          <a:cs typeface="Arial"/>
                          <a:sym typeface="Arial"/>
                        </a:rPr>
                        <a:t>saldo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brisanje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ture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iz</a:t>
                      </a:r>
                      <a:r>
                        <a:rPr lang="en-US" sz="1800" u="none" strike="noStrike" cap="none" dirty="0" smtClean="0">
                          <a:latin typeface="Arial"/>
                          <a:ea typeface="Arial"/>
                          <a:cs typeface="Arial"/>
                          <a:sym typeface="Arial"/>
                        </a:rPr>
                        <a:t> shopping carta.</a:t>
                      </a: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aphicFrame>
        <p:nvGraphicFramePr>
          <p:cNvPr id="162" name="Google Shape;162;p25"/>
          <p:cNvGraphicFramePr/>
          <p:nvPr>
            <p:extLst>
              <p:ext uri="{D42A27DB-BD31-4B8C-83A1-F6EECF244321}">
                <p14:modId xmlns:p14="http://schemas.microsoft.com/office/powerpoint/2010/main" val="1541960955"/>
              </p:ext>
            </p:extLst>
          </p:nvPr>
        </p:nvGraphicFramePr>
        <p:xfrm>
          <a:off x="0" y="-25054"/>
          <a:ext cx="12204200" cy="4770850"/>
        </p:xfrm>
        <a:graphic>
          <a:graphicData uri="http://schemas.openxmlformats.org/drawingml/2006/table">
            <a:tbl>
              <a:tblPr firstRow="1" bandRow="1">
                <a:noFill/>
                <a:tableStyleId>{BBEBD18D-5BFB-46BA-9896-426D43EFB303}</a:tableStyleId>
              </a:tblPr>
              <a:tblGrid>
                <a:gridCol w="2079325"/>
                <a:gridCol w="7784000"/>
                <a:gridCol w="2340875"/>
              </a:tblGrid>
              <a:tr h="590225">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dirty="0">
                          <a:latin typeface="Arial"/>
                          <a:ea typeface="Arial"/>
                          <a:cs typeface="Arial"/>
                          <a:sym typeface="Arial"/>
                        </a:rPr>
                        <a:t>Član tima</a:t>
                      </a:r>
                      <a:endParaRPr sz="24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Kratak opis preuzete priče</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a:latin typeface="Arial"/>
                          <a:ea typeface="Arial"/>
                          <a:cs typeface="Arial"/>
                          <a:sym typeface="Arial"/>
                        </a:rPr>
                        <a:t>Nešto za istaći?</a:t>
                      </a:r>
                      <a:endParaRPr sz="2400" u="none" strike="noStrike" cap="none">
                        <a:latin typeface="Arial"/>
                        <a:ea typeface="Arial"/>
                        <a:cs typeface="Arial"/>
                        <a:sym typeface="Arial"/>
                      </a:endParaRPr>
                    </a:p>
                  </a:txBody>
                  <a:tcPr marL="91450" marR="91450" marT="45725" marB="45725" anchor="ctr"/>
                </a:tc>
              </a:tr>
              <a:tr h="388225">
                <a:tc rowSpan="8">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Ana Ranić</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RA 97/2020</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latin typeface="Arial"/>
                          <a:ea typeface="Arial"/>
                          <a:cs typeface="Arial"/>
                          <a:sym typeface="Arial"/>
                        </a:rPr>
                        <a:t>Turista i autor ture imaju pregled prijavljenih problema.Autor ture moze odgovoriti na problem koji je turista prijavio, a turista može označiti problem kao rešen ili istaći da problem nije rešen, uz dodatan komentar. Kada se doda nova poruka od strane drugog lica, stize notifikacija koja ih preusmerava na kompletnu prepisku.</a:t>
                      </a: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err="1" smtClean="0">
                          <a:latin typeface="Arial"/>
                          <a:ea typeface="Arial"/>
                          <a:cs typeface="Arial"/>
                          <a:sym typeface="Arial"/>
                        </a:rPr>
                        <a:t>Pohvalila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bih</a:t>
                      </a:r>
                      <a:r>
                        <a:rPr lang="en-US" sz="1800" u="none" strike="noStrike" cap="none" dirty="0" smtClean="0">
                          <a:latin typeface="Arial"/>
                          <a:ea typeface="Arial"/>
                          <a:cs typeface="Arial"/>
                          <a:sym typeface="Arial"/>
                        </a:rPr>
                        <a:t> scrum </a:t>
                      </a:r>
                      <a:r>
                        <a:rPr lang="en-US" sz="1800" u="none" strike="noStrike" cap="none" dirty="0" err="1" smtClean="0">
                          <a:latin typeface="Arial"/>
                          <a:ea typeface="Arial"/>
                          <a:cs typeface="Arial"/>
                          <a:sym typeface="Arial"/>
                        </a:rPr>
                        <a:t>mastere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Strahinju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Jelenu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za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brzu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dobru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organizaciju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raspodelu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posla</a:t>
                      </a:r>
                      <a:r>
                        <a:rPr lang="en-US" sz="1800" u="none" strike="noStrike" cap="none" dirty="0" smtClean="0">
                          <a:latin typeface="Arial"/>
                          <a:ea typeface="Arial"/>
                          <a:cs typeface="Arial"/>
                          <a:sym typeface="Arial"/>
                        </a:rPr>
                        <a:t>.</a:t>
                      </a:r>
                      <a:endParaRPr sz="1800" u="none" strike="noStrike" cap="none" dirty="0">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aphicFrame>
        <p:nvGraphicFramePr>
          <p:cNvPr id="168" name="Google Shape;168;p26"/>
          <p:cNvGraphicFramePr/>
          <p:nvPr>
            <p:extLst>
              <p:ext uri="{D42A27DB-BD31-4B8C-83A1-F6EECF244321}">
                <p14:modId xmlns:p14="http://schemas.microsoft.com/office/powerpoint/2010/main" val="2144762654"/>
              </p:ext>
            </p:extLst>
          </p:nvPr>
        </p:nvGraphicFramePr>
        <p:xfrm>
          <a:off x="0" y="-25054"/>
          <a:ext cx="12204200" cy="6024260"/>
        </p:xfrm>
        <a:graphic>
          <a:graphicData uri="http://schemas.openxmlformats.org/drawingml/2006/table">
            <a:tbl>
              <a:tblPr firstRow="1" bandRow="1">
                <a:noFill/>
                <a:tableStyleId>{BBEBD18D-5BFB-46BA-9896-426D43EFB303}</a:tableStyleId>
              </a:tblPr>
              <a:tblGrid>
                <a:gridCol w="2079325"/>
                <a:gridCol w="7784000"/>
                <a:gridCol w="2340875"/>
              </a:tblGrid>
              <a:tr h="590225">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dirty="0">
                          <a:latin typeface="Arial"/>
                          <a:ea typeface="Arial"/>
                          <a:cs typeface="Arial"/>
                          <a:sym typeface="Arial"/>
                        </a:rPr>
                        <a:t>Član tima</a:t>
                      </a:r>
                      <a:endParaRPr sz="24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Kratak opis preuzete priče</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a:latin typeface="Arial"/>
                          <a:ea typeface="Arial"/>
                          <a:cs typeface="Arial"/>
                          <a:sym typeface="Arial"/>
                        </a:rPr>
                        <a:t>Nešto za istaći?</a:t>
                      </a:r>
                      <a:endParaRPr sz="2400" u="none" strike="noStrike" cap="none">
                        <a:latin typeface="Arial"/>
                        <a:ea typeface="Arial"/>
                        <a:cs typeface="Arial"/>
                        <a:sym typeface="Arial"/>
                      </a:endParaRPr>
                    </a:p>
                  </a:txBody>
                  <a:tcPr marL="91450" marR="91450" marT="45725" marB="45725" anchor="ctr"/>
                </a:tc>
              </a:tr>
              <a:tr h="402300">
                <a:tc rowSpan="8">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Marina Kićanović</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RA 95/2020</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r>
                        <a:rPr lang="en-US" sz="1800" dirty="0" err="1" smtClean="0"/>
                        <a:t>Korisnik</a:t>
                      </a:r>
                      <a:r>
                        <a:rPr lang="en-US" sz="1800" dirty="0" smtClean="0"/>
                        <a:t> </a:t>
                      </a:r>
                      <a:r>
                        <a:rPr lang="en-US" sz="1800" dirty="0" err="1" smtClean="0"/>
                        <a:t>može</a:t>
                      </a:r>
                      <a:r>
                        <a:rPr lang="en-US" sz="1800" dirty="0" smtClean="0"/>
                        <a:t> </a:t>
                      </a:r>
                      <a:r>
                        <a:rPr lang="en-US" sz="1800" dirty="0" err="1" smtClean="0"/>
                        <a:t>videti</a:t>
                      </a:r>
                      <a:r>
                        <a:rPr lang="en-US" sz="1800" dirty="0" smtClean="0"/>
                        <a:t> </a:t>
                      </a:r>
                      <a:r>
                        <a:rPr lang="en-US" sz="1800" dirty="0" err="1" smtClean="0"/>
                        <a:t>svoje</a:t>
                      </a:r>
                      <a:r>
                        <a:rPr lang="en-US" sz="1800" dirty="0" smtClean="0"/>
                        <a:t> </a:t>
                      </a:r>
                      <a:r>
                        <a:rPr lang="en-US" sz="1800" dirty="0" err="1" smtClean="0"/>
                        <a:t>pratioce</a:t>
                      </a:r>
                      <a:r>
                        <a:rPr lang="en-US" sz="1800" dirty="0" smtClean="0"/>
                        <a:t> </a:t>
                      </a:r>
                      <a:r>
                        <a:rPr lang="en-US" sz="1800" dirty="0" err="1" smtClean="0"/>
                        <a:t>na</a:t>
                      </a:r>
                      <a:r>
                        <a:rPr lang="en-US" sz="1800" dirty="0" smtClean="0"/>
                        <a:t> </a:t>
                      </a:r>
                      <a:r>
                        <a:rPr lang="en-US" sz="1800" dirty="0" err="1" smtClean="0"/>
                        <a:t>svom</a:t>
                      </a:r>
                      <a:r>
                        <a:rPr lang="en-US" sz="1800" dirty="0" smtClean="0"/>
                        <a:t> </a:t>
                      </a:r>
                      <a:r>
                        <a:rPr lang="en-US" sz="1800" dirty="0" err="1" smtClean="0"/>
                        <a:t>profilu</a:t>
                      </a:r>
                      <a:r>
                        <a:rPr lang="en-US" sz="1800" dirty="0" smtClean="0"/>
                        <a:t>. </a:t>
                      </a:r>
                      <a:r>
                        <a:rPr lang="en-US" sz="1800" dirty="0" err="1" smtClean="0"/>
                        <a:t>Korisnik</a:t>
                      </a:r>
                      <a:r>
                        <a:rPr lang="en-US" sz="1800" dirty="0" smtClean="0"/>
                        <a:t> </a:t>
                      </a:r>
                      <a:r>
                        <a:rPr lang="en-US" sz="1800" dirty="0" err="1" smtClean="0"/>
                        <a:t>može</a:t>
                      </a:r>
                      <a:r>
                        <a:rPr lang="en-US" sz="1800" dirty="0" smtClean="0"/>
                        <a:t> </a:t>
                      </a:r>
                      <a:r>
                        <a:rPr lang="en-US" sz="1800" dirty="0" err="1" smtClean="0"/>
                        <a:t>poslati</a:t>
                      </a:r>
                      <a:r>
                        <a:rPr lang="en-US" sz="1800" dirty="0" smtClean="0"/>
                        <a:t> </a:t>
                      </a:r>
                      <a:r>
                        <a:rPr lang="en-US" sz="1800" dirty="0" err="1" smtClean="0"/>
                        <a:t>poruku</a:t>
                      </a:r>
                      <a:r>
                        <a:rPr lang="en-US" sz="1800" dirty="0" smtClean="0"/>
                        <a:t> </a:t>
                      </a:r>
                      <a:r>
                        <a:rPr lang="en-US" sz="1800" dirty="0" err="1" smtClean="0"/>
                        <a:t>svim</a:t>
                      </a:r>
                      <a:r>
                        <a:rPr lang="en-US" sz="1800" dirty="0" smtClean="0"/>
                        <a:t> </a:t>
                      </a:r>
                      <a:r>
                        <a:rPr lang="en-US" sz="1800" dirty="0" err="1" smtClean="0"/>
                        <a:t>pratiocima</a:t>
                      </a:r>
                      <a:r>
                        <a:rPr lang="en-US" sz="1800" dirty="0" smtClean="0"/>
                        <a:t> </a:t>
                      </a:r>
                      <a:r>
                        <a:rPr lang="en-US" sz="1800" dirty="0" err="1" smtClean="0"/>
                        <a:t>koje</a:t>
                      </a:r>
                      <a:r>
                        <a:rPr lang="en-US" sz="1800" dirty="0" smtClean="0"/>
                        <a:t> </a:t>
                      </a:r>
                      <a:r>
                        <a:rPr lang="en-US" sz="1800" dirty="0" err="1" smtClean="0"/>
                        <a:t>stižu</a:t>
                      </a:r>
                      <a:r>
                        <a:rPr lang="en-US" sz="1800" dirty="0" smtClean="0"/>
                        <a:t> </a:t>
                      </a:r>
                      <a:r>
                        <a:rPr lang="en-US" sz="1800" dirty="0" err="1" smtClean="0"/>
                        <a:t>kao</a:t>
                      </a:r>
                      <a:r>
                        <a:rPr lang="en-US" sz="1800" dirty="0" smtClean="0"/>
                        <a:t> </a:t>
                      </a:r>
                      <a:r>
                        <a:rPr lang="en-US" sz="1800" dirty="0" err="1" smtClean="0"/>
                        <a:t>notifikacije</a:t>
                      </a:r>
                      <a:r>
                        <a:rPr lang="en-US" sz="1800" dirty="0" smtClean="0"/>
                        <a:t>. </a:t>
                      </a:r>
                      <a:r>
                        <a:rPr lang="en-US" sz="1800" dirty="0" err="1" smtClean="0"/>
                        <a:t>Korisnik</a:t>
                      </a:r>
                      <a:r>
                        <a:rPr lang="en-US" sz="1800" dirty="0" smtClean="0"/>
                        <a:t> </a:t>
                      </a:r>
                      <a:r>
                        <a:rPr lang="en-US" sz="1800" dirty="0" err="1" smtClean="0"/>
                        <a:t>može</a:t>
                      </a:r>
                      <a:r>
                        <a:rPr lang="en-US" sz="1800" dirty="0" smtClean="0"/>
                        <a:t> </a:t>
                      </a:r>
                      <a:r>
                        <a:rPr lang="en-US" sz="1800" dirty="0" err="1" smtClean="0"/>
                        <a:t>pristupiti</a:t>
                      </a:r>
                      <a:r>
                        <a:rPr lang="en-US" sz="1800" dirty="0" smtClean="0"/>
                        <a:t> </a:t>
                      </a:r>
                      <a:r>
                        <a:rPr lang="en-US" sz="1800" dirty="0" err="1" smtClean="0"/>
                        <a:t>svojim</a:t>
                      </a:r>
                      <a:r>
                        <a:rPr lang="en-US" sz="1800" dirty="0" smtClean="0"/>
                        <a:t> </a:t>
                      </a:r>
                      <a:r>
                        <a:rPr lang="en-US" sz="1800" dirty="0" err="1" smtClean="0"/>
                        <a:t>notifikacijama</a:t>
                      </a:r>
                      <a:r>
                        <a:rPr lang="en-US" sz="1800" dirty="0" smtClean="0"/>
                        <a:t> </a:t>
                      </a:r>
                      <a:r>
                        <a:rPr lang="en-US" sz="1800" dirty="0" err="1" smtClean="0"/>
                        <a:t>na</a:t>
                      </a:r>
                      <a:r>
                        <a:rPr lang="en-US" sz="1800" dirty="0" smtClean="0"/>
                        <a:t> </a:t>
                      </a:r>
                      <a:r>
                        <a:rPr lang="en-US" sz="1800" dirty="0" err="1" smtClean="0"/>
                        <a:t>svom</a:t>
                      </a:r>
                      <a:r>
                        <a:rPr lang="en-US" sz="1800" dirty="0" smtClean="0"/>
                        <a:t> </a:t>
                      </a:r>
                      <a:r>
                        <a:rPr lang="en-US" sz="1800" dirty="0" err="1" smtClean="0"/>
                        <a:t>profilu</a:t>
                      </a:r>
                      <a:r>
                        <a:rPr lang="en-US" sz="1800" dirty="0" smtClean="0"/>
                        <a:t>, </a:t>
                      </a:r>
                      <a:r>
                        <a:rPr lang="en-US" sz="1800" dirty="0" err="1" smtClean="0"/>
                        <a:t>pri</a:t>
                      </a:r>
                      <a:r>
                        <a:rPr lang="en-US" sz="1800" dirty="0" smtClean="0"/>
                        <a:t> </a:t>
                      </a:r>
                      <a:r>
                        <a:rPr lang="en-US" sz="1800" dirty="0" err="1" smtClean="0"/>
                        <a:t>čemu</a:t>
                      </a:r>
                      <a:r>
                        <a:rPr lang="en-US" sz="1800" dirty="0" smtClean="0"/>
                        <a:t> one </a:t>
                      </a:r>
                      <a:r>
                        <a:rPr lang="en-US" sz="1800" dirty="0" err="1" smtClean="0"/>
                        <a:t>mogu</a:t>
                      </a:r>
                      <a:r>
                        <a:rPr lang="en-US" sz="1800" dirty="0" smtClean="0"/>
                        <a:t> </a:t>
                      </a:r>
                      <a:r>
                        <a:rPr lang="en-US" sz="1800" dirty="0" err="1" smtClean="0"/>
                        <a:t>biti</a:t>
                      </a:r>
                      <a:r>
                        <a:rPr lang="en-US" sz="1800" dirty="0" smtClean="0"/>
                        <a:t> </a:t>
                      </a:r>
                      <a:r>
                        <a:rPr lang="en-US" sz="1800" dirty="0" err="1" smtClean="0"/>
                        <a:t>pročitane</a:t>
                      </a:r>
                      <a:r>
                        <a:rPr lang="en-US" sz="1800" dirty="0" smtClean="0"/>
                        <a:t> </a:t>
                      </a:r>
                      <a:r>
                        <a:rPr lang="en-US" sz="1800" dirty="0" err="1" smtClean="0"/>
                        <a:t>ili</a:t>
                      </a:r>
                      <a:r>
                        <a:rPr lang="en-US" sz="1800" dirty="0" smtClean="0"/>
                        <a:t> </a:t>
                      </a:r>
                      <a:r>
                        <a:rPr lang="en-US" sz="1800" dirty="0" err="1" smtClean="0"/>
                        <a:t>nepročitane</a:t>
                      </a:r>
                      <a:r>
                        <a:rPr lang="en-US" sz="1800" dirty="0" smtClean="0"/>
                        <a:t>.</a:t>
                      </a:r>
                      <a:endParaRPr lang="en-US" sz="1800"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latin typeface="Arial"/>
                          <a:ea typeface="Arial"/>
                          <a:cs typeface="Arial"/>
                          <a:sym typeface="Arial"/>
                        </a:rPr>
                        <a:t>Sve pohvale,</a:t>
                      </a:r>
                      <a:r>
                        <a:rPr lang="sr-Latn-RS" sz="1800" u="none" strike="noStrike" cap="none" baseline="0" dirty="0" smtClean="0">
                          <a:latin typeface="Arial"/>
                          <a:ea typeface="Arial"/>
                          <a:cs typeface="Arial"/>
                          <a:sym typeface="Arial"/>
                        </a:rPr>
                        <a:t> pogotovo skrum masterima. Zanimljivo je raditi s Nevenom, iskusnija i uvek spremna da pomogne, puno pohvala za nju.</a:t>
                      </a:r>
                      <a:endParaRPr sz="1800" u="none" strike="noStrike" cap="none" dirty="0">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aphicFrame>
        <p:nvGraphicFramePr>
          <p:cNvPr id="174" name="Google Shape;174;p27"/>
          <p:cNvGraphicFramePr/>
          <p:nvPr>
            <p:extLst>
              <p:ext uri="{D42A27DB-BD31-4B8C-83A1-F6EECF244321}">
                <p14:modId xmlns:p14="http://schemas.microsoft.com/office/powerpoint/2010/main" val="819069355"/>
              </p:ext>
            </p:extLst>
          </p:nvPr>
        </p:nvGraphicFramePr>
        <p:xfrm>
          <a:off x="0" y="-25054"/>
          <a:ext cx="12204200" cy="6142450"/>
        </p:xfrm>
        <a:graphic>
          <a:graphicData uri="http://schemas.openxmlformats.org/drawingml/2006/table">
            <a:tbl>
              <a:tblPr firstRow="1" bandRow="1">
                <a:noFill/>
                <a:tableStyleId>{BBEBD18D-5BFB-46BA-9896-426D43EFB303}</a:tableStyleId>
              </a:tblPr>
              <a:tblGrid>
                <a:gridCol w="2079325"/>
                <a:gridCol w="7784000"/>
                <a:gridCol w="2340875"/>
              </a:tblGrid>
              <a:tr h="590225">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dirty="0">
                          <a:latin typeface="Arial"/>
                          <a:ea typeface="Arial"/>
                          <a:cs typeface="Arial"/>
                          <a:sym typeface="Arial"/>
                        </a:rPr>
                        <a:t>Član tima</a:t>
                      </a:r>
                      <a:endParaRPr sz="24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Kratak opis preuzete priče</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a:latin typeface="Arial"/>
                          <a:ea typeface="Arial"/>
                          <a:cs typeface="Arial"/>
                          <a:sym typeface="Arial"/>
                        </a:rPr>
                        <a:t>Nešto za istaći?</a:t>
                      </a:r>
                      <a:endParaRPr sz="2400" u="none" strike="noStrike" cap="none">
                        <a:latin typeface="Arial"/>
                        <a:ea typeface="Arial"/>
                        <a:cs typeface="Arial"/>
                        <a:sym typeface="Arial"/>
                      </a:endParaRPr>
                    </a:p>
                  </a:txBody>
                  <a:tcPr marL="91450" marR="91450" marT="45725" marB="45725" anchor="ctr"/>
                </a:tc>
              </a:tr>
              <a:tr h="388225">
                <a:tc rowSpan="8">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Jelena Blanuša</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RA 100/2020</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r>
                        <a:rPr lang="en-US" sz="1800" dirty="0" err="1" smtClean="0"/>
                        <a:t>Kod</a:t>
                      </a:r>
                      <a:r>
                        <a:rPr lang="en-US" sz="1800" dirty="0" smtClean="0"/>
                        <a:t> </a:t>
                      </a:r>
                      <a:r>
                        <a:rPr lang="en-US" sz="1800" dirty="0" err="1" smtClean="0"/>
                        <a:t>pregleda</a:t>
                      </a:r>
                      <a:r>
                        <a:rPr lang="en-US" sz="1800" dirty="0" smtClean="0"/>
                        <a:t> Tura, </a:t>
                      </a:r>
                      <a:r>
                        <a:rPr lang="en-US" sz="1800" dirty="0" err="1" smtClean="0"/>
                        <a:t>Turista</a:t>
                      </a:r>
                      <a:r>
                        <a:rPr lang="en-US" sz="1800" dirty="0" smtClean="0"/>
                        <a:t> </a:t>
                      </a:r>
                      <a:r>
                        <a:rPr lang="en-US" sz="1800" dirty="0" err="1" smtClean="0"/>
                        <a:t>navodi</a:t>
                      </a:r>
                      <a:r>
                        <a:rPr lang="en-US" sz="1800" dirty="0" smtClean="0"/>
                        <a:t> </a:t>
                      </a:r>
                      <a:r>
                        <a:rPr lang="en-US" sz="1800" dirty="0" err="1" smtClean="0"/>
                        <a:t>tačku</a:t>
                      </a:r>
                      <a:r>
                        <a:rPr lang="en-US" sz="1800" dirty="0" smtClean="0"/>
                        <a:t> </a:t>
                      </a:r>
                      <a:r>
                        <a:rPr lang="en-US" sz="1800" dirty="0" err="1" smtClean="0"/>
                        <a:t>na</a:t>
                      </a:r>
                      <a:r>
                        <a:rPr lang="en-US" sz="1800" dirty="0" smtClean="0"/>
                        <a:t> </a:t>
                      </a:r>
                      <a:r>
                        <a:rPr lang="en-US" sz="1800" dirty="0" err="1" smtClean="0"/>
                        <a:t>mapi</a:t>
                      </a:r>
                      <a:r>
                        <a:rPr lang="en-US" sz="1800" dirty="0" smtClean="0"/>
                        <a:t> </a:t>
                      </a:r>
                      <a:r>
                        <a:rPr lang="en-US" sz="1800" dirty="0" err="1" smtClean="0"/>
                        <a:t>i</a:t>
                      </a:r>
                      <a:r>
                        <a:rPr lang="en-US" sz="1800" dirty="0" smtClean="0"/>
                        <a:t> </a:t>
                      </a:r>
                      <a:r>
                        <a:rPr lang="en-US" sz="1800" dirty="0" err="1" smtClean="0"/>
                        <a:t>distancu</a:t>
                      </a:r>
                      <a:r>
                        <a:rPr lang="en-US" sz="1800" dirty="0" smtClean="0"/>
                        <a:t> </a:t>
                      </a:r>
                      <a:r>
                        <a:rPr lang="en-US" sz="1800" dirty="0" err="1" smtClean="0"/>
                        <a:t>na</a:t>
                      </a:r>
                      <a:r>
                        <a:rPr lang="en-US" sz="1800" dirty="0" smtClean="0"/>
                        <a:t> </a:t>
                      </a:r>
                      <a:r>
                        <a:rPr lang="en-US" sz="1800" dirty="0" err="1" smtClean="0"/>
                        <a:t>osnovu</a:t>
                      </a:r>
                      <a:r>
                        <a:rPr lang="en-US" sz="1800" dirty="0" smtClean="0"/>
                        <a:t> </a:t>
                      </a:r>
                      <a:r>
                        <a:rPr lang="en-US" sz="1800" dirty="0" err="1" smtClean="0"/>
                        <a:t>koje</a:t>
                      </a:r>
                      <a:r>
                        <a:rPr lang="en-US" sz="1800" dirty="0" smtClean="0"/>
                        <a:t> </a:t>
                      </a:r>
                      <a:r>
                        <a:rPr lang="en-US" sz="1800" dirty="0" err="1" smtClean="0"/>
                        <a:t>želi</a:t>
                      </a:r>
                      <a:r>
                        <a:rPr lang="en-US" sz="1800" dirty="0" smtClean="0"/>
                        <a:t> da </a:t>
                      </a:r>
                      <a:r>
                        <a:rPr lang="en-US" sz="1800" dirty="0" err="1" smtClean="0"/>
                        <a:t>izvrši</a:t>
                      </a:r>
                      <a:r>
                        <a:rPr lang="en-US" sz="1800" dirty="0" smtClean="0"/>
                        <a:t> </a:t>
                      </a:r>
                      <a:r>
                        <a:rPr lang="en-US" sz="1800" dirty="0" err="1" smtClean="0"/>
                        <a:t>pretragu</a:t>
                      </a:r>
                      <a:r>
                        <a:rPr lang="en-US" sz="1800" dirty="0" smtClean="0"/>
                        <a:t>.</a:t>
                      </a:r>
                    </a:p>
                    <a:p>
                      <a:r>
                        <a:rPr lang="en-US" sz="1800" dirty="0" err="1" smtClean="0"/>
                        <a:t>Sistem</a:t>
                      </a:r>
                      <a:r>
                        <a:rPr lang="en-US" sz="1800" dirty="0" smtClean="0"/>
                        <a:t> </a:t>
                      </a:r>
                      <a:r>
                        <a:rPr lang="en-US" sz="1800" dirty="0" err="1" smtClean="0"/>
                        <a:t>pronalazi</a:t>
                      </a:r>
                      <a:r>
                        <a:rPr lang="en-US" sz="1800" dirty="0" smtClean="0"/>
                        <a:t> </a:t>
                      </a:r>
                      <a:r>
                        <a:rPr lang="en-US" sz="1800" dirty="0" err="1" smtClean="0"/>
                        <a:t>sve</a:t>
                      </a:r>
                      <a:r>
                        <a:rPr lang="en-US" sz="1800" dirty="0" smtClean="0"/>
                        <a:t> </a:t>
                      </a:r>
                      <a:r>
                        <a:rPr lang="en-US" sz="1800" dirty="0" err="1" smtClean="0"/>
                        <a:t>objavljene</a:t>
                      </a:r>
                      <a:r>
                        <a:rPr lang="en-US" sz="1800" dirty="0" smtClean="0"/>
                        <a:t> </a:t>
                      </a:r>
                      <a:r>
                        <a:rPr lang="en-US" sz="1800" dirty="0" err="1" smtClean="0"/>
                        <a:t>ture</a:t>
                      </a:r>
                      <a:r>
                        <a:rPr lang="en-US" sz="1800" dirty="0" smtClean="0"/>
                        <a:t> </a:t>
                      </a:r>
                      <a:r>
                        <a:rPr lang="en-US" sz="1800" dirty="0" err="1" smtClean="0"/>
                        <a:t>koje</a:t>
                      </a:r>
                      <a:r>
                        <a:rPr lang="en-US" sz="1800" dirty="0" smtClean="0"/>
                        <a:t> </a:t>
                      </a:r>
                      <a:r>
                        <a:rPr lang="en-US" sz="1800" dirty="0" err="1" smtClean="0"/>
                        <a:t>imaju</a:t>
                      </a:r>
                      <a:r>
                        <a:rPr lang="en-US" sz="1800" dirty="0" smtClean="0"/>
                        <a:t> </a:t>
                      </a:r>
                      <a:r>
                        <a:rPr lang="en-US" sz="1800" dirty="0" err="1" smtClean="0"/>
                        <a:t>makar</a:t>
                      </a:r>
                      <a:r>
                        <a:rPr lang="en-US" sz="1800" dirty="0" smtClean="0"/>
                        <a:t> </a:t>
                      </a:r>
                      <a:r>
                        <a:rPr lang="en-US" sz="1800" dirty="0" err="1" smtClean="0"/>
                        <a:t>jednu</a:t>
                      </a:r>
                      <a:r>
                        <a:rPr lang="en-US" sz="1800" dirty="0" smtClean="0"/>
                        <a:t> </a:t>
                      </a:r>
                      <a:r>
                        <a:rPr lang="en-US" sz="1800" dirty="0" err="1" smtClean="0"/>
                        <a:t>ključnu</a:t>
                      </a:r>
                      <a:r>
                        <a:rPr lang="en-US" sz="1800" dirty="0" smtClean="0"/>
                        <a:t> </a:t>
                      </a:r>
                      <a:r>
                        <a:rPr lang="en-US" sz="1800" dirty="0" err="1" smtClean="0"/>
                        <a:t>tačku</a:t>
                      </a:r>
                      <a:r>
                        <a:rPr lang="en-US" sz="1800" dirty="0" smtClean="0"/>
                        <a:t> u </a:t>
                      </a:r>
                      <a:r>
                        <a:rPr lang="en-US" sz="1800" dirty="0" err="1" smtClean="0"/>
                        <a:t>navedenom</a:t>
                      </a:r>
                      <a:r>
                        <a:rPr lang="en-US" sz="1800" dirty="0" smtClean="0"/>
                        <a:t> </a:t>
                      </a:r>
                      <a:r>
                        <a:rPr lang="en-US" sz="1800" dirty="0" err="1" smtClean="0"/>
                        <a:t>opsegu</a:t>
                      </a:r>
                      <a:r>
                        <a:rPr lang="en-US" sz="1800" dirty="0" smtClean="0"/>
                        <a:t> (</a:t>
                      </a:r>
                      <a:r>
                        <a:rPr lang="en-US" sz="1800" dirty="0" err="1" smtClean="0"/>
                        <a:t>gleda</a:t>
                      </a:r>
                      <a:r>
                        <a:rPr lang="en-US" sz="1800" dirty="0" smtClean="0"/>
                        <a:t> se da li je </a:t>
                      </a:r>
                      <a:r>
                        <a:rPr lang="en-US" sz="1800" dirty="0" err="1" smtClean="0"/>
                        <a:t>ključna</a:t>
                      </a:r>
                      <a:r>
                        <a:rPr lang="en-US" sz="1800" dirty="0" smtClean="0"/>
                        <a:t> </a:t>
                      </a:r>
                      <a:r>
                        <a:rPr lang="en-US" sz="1800" dirty="0" err="1" smtClean="0"/>
                        <a:t>tačka</a:t>
                      </a:r>
                      <a:r>
                        <a:rPr lang="en-US" sz="1800" dirty="0" smtClean="0"/>
                        <a:t> </a:t>
                      </a:r>
                      <a:r>
                        <a:rPr lang="en-US" sz="1800" dirty="0" err="1" smtClean="0"/>
                        <a:t>ture</a:t>
                      </a:r>
                      <a:r>
                        <a:rPr lang="en-US" sz="1800" dirty="0" smtClean="0"/>
                        <a:t> u </a:t>
                      </a:r>
                      <a:r>
                        <a:rPr lang="en-US" sz="1800" dirty="0" err="1" smtClean="0"/>
                        <a:t>okviru</a:t>
                      </a:r>
                      <a:r>
                        <a:rPr lang="en-US" sz="1800" dirty="0" smtClean="0"/>
                        <a:t> </a:t>
                      </a:r>
                      <a:r>
                        <a:rPr lang="en-US" sz="1800" dirty="0" err="1" smtClean="0"/>
                        <a:t>navedene</a:t>
                      </a:r>
                      <a:r>
                        <a:rPr lang="en-US" sz="1800" dirty="0" smtClean="0"/>
                        <a:t> distance u </a:t>
                      </a:r>
                      <a:r>
                        <a:rPr lang="en-US" sz="1800" dirty="0" err="1" smtClean="0"/>
                        <a:t>odnosu</a:t>
                      </a:r>
                      <a:r>
                        <a:rPr lang="en-US" sz="1800" dirty="0" smtClean="0"/>
                        <a:t> </a:t>
                      </a:r>
                      <a:r>
                        <a:rPr lang="en-US" sz="1800" dirty="0" err="1" smtClean="0"/>
                        <a:t>na</a:t>
                      </a:r>
                      <a:r>
                        <a:rPr lang="en-US" sz="1800" dirty="0" smtClean="0"/>
                        <a:t> </a:t>
                      </a:r>
                      <a:r>
                        <a:rPr lang="en-US" sz="1800" dirty="0" err="1" smtClean="0"/>
                        <a:t>prethodno</a:t>
                      </a:r>
                      <a:r>
                        <a:rPr lang="en-US" sz="1800" dirty="0" smtClean="0"/>
                        <a:t> </a:t>
                      </a:r>
                      <a:r>
                        <a:rPr lang="en-US" sz="1800" dirty="0" err="1" smtClean="0"/>
                        <a:t>izabranu</a:t>
                      </a:r>
                      <a:r>
                        <a:rPr lang="en-US" sz="1800" dirty="0" smtClean="0"/>
                        <a:t> </a:t>
                      </a:r>
                      <a:r>
                        <a:rPr lang="en-US" sz="1800" dirty="0" err="1" smtClean="0"/>
                        <a:t>tačku</a:t>
                      </a:r>
                      <a:r>
                        <a:rPr lang="en-US" sz="1800" dirty="0" smtClean="0"/>
                        <a:t>).</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smtClean="0">
                          <a:latin typeface="Arial"/>
                          <a:ea typeface="Arial"/>
                          <a:cs typeface="Arial"/>
                          <a:sym typeface="Arial"/>
                        </a:rPr>
                        <a:t>GA4 mi je bio </a:t>
                      </a:r>
                      <a:r>
                        <a:rPr lang="en-US" sz="1800" u="none" strike="noStrike" cap="none" dirty="0" err="1" smtClean="0">
                          <a:latin typeface="Arial"/>
                          <a:ea typeface="Arial"/>
                          <a:cs typeface="Arial"/>
                          <a:sym typeface="Arial"/>
                        </a:rPr>
                        <a:t>posebno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zanimljiv</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jer</a:t>
                      </a:r>
                      <a:r>
                        <a:rPr lang="en-US" sz="1800" u="none" strike="noStrike" cap="none" dirty="0" smtClean="0">
                          <a:latin typeface="Arial"/>
                          <a:ea typeface="Arial"/>
                          <a:cs typeface="Arial"/>
                          <a:sym typeface="Arial"/>
                        </a:rPr>
                        <a:t> mi je </a:t>
                      </a:r>
                      <a:r>
                        <a:rPr lang="en-US" sz="1800" u="none" strike="noStrike" cap="none" dirty="0" err="1" smtClean="0">
                          <a:latin typeface="Arial"/>
                          <a:ea typeface="Arial"/>
                          <a:cs typeface="Arial"/>
                          <a:sym typeface="Arial"/>
                        </a:rPr>
                        <a:t>otkrio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mogucnosti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koje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mogu</a:t>
                      </a:r>
                      <a:r>
                        <a:rPr lang="en-US" sz="1800" u="none" strike="noStrike" cap="none" dirty="0" smtClean="0">
                          <a:latin typeface="Arial"/>
                          <a:ea typeface="Arial"/>
                          <a:cs typeface="Arial"/>
                          <a:sym typeface="Arial"/>
                        </a:rPr>
                        <a:t> da se </a:t>
                      </a:r>
                      <a:r>
                        <a:rPr lang="en-US" sz="1800" u="none" strike="noStrike" cap="none" dirty="0" err="1" smtClean="0">
                          <a:latin typeface="Arial"/>
                          <a:ea typeface="Arial"/>
                          <a:cs typeface="Arial"/>
                          <a:sym typeface="Arial"/>
                        </a:rPr>
                        <a:t>istrazuju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na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softveru.Takodje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zahvaljujem</a:t>
                      </a:r>
                      <a:r>
                        <a:rPr lang="en-US" sz="1800" u="none" strike="noStrike" cap="none" dirty="0" smtClean="0">
                          <a:latin typeface="Arial"/>
                          <a:ea typeface="Arial"/>
                          <a:cs typeface="Arial"/>
                          <a:sym typeface="Arial"/>
                        </a:rPr>
                        <a:t> se </a:t>
                      </a:r>
                      <a:r>
                        <a:rPr lang="en-US" sz="1800" u="none" strike="noStrike" cap="none" dirty="0" err="1" smtClean="0">
                          <a:latin typeface="Arial"/>
                          <a:ea typeface="Arial"/>
                          <a:cs typeface="Arial"/>
                          <a:sym typeface="Arial"/>
                        </a:rPr>
                        <a:t>drugom</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skram</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masteru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za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veliku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pomoc</a:t>
                      </a:r>
                      <a:r>
                        <a:rPr lang="en-US" sz="1800" u="none" strike="noStrike" cap="none" dirty="0" smtClean="0">
                          <a:latin typeface="Arial"/>
                          <a:ea typeface="Arial"/>
                          <a:cs typeface="Arial"/>
                          <a:sym typeface="Arial"/>
                        </a:rPr>
                        <a:t>!</a:t>
                      </a:r>
                      <a:endParaRPr sz="1800" u="none" strike="noStrike" cap="none" dirty="0">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sr-Latn-RS" sz="1800" u="none" strike="noStrike" cap="none" dirty="0" smtClean="0">
                          <a:latin typeface="Arial"/>
                          <a:ea typeface="Arial"/>
                          <a:cs typeface="Arial"/>
                          <a:sym typeface="Arial"/>
                        </a:rPr>
                        <a:t>Ugrađivanje</a:t>
                      </a:r>
                      <a:r>
                        <a:rPr lang="sr-Latn-RS" sz="1800" u="none" strike="noStrike" cap="none" baseline="0" dirty="0" smtClean="0">
                          <a:latin typeface="Arial"/>
                          <a:ea typeface="Arial"/>
                          <a:cs typeface="Arial"/>
                          <a:sym typeface="Arial"/>
                        </a:rPr>
                        <a:t> Google </a:t>
                      </a:r>
                      <a:r>
                        <a:rPr lang="en-US" sz="1800" b="0" i="0" u="none" strike="noStrike" cap="none" dirty="0" smtClean="0">
                          <a:solidFill>
                            <a:schemeClr val="dk1"/>
                          </a:solidFill>
                          <a:latin typeface="Calibri"/>
                          <a:ea typeface="Calibri"/>
                          <a:cs typeface="Calibri"/>
                          <a:sym typeface="Arial"/>
                        </a:rPr>
                        <a:t>Analytics </a:t>
                      </a:r>
                      <a:r>
                        <a:rPr lang="sr-Latn-RS" sz="1800" b="0" i="0" u="none" strike="noStrike" cap="none" dirty="0" smtClean="0">
                          <a:solidFill>
                            <a:schemeClr val="dk1"/>
                          </a:solidFill>
                          <a:latin typeface="Calibri"/>
                          <a:ea typeface="Calibri"/>
                          <a:cs typeface="Calibri"/>
                          <a:sym typeface="Arial"/>
                        </a:rPr>
                        <a:t>u našu aplikaciju</a:t>
                      </a:r>
                      <a:endParaRPr lang="en-US" sz="1800" b="0" i="0" u="none" strike="noStrike" cap="none" dirty="0" smtClean="0">
                        <a:solidFill>
                          <a:schemeClr val="dk1"/>
                        </a:solidFill>
                        <a:latin typeface="Calibri"/>
                        <a:ea typeface="Calibri"/>
                        <a:cs typeface="Calibri"/>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aphicFrame>
        <p:nvGraphicFramePr>
          <p:cNvPr id="180" name="Google Shape;180;p28"/>
          <p:cNvGraphicFramePr/>
          <p:nvPr>
            <p:extLst>
              <p:ext uri="{D42A27DB-BD31-4B8C-83A1-F6EECF244321}">
                <p14:modId xmlns:p14="http://schemas.microsoft.com/office/powerpoint/2010/main" val="909605946"/>
              </p:ext>
            </p:extLst>
          </p:nvPr>
        </p:nvGraphicFramePr>
        <p:xfrm>
          <a:off x="0" y="-25054"/>
          <a:ext cx="12204200" cy="6696785"/>
        </p:xfrm>
        <a:graphic>
          <a:graphicData uri="http://schemas.openxmlformats.org/drawingml/2006/table">
            <a:tbl>
              <a:tblPr firstRow="1" bandRow="1">
                <a:noFill/>
                <a:tableStyleId>{BBEBD18D-5BFB-46BA-9896-426D43EFB303}</a:tableStyleId>
              </a:tblPr>
              <a:tblGrid>
                <a:gridCol w="2079325"/>
                <a:gridCol w="6554400"/>
                <a:gridCol w="3570475"/>
              </a:tblGrid>
              <a:tr h="590225">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dirty="0">
                          <a:latin typeface="Arial"/>
                          <a:ea typeface="Arial"/>
                          <a:cs typeface="Arial"/>
                          <a:sym typeface="Arial"/>
                        </a:rPr>
                        <a:t>Član tima</a:t>
                      </a:r>
                      <a:endParaRPr sz="24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Kratak opis preuzete priče</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a:latin typeface="Arial"/>
                          <a:ea typeface="Arial"/>
                          <a:cs typeface="Arial"/>
                          <a:sym typeface="Arial"/>
                        </a:rPr>
                        <a:t>Nešto za istaći?</a:t>
                      </a:r>
                      <a:endParaRPr sz="2400" u="none" strike="noStrike" cap="none">
                        <a:latin typeface="Arial"/>
                        <a:ea typeface="Arial"/>
                        <a:cs typeface="Arial"/>
                        <a:sym typeface="Arial"/>
                      </a:endParaRPr>
                    </a:p>
                  </a:txBody>
                  <a:tcPr marL="91450" marR="91450" marT="45725" marB="45725" anchor="ctr"/>
                </a:tc>
              </a:tr>
              <a:tr h="402300">
                <a:tc rowSpan="8">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Marko Bošković</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RA 169/2020</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r>
                        <a:rPr lang="en-US" sz="1800" dirty="0" err="1" smtClean="0"/>
                        <a:t>Kod</a:t>
                      </a:r>
                      <a:r>
                        <a:rPr lang="en-US" sz="1800" dirty="0" smtClean="0"/>
                        <a:t> </a:t>
                      </a:r>
                      <a:r>
                        <a:rPr lang="en-US" sz="1800" dirty="0" err="1" smtClean="0"/>
                        <a:t>pregleda</a:t>
                      </a:r>
                      <a:r>
                        <a:rPr lang="en-US" sz="1800" dirty="0" smtClean="0"/>
                        <a:t> Tura, </a:t>
                      </a:r>
                      <a:r>
                        <a:rPr lang="en-US" sz="1800" dirty="0" err="1" smtClean="0"/>
                        <a:t>Turista</a:t>
                      </a:r>
                      <a:r>
                        <a:rPr lang="en-US" sz="1800" dirty="0" smtClean="0"/>
                        <a:t> </a:t>
                      </a:r>
                      <a:r>
                        <a:rPr lang="en-US" sz="1800" dirty="0" err="1" smtClean="0"/>
                        <a:t>navodi</a:t>
                      </a:r>
                      <a:r>
                        <a:rPr lang="en-US" sz="1800" dirty="0" smtClean="0"/>
                        <a:t> </a:t>
                      </a:r>
                      <a:r>
                        <a:rPr lang="en-US" sz="1800" dirty="0" err="1" smtClean="0"/>
                        <a:t>tačku</a:t>
                      </a:r>
                      <a:r>
                        <a:rPr lang="en-US" sz="1800" dirty="0" smtClean="0"/>
                        <a:t> </a:t>
                      </a:r>
                      <a:r>
                        <a:rPr lang="en-US" sz="1800" dirty="0" err="1" smtClean="0"/>
                        <a:t>na</a:t>
                      </a:r>
                      <a:r>
                        <a:rPr lang="en-US" sz="1800" dirty="0" smtClean="0"/>
                        <a:t> </a:t>
                      </a:r>
                      <a:r>
                        <a:rPr lang="en-US" sz="1800" dirty="0" err="1" smtClean="0"/>
                        <a:t>mapi</a:t>
                      </a:r>
                      <a:r>
                        <a:rPr lang="en-US" sz="1800" dirty="0" smtClean="0"/>
                        <a:t> </a:t>
                      </a:r>
                      <a:r>
                        <a:rPr lang="en-US" sz="1800" dirty="0" err="1" smtClean="0"/>
                        <a:t>i</a:t>
                      </a:r>
                      <a:r>
                        <a:rPr lang="en-US" sz="1800" dirty="0" smtClean="0"/>
                        <a:t> </a:t>
                      </a:r>
                      <a:r>
                        <a:rPr lang="en-US" sz="1800" dirty="0" err="1" smtClean="0"/>
                        <a:t>distancu</a:t>
                      </a:r>
                      <a:r>
                        <a:rPr lang="en-US" sz="1800" dirty="0" smtClean="0"/>
                        <a:t> </a:t>
                      </a:r>
                      <a:r>
                        <a:rPr lang="en-US" sz="1800" dirty="0" err="1" smtClean="0"/>
                        <a:t>na</a:t>
                      </a:r>
                      <a:r>
                        <a:rPr lang="en-US" sz="1800" dirty="0" smtClean="0"/>
                        <a:t> </a:t>
                      </a:r>
                      <a:r>
                        <a:rPr lang="en-US" sz="1800" dirty="0" err="1" smtClean="0"/>
                        <a:t>osnovu</a:t>
                      </a:r>
                      <a:r>
                        <a:rPr lang="en-US" sz="1800" dirty="0" smtClean="0"/>
                        <a:t> </a:t>
                      </a:r>
                      <a:r>
                        <a:rPr lang="en-US" sz="1800" dirty="0" err="1" smtClean="0"/>
                        <a:t>koje</a:t>
                      </a:r>
                      <a:r>
                        <a:rPr lang="en-US" sz="1800" dirty="0" smtClean="0"/>
                        <a:t> </a:t>
                      </a:r>
                      <a:r>
                        <a:rPr lang="en-US" sz="1800" dirty="0" err="1" smtClean="0"/>
                        <a:t>želi</a:t>
                      </a:r>
                      <a:r>
                        <a:rPr lang="en-US" sz="1800" dirty="0" smtClean="0"/>
                        <a:t> da </a:t>
                      </a:r>
                      <a:r>
                        <a:rPr lang="en-US" sz="1800" dirty="0" err="1" smtClean="0"/>
                        <a:t>izvrši</a:t>
                      </a:r>
                      <a:r>
                        <a:rPr lang="en-US" sz="1800" dirty="0" smtClean="0"/>
                        <a:t> </a:t>
                      </a:r>
                      <a:r>
                        <a:rPr lang="en-US" sz="1800" dirty="0" err="1" smtClean="0"/>
                        <a:t>pretragu</a:t>
                      </a:r>
                      <a:r>
                        <a:rPr lang="en-US" sz="1800" dirty="0" smtClean="0"/>
                        <a:t>.</a:t>
                      </a:r>
                    </a:p>
                    <a:p>
                      <a:r>
                        <a:rPr lang="en-US" sz="1800" dirty="0" err="1" smtClean="0"/>
                        <a:t>Sistem</a:t>
                      </a:r>
                      <a:r>
                        <a:rPr lang="en-US" sz="1800" dirty="0" smtClean="0"/>
                        <a:t> </a:t>
                      </a:r>
                      <a:r>
                        <a:rPr lang="en-US" sz="1800" dirty="0" err="1" smtClean="0"/>
                        <a:t>pronalazi</a:t>
                      </a:r>
                      <a:r>
                        <a:rPr lang="en-US" sz="1800" dirty="0" smtClean="0"/>
                        <a:t> </a:t>
                      </a:r>
                      <a:r>
                        <a:rPr lang="en-US" sz="1800" dirty="0" err="1" smtClean="0"/>
                        <a:t>sve</a:t>
                      </a:r>
                      <a:r>
                        <a:rPr lang="en-US" sz="1800" dirty="0" smtClean="0"/>
                        <a:t> </a:t>
                      </a:r>
                      <a:r>
                        <a:rPr lang="en-US" sz="1800" dirty="0" err="1" smtClean="0"/>
                        <a:t>objavljene</a:t>
                      </a:r>
                      <a:r>
                        <a:rPr lang="en-US" sz="1800" dirty="0" smtClean="0"/>
                        <a:t> </a:t>
                      </a:r>
                      <a:r>
                        <a:rPr lang="en-US" sz="1800" dirty="0" err="1" smtClean="0"/>
                        <a:t>ture</a:t>
                      </a:r>
                      <a:r>
                        <a:rPr lang="en-US" sz="1800" dirty="0" smtClean="0"/>
                        <a:t> </a:t>
                      </a:r>
                      <a:r>
                        <a:rPr lang="en-US" sz="1800" dirty="0" err="1" smtClean="0"/>
                        <a:t>koje</a:t>
                      </a:r>
                      <a:r>
                        <a:rPr lang="en-US" sz="1800" dirty="0" smtClean="0"/>
                        <a:t> </a:t>
                      </a:r>
                      <a:r>
                        <a:rPr lang="en-US" sz="1800" dirty="0" err="1" smtClean="0"/>
                        <a:t>imaju</a:t>
                      </a:r>
                      <a:r>
                        <a:rPr lang="en-US" sz="1800" dirty="0" smtClean="0"/>
                        <a:t> </a:t>
                      </a:r>
                      <a:r>
                        <a:rPr lang="en-US" sz="1800" dirty="0" err="1" smtClean="0"/>
                        <a:t>makar</a:t>
                      </a:r>
                      <a:r>
                        <a:rPr lang="en-US" sz="1800" dirty="0" smtClean="0"/>
                        <a:t> </a:t>
                      </a:r>
                      <a:r>
                        <a:rPr lang="en-US" sz="1800" dirty="0" err="1" smtClean="0"/>
                        <a:t>jednu</a:t>
                      </a:r>
                      <a:r>
                        <a:rPr lang="en-US" sz="1800" dirty="0" smtClean="0"/>
                        <a:t> </a:t>
                      </a:r>
                      <a:r>
                        <a:rPr lang="en-US" sz="1800" dirty="0" err="1" smtClean="0"/>
                        <a:t>ključnu</a:t>
                      </a:r>
                      <a:r>
                        <a:rPr lang="en-US" sz="1800" dirty="0" smtClean="0"/>
                        <a:t> </a:t>
                      </a:r>
                      <a:r>
                        <a:rPr lang="en-US" sz="1800" dirty="0" err="1" smtClean="0"/>
                        <a:t>tačku</a:t>
                      </a:r>
                      <a:r>
                        <a:rPr lang="en-US" sz="1800" dirty="0" smtClean="0"/>
                        <a:t> u </a:t>
                      </a:r>
                      <a:r>
                        <a:rPr lang="en-US" sz="1800" dirty="0" err="1" smtClean="0"/>
                        <a:t>navedenom</a:t>
                      </a:r>
                      <a:r>
                        <a:rPr lang="en-US" sz="1800" dirty="0" smtClean="0"/>
                        <a:t> </a:t>
                      </a:r>
                      <a:r>
                        <a:rPr lang="en-US" sz="1800" dirty="0" err="1" smtClean="0"/>
                        <a:t>opsegu</a:t>
                      </a:r>
                      <a:r>
                        <a:rPr lang="en-US" sz="1800" dirty="0" smtClean="0"/>
                        <a:t> (</a:t>
                      </a:r>
                      <a:r>
                        <a:rPr lang="en-US" sz="1800" dirty="0" err="1" smtClean="0"/>
                        <a:t>gleda</a:t>
                      </a:r>
                      <a:r>
                        <a:rPr lang="en-US" sz="1800" dirty="0" smtClean="0"/>
                        <a:t> se da li je </a:t>
                      </a:r>
                      <a:r>
                        <a:rPr lang="en-US" sz="1800" dirty="0" err="1" smtClean="0"/>
                        <a:t>ključna</a:t>
                      </a:r>
                      <a:r>
                        <a:rPr lang="en-US" sz="1800" dirty="0" smtClean="0"/>
                        <a:t> </a:t>
                      </a:r>
                      <a:r>
                        <a:rPr lang="en-US" sz="1800" dirty="0" err="1" smtClean="0"/>
                        <a:t>tačka</a:t>
                      </a:r>
                      <a:r>
                        <a:rPr lang="en-US" sz="1800" dirty="0" smtClean="0"/>
                        <a:t> </a:t>
                      </a:r>
                      <a:r>
                        <a:rPr lang="en-US" sz="1800" dirty="0" err="1" smtClean="0"/>
                        <a:t>ture</a:t>
                      </a:r>
                      <a:r>
                        <a:rPr lang="en-US" sz="1800" dirty="0" smtClean="0"/>
                        <a:t> u </a:t>
                      </a:r>
                      <a:r>
                        <a:rPr lang="en-US" sz="1800" dirty="0" err="1" smtClean="0"/>
                        <a:t>okviru</a:t>
                      </a:r>
                      <a:r>
                        <a:rPr lang="en-US" sz="1800" dirty="0" smtClean="0"/>
                        <a:t> </a:t>
                      </a:r>
                      <a:r>
                        <a:rPr lang="en-US" sz="1800" dirty="0" err="1" smtClean="0"/>
                        <a:t>navedene</a:t>
                      </a:r>
                      <a:r>
                        <a:rPr lang="en-US" sz="1800" dirty="0" smtClean="0"/>
                        <a:t> distance u </a:t>
                      </a:r>
                      <a:r>
                        <a:rPr lang="en-US" sz="1800" dirty="0" err="1" smtClean="0"/>
                        <a:t>odnosu</a:t>
                      </a:r>
                      <a:r>
                        <a:rPr lang="en-US" sz="1800" dirty="0" smtClean="0"/>
                        <a:t> </a:t>
                      </a:r>
                      <a:r>
                        <a:rPr lang="en-US" sz="1800" dirty="0" err="1" smtClean="0"/>
                        <a:t>na</a:t>
                      </a:r>
                      <a:r>
                        <a:rPr lang="en-US" sz="1800" dirty="0" smtClean="0"/>
                        <a:t> </a:t>
                      </a:r>
                      <a:r>
                        <a:rPr lang="en-US" sz="1800" dirty="0" err="1" smtClean="0"/>
                        <a:t>prethodno</a:t>
                      </a:r>
                      <a:r>
                        <a:rPr lang="en-US" sz="1800" dirty="0" smtClean="0"/>
                        <a:t> </a:t>
                      </a:r>
                      <a:r>
                        <a:rPr lang="en-US" sz="1800" dirty="0" err="1" smtClean="0"/>
                        <a:t>izabranu</a:t>
                      </a:r>
                      <a:r>
                        <a:rPr lang="en-US" sz="1800" dirty="0" smtClean="0"/>
                        <a:t> </a:t>
                      </a:r>
                      <a:r>
                        <a:rPr lang="en-US" sz="1800" dirty="0" err="1" smtClean="0"/>
                        <a:t>tačku</a:t>
                      </a:r>
                      <a:r>
                        <a:rPr lang="en-US" sz="1800" dirty="0" smtClean="0"/>
                        <a:t>).</a:t>
                      </a:r>
                      <a:endParaRPr lang="en-US" sz="1800"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err="1" smtClean="0">
                          <a:latin typeface="Arial"/>
                          <a:ea typeface="Arial"/>
                          <a:cs typeface="Arial"/>
                          <a:sym typeface="Arial"/>
                        </a:rPr>
                        <a:t>Nije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bilo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nikakvih</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smetnji</a:t>
                      </a:r>
                      <a:r>
                        <a:rPr lang="en-US" sz="1800" u="none" strike="noStrike" cap="none" dirty="0" smtClean="0">
                          <a:latin typeface="Arial"/>
                          <a:ea typeface="Arial"/>
                          <a:cs typeface="Arial"/>
                          <a:sym typeface="Arial"/>
                        </a:rPr>
                        <a:t> u </a:t>
                      </a:r>
                      <a:r>
                        <a:rPr lang="en-US" sz="1800" u="none" strike="noStrike" cap="none" dirty="0" err="1" smtClean="0">
                          <a:latin typeface="Arial"/>
                          <a:ea typeface="Arial"/>
                          <a:cs typeface="Arial"/>
                          <a:sym typeface="Arial"/>
                        </a:rPr>
                        <a:t>komunikaciji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drugim</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clanovima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tima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greske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koje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postojale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brze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su</a:t>
                      </a:r>
                      <a:r>
                        <a:rPr lang="en-US" sz="1800" u="none" strike="noStrike" cap="none" dirty="0" smtClean="0">
                          <a:latin typeface="Arial"/>
                          <a:ea typeface="Arial"/>
                          <a:cs typeface="Arial"/>
                          <a:sym typeface="Arial"/>
                        </a:rPr>
                        <a:t> se </a:t>
                      </a:r>
                      <a:r>
                        <a:rPr lang="en-US" sz="1800" u="none" strike="noStrike" cap="none" dirty="0" err="1" smtClean="0">
                          <a:latin typeface="Arial"/>
                          <a:ea typeface="Arial"/>
                          <a:cs typeface="Arial"/>
                          <a:sym typeface="Arial"/>
                        </a:rPr>
                        <a:t>otklonile</a:t>
                      </a:r>
                      <a:r>
                        <a:rPr lang="en-US" sz="1800" u="none" strike="noStrike" cap="none" dirty="0" smtClean="0">
                          <a:latin typeface="Arial"/>
                          <a:ea typeface="Arial"/>
                          <a:cs typeface="Arial"/>
                          <a:sym typeface="Arial"/>
                        </a:rPr>
                        <a:t>. </a:t>
                      </a:r>
                      <a:endParaRPr sz="1800" u="none" strike="noStrike" cap="none" dirty="0">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err="1" smtClean="0"/>
                        <a:t>Turista</a:t>
                      </a:r>
                      <a:r>
                        <a:rPr lang="en-US" sz="1800" dirty="0" smtClean="0"/>
                        <a:t> </a:t>
                      </a:r>
                      <a:r>
                        <a:rPr lang="en-US" sz="1800" dirty="0" err="1" smtClean="0"/>
                        <a:t>može</a:t>
                      </a:r>
                      <a:r>
                        <a:rPr lang="en-US" sz="1800" dirty="0" smtClean="0"/>
                        <a:t> </a:t>
                      </a:r>
                      <a:r>
                        <a:rPr lang="en-US" sz="1800" dirty="0" err="1" smtClean="0"/>
                        <a:t>kupiti</a:t>
                      </a:r>
                      <a:r>
                        <a:rPr lang="en-US" sz="1800" dirty="0" smtClean="0"/>
                        <a:t> </a:t>
                      </a:r>
                      <a:r>
                        <a:rPr lang="en-US" sz="1800" dirty="0" err="1" smtClean="0"/>
                        <a:t>objavljenu</a:t>
                      </a:r>
                      <a:r>
                        <a:rPr lang="en-US" sz="1800" dirty="0" smtClean="0"/>
                        <a:t> </a:t>
                      </a:r>
                      <a:r>
                        <a:rPr lang="en-US" sz="1800" dirty="0" err="1" smtClean="0"/>
                        <a:t>turu</a:t>
                      </a:r>
                      <a:r>
                        <a:rPr lang="en-US" sz="1800" dirty="0" smtClean="0"/>
                        <a:t> </a:t>
                      </a:r>
                      <a:r>
                        <a:rPr lang="en-US" sz="1800" dirty="0" err="1" smtClean="0"/>
                        <a:t>tako</a:t>
                      </a:r>
                      <a:r>
                        <a:rPr lang="en-US" sz="1800" dirty="0" smtClean="0"/>
                        <a:t> </a:t>
                      </a:r>
                      <a:r>
                        <a:rPr lang="en-US" sz="1800" dirty="0" err="1" smtClean="0"/>
                        <a:t>što</a:t>
                      </a:r>
                      <a:r>
                        <a:rPr lang="en-US" sz="1800" dirty="0" smtClean="0"/>
                        <a:t> </a:t>
                      </a:r>
                      <a:r>
                        <a:rPr lang="en-US" sz="1800" dirty="0" err="1" smtClean="0"/>
                        <a:t>će</a:t>
                      </a:r>
                      <a:r>
                        <a:rPr lang="en-US" sz="1800" dirty="0" smtClean="0"/>
                        <a:t> je </a:t>
                      </a:r>
                      <a:r>
                        <a:rPr lang="en-US" sz="1800" dirty="0" err="1" smtClean="0"/>
                        <a:t>prvo</a:t>
                      </a:r>
                      <a:r>
                        <a:rPr lang="en-US" sz="1800" dirty="0" smtClean="0"/>
                        <a:t> </a:t>
                      </a:r>
                      <a:r>
                        <a:rPr lang="en-US" sz="1800" dirty="0" err="1" smtClean="0"/>
                        <a:t>smestiti</a:t>
                      </a:r>
                      <a:r>
                        <a:rPr lang="en-US" sz="1800" dirty="0" smtClean="0"/>
                        <a:t> u </a:t>
                      </a:r>
                      <a:r>
                        <a:rPr lang="en-US" sz="1800" dirty="0" err="1" smtClean="0"/>
                        <a:t>svoju</a:t>
                      </a:r>
                      <a:r>
                        <a:rPr lang="en-US" sz="1800" dirty="0" smtClean="0"/>
                        <a:t> </a:t>
                      </a:r>
                      <a:r>
                        <a:rPr lang="en-US" sz="1800" dirty="0" err="1" smtClean="0"/>
                        <a:t>korpu</a:t>
                      </a:r>
                      <a:r>
                        <a:rPr lang="en-US" sz="1800" dirty="0" smtClean="0"/>
                        <a:t> (</a:t>
                      </a:r>
                      <a:r>
                        <a:rPr lang="en-US" sz="1800" i="1" dirty="0" err="1" smtClean="0"/>
                        <a:t>ShoppingCart</a:t>
                      </a:r>
                      <a:r>
                        <a:rPr lang="en-US" sz="1800" dirty="0" smtClean="0"/>
                        <a:t>). </a:t>
                      </a:r>
                      <a:r>
                        <a:rPr lang="en-US" sz="1800" dirty="0" err="1" smtClean="0"/>
                        <a:t>Svaka</a:t>
                      </a:r>
                      <a:r>
                        <a:rPr lang="en-US" sz="1800" dirty="0" smtClean="0"/>
                        <a:t> </a:t>
                      </a:r>
                      <a:r>
                        <a:rPr lang="en-US" sz="1800" dirty="0" err="1" smtClean="0"/>
                        <a:t>stavka</a:t>
                      </a:r>
                      <a:r>
                        <a:rPr lang="en-US" sz="1800" dirty="0" smtClean="0"/>
                        <a:t> (</a:t>
                      </a:r>
                      <a:r>
                        <a:rPr lang="en-US" sz="1800" i="1" dirty="0" err="1" smtClean="0"/>
                        <a:t>OrderItem</a:t>
                      </a:r>
                      <a:r>
                        <a:rPr lang="en-US" sz="1800" dirty="0" smtClean="0"/>
                        <a:t>) u </a:t>
                      </a:r>
                      <a:r>
                        <a:rPr lang="en-US" sz="1800" dirty="0" err="1" smtClean="0"/>
                        <a:t>korpi</a:t>
                      </a:r>
                      <a:r>
                        <a:rPr lang="en-US" sz="1800" dirty="0" smtClean="0"/>
                        <a:t> </a:t>
                      </a:r>
                      <a:r>
                        <a:rPr lang="en-US" sz="1800" dirty="0" err="1" smtClean="0"/>
                        <a:t>sadrži</a:t>
                      </a:r>
                      <a:r>
                        <a:rPr lang="en-US" sz="1800" dirty="0" smtClean="0"/>
                        <a:t> </a:t>
                      </a:r>
                      <a:r>
                        <a:rPr lang="en-US" sz="1800" dirty="0" err="1" smtClean="0"/>
                        <a:t>ime</a:t>
                      </a:r>
                      <a:r>
                        <a:rPr lang="en-US" sz="1800" dirty="0" smtClean="0"/>
                        <a:t> </a:t>
                      </a:r>
                      <a:r>
                        <a:rPr lang="en-US" sz="1800" dirty="0" err="1" smtClean="0"/>
                        <a:t>ture</a:t>
                      </a:r>
                      <a:r>
                        <a:rPr lang="en-US" sz="1800" dirty="0" smtClean="0"/>
                        <a:t>, </a:t>
                      </a:r>
                      <a:r>
                        <a:rPr lang="en-US" sz="1800" dirty="0" err="1" smtClean="0"/>
                        <a:t>cenu</a:t>
                      </a:r>
                      <a:r>
                        <a:rPr lang="en-US" sz="1800" dirty="0" smtClean="0"/>
                        <a:t> </a:t>
                      </a:r>
                      <a:r>
                        <a:rPr lang="en-US" sz="1800" dirty="0" err="1" smtClean="0"/>
                        <a:t>i</a:t>
                      </a:r>
                      <a:r>
                        <a:rPr lang="en-US" sz="1800" dirty="0" smtClean="0"/>
                        <a:t> id </a:t>
                      </a:r>
                      <a:r>
                        <a:rPr lang="en-US" sz="1800" dirty="0" err="1" smtClean="0"/>
                        <a:t>ture</a:t>
                      </a:r>
                      <a:r>
                        <a:rPr lang="en-US" sz="1800" dirty="0" smtClean="0"/>
                        <a:t>. </a:t>
                      </a:r>
                      <a:r>
                        <a:rPr lang="en-US" sz="1800" dirty="0" err="1" smtClean="0"/>
                        <a:t>Turista</a:t>
                      </a:r>
                      <a:r>
                        <a:rPr lang="en-US" sz="1800" dirty="0" smtClean="0"/>
                        <a:t> </a:t>
                      </a:r>
                      <a:r>
                        <a:rPr lang="en-US" sz="1800" dirty="0" err="1" smtClean="0"/>
                        <a:t>vidi</a:t>
                      </a:r>
                      <a:r>
                        <a:rPr lang="en-US" sz="1800" dirty="0" smtClean="0"/>
                        <a:t> </a:t>
                      </a:r>
                      <a:r>
                        <a:rPr lang="en-US" sz="1800" dirty="0" err="1" smtClean="0"/>
                        <a:t>samo</a:t>
                      </a:r>
                      <a:r>
                        <a:rPr lang="en-US" sz="1800" dirty="0" smtClean="0"/>
                        <a:t> </a:t>
                      </a:r>
                      <a:r>
                        <a:rPr lang="en-US" sz="1800" dirty="0" err="1" smtClean="0"/>
                        <a:t>deo</a:t>
                      </a:r>
                      <a:r>
                        <a:rPr lang="en-US" sz="1800" dirty="0" smtClean="0"/>
                        <a:t> </a:t>
                      </a:r>
                      <a:r>
                        <a:rPr lang="en-US" sz="1800" dirty="0" err="1" smtClean="0"/>
                        <a:t>informacija</a:t>
                      </a:r>
                      <a:r>
                        <a:rPr lang="en-US" sz="1800" dirty="0" smtClean="0"/>
                        <a:t> o </a:t>
                      </a:r>
                      <a:r>
                        <a:rPr lang="en-US" sz="1800" dirty="0" err="1" smtClean="0"/>
                        <a:t>turama</a:t>
                      </a:r>
                      <a:r>
                        <a:rPr lang="en-US" sz="1800" dirty="0" smtClean="0"/>
                        <a:t> </a:t>
                      </a:r>
                      <a:r>
                        <a:rPr lang="en-US" sz="1800" dirty="0" err="1" smtClean="0"/>
                        <a:t>dok</a:t>
                      </a:r>
                      <a:r>
                        <a:rPr lang="en-US" sz="1800" dirty="0" smtClean="0"/>
                        <a:t> </a:t>
                      </a:r>
                      <a:r>
                        <a:rPr lang="en-US" sz="1800" dirty="0" err="1" smtClean="0"/>
                        <a:t>ih</a:t>
                      </a:r>
                      <a:r>
                        <a:rPr lang="en-US" sz="1800" dirty="0" smtClean="0"/>
                        <a:t> ne </a:t>
                      </a:r>
                      <a:r>
                        <a:rPr lang="en-US" sz="1800" dirty="0" err="1" smtClean="0"/>
                        <a:t>kupi</a:t>
                      </a:r>
                      <a:r>
                        <a:rPr lang="en-US" sz="1800" dirty="0" smtClean="0"/>
                        <a:t>: </a:t>
                      </a:r>
                      <a:r>
                        <a:rPr lang="en-US" sz="1800" dirty="0" err="1" smtClean="0"/>
                        <a:t>opis</a:t>
                      </a:r>
                      <a:r>
                        <a:rPr lang="en-US" sz="1800" dirty="0" smtClean="0"/>
                        <a:t>, </a:t>
                      </a:r>
                      <a:r>
                        <a:rPr lang="en-US" sz="1800" dirty="0" err="1" smtClean="0"/>
                        <a:t>dužinu</a:t>
                      </a:r>
                      <a:r>
                        <a:rPr lang="en-US" sz="1800" dirty="0" smtClean="0"/>
                        <a:t>, </a:t>
                      </a:r>
                      <a:r>
                        <a:rPr lang="en-US" sz="1800" dirty="0" err="1" smtClean="0"/>
                        <a:t>vreme</a:t>
                      </a:r>
                      <a:r>
                        <a:rPr lang="en-US" sz="1800" dirty="0" smtClean="0"/>
                        <a:t> </a:t>
                      </a:r>
                      <a:r>
                        <a:rPr lang="en-US" sz="1800" dirty="0" err="1" smtClean="0"/>
                        <a:t>prolaska</a:t>
                      </a:r>
                      <a:r>
                        <a:rPr lang="en-US" sz="1800" dirty="0" smtClean="0"/>
                        <a:t>, </a:t>
                      </a:r>
                      <a:r>
                        <a:rPr lang="en-US" sz="1800" dirty="0" err="1" smtClean="0"/>
                        <a:t>slike</a:t>
                      </a:r>
                      <a:r>
                        <a:rPr lang="en-US" sz="1800" dirty="0" smtClean="0"/>
                        <a:t>, </a:t>
                      </a:r>
                      <a:r>
                        <a:rPr lang="en-US" sz="1800" dirty="0" err="1" smtClean="0"/>
                        <a:t>početnu</a:t>
                      </a:r>
                      <a:r>
                        <a:rPr lang="en-US" sz="1800" dirty="0" smtClean="0"/>
                        <a:t> </a:t>
                      </a:r>
                      <a:r>
                        <a:rPr lang="en-US" sz="1800" dirty="0" err="1" smtClean="0"/>
                        <a:t>tačku</a:t>
                      </a:r>
                      <a:r>
                        <a:rPr lang="en-US" sz="1800" dirty="0" smtClean="0"/>
                        <a:t> </a:t>
                      </a:r>
                      <a:r>
                        <a:rPr lang="en-US" sz="1800" dirty="0" err="1" smtClean="0"/>
                        <a:t>i</a:t>
                      </a:r>
                      <a:r>
                        <a:rPr lang="en-US" sz="1800" dirty="0" smtClean="0"/>
                        <a:t> </a:t>
                      </a:r>
                      <a:r>
                        <a:rPr lang="en-US" sz="1800" dirty="0" err="1" smtClean="0"/>
                        <a:t>recenzije</a:t>
                      </a:r>
                      <a:r>
                        <a:rPr lang="en-US" sz="1800" dirty="0" smtClean="0"/>
                        <a:t>. Ture </a:t>
                      </a:r>
                      <a:r>
                        <a:rPr lang="en-US" sz="1800" dirty="0" err="1" smtClean="0"/>
                        <a:t>koje</a:t>
                      </a:r>
                      <a:r>
                        <a:rPr lang="en-US" sz="1800" dirty="0" smtClean="0"/>
                        <a:t> </a:t>
                      </a:r>
                      <a:r>
                        <a:rPr lang="en-US" sz="1800" dirty="0" err="1" smtClean="0"/>
                        <a:t>su</a:t>
                      </a:r>
                      <a:r>
                        <a:rPr lang="en-US" sz="1800" dirty="0" smtClean="0"/>
                        <a:t> </a:t>
                      </a:r>
                      <a:r>
                        <a:rPr lang="en-US" sz="1800" dirty="0" err="1" smtClean="0"/>
                        <a:t>kupljene</a:t>
                      </a:r>
                      <a:r>
                        <a:rPr lang="en-US" sz="1800" dirty="0" smtClean="0"/>
                        <a:t> </a:t>
                      </a:r>
                      <a:r>
                        <a:rPr lang="en-US" sz="1800" dirty="0" err="1" smtClean="0"/>
                        <a:t>otkrivaju</a:t>
                      </a:r>
                      <a:r>
                        <a:rPr lang="en-US" sz="1800" dirty="0" smtClean="0"/>
                        <a:t> </a:t>
                      </a:r>
                      <a:r>
                        <a:rPr lang="en-US" sz="1800" dirty="0" err="1" smtClean="0"/>
                        <a:t>sve</a:t>
                      </a:r>
                      <a:r>
                        <a:rPr lang="en-US" sz="1800" dirty="0" smtClean="0"/>
                        <a:t> </a:t>
                      </a:r>
                      <a:r>
                        <a:rPr lang="en-US" sz="1800" dirty="0" err="1" smtClean="0"/>
                        <a:t>ključne</a:t>
                      </a:r>
                      <a:r>
                        <a:rPr lang="en-US" sz="1800" dirty="0" smtClean="0"/>
                        <a:t> </a:t>
                      </a:r>
                      <a:r>
                        <a:rPr lang="en-US" sz="1800" dirty="0" err="1" smtClean="0"/>
                        <a:t>tačke</a:t>
                      </a:r>
                      <a:r>
                        <a:rPr lang="en-US" sz="1800" dirty="0" smtClean="0"/>
                        <a:t> (</a:t>
                      </a:r>
                      <a:r>
                        <a:rPr lang="en-US" sz="1800" dirty="0" err="1" smtClean="0"/>
                        <a:t>ali</a:t>
                      </a:r>
                      <a:r>
                        <a:rPr lang="en-US" sz="1800" dirty="0" smtClean="0"/>
                        <a:t> ne </a:t>
                      </a:r>
                      <a:r>
                        <a:rPr lang="en-US" sz="1800" dirty="0" err="1" smtClean="0"/>
                        <a:t>i</a:t>
                      </a:r>
                      <a:r>
                        <a:rPr lang="en-US" sz="1800" dirty="0" smtClean="0"/>
                        <a:t> </a:t>
                      </a:r>
                      <a:r>
                        <a:rPr lang="en-US" sz="1800" dirty="0" err="1" smtClean="0"/>
                        <a:t>njihove</a:t>
                      </a:r>
                      <a:r>
                        <a:rPr lang="en-US" sz="1800" dirty="0" smtClean="0"/>
                        <a:t> </a:t>
                      </a:r>
                      <a:r>
                        <a:rPr lang="en-US" sz="1800" dirty="0" err="1" smtClean="0"/>
                        <a:t>tajne</a:t>
                      </a:r>
                      <a:r>
                        <a:rPr lang="en-US" sz="1800" dirty="0" smtClean="0"/>
                        <a:t>) </a:t>
                      </a:r>
                      <a:r>
                        <a:rPr lang="en-US" sz="1800" dirty="0" err="1" smtClean="0"/>
                        <a:t>i</a:t>
                      </a:r>
                      <a:r>
                        <a:rPr lang="en-US" sz="1800" dirty="0" smtClean="0"/>
                        <a:t> </a:t>
                      </a:r>
                      <a:r>
                        <a:rPr lang="en-US" sz="1800" dirty="0" err="1" smtClean="0"/>
                        <a:t>mogu</a:t>
                      </a:r>
                      <a:r>
                        <a:rPr lang="en-US" sz="1800" dirty="0" smtClean="0"/>
                        <a:t> se </a:t>
                      </a:r>
                      <a:r>
                        <a:rPr lang="en-US" sz="1800" dirty="0" err="1" smtClean="0"/>
                        <a:t>aktivirati</a:t>
                      </a:r>
                      <a:r>
                        <a:rPr lang="en-US" sz="1800" dirty="0" smtClean="0"/>
                        <a:t> (</a:t>
                      </a:r>
                      <a:r>
                        <a:rPr lang="en-US" sz="1800" dirty="0" err="1" smtClean="0"/>
                        <a:t>TourExecution</a:t>
                      </a:r>
                      <a:r>
                        <a:rPr lang="en-US" sz="1800" dirty="0" smtClean="0"/>
                        <a:t>). </a:t>
                      </a:r>
                      <a:r>
                        <a:rPr lang="en-US" sz="1800" dirty="0" err="1" smtClean="0"/>
                        <a:t>Arhivirane</a:t>
                      </a:r>
                      <a:r>
                        <a:rPr lang="en-US" sz="1800" dirty="0" smtClean="0"/>
                        <a:t> </a:t>
                      </a:r>
                      <a:r>
                        <a:rPr lang="en-US" sz="1800" dirty="0" err="1" smtClean="0"/>
                        <a:t>ture</a:t>
                      </a:r>
                      <a:r>
                        <a:rPr lang="en-US" sz="1800" dirty="0" smtClean="0"/>
                        <a:t> se ne </a:t>
                      </a:r>
                      <a:r>
                        <a:rPr lang="en-US" sz="1800" dirty="0" err="1" smtClean="0"/>
                        <a:t>mogu</a:t>
                      </a:r>
                      <a:r>
                        <a:rPr lang="en-US" sz="1800" dirty="0" smtClean="0"/>
                        <a:t> </a:t>
                      </a:r>
                      <a:r>
                        <a:rPr lang="en-US" sz="1800" dirty="0" err="1" smtClean="0"/>
                        <a:t>kupiti</a:t>
                      </a:r>
                      <a:r>
                        <a:rPr lang="en-US" sz="1800" dirty="0" smtClean="0"/>
                        <a:t>.</a:t>
                      </a:r>
                    </a:p>
                    <a:p>
                      <a:endParaRPr lang="en-US" sz="1800" dirty="0"/>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Arial"/>
                        <a:buNone/>
                        <a:tabLst/>
                        <a:defRPr/>
                      </a:pPr>
                      <a:r>
                        <a:rPr lang="en-US" sz="1800" u="none" strike="noStrike" cap="none" dirty="0" err="1" smtClean="0">
                          <a:latin typeface="Arial"/>
                          <a:ea typeface="Arial"/>
                          <a:cs typeface="Arial"/>
                          <a:sym typeface="Arial"/>
                        </a:rPr>
                        <a:t>Pohvalio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bih</a:t>
                      </a:r>
                      <a:r>
                        <a:rPr lang="en-US" sz="1800" u="none" strike="noStrike" cap="none" dirty="0" smtClean="0">
                          <a:latin typeface="Arial"/>
                          <a:ea typeface="Arial"/>
                          <a:cs typeface="Arial"/>
                          <a:sym typeface="Arial"/>
                        </a:rPr>
                        <a:t> rad </a:t>
                      </a:r>
                      <a:r>
                        <a:rPr lang="en-US" sz="1800" u="none" strike="noStrike" cap="none" dirty="0" err="1" smtClean="0">
                          <a:latin typeface="Arial"/>
                          <a:ea typeface="Arial"/>
                          <a:cs typeface="Arial"/>
                          <a:sym typeface="Arial"/>
                        </a:rPr>
                        <a:t>nasih</a:t>
                      </a:r>
                      <a:r>
                        <a:rPr lang="en-US" sz="1800" u="none" strike="noStrike" cap="none" dirty="0" smtClean="0">
                          <a:latin typeface="Arial"/>
                          <a:ea typeface="Arial"/>
                          <a:cs typeface="Arial"/>
                          <a:sym typeface="Arial"/>
                        </a:rPr>
                        <a:t> scrum </a:t>
                      </a:r>
                      <a:r>
                        <a:rPr lang="en-US" sz="1800" u="none" strike="noStrike" cap="none" dirty="0" err="1" smtClean="0">
                          <a:latin typeface="Arial"/>
                          <a:ea typeface="Arial"/>
                          <a:cs typeface="Arial"/>
                          <a:sym typeface="Arial"/>
                        </a:rPr>
                        <a:t>mastera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koji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nam</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pomogli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oko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tehnickih</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oko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organizacionih</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pitanja</a:t>
                      </a:r>
                      <a:r>
                        <a:rPr lang="en-US" sz="1800" u="none" strike="noStrike" cap="none" dirty="0" smtClean="0">
                          <a:latin typeface="Arial"/>
                          <a:ea typeface="Arial"/>
                          <a:cs typeface="Arial"/>
                          <a:sym typeface="Arial"/>
                        </a:rPr>
                        <a:t>.</a:t>
                      </a:r>
                    </a:p>
                    <a:p>
                      <a:pPr marL="0" marR="0" lvl="0" indent="0" algn="l" rtl="0">
                        <a:lnSpc>
                          <a:spcPct val="100000"/>
                        </a:lnSpc>
                        <a:spcBef>
                          <a:spcPts val="0"/>
                        </a:spcBef>
                        <a:spcAft>
                          <a:spcPts val="0"/>
                        </a:spcAft>
                        <a:buClr>
                          <a:schemeClr val="dk1"/>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graphicFrame>
        <p:nvGraphicFramePr>
          <p:cNvPr id="186" name="Google Shape;186;p29"/>
          <p:cNvGraphicFramePr/>
          <p:nvPr>
            <p:extLst>
              <p:ext uri="{D42A27DB-BD31-4B8C-83A1-F6EECF244321}">
                <p14:modId xmlns:p14="http://schemas.microsoft.com/office/powerpoint/2010/main" val="3822710142"/>
              </p:ext>
            </p:extLst>
          </p:nvPr>
        </p:nvGraphicFramePr>
        <p:xfrm>
          <a:off x="0" y="-25054"/>
          <a:ext cx="12204200" cy="5045170"/>
        </p:xfrm>
        <a:graphic>
          <a:graphicData uri="http://schemas.openxmlformats.org/drawingml/2006/table">
            <a:tbl>
              <a:tblPr firstRow="1" bandRow="1">
                <a:noFill/>
                <a:tableStyleId>{BBEBD18D-5BFB-46BA-9896-426D43EFB303}</a:tableStyleId>
              </a:tblPr>
              <a:tblGrid>
                <a:gridCol w="2079325"/>
                <a:gridCol w="6363900"/>
                <a:gridCol w="3760975"/>
              </a:tblGrid>
              <a:tr h="590225">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dirty="0">
                          <a:latin typeface="Arial"/>
                          <a:ea typeface="Arial"/>
                          <a:cs typeface="Arial"/>
                          <a:sym typeface="Arial"/>
                        </a:rPr>
                        <a:t>Član tima</a:t>
                      </a:r>
                      <a:endParaRPr sz="24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Kratak opis preuzete priče</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a:latin typeface="Arial"/>
                          <a:ea typeface="Arial"/>
                          <a:cs typeface="Arial"/>
                          <a:sym typeface="Arial"/>
                        </a:rPr>
                        <a:t>Nešto za istaći?</a:t>
                      </a:r>
                      <a:endParaRPr sz="2400" u="none" strike="noStrike" cap="none">
                        <a:latin typeface="Arial"/>
                        <a:ea typeface="Arial"/>
                        <a:cs typeface="Arial"/>
                        <a:sym typeface="Arial"/>
                      </a:endParaRPr>
                    </a:p>
                  </a:txBody>
                  <a:tcPr marL="91450" marR="91450" marT="45725" marB="45725" anchor="ctr"/>
                </a:tc>
              </a:tr>
              <a:tr h="388225">
                <a:tc rowSpan="8">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Nedeljko Babić</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RA 93/2020</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latin typeface="Arial"/>
                          <a:ea typeface="Arial"/>
                          <a:cs typeface="Arial"/>
                          <a:sym typeface="Arial"/>
                        </a:rPr>
                        <a:t>Posao sa integracijom google analytics-a u projekat u prvoj sedmici i kupovina tura koje se nalaze u korpi u drugoj sedmici.</a:t>
                      </a: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sr-Latn-RS" sz="1800" u="none" strike="noStrike" cap="none" dirty="0" smtClean="0">
                          <a:latin typeface="Arial"/>
                          <a:ea typeface="Arial"/>
                          <a:cs typeface="Arial"/>
                          <a:sym typeface="Arial"/>
                        </a:rPr>
                        <a:t>K</a:t>
                      </a:r>
                      <a:r>
                        <a:rPr lang="en-US" sz="1800" u="none" strike="noStrike" cap="none" dirty="0" err="1" smtClean="0">
                          <a:latin typeface="Arial"/>
                          <a:ea typeface="Arial"/>
                          <a:cs typeface="Arial"/>
                          <a:sym typeface="Arial"/>
                        </a:rPr>
                        <a:t>olega</a:t>
                      </a:r>
                      <a:r>
                        <a:rPr lang="en-US" sz="1800" u="none" strike="noStrike" cap="none" dirty="0" smtClean="0">
                          <a:latin typeface="Arial"/>
                          <a:ea typeface="Arial"/>
                          <a:cs typeface="Arial"/>
                          <a:sym typeface="Arial"/>
                        </a:rPr>
                        <a:t> Jovan </a:t>
                      </a:r>
                      <a:r>
                        <a:rPr lang="en-US" sz="1800" u="none" strike="noStrike" cap="none" dirty="0" err="1" smtClean="0">
                          <a:latin typeface="Arial"/>
                          <a:ea typeface="Arial"/>
                          <a:cs typeface="Arial"/>
                          <a:sym typeface="Arial"/>
                        </a:rPr>
                        <a:t>Šarac</a:t>
                      </a:r>
                      <a:r>
                        <a:rPr lang="en-US" sz="1800" u="none" strike="noStrike" cap="none" dirty="0" smtClean="0">
                          <a:latin typeface="Arial"/>
                          <a:ea typeface="Arial"/>
                          <a:cs typeface="Arial"/>
                          <a:sym typeface="Arial"/>
                        </a:rPr>
                        <a:t> je u </a:t>
                      </a:r>
                      <a:r>
                        <a:rPr lang="en-US" sz="1800" u="none" strike="noStrike" cap="none" dirty="0" err="1" smtClean="0">
                          <a:latin typeface="Arial"/>
                          <a:ea typeface="Arial"/>
                          <a:cs typeface="Arial"/>
                          <a:sym typeface="Arial"/>
                        </a:rPr>
                        <a:t>svakom</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trenutku</a:t>
                      </a:r>
                      <a:r>
                        <a:rPr lang="en-US" sz="1800" u="none" strike="noStrike" cap="none" dirty="0" smtClean="0">
                          <a:latin typeface="Arial"/>
                          <a:ea typeface="Arial"/>
                          <a:cs typeface="Arial"/>
                          <a:sym typeface="Arial"/>
                        </a:rPr>
                        <a:t> bio</a:t>
                      </a:r>
                      <a:r>
                        <a:rPr lang="sr-Latn-RS" sz="1800" u="none" strike="noStrike" cap="none" baseline="0" dirty="0" smtClean="0">
                          <a:latin typeface="Arial"/>
                          <a:ea typeface="Arial"/>
                          <a:cs typeface="Arial"/>
                          <a:sym typeface="Arial"/>
                        </a:rPr>
                        <a:t> </a:t>
                      </a:r>
                      <a:r>
                        <a:rPr lang="en-US" sz="1800" u="none" strike="noStrike" cap="none" dirty="0" err="1" smtClean="0">
                          <a:latin typeface="Arial"/>
                          <a:ea typeface="Arial"/>
                          <a:cs typeface="Arial"/>
                          <a:sym typeface="Arial"/>
                        </a:rPr>
                        <a:t>dostupan</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kada</a:t>
                      </a:r>
                      <a:r>
                        <a:rPr lang="en-US" sz="1800" u="none" strike="noStrike" cap="none" dirty="0" smtClean="0">
                          <a:latin typeface="Arial"/>
                          <a:ea typeface="Arial"/>
                          <a:cs typeface="Arial"/>
                          <a:sym typeface="Arial"/>
                        </a:rPr>
                        <a:t> je </a:t>
                      </a:r>
                      <a:r>
                        <a:rPr lang="en-US" sz="1800" u="none" strike="noStrike" cap="none" dirty="0" err="1" smtClean="0">
                          <a:latin typeface="Arial"/>
                          <a:ea typeface="Arial"/>
                          <a:cs typeface="Arial"/>
                          <a:sym typeface="Arial"/>
                        </a:rPr>
                        <a:t>zatrebala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neka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pomoć</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čak</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iako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nije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bilo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direktno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vezano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za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njegove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kartice</a:t>
                      </a:r>
                      <a:r>
                        <a:rPr lang="en-US" sz="1800" u="none" strike="noStrike" cap="none" dirty="0" smtClean="0">
                          <a:latin typeface="Arial"/>
                          <a:ea typeface="Arial"/>
                          <a:cs typeface="Arial"/>
                          <a:sym typeface="Arial"/>
                        </a:rPr>
                        <a:t>.</a:t>
                      </a:r>
                    </a:p>
                    <a:p>
                      <a:pPr marL="0" marR="0" lvl="0" indent="0" algn="l" rtl="0">
                        <a:lnSpc>
                          <a:spcPct val="100000"/>
                        </a:lnSpc>
                        <a:spcBef>
                          <a:spcPts val="0"/>
                        </a:spcBef>
                        <a:spcAft>
                          <a:spcPts val="0"/>
                        </a:spcAft>
                        <a:buClr>
                          <a:schemeClr val="dk1"/>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graphicFrame>
        <p:nvGraphicFramePr>
          <p:cNvPr id="192" name="Google Shape;192;p30"/>
          <p:cNvGraphicFramePr/>
          <p:nvPr>
            <p:extLst>
              <p:ext uri="{D42A27DB-BD31-4B8C-83A1-F6EECF244321}">
                <p14:modId xmlns:p14="http://schemas.microsoft.com/office/powerpoint/2010/main" val="2666824736"/>
              </p:ext>
            </p:extLst>
          </p:nvPr>
        </p:nvGraphicFramePr>
        <p:xfrm>
          <a:off x="0" y="-12526"/>
          <a:ext cx="12192000" cy="5813500"/>
        </p:xfrm>
        <a:graphic>
          <a:graphicData uri="http://schemas.openxmlformats.org/drawingml/2006/table">
            <a:tbl>
              <a:tblPr firstRow="1" bandRow="1">
                <a:noFill/>
                <a:tableStyleId>{2298E9D0-4503-4F01-9130-882FBCF6112C}</a:tableStyleId>
              </a:tblPr>
              <a:tblGrid>
                <a:gridCol w="12192000"/>
              </a:tblGrid>
              <a:tr h="528500">
                <a:tc>
                  <a:txBody>
                    <a:bodyPr/>
                    <a:lstStyle/>
                    <a:p>
                      <a:pPr marL="0" marR="0" lvl="0" indent="0" algn="ctr" rtl="0">
                        <a:lnSpc>
                          <a:spcPct val="100000"/>
                        </a:lnSpc>
                        <a:spcBef>
                          <a:spcPts val="0"/>
                        </a:spcBef>
                        <a:spcAft>
                          <a:spcPts val="0"/>
                        </a:spcAft>
                        <a:buClr>
                          <a:srgbClr val="000000"/>
                        </a:buClr>
                        <a:buSzPts val="2400"/>
                        <a:buFont typeface="Arial"/>
                        <a:buNone/>
                      </a:pPr>
                      <a:r>
                        <a:rPr lang="sr-Latn-RS" sz="2400" u="none" strike="noStrike" cap="none" dirty="0"/>
                        <a:t>Šta smo radili dobro?</a:t>
                      </a:r>
                      <a:endParaRPr sz="2400" u="none" strike="noStrike" cap="none" dirty="0"/>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t>Komunikacija između članova</a:t>
                      </a:r>
                      <a:r>
                        <a:rPr lang="sr-Latn-RS" sz="1800" u="none" strike="noStrike" cap="none" baseline="0" dirty="0" smtClean="0"/>
                        <a:t> tima je bila na odličnom nivou. Održavali smo sastanke jednom nedeljno i po potrebi. </a:t>
                      </a:r>
                      <a:endParaRPr sz="1800" u="none" strike="noStrike" cap="none" dirty="0"/>
                    </a:p>
                  </a:txBody>
                  <a:tcPr marL="91450" marR="91450" marT="45725" marB="45725" anchor="ctr"/>
                </a:tc>
              </a:tr>
              <a:tr h="528500">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pl-PL" sz="1800" u="none" strike="noStrike" cap="none" baseline="0" dirty="0" smtClean="0"/>
                        <a:t>Orgranizacija i raspodela posla je bila  dobra. Ažurnost i aktivnost na projektu je bila na zavidnom nivou. </a:t>
                      </a:r>
                      <a:endParaRPr lang="pl-PL" sz="1800" u="none" strike="noStrike" cap="none" dirty="0" smtClean="0"/>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t>Svaki problem ili konflikt se rešio u vrlo kratkom roku. </a:t>
                      </a:r>
                      <a:endParaRPr sz="1800" u="none" strike="noStrike" cap="none" dirty="0"/>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r h="528500">
                <a:tc>
                  <a:txBody>
                    <a:bodyPr/>
                    <a:lstStyle/>
                    <a:p>
                      <a:pPr marL="0" marR="0" lvl="0" indent="0" algn="ctr" rtl="0">
                        <a:lnSpc>
                          <a:spcPct val="100000"/>
                        </a:lnSpc>
                        <a:spcBef>
                          <a:spcPts val="0"/>
                        </a:spcBef>
                        <a:spcAft>
                          <a:spcPts val="0"/>
                        </a:spcAft>
                        <a:buClr>
                          <a:schemeClr val="dk1"/>
                        </a:buClr>
                        <a:buSzPts val="1400"/>
                        <a:buFont typeface="Calibri"/>
                        <a:buNone/>
                      </a:pPr>
                      <a:endParaRPr sz="1400" b="1" u="none" strike="noStrike" cap="none">
                        <a:solidFill>
                          <a:schemeClr val="lt1"/>
                        </a:solidFill>
                      </a:endParaRPr>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graphicFrame>
        <p:nvGraphicFramePr>
          <p:cNvPr id="198" name="Google Shape;198;p31"/>
          <p:cNvGraphicFramePr/>
          <p:nvPr>
            <p:extLst>
              <p:ext uri="{D42A27DB-BD31-4B8C-83A1-F6EECF244321}">
                <p14:modId xmlns:p14="http://schemas.microsoft.com/office/powerpoint/2010/main" val="1273056012"/>
              </p:ext>
            </p:extLst>
          </p:nvPr>
        </p:nvGraphicFramePr>
        <p:xfrm>
          <a:off x="0" y="-12526"/>
          <a:ext cx="12192000" cy="6199410"/>
        </p:xfrm>
        <a:graphic>
          <a:graphicData uri="http://schemas.openxmlformats.org/drawingml/2006/table">
            <a:tbl>
              <a:tblPr firstRow="1" bandRow="1">
                <a:noFill/>
                <a:tableStyleId>{2298E9D0-4503-4F01-9130-882FBCF6112C}</a:tableStyleId>
              </a:tblPr>
              <a:tblGrid>
                <a:gridCol w="12192000"/>
              </a:tblGrid>
              <a:tr h="528500">
                <a:tc>
                  <a:txBody>
                    <a:bodyPr/>
                    <a:lstStyle/>
                    <a:p>
                      <a:pPr marL="0" marR="0" lvl="0" indent="0" algn="ctr" rtl="0">
                        <a:lnSpc>
                          <a:spcPct val="100000"/>
                        </a:lnSpc>
                        <a:spcBef>
                          <a:spcPts val="0"/>
                        </a:spcBef>
                        <a:spcAft>
                          <a:spcPts val="0"/>
                        </a:spcAft>
                        <a:buClr>
                          <a:srgbClr val="000000"/>
                        </a:buClr>
                        <a:buSzPts val="2400"/>
                        <a:buFont typeface="Arial"/>
                        <a:buNone/>
                      </a:pPr>
                      <a:r>
                        <a:rPr lang="sr-Latn-RS" sz="2400" u="none" strike="noStrike" cap="none" dirty="0"/>
                        <a:t>Šta smo radili loše?</a:t>
                      </a:r>
                      <a:endParaRPr sz="2400" u="none" strike="noStrike" cap="none" dirty="0"/>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t>Trebalo bi detaljnije pregledavati</a:t>
                      </a:r>
                      <a:r>
                        <a:rPr lang="sr-Latn-RS" sz="1800" u="none" strike="noStrike" cap="none" baseline="0" dirty="0" smtClean="0"/>
                        <a:t> PR-ove i bolje testirati pre bilo kakvog megre-ovanja. </a:t>
                      </a:r>
                      <a:endParaRPr sz="1800" u="none" strike="noStrike" cap="none" dirty="0"/>
                    </a:p>
                  </a:txBody>
                  <a:tcPr marL="91450" marR="91450" marT="45725" marB="45725" anchor="ctr"/>
                </a:tc>
              </a:tr>
              <a:tr h="528500">
                <a:tc>
                  <a:txBody>
                    <a:bodyPr/>
                    <a:lstStyle/>
                    <a:p>
                      <a:pPr marL="0" marR="0" lvl="0" indent="0" algn="l" rtl="0">
                        <a:lnSpc>
                          <a:spcPct val="100000"/>
                        </a:lnSpc>
                        <a:spcBef>
                          <a:spcPts val="0"/>
                        </a:spcBef>
                        <a:spcAft>
                          <a:spcPts val="0"/>
                        </a:spcAft>
                        <a:buClr>
                          <a:schemeClr val="dk1"/>
                        </a:buClr>
                        <a:buSzPts val="1800"/>
                        <a:buFont typeface="Calibri"/>
                        <a:buNone/>
                      </a:pPr>
                      <a:r>
                        <a:rPr lang="en-US" sz="1800" b="0" u="none" strike="noStrike" cap="none" dirty="0" smtClean="0">
                          <a:solidFill>
                            <a:schemeClr val="tx1"/>
                          </a:solidFill>
                          <a:latin typeface="Calibri" panose="020F0502020204030204" pitchFamily="34" charset="0"/>
                          <a:cs typeface="Calibri" panose="020F0502020204030204" pitchFamily="34" charset="0"/>
                        </a:rPr>
                        <a:t>Problem </a:t>
                      </a:r>
                      <a:r>
                        <a:rPr lang="en-US" sz="1800" b="0" u="none" strike="noStrike" cap="none" dirty="0" err="1" smtClean="0">
                          <a:solidFill>
                            <a:schemeClr val="tx1"/>
                          </a:solidFill>
                          <a:latin typeface="Calibri" panose="020F0502020204030204" pitchFamily="34" charset="0"/>
                          <a:cs typeface="Calibri" panose="020F0502020204030204" pitchFamily="34" charset="0"/>
                        </a:rPr>
                        <a:t>tokom</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prve</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sedmice</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sprinta</a:t>
                      </a:r>
                      <a:r>
                        <a:rPr lang="en-US" sz="1800" b="0" u="none" strike="noStrike" cap="none" dirty="0" smtClean="0">
                          <a:solidFill>
                            <a:schemeClr val="tx1"/>
                          </a:solidFill>
                          <a:latin typeface="Calibri" panose="020F0502020204030204" pitchFamily="34" charset="0"/>
                          <a:cs typeface="Calibri" panose="020F0502020204030204" pitchFamily="34" charset="0"/>
                        </a:rPr>
                        <a:t> u </a:t>
                      </a:r>
                      <a:r>
                        <a:rPr lang="en-US" sz="1800" b="0" u="none" strike="noStrike" cap="none" dirty="0" err="1" smtClean="0">
                          <a:solidFill>
                            <a:schemeClr val="tx1"/>
                          </a:solidFill>
                          <a:latin typeface="Calibri" panose="020F0502020204030204" pitchFamily="34" charset="0"/>
                          <a:cs typeface="Calibri" panose="020F0502020204030204" pitchFamily="34" charset="0"/>
                        </a:rPr>
                        <a:t>vidu</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medjusobne</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komunikacije</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izmedju</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odredjenih</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funkcionalnosti</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i</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medjusobnih</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zavisnosti</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sto</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nam</a:t>
                      </a:r>
                      <a:r>
                        <a:rPr lang="en-US" sz="1800" b="0" u="none" strike="noStrike" cap="none" dirty="0" smtClean="0">
                          <a:solidFill>
                            <a:schemeClr val="tx1"/>
                          </a:solidFill>
                          <a:latin typeface="Calibri" panose="020F0502020204030204" pitchFamily="34" charset="0"/>
                          <a:cs typeface="Calibri" panose="020F0502020204030204" pitchFamily="34" charset="0"/>
                        </a:rPr>
                        <a:t> je </a:t>
                      </a:r>
                      <a:r>
                        <a:rPr lang="en-US" sz="1800" b="0" u="none" strike="noStrike" cap="none" dirty="0" err="1" smtClean="0">
                          <a:solidFill>
                            <a:schemeClr val="tx1"/>
                          </a:solidFill>
                          <a:latin typeface="Calibri" panose="020F0502020204030204" pitchFamily="34" charset="0"/>
                          <a:cs typeface="Calibri" panose="020F0502020204030204" pitchFamily="34" charset="0"/>
                        </a:rPr>
                        <a:t>oduzelo</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odredjeno</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vreme</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ali</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su</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druga</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i</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treća</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sedmica</a:t>
                      </a:r>
                      <a:r>
                        <a:rPr lang="en-US" sz="1800" b="0" u="none" strike="noStrike" cap="none" dirty="0" smtClean="0">
                          <a:solidFill>
                            <a:schemeClr val="tx1"/>
                          </a:solidFill>
                          <a:latin typeface="Calibri" panose="020F0502020204030204" pitchFamily="34" charset="0"/>
                          <a:cs typeface="Calibri" panose="020F0502020204030204" pitchFamily="34" charset="0"/>
                        </a:rPr>
                        <a:t> bile </a:t>
                      </a:r>
                      <a:r>
                        <a:rPr lang="en-US" sz="1800" b="0" u="none" strike="noStrike" cap="none" dirty="0" err="1" smtClean="0">
                          <a:solidFill>
                            <a:schemeClr val="tx1"/>
                          </a:solidFill>
                          <a:latin typeface="Calibri" panose="020F0502020204030204" pitchFamily="34" charset="0"/>
                          <a:cs typeface="Calibri" panose="020F0502020204030204" pitchFamily="34" charset="0"/>
                        </a:rPr>
                        <a:t>mnogo</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bolje</a:t>
                      </a:r>
                      <a:r>
                        <a:rPr lang="en-US" sz="1800" b="0" u="none" strike="noStrike" cap="none" dirty="0" smtClean="0">
                          <a:solidFill>
                            <a:schemeClr val="tx1"/>
                          </a:solidFill>
                          <a:latin typeface="Calibri" panose="020F0502020204030204" pitchFamily="34" charset="0"/>
                          <a:cs typeface="Calibri" panose="020F0502020204030204" pitchFamily="34" charset="0"/>
                        </a:rPr>
                        <a:t> u tom </a:t>
                      </a:r>
                      <a:r>
                        <a:rPr lang="en-US" sz="1800" b="0" u="none" strike="noStrike" cap="none" dirty="0" err="1" smtClean="0">
                          <a:solidFill>
                            <a:schemeClr val="tx1"/>
                          </a:solidFill>
                          <a:latin typeface="Calibri" panose="020F0502020204030204" pitchFamily="34" charset="0"/>
                          <a:cs typeface="Calibri" panose="020F0502020204030204" pitchFamily="34" charset="0"/>
                        </a:rPr>
                        <a:t>pogledu</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gde</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smo</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nadoknadili</a:t>
                      </a:r>
                      <a:r>
                        <a:rPr lang="en-US" sz="1800" b="0" u="none" strike="noStrike" cap="none" dirty="0" smtClean="0">
                          <a:solidFill>
                            <a:schemeClr val="tx1"/>
                          </a:solidFill>
                          <a:latin typeface="Calibri" panose="020F0502020204030204" pitchFamily="34" charset="0"/>
                          <a:cs typeface="Calibri" panose="020F0502020204030204" pitchFamily="34" charset="0"/>
                        </a:rPr>
                        <a:t> </a:t>
                      </a:r>
                      <a:r>
                        <a:rPr lang="en-US" sz="1800" b="0" u="none" strike="noStrike" cap="none" dirty="0" err="1" smtClean="0">
                          <a:solidFill>
                            <a:schemeClr val="tx1"/>
                          </a:solidFill>
                          <a:latin typeface="Calibri" panose="020F0502020204030204" pitchFamily="34" charset="0"/>
                          <a:cs typeface="Calibri" panose="020F0502020204030204" pitchFamily="34" charset="0"/>
                        </a:rPr>
                        <a:t>nedostatke</a:t>
                      </a:r>
                      <a:r>
                        <a:rPr lang="en-US" sz="1800" b="0" u="none" strike="noStrike" cap="none" dirty="0" smtClean="0">
                          <a:solidFill>
                            <a:schemeClr val="tx1"/>
                          </a:solidFill>
                          <a:latin typeface="Calibri" panose="020F0502020204030204" pitchFamily="34" charset="0"/>
                          <a:cs typeface="Calibri" panose="020F0502020204030204" pitchFamily="34" charset="0"/>
                        </a:rPr>
                        <a:t>.</a:t>
                      </a:r>
                      <a:endParaRPr sz="1800" b="0" u="none" strike="noStrike" cap="none" dirty="0">
                        <a:solidFill>
                          <a:schemeClr val="tx1"/>
                        </a:solidFill>
                        <a:latin typeface="Calibri" panose="020F0502020204030204" pitchFamily="34" charset="0"/>
                        <a:cs typeface="Calibri" panose="020F0502020204030204" pitchFamily="34" charset="0"/>
                      </a:endParaRPr>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t>Problemi oko baze</a:t>
                      </a:r>
                      <a:r>
                        <a:rPr lang="sr-Latn-RS" sz="1800" u="none" strike="noStrike" cap="none" baseline="0" dirty="0" smtClean="0"/>
                        <a:t> podataka. Dosta mali uzorak podataka u bazi. Insert skripta nije bila dobra.</a:t>
                      </a:r>
                      <a:endParaRPr sz="1800" u="none" strike="noStrike" cap="none" dirty="0"/>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r h="528500">
                <a:tc>
                  <a:txBody>
                    <a:bodyPr/>
                    <a:lstStyle/>
                    <a:p>
                      <a:pPr marL="0" marR="0" lvl="0" indent="0" algn="ctr" rtl="0">
                        <a:lnSpc>
                          <a:spcPct val="100000"/>
                        </a:lnSpc>
                        <a:spcBef>
                          <a:spcPts val="0"/>
                        </a:spcBef>
                        <a:spcAft>
                          <a:spcPts val="0"/>
                        </a:spcAft>
                        <a:buClr>
                          <a:schemeClr val="dk1"/>
                        </a:buClr>
                        <a:buSzPts val="1400"/>
                        <a:buFont typeface="Calibri"/>
                        <a:buNone/>
                      </a:pPr>
                      <a:endParaRPr sz="1400" b="1" u="none" strike="noStrike" cap="none">
                        <a:solidFill>
                          <a:schemeClr val="lt1"/>
                        </a:solidFill>
                      </a:endParaRPr>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aphicFrame>
        <p:nvGraphicFramePr>
          <p:cNvPr id="96" name="Google Shape;96;p14"/>
          <p:cNvGraphicFramePr/>
          <p:nvPr>
            <p:extLst>
              <p:ext uri="{D42A27DB-BD31-4B8C-83A1-F6EECF244321}">
                <p14:modId xmlns:p14="http://schemas.microsoft.com/office/powerpoint/2010/main" val="3218384"/>
              </p:ext>
            </p:extLst>
          </p:nvPr>
        </p:nvGraphicFramePr>
        <p:xfrm>
          <a:off x="0" y="-25054"/>
          <a:ext cx="12204200" cy="5475620"/>
        </p:xfrm>
        <a:graphic>
          <a:graphicData uri="http://schemas.openxmlformats.org/drawingml/2006/table">
            <a:tbl>
              <a:tblPr firstRow="1" bandRow="1">
                <a:noFill/>
                <a:tableStyleId>{BBEBD18D-5BFB-46BA-9896-426D43EFB303}</a:tableStyleId>
              </a:tblPr>
              <a:tblGrid>
                <a:gridCol w="2079325"/>
                <a:gridCol w="7784000"/>
                <a:gridCol w="2340875"/>
              </a:tblGrid>
              <a:tr h="590225">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dirty="0">
                          <a:latin typeface="Arial"/>
                          <a:ea typeface="Arial"/>
                          <a:cs typeface="Arial"/>
                          <a:sym typeface="Arial"/>
                        </a:rPr>
                        <a:t>Član tima</a:t>
                      </a:r>
                      <a:endParaRPr sz="24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Kratak opis preuzete priče</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a:latin typeface="Arial"/>
                          <a:ea typeface="Arial"/>
                          <a:cs typeface="Arial"/>
                          <a:sym typeface="Arial"/>
                        </a:rPr>
                        <a:t>Nešto za istaći?</a:t>
                      </a:r>
                      <a:endParaRPr sz="2400" u="none" strike="noStrike" cap="none">
                        <a:latin typeface="Arial"/>
                        <a:ea typeface="Arial"/>
                        <a:cs typeface="Arial"/>
                        <a:sym typeface="Arial"/>
                      </a:endParaRPr>
                    </a:p>
                  </a:txBody>
                  <a:tcPr marL="91450" marR="91450" marT="45725" marB="45725" anchor="ctr"/>
                </a:tc>
              </a:tr>
              <a:tr h="402300">
                <a:tc rowSpan="8">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Strahinja Banjanac</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RA 3/2020</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r>
                        <a:rPr lang="en-US" sz="1400" b="0" i="0" u="none" strike="noStrike" cap="none" dirty="0" err="1" smtClean="0">
                          <a:solidFill>
                            <a:schemeClr val="dk1"/>
                          </a:solidFill>
                          <a:effectLst/>
                          <a:latin typeface="Calibri"/>
                          <a:ea typeface="Calibri"/>
                          <a:cs typeface="Calibri"/>
                          <a:sym typeface="Arial"/>
                        </a:rPr>
                        <a:t>Autor</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ture</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može</a:t>
                      </a:r>
                      <a:r>
                        <a:rPr lang="en-US" sz="1400" b="0" i="0" u="none" strike="noStrike" cap="none" dirty="0" smtClean="0">
                          <a:solidFill>
                            <a:schemeClr val="dk1"/>
                          </a:solidFill>
                          <a:effectLst/>
                          <a:latin typeface="Calibri"/>
                          <a:ea typeface="Calibri"/>
                          <a:cs typeface="Calibri"/>
                          <a:sym typeface="Arial"/>
                        </a:rPr>
                        <a:t> da </a:t>
                      </a:r>
                      <a:r>
                        <a:rPr lang="en-US" sz="1400" b="0" i="0" u="none" strike="noStrike" cap="none" dirty="0" err="1" smtClean="0">
                          <a:solidFill>
                            <a:schemeClr val="dk1"/>
                          </a:solidFill>
                          <a:effectLst/>
                          <a:latin typeface="Calibri"/>
                          <a:ea typeface="Calibri"/>
                          <a:cs typeface="Calibri"/>
                          <a:sym typeface="Arial"/>
                        </a:rPr>
                        <a:t>odgovori</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na</a:t>
                      </a:r>
                      <a:r>
                        <a:rPr lang="en-US" sz="1400" b="0" i="0" u="none" strike="noStrike" cap="none" dirty="0" smtClean="0">
                          <a:solidFill>
                            <a:schemeClr val="dk1"/>
                          </a:solidFill>
                          <a:effectLst/>
                          <a:latin typeface="Calibri"/>
                          <a:ea typeface="Calibri"/>
                          <a:cs typeface="Calibri"/>
                          <a:sym typeface="Arial"/>
                        </a:rPr>
                        <a:t> problem </a:t>
                      </a:r>
                      <a:r>
                        <a:rPr lang="en-US" sz="1400" b="0" i="0" u="none" strike="noStrike" cap="none" dirty="0" err="1" smtClean="0">
                          <a:solidFill>
                            <a:schemeClr val="dk1"/>
                          </a:solidFill>
                          <a:effectLst/>
                          <a:latin typeface="Calibri"/>
                          <a:ea typeface="Calibri"/>
                          <a:cs typeface="Calibri"/>
                          <a:sym typeface="Arial"/>
                        </a:rPr>
                        <a:t>koji</a:t>
                      </a:r>
                      <a:r>
                        <a:rPr lang="en-US" sz="1400" b="0" i="0" u="none" strike="noStrike" cap="none" dirty="0" smtClean="0">
                          <a:solidFill>
                            <a:schemeClr val="dk1"/>
                          </a:solidFill>
                          <a:effectLst/>
                          <a:latin typeface="Calibri"/>
                          <a:ea typeface="Calibri"/>
                          <a:cs typeface="Calibri"/>
                          <a:sym typeface="Arial"/>
                        </a:rPr>
                        <a:t> je </a:t>
                      </a:r>
                      <a:r>
                        <a:rPr lang="en-US" sz="1400" b="0" i="0" u="none" strike="noStrike" cap="none" dirty="0" err="1" smtClean="0">
                          <a:solidFill>
                            <a:schemeClr val="dk1"/>
                          </a:solidFill>
                          <a:effectLst/>
                          <a:latin typeface="Calibri"/>
                          <a:ea typeface="Calibri"/>
                          <a:cs typeface="Calibri"/>
                          <a:sym typeface="Arial"/>
                        </a:rPr>
                        <a:t>turista</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prethodno</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prijavio</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Pregled</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prijavljenih</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problema</a:t>
                      </a:r>
                      <a:r>
                        <a:rPr lang="sr-Latn-RS" sz="1400" b="0" i="0" u="none" strike="noStrike" cap="none" baseline="0"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administratoru</a:t>
                      </a:r>
                      <a:r>
                        <a:rPr lang="en-US" sz="1400" b="0" i="0" u="none" strike="noStrike" cap="none" dirty="0" smtClean="0">
                          <a:solidFill>
                            <a:schemeClr val="dk1"/>
                          </a:solidFill>
                          <a:effectLst/>
                          <a:latin typeface="Calibri"/>
                          <a:ea typeface="Calibri"/>
                          <a:cs typeface="Calibri"/>
                          <a:sym typeface="Arial"/>
                        </a:rPr>
                        <a:t>.</a:t>
                      </a:r>
                      <a:r>
                        <a:rPr lang="sr-Latn-RS" sz="1400" b="0" i="0" u="none" strike="noStrike" cap="none" baseline="0"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Prijavljeni</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problemi</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koji</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nisu</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razrešeni</a:t>
                      </a:r>
                      <a:r>
                        <a:rPr lang="en-US" sz="1400" b="0" i="0" u="none" strike="noStrike" cap="none" dirty="0" smtClean="0">
                          <a:solidFill>
                            <a:schemeClr val="dk1"/>
                          </a:solidFill>
                          <a:effectLst/>
                          <a:latin typeface="Calibri"/>
                          <a:ea typeface="Calibri"/>
                          <a:cs typeface="Calibri"/>
                          <a:sym typeface="Arial"/>
                        </a:rPr>
                        <a:t> u </a:t>
                      </a:r>
                      <a:r>
                        <a:rPr lang="en-US" sz="1400" b="0" i="0" u="none" strike="noStrike" cap="none" dirty="0" err="1" smtClean="0">
                          <a:solidFill>
                            <a:schemeClr val="dk1"/>
                          </a:solidFill>
                          <a:effectLst/>
                          <a:latin typeface="Calibri"/>
                          <a:ea typeface="Calibri"/>
                          <a:cs typeface="Calibri"/>
                          <a:sym typeface="Arial"/>
                        </a:rPr>
                        <a:t>roku</a:t>
                      </a:r>
                      <a:r>
                        <a:rPr lang="en-US" sz="1400" b="0" i="0" u="none" strike="noStrike" cap="none" dirty="0" smtClean="0">
                          <a:solidFill>
                            <a:schemeClr val="dk1"/>
                          </a:solidFill>
                          <a:effectLst/>
                          <a:latin typeface="Calibri"/>
                          <a:ea typeface="Calibri"/>
                          <a:cs typeface="Calibri"/>
                          <a:sym typeface="Arial"/>
                        </a:rPr>
                        <a:t> od pet dana se </a:t>
                      </a:r>
                      <a:r>
                        <a:rPr lang="en-US" sz="1400" b="0" i="0" u="none" strike="noStrike" cap="none" dirty="0" err="1" smtClean="0">
                          <a:solidFill>
                            <a:schemeClr val="dk1"/>
                          </a:solidFill>
                          <a:effectLst/>
                          <a:latin typeface="Calibri"/>
                          <a:ea typeface="Calibri"/>
                          <a:cs typeface="Calibri"/>
                          <a:sym typeface="Arial"/>
                        </a:rPr>
                        <a:t>naglašavaju</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administratoru</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na</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njegovom</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prikazu</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svih</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prijavljenih</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problema</a:t>
                      </a:r>
                      <a:r>
                        <a:rPr lang="sr-Latn-RS" sz="1400" b="0" i="0" u="none" strike="noStrike" cap="none" dirty="0" smtClean="0">
                          <a:solidFill>
                            <a:schemeClr val="dk1"/>
                          </a:solidFill>
                          <a:effectLst/>
                          <a:latin typeface="Calibri"/>
                          <a:ea typeface="Calibri"/>
                          <a:cs typeface="Calibri"/>
                          <a:sym typeface="Arial"/>
                        </a:rPr>
                        <a:t>.</a:t>
                      </a:r>
                      <a:r>
                        <a:rPr lang="sr-Latn-RS" sz="1400" b="0" i="0" u="none" strike="noStrike" cap="none" baseline="0" dirty="0" smtClean="0">
                          <a:solidFill>
                            <a:schemeClr val="dk1"/>
                          </a:solidFill>
                          <a:effectLst/>
                          <a:latin typeface="Calibri"/>
                          <a:ea typeface="Calibri"/>
                          <a:cs typeface="Calibri"/>
                          <a:sym typeface="Arial"/>
                        </a:rPr>
                        <a:t>  </a:t>
                      </a:r>
                      <a:r>
                        <a:rPr lang="en-US" sz="1400" b="0" i="0" u="none" strike="noStrike" cap="none" dirty="0" smtClean="0">
                          <a:solidFill>
                            <a:schemeClr val="dk1"/>
                          </a:solidFill>
                          <a:effectLst/>
                          <a:latin typeface="Calibri"/>
                          <a:ea typeface="Calibri"/>
                          <a:cs typeface="Calibri"/>
                          <a:sym typeface="Arial"/>
                        </a:rPr>
                        <a:t>Administrator </a:t>
                      </a:r>
                      <a:r>
                        <a:rPr lang="en-US" sz="1400" b="0" i="0" u="none" strike="noStrike" cap="none" dirty="0" err="1" smtClean="0">
                          <a:solidFill>
                            <a:schemeClr val="dk1"/>
                          </a:solidFill>
                          <a:effectLst/>
                          <a:latin typeface="Calibri"/>
                          <a:ea typeface="Calibri"/>
                          <a:cs typeface="Calibri"/>
                          <a:sym typeface="Arial"/>
                        </a:rPr>
                        <a:t>može</a:t>
                      </a:r>
                      <a:r>
                        <a:rPr lang="en-US" sz="1400" b="0" i="0" u="none" strike="noStrike" cap="none" dirty="0" smtClean="0">
                          <a:solidFill>
                            <a:schemeClr val="dk1"/>
                          </a:solidFill>
                          <a:effectLst/>
                          <a:latin typeface="Calibri"/>
                          <a:ea typeface="Calibri"/>
                          <a:cs typeface="Calibri"/>
                          <a:sym typeface="Arial"/>
                        </a:rPr>
                        <a:t> da </a:t>
                      </a:r>
                      <a:r>
                        <a:rPr lang="en-US" sz="1400" b="0" i="0" u="none" strike="noStrike" cap="none" dirty="0" err="1" smtClean="0">
                          <a:solidFill>
                            <a:schemeClr val="dk1"/>
                          </a:solidFill>
                          <a:effectLst/>
                          <a:latin typeface="Calibri"/>
                          <a:ea typeface="Calibri"/>
                          <a:cs typeface="Calibri"/>
                          <a:sym typeface="Arial"/>
                        </a:rPr>
                        <a:t>zada</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autoru</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ture</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rok</a:t>
                      </a:r>
                      <a:r>
                        <a:rPr lang="en-US" sz="1400" b="0" i="0" u="none" strike="noStrike" cap="none" dirty="0" smtClean="0">
                          <a:solidFill>
                            <a:schemeClr val="dk1"/>
                          </a:solidFill>
                          <a:effectLst/>
                          <a:latin typeface="Calibri"/>
                          <a:ea typeface="Calibri"/>
                          <a:cs typeface="Calibri"/>
                          <a:sym typeface="Arial"/>
                        </a:rPr>
                        <a:t> do </a:t>
                      </a:r>
                      <a:r>
                        <a:rPr lang="en-US" sz="1400" b="0" i="0" u="none" strike="noStrike" cap="none" dirty="0" err="1" smtClean="0">
                          <a:solidFill>
                            <a:schemeClr val="dk1"/>
                          </a:solidFill>
                          <a:effectLst/>
                          <a:latin typeface="Calibri"/>
                          <a:ea typeface="Calibri"/>
                          <a:cs typeface="Calibri"/>
                          <a:sym typeface="Arial"/>
                        </a:rPr>
                        <a:t>kad</a:t>
                      </a:r>
                      <a:r>
                        <a:rPr lang="en-US" sz="1400" b="0" i="0" u="none" strike="noStrike" cap="none" dirty="0" smtClean="0">
                          <a:solidFill>
                            <a:schemeClr val="dk1"/>
                          </a:solidFill>
                          <a:effectLst/>
                          <a:latin typeface="Calibri"/>
                          <a:ea typeface="Calibri"/>
                          <a:cs typeface="Calibri"/>
                          <a:sym typeface="Arial"/>
                        </a:rPr>
                        <a:t> mora da </a:t>
                      </a:r>
                      <a:r>
                        <a:rPr lang="en-US" sz="1400" b="0" i="0" u="none" strike="noStrike" cap="none" dirty="0" err="1" smtClean="0">
                          <a:solidFill>
                            <a:schemeClr val="dk1"/>
                          </a:solidFill>
                          <a:effectLst/>
                          <a:latin typeface="Calibri"/>
                          <a:ea typeface="Calibri"/>
                          <a:cs typeface="Calibri"/>
                          <a:sym typeface="Arial"/>
                        </a:rPr>
                        <a:t>reši</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prijavljeni</a:t>
                      </a:r>
                      <a:r>
                        <a:rPr lang="en-US" sz="1400" b="0" i="0" u="none" strike="noStrike" cap="none" dirty="0" smtClean="0">
                          <a:solidFill>
                            <a:schemeClr val="dk1"/>
                          </a:solidFill>
                          <a:effectLst/>
                          <a:latin typeface="Calibri"/>
                          <a:ea typeface="Calibri"/>
                          <a:cs typeface="Calibri"/>
                          <a:sym typeface="Arial"/>
                        </a:rPr>
                        <a:t> problem, </a:t>
                      </a:r>
                      <a:r>
                        <a:rPr lang="en-US" sz="1400" b="0" i="0" u="none" strike="noStrike" cap="none" dirty="0" err="1" smtClean="0">
                          <a:solidFill>
                            <a:schemeClr val="dk1"/>
                          </a:solidFill>
                          <a:effectLst/>
                          <a:latin typeface="Calibri"/>
                          <a:ea typeface="Calibri"/>
                          <a:cs typeface="Calibri"/>
                          <a:sym typeface="Arial"/>
                        </a:rPr>
                        <a:t>pri</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čemu</a:t>
                      </a:r>
                      <a:r>
                        <a:rPr lang="en-US" sz="1400" b="0" i="0" u="none" strike="noStrike" cap="none" dirty="0" smtClean="0">
                          <a:solidFill>
                            <a:schemeClr val="dk1"/>
                          </a:solidFill>
                          <a:effectLst/>
                          <a:latin typeface="Calibri"/>
                          <a:ea typeface="Calibri"/>
                          <a:cs typeface="Calibri"/>
                          <a:sym typeface="Arial"/>
                        </a:rPr>
                        <a:t> se </a:t>
                      </a:r>
                      <a:r>
                        <a:rPr lang="en-US" sz="1400" b="0" i="0" u="none" strike="noStrike" cap="none" dirty="0" err="1" smtClean="0">
                          <a:solidFill>
                            <a:schemeClr val="dk1"/>
                          </a:solidFill>
                          <a:effectLst/>
                          <a:latin typeface="Calibri"/>
                          <a:ea typeface="Calibri"/>
                          <a:cs typeface="Calibri"/>
                          <a:sym typeface="Arial"/>
                        </a:rPr>
                        <a:t>autoru</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ture</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šalje</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notifikacija</a:t>
                      </a:r>
                      <a:r>
                        <a:rPr lang="en-US" sz="1400" b="0" i="0" u="none" strike="noStrike" cap="none" dirty="0" smtClean="0">
                          <a:solidFill>
                            <a:schemeClr val="dk1"/>
                          </a:solidFill>
                          <a:effectLst/>
                          <a:latin typeface="Calibri"/>
                          <a:ea typeface="Calibri"/>
                          <a:cs typeface="Calibri"/>
                          <a:sym typeface="Arial"/>
                        </a:rPr>
                        <a:t>. Administrator </a:t>
                      </a:r>
                      <a:r>
                        <a:rPr lang="en-US" sz="1400" b="0" i="0" u="none" strike="noStrike" cap="none" dirty="0" err="1" smtClean="0">
                          <a:solidFill>
                            <a:schemeClr val="dk1"/>
                          </a:solidFill>
                          <a:effectLst/>
                          <a:latin typeface="Calibri"/>
                          <a:ea typeface="Calibri"/>
                          <a:cs typeface="Calibri"/>
                          <a:sym typeface="Arial"/>
                        </a:rPr>
                        <a:t>na</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svom</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prikazu</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prijavljenih</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problema</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može</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videti</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kada</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istekne</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rok</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koji</a:t>
                      </a:r>
                      <a:r>
                        <a:rPr lang="en-US" sz="1400" b="0" i="0" u="none" strike="noStrike" cap="none" dirty="0" smtClean="0">
                          <a:solidFill>
                            <a:schemeClr val="dk1"/>
                          </a:solidFill>
                          <a:effectLst/>
                          <a:latin typeface="Calibri"/>
                          <a:ea typeface="Calibri"/>
                          <a:cs typeface="Calibri"/>
                          <a:sym typeface="Arial"/>
                        </a:rPr>
                        <a:t> je </a:t>
                      </a:r>
                      <a:r>
                        <a:rPr lang="en-US" sz="1400" b="0" i="0" u="none" strike="noStrike" cap="none" dirty="0" err="1" smtClean="0">
                          <a:solidFill>
                            <a:schemeClr val="dk1"/>
                          </a:solidFill>
                          <a:effectLst/>
                          <a:latin typeface="Calibri"/>
                          <a:ea typeface="Calibri"/>
                          <a:cs typeface="Calibri"/>
                          <a:sym typeface="Arial"/>
                        </a:rPr>
                        <a:t>zadao</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nakon</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čega</a:t>
                      </a:r>
                      <a:r>
                        <a:rPr lang="en-US" sz="1400" b="0" i="0" u="none" strike="noStrike" cap="none" dirty="0" smtClean="0">
                          <a:solidFill>
                            <a:schemeClr val="dk1"/>
                          </a:solidFill>
                          <a:effectLst/>
                          <a:latin typeface="Calibri"/>
                          <a:ea typeface="Calibri"/>
                          <a:cs typeface="Calibri"/>
                          <a:sym typeface="Arial"/>
                        </a:rPr>
                        <a:t> on </a:t>
                      </a:r>
                      <a:r>
                        <a:rPr lang="en-US" sz="1400" b="0" i="0" u="none" strike="noStrike" cap="none" dirty="0" err="1" smtClean="0">
                          <a:solidFill>
                            <a:schemeClr val="dk1"/>
                          </a:solidFill>
                          <a:effectLst/>
                          <a:latin typeface="Calibri"/>
                          <a:ea typeface="Calibri"/>
                          <a:cs typeface="Calibri"/>
                          <a:sym typeface="Arial"/>
                        </a:rPr>
                        <a:t>može</a:t>
                      </a:r>
                      <a:r>
                        <a:rPr lang="en-US" sz="1400" b="0" i="0" u="none" strike="noStrike" cap="none" dirty="0" smtClean="0">
                          <a:solidFill>
                            <a:schemeClr val="dk1"/>
                          </a:solidFill>
                          <a:effectLst/>
                          <a:latin typeface="Calibri"/>
                          <a:ea typeface="Calibri"/>
                          <a:cs typeface="Calibri"/>
                          <a:sym typeface="Arial"/>
                        </a:rPr>
                        <a:t> da </a:t>
                      </a:r>
                      <a:r>
                        <a:rPr lang="en-US" sz="1400" b="0" i="0" u="none" strike="noStrike" cap="none" dirty="0" err="1" smtClean="0">
                          <a:solidFill>
                            <a:schemeClr val="dk1"/>
                          </a:solidFill>
                          <a:effectLst/>
                          <a:latin typeface="Calibri"/>
                          <a:ea typeface="Calibri"/>
                          <a:cs typeface="Calibri"/>
                          <a:sym typeface="Arial"/>
                        </a:rPr>
                        <a:t>zatvori</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prijavljeni</a:t>
                      </a:r>
                      <a:r>
                        <a:rPr lang="en-US" sz="1400" b="0" i="0" u="none" strike="noStrike" cap="none" dirty="0" smtClean="0">
                          <a:solidFill>
                            <a:schemeClr val="dk1"/>
                          </a:solidFill>
                          <a:effectLst/>
                          <a:latin typeface="Calibri"/>
                          <a:ea typeface="Calibri"/>
                          <a:cs typeface="Calibri"/>
                          <a:sym typeface="Arial"/>
                        </a:rPr>
                        <a:t> problem </a:t>
                      </a:r>
                      <a:r>
                        <a:rPr lang="en-US" sz="1400" b="0" i="0" u="none" strike="noStrike" cap="none" dirty="0" err="1" smtClean="0">
                          <a:solidFill>
                            <a:schemeClr val="dk1"/>
                          </a:solidFill>
                          <a:effectLst/>
                          <a:latin typeface="Calibri"/>
                          <a:ea typeface="Calibri"/>
                          <a:cs typeface="Calibri"/>
                          <a:sym typeface="Arial"/>
                        </a:rPr>
                        <a:t>ili</a:t>
                      </a:r>
                      <a:r>
                        <a:rPr lang="en-US" sz="1400" b="0" i="0" u="none" strike="noStrike" cap="none" dirty="0" smtClean="0">
                          <a:solidFill>
                            <a:schemeClr val="dk1"/>
                          </a:solidFill>
                          <a:effectLst/>
                          <a:latin typeface="Calibri"/>
                          <a:ea typeface="Calibri"/>
                          <a:cs typeface="Calibri"/>
                          <a:sym typeface="Arial"/>
                        </a:rPr>
                        <a:t> da </a:t>
                      </a:r>
                      <a:r>
                        <a:rPr lang="en-US" sz="1400" b="0" i="0" u="none" strike="noStrike" cap="none" dirty="0" err="1" smtClean="0">
                          <a:solidFill>
                            <a:schemeClr val="dk1"/>
                          </a:solidFill>
                          <a:effectLst/>
                          <a:latin typeface="Calibri"/>
                          <a:ea typeface="Calibri"/>
                          <a:cs typeface="Calibri"/>
                          <a:sym typeface="Arial"/>
                        </a:rPr>
                        <a:t>penalizuje</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autora</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npr</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ugasi</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turu</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za</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koju</a:t>
                      </a:r>
                      <a:r>
                        <a:rPr lang="en-US" sz="1400" b="0" i="0" u="none" strike="noStrike" cap="none" dirty="0" smtClean="0">
                          <a:solidFill>
                            <a:schemeClr val="dk1"/>
                          </a:solidFill>
                          <a:effectLst/>
                          <a:latin typeface="Calibri"/>
                          <a:ea typeface="Calibri"/>
                          <a:cs typeface="Calibri"/>
                          <a:sym typeface="Arial"/>
                        </a:rPr>
                        <a:t> problem </a:t>
                      </a:r>
                      <a:r>
                        <a:rPr lang="en-US" sz="1400" b="0" i="0" u="none" strike="noStrike" cap="none" dirty="0" err="1" smtClean="0">
                          <a:solidFill>
                            <a:schemeClr val="dk1"/>
                          </a:solidFill>
                          <a:effectLst/>
                          <a:latin typeface="Calibri"/>
                          <a:ea typeface="Calibri"/>
                          <a:cs typeface="Calibri"/>
                          <a:sym typeface="Arial"/>
                        </a:rPr>
                        <a:t>nije</a:t>
                      </a:r>
                      <a:r>
                        <a:rPr lang="en-US" sz="1400" b="0" i="0" u="none" strike="noStrike" cap="none" dirty="0" smtClean="0">
                          <a:solidFill>
                            <a:schemeClr val="dk1"/>
                          </a:solidFill>
                          <a:effectLst/>
                          <a:latin typeface="Calibri"/>
                          <a:ea typeface="Calibri"/>
                          <a:cs typeface="Calibri"/>
                          <a:sym typeface="Arial"/>
                        </a:rPr>
                        <a:t> </a:t>
                      </a:r>
                      <a:r>
                        <a:rPr lang="en-US" sz="1400" b="0" i="0" u="none" strike="noStrike" cap="none" dirty="0" err="1" smtClean="0">
                          <a:solidFill>
                            <a:schemeClr val="dk1"/>
                          </a:solidFill>
                          <a:effectLst/>
                          <a:latin typeface="Calibri"/>
                          <a:ea typeface="Calibri"/>
                          <a:cs typeface="Calibri"/>
                          <a:sym typeface="Arial"/>
                        </a:rPr>
                        <a:t>rešen</a:t>
                      </a:r>
                      <a:r>
                        <a:rPr lang="en-US" sz="1400" b="0" i="0" u="none" strike="noStrike" cap="none" dirty="0" smtClean="0">
                          <a:solidFill>
                            <a:schemeClr val="dk1"/>
                          </a:solidFill>
                          <a:effectLst/>
                          <a:latin typeface="Calibri"/>
                          <a:ea typeface="Calibri"/>
                          <a:cs typeface="Calibri"/>
                          <a:sym typeface="Arial"/>
                        </a:rPr>
                        <a:t>).</a:t>
                      </a:r>
                      <a:endParaRPr lang="en-US" sz="1400" b="0" i="0" u="none" strike="noStrike" cap="none" dirty="0">
                        <a:solidFill>
                          <a:schemeClr val="dk1"/>
                        </a:solidFill>
                        <a:effectLst/>
                        <a:latin typeface="Calibri"/>
                        <a:ea typeface="Calibri"/>
                        <a:cs typeface="Calibri"/>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latin typeface="Arial"/>
                          <a:ea typeface="Arial"/>
                          <a:cs typeface="Arial"/>
                          <a:sym typeface="Arial"/>
                        </a:rPr>
                        <a:t>Kao scrum</a:t>
                      </a:r>
                      <a:r>
                        <a:rPr lang="sr-Latn-RS" sz="1800" u="none" strike="noStrike" cap="none" baseline="0" dirty="0" smtClean="0">
                          <a:latin typeface="Arial"/>
                          <a:ea typeface="Arial"/>
                          <a:cs typeface="Arial"/>
                          <a:sym typeface="Arial"/>
                        </a:rPr>
                        <a:t> master sam video kako je voditi malo veći tim. Bilo je dosta izazovno i zanimljivo, probao bih opet. </a:t>
                      </a:r>
                      <a:endParaRPr sz="1800" u="none" strike="noStrike" cap="none" dirty="0">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aphicFrame>
        <p:nvGraphicFramePr>
          <p:cNvPr id="204" name="Google Shape;204;p32"/>
          <p:cNvGraphicFramePr/>
          <p:nvPr>
            <p:extLst>
              <p:ext uri="{D42A27DB-BD31-4B8C-83A1-F6EECF244321}">
                <p14:modId xmlns:p14="http://schemas.microsoft.com/office/powerpoint/2010/main" val="76041757"/>
              </p:ext>
            </p:extLst>
          </p:nvPr>
        </p:nvGraphicFramePr>
        <p:xfrm>
          <a:off x="0" y="-12526"/>
          <a:ext cx="12192000" cy="6870500"/>
        </p:xfrm>
        <a:graphic>
          <a:graphicData uri="http://schemas.openxmlformats.org/drawingml/2006/table">
            <a:tbl>
              <a:tblPr firstRow="1" bandRow="1">
                <a:noFill/>
                <a:tableStyleId>{2298E9D0-4503-4F01-9130-882FBCF6112C}</a:tableStyleId>
              </a:tblPr>
              <a:tblGrid>
                <a:gridCol w="12192000"/>
              </a:tblGrid>
              <a:tr h="528500">
                <a:tc>
                  <a:txBody>
                    <a:bodyPr/>
                    <a:lstStyle/>
                    <a:p>
                      <a:pPr marL="0" marR="0" lvl="0" indent="0" algn="ctr" rtl="0">
                        <a:lnSpc>
                          <a:spcPct val="100000"/>
                        </a:lnSpc>
                        <a:spcBef>
                          <a:spcPts val="0"/>
                        </a:spcBef>
                        <a:spcAft>
                          <a:spcPts val="0"/>
                        </a:spcAft>
                        <a:buClr>
                          <a:schemeClr val="lt1"/>
                        </a:buClr>
                        <a:buSzPts val="2400"/>
                        <a:buFont typeface="Calibri"/>
                        <a:buNone/>
                      </a:pPr>
                      <a:r>
                        <a:rPr lang="sr-Latn-RS" sz="2400" b="1" u="none" strike="noStrike" cap="none" dirty="0">
                          <a:solidFill>
                            <a:schemeClr val="lt1"/>
                          </a:solidFill>
                        </a:rPr>
                        <a:t>Šta ćemo bolje da radimo u narednom sprintu?</a:t>
                      </a:r>
                      <a:endParaRPr sz="1400" b="1" u="none" strike="noStrike" cap="none" dirty="0">
                        <a:solidFill>
                          <a:schemeClr val="lt1"/>
                        </a:solidFill>
                      </a:endParaRPr>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t>Vodićemo više računa</a:t>
                      </a:r>
                      <a:r>
                        <a:rPr lang="sr-Latn-RS" sz="1800" u="none" strike="noStrike" cap="none" baseline="0" dirty="0" smtClean="0"/>
                        <a:t> kod testiranja i merge-ovanja.</a:t>
                      </a:r>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t>Popravićemo</a:t>
                      </a:r>
                      <a:r>
                        <a:rPr lang="sr-Latn-RS" sz="1800" u="none" strike="noStrike" cap="none" baseline="0" dirty="0" smtClean="0"/>
                        <a:t> insert skriptu i dodati još podataka.</a:t>
                      </a:r>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t>Bolje ćemo</a:t>
                      </a:r>
                      <a:r>
                        <a:rPr lang="sr-Latn-RS" sz="1800" u="none" strike="noStrike" cap="none" baseline="0" dirty="0" smtClean="0"/>
                        <a:t> se pripremiti za funkcionalnosti koje su međusobno povezane.</a:t>
                      </a:r>
                      <a:endParaRPr sz="1800" u="none" strike="noStrike" cap="none" dirty="0"/>
                    </a:p>
                  </a:txBody>
                  <a:tcPr marL="91450" marR="91450" marT="45725" marB="45725" anchor="ctr"/>
                </a:tc>
              </a:tr>
              <a:tr h="528500">
                <a:tc>
                  <a:txBody>
                    <a:bodyPr/>
                    <a:lstStyle/>
                    <a:p>
                      <a:pPr marL="0" marR="0" lvl="0" indent="0" algn="ctr" rtl="0">
                        <a:lnSpc>
                          <a:spcPct val="100000"/>
                        </a:lnSpc>
                        <a:spcBef>
                          <a:spcPts val="0"/>
                        </a:spcBef>
                        <a:spcAft>
                          <a:spcPts val="0"/>
                        </a:spcAft>
                        <a:buClr>
                          <a:schemeClr val="dk1"/>
                        </a:buClr>
                        <a:buSzPts val="1800"/>
                        <a:buFont typeface="Calibri"/>
                        <a:buNone/>
                      </a:pPr>
                      <a:endParaRPr sz="1800" b="1" u="none" strike="noStrike" cap="none">
                        <a:solidFill>
                          <a:schemeClr val="lt1"/>
                        </a:solidFill>
                      </a:endParaRPr>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r h="528500">
                <a:tc>
                  <a:txBody>
                    <a:bodyPr/>
                    <a:lstStyle/>
                    <a:p>
                      <a:pPr marL="0" marR="0" lvl="0" indent="0" algn="ctr" rtl="0">
                        <a:lnSpc>
                          <a:spcPct val="100000"/>
                        </a:lnSpc>
                        <a:spcBef>
                          <a:spcPts val="0"/>
                        </a:spcBef>
                        <a:spcAft>
                          <a:spcPts val="0"/>
                        </a:spcAft>
                        <a:buClr>
                          <a:schemeClr val="dk1"/>
                        </a:buClr>
                        <a:buSzPts val="1400"/>
                        <a:buFont typeface="Calibri"/>
                        <a:buNone/>
                      </a:pPr>
                      <a:endParaRPr sz="1400" b="1" u="none" strike="noStrike" cap="none">
                        <a:solidFill>
                          <a:schemeClr val="lt1"/>
                        </a:solidFill>
                      </a:endParaRPr>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tc>
              </a:tr>
              <a:tr h="5285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102" name="Google Shape;102;p15"/>
          <p:cNvGraphicFramePr/>
          <p:nvPr>
            <p:extLst>
              <p:ext uri="{D42A27DB-BD31-4B8C-83A1-F6EECF244321}">
                <p14:modId xmlns:p14="http://schemas.microsoft.com/office/powerpoint/2010/main" val="2803551892"/>
              </p:ext>
            </p:extLst>
          </p:nvPr>
        </p:nvGraphicFramePr>
        <p:xfrm>
          <a:off x="0" y="-25054"/>
          <a:ext cx="12204200" cy="11274970"/>
        </p:xfrm>
        <a:graphic>
          <a:graphicData uri="http://schemas.openxmlformats.org/drawingml/2006/table">
            <a:tbl>
              <a:tblPr firstRow="1" bandRow="1">
                <a:noFill/>
                <a:tableStyleId>{BBEBD18D-5BFB-46BA-9896-426D43EFB303}</a:tableStyleId>
              </a:tblPr>
              <a:tblGrid>
                <a:gridCol w="2079325"/>
                <a:gridCol w="6796850"/>
                <a:gridCol w="3328025"/>
              </a:tblGrid>
              <a:tr h="590225">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dirty="0">
                          <a:latin typeface="Arial"/>
                          <a:ea typeface="Arial"/>
                          <a:cs typeface="Arial"/>
                          <a:sym typeface="Arial"/>
                        </a:rPr>
                        <a:t>Član tima</a:t>
                      </a:r>
                      <a:endParaRPr sz="24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Kratak opis preuzete priče</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a:latin typeface="Arial"/>
                          <a:ea typeface="Arial"/>
                          <a:cs typeface="Arial"/>
                          <a:sym typeface="Arial"/>
                        </a:rPr>
                        <a:t>Nešto za istaći?</a:t>
                      </a:r>
                      <a:endParaRPr sz="2400" u="none" strike="noStrike" cap="none">
                        <a:latin typeface="Arial"/>
                        <a:ea typeface="Arial"/>
                        <a:cs typeface="Arial"/>
                        <a:sym typeface="Arial"/>
                      </a:endParaRPr>
                    </a:p>
                  </a:txBody>
                  <a:tcPr marL="91450" marR="91450" marT="45725" marB="45725" anchor="ctr"/>
                </a:tc>
              </a:tr>
              <a:tr h="388225">
                <a:tc rowSpan="8">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Nevena Gligorov</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RA 7/2020</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800"/>
                        <a:buFont typeface="Arial"/>
                        <a:buNone/>
                      </a:pPr>
                      <a:r>
                        <a:rPr lang="sr-Latn-RS" sz="1800" u="none" strike="noStrike" cap="none" dirty="0" smtClean="0">
                          <a:latin typeface="Arial"/>
                          <a:ea typeface="Arial"/>
                          <a:cs typeface="Arial"/>
                          <a:sym typeface="Arial"/>
                        </a:rPr>
                        <a:t>Kao turista želim da mogu da pokrenem turu, kako bih mogao da obiđem sve ključne tačke te ture. Takođe, želim da se beleži moja lokacija tokom obilaska ture, kako bih u svakom momentu mogao da znam koji deo ture sam obišao.</a:t>
                      </a: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sr-Latn-RS" sz="1800" u="none" strike="noStrike" cap="none" dirty="0" smtClean="0">
                          <a:latin typeface="Arial"/>
                          <a:ea typeface="Arial"/>
                          <a:cs typeface="Arial"/>
                          <a:sym typeface="Arial"/>
                        </a:rPr>
                        <a:t>Pohvalila bih kolege Jovana Šarca, Luku Savkova, Jovana Jokića, Aleksu Đukića, Leopoldinu Đanić i Uroša Jevtića koji su bili spremni odvoje koliko god vremena je bilo potrebno za rešavanje bagova. Takođe bih istakla detaljnost i pedantost u radu Jovana Šarca, koji je PR pažljivo pregledao i davao dobre sugestije za unapređenje funkcionalnosti.</a:t>
                      </a:r>
                      <a:endParaRPr sz="1800" u="none" strike="noStrike" cap="none" dirty="0">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800"/>
                        <a:buFont typeface="Arial"/>
                        <a:buNone/>
                      </a:pPr>
                      <a:r>
                        <a:rPr lang="sr-Latn-RS" sz="1800" u="none" strike="noStrike" cap="none" dirty="0" smtClean="0">
                          <a:latin typeface="Arial"/>
                          <a:ea typeface="Arial"/>
                          <a:cs typeface="Arial"/>
                          <a:sym typeface="Arial"/>
                        </a:rPr>
                        <a:t>Kao korisnik želim da mogu da vidim pratioce svog profila(kao i korisnike koje ja pratim), kako bih znao ko ima uvid u moj deljeni sadržaj. Takođe, želim da mogu da zapratim ili otpratim bilo kog korisnika, kao i da imam pristup notifikacijama, kako bih bio obavešten o svim novostima vezanim za moj profil. </a:t>
                      </a: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latin typeface="Arial"/>
                          <a:ea typeface="Arial"/>
                          <a:cs typeface="Arial"/>
                          <a:sym typeface="Arial"/>
                        </a:rPr>
                        <a:t>Pohvalila bih kolegu Marka Radetića koji je istraživao i namestio signalR, a potom objasnio i pomogao svima koji su imali notifikacije u sklopu svoje funkcionalnosti da nameste hub.</a:t>
                      </a:r>
                      <a:endParaRPr sz="1800" u="none" strike="noStrike" cap="none" dirty="0">
                        <a:latin typeface="Arial"/>
                        <a:ea typeface="Arial"/>
                        <a:cs typeface="Arial"/>
                        <a:sym typeface="Arial"/>
                      </a:endParaRPr>
                    </a:p>
                  </a:txBody>
                  <a:tcPr marL="91450" marR="91450" marT="45725" marB="45725" anchor="ctr"/>
                </a:tc>
              </a:tr>
              <a:tr h="2800000">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endParaRPr lang="en-US" dirty="0"/>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aphicFrame>
        <p:nvGraphicFramePr>
          <p:cNvPr id="108" name="Google Shape;108;p16"/>
          <p:cNvGraphicFramePr/>
          <p:nvPr>
            <p:extLst>
              <p:ext uri="{D42A27DB-BD31-4B8C-83A1-F6EECF244321}">
                <p14:modId xmlns:p14="http://schemas.microsoft.com/office/powerpoint/2010/main" val="2383194097"/>
              </p:ext>
            </p:extLst>
          </p:nvPr>
        </p:nvGraphicFramePr>
        <p:xfrm>
          <a:off x="0" y="-25054"/>
          <a:ext cx="12204200" cy="5164770"/>
        </p:xfrm>
        <a:graphic>
          <a:graphicData uri="http://schemas.openxmlformats.org/drawingml/2006/table">
            <a:tbl>
              <a:tblPr firstRow="1" bandRow="1">
                <a:noFill/>
                <a:tableStyleId>{BBEBD18D-5BFB-46BA-9896-426D43EFB303}</a:tableStyleId>
              </a:tblPr>
              <a:tblGrid>
                <a:gridCol w="2079325"/>
                <a:gridCol w="7125900"/>
                <a:gridCol w="2998975"/>
              </a:tblGrid>
              <a:tr h="590225">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dirty="0">
                          <a:latin typeface="Arial"/>
                          <a:ea typeface="Arial"/>
                          <a:cs typeface="Arial"/>
                          <a:sym typeface="Arial"/>
                        </a:rPr>
                        <a:t>Član tima</a:t>
                      </a:r>
                      <a:endParaRPr sz="24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Kratak opis preuzete priče</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a:latin typeface="Arial"/>
                          <a:ea typeface="Arial"/>
                          <a:cs typeface="Arial"/>
                          <a:sym typeface="Arial"/>
                        </a:rPr>
                        <a:t>Nešto za istaći?</a:t>
                      </a:r>
                      <a:endParaRPr sz="2400" u="none" strike="noStrike" cap="none">
                        <a:latin typeface="Arial"/>
                        <a:ea typeface="Arial"/>
                        <a:cs typeface="Arial"/>
                        <a:sym typeface="Arial"/>
                      </a:endParaRPr>
                    </a:p>
                  </a:txBody>
                  <a:tcPr marL="91450" marR="91450" marT="45725" marB="45725" anchor="ctr"/>
                </a:tc>
              </a:tr>
              <a:tr h="402300">
                <a:tc rowSpan="8">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Marko Radetić</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RA 10/2020</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latin typeface="Arial"/>
                          <a:ea typeface="Arial"/>
                          <a:cs typeface="Arial"/>
                          <a:sym typeface="Arial"/>
                        </a:rPr>
                        <a:t>Tokom prve nedelje, radio sam na detaljnom prikazu informacija o turi, kao i prikaz recenzija.</a:t>
                      </a: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lang="sr-Latn-RS" sz="1800" u="none" strike="noStrike" cap="none" dirty="0">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latin typeface="Arial"/>
                          <a:ea typeface="Arial"/>
                          <a:cs typeface="Arial"/>
                          <a:sym typeface="Arial"/>
                        </a:rPr>
                        <a:t>tura.U drugoj nedelji, bavio sam se integracijom biblioteke SignalR, kako bih implementirao notifikacije koje se prikazuju u real time-u.</a:t>
                      </a: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sr-Latn-RS" sz="1800" u="none" strike="noStrike" cap="none" dirty="0" smtClean="0">
                          <a:latin typeface="Arial"/>
                          <a:ea typeface="Arial"/>
                          <a:cs typeface="Arial"/>
                          <a:sym typeface="Arial"/>
                        </a:rPr>
                        <a:t>Veliku pomoc mi</a:t>
                      </a:r>
                      <a:r>
                        <a:rPr lang="sr-Latn-RS" sz="1800" u="none" strike="noStrike" cap="none" baseline="0" dirty="0" smtClean="0">
                          <a:latin typeface="Arial"/>
                          <a:ea typeface="Arial"/>
                          <a:cs typeface="Arial"/>
                          <a:sym typeface="Arial"/>
                        </a:rPr>
                        <a:t> je</a:t>
                      </a:r>
                      <a:r>
                        <a:rPr lang="sr-Latn-RS" sz="1800" u="none" strike="noStrike" cap="none" dirty="0" smtClean="0">
                          <a:latin typeface="Arial"/>
                          <a:ea typeface="Arial"/>
                          <a:cs typeface="Arial"/>
                          <a:sym typeface="Arial"/>
                        </a:rPr>
                        <a:t> pruzio Jovan Katanic, koji je vec imao susreta sa SignalR.</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aphicFrame>
        <p:nvGraphicFramePr>
          <p:cNvPr id="114" name="Google Shape;114;p17"/>
          <p:cNvGraphicFramePr/>
          <p:nvPr>
            <p:extLst>
              <p:ext uri="{D42A27DB-BD31-4B8C-83A1-F6EECF244321}">
                <p14:modId xmlns:p14="http://schemas.microsoft.com/office/powerpoint/2010/main" val="4092048659"/>
              </p:ext>
            </p:extLst>
          </p:nvPr>
        </p:nvGraphicFramePr>
        <p:xfrm>
          <a:off x="0" y="-25054"/>
          <a:ext cx="12204200" cy="5045170"/>
        </p:xfrm>
        <a:graphic>
          <a:graphicData uri="http://schemas.openxmlformats.org/drawingml/2006/table">
            <a:tbl>
              <a:tblPr firstRow="1" bandRow="1">
                <a:noFill/>
                <a:tableStyleId>{BBEBD18D-5BFB-46BA-9896-426D43EFB303}</a:tableStyleId>
              </a:tblPr>
              <a:tblGrid>
                <a:gridCol w="2079325"/>
                <a:gridCol w="7784000"/>
                <a:gridCol w="2340875"/>
              </a:tblGrid>
              <a:tr h="590225">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dirty="0">
                          <a:latin typeface="Arial"/>
                          <a:ea typeface="Arial"/>
                          <a:cs typeface="Arial"/>
                          <a:sym typeface="Arial"/>
                        </a:rPr>
                        <a:t>Član tima</a:t>
                      </a:r>
                      <a:endParaRPr sz="24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Kratak opis preuzete priče</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a:latin typeface="Arial"/>
                          <a:ea typeface="Arial"/>
                          <a:cs typeface="Arial"/>
                          <a:sym typeface="Arial"/>
                        </a:rPr>
                        <a:t>Nešto za istaći?</a:t>
                      </a:r>
                      <a:endParaRPr sz="2400" u="none" strike="noStrike" cap="none">
                        <a:latin typeface="Arial"/>
                        <a:ea typeface="Arial"/>
                        <a:cs typeface="Arial"/>
                        <a:sym typeface="Arial"/>
                      </a:endParaRPr>
                    </a:p>
                  </a:txBody>
                  <a:tcPr marL="91450" marR="91450" marT="45725" marB="45725" anchor="ctr"/>
                </a:tc>
              </a:tr>
              <a:tr h="388225">
                <a:tc rowSpan="8">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Jovan Katanić</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RA 21/2020</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fontAlgn="base"/>
                      <a:r>
                        <a:rPr lang="en-US" sz="1800" b="0" i="0" u="none" strike="noStrike" cap="none" dirty="0" err="1" smtClean="0">
                          <a:solidFill>
                            <a:schemeClr val="dk1"/>
                          </a:solidFill>
                          <a:effectLst/>
                          <a:latin typeface="Calibri"/>
                          <a:ea typeface="Calibri"/>
                          <a:cs typeface="Calibri"/>
                          <a:sym typeface="Arial"/>
                        </a:rPr>
                        <a:t>Korisnik</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moze</a:t>
                      </a:r>
                      <a:r>
                        <a:rPr lang="en-US" sz="1800" b="0" i="0" u="none" strike="noStrike" cap="none" dirty="0" smtClean="0">
                          <a:solidFill>
                            <a:schemeClr val="dk1"/>
                          </a:solidFill>
                          <a:effectLst/>
                          <a:latin typeface="Calibri"/>
                          <a:ea typeface="Calibri"/>
                          <a:cs typeface="Calibri"/>
                          <a:sym typeface="Arial"/>
                        </a:rPr>
                        <a:t> da </a:t>
                      </a:r>
                      <a:r>
                        <a:rPr lang="en-US" sz="1800" b="0" i="0" u="none" strike="noStrike" cap="none" dirty="0" err="1" smtClean="0">
                          <a:solidFill>
                            <a:schemeClr val="dk1"/>
                          </a:solidFill>
                          <a:effectLst/>
                          <a:latin typeface="Calibri"/>
                          <a:ea typeface="Calibri"/>
                          <a:cs typeface="Calibri"/>
                          <a:sym typeface="Arial"/>
                        </a:rPr>
                        <a:t>ocijeni</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i</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filtrira</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blogove</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gdje</a:t>
                      </a:r>
                      <a:r>
                        <a:rPr lang="en-US" sz="1800" b="0" i="0" u="none" strike="noStrike" cap="none" dirty="0" smtClean="0">
                          <a:solidFill>
                            <a:schemeClr val="dk1"/>
                          </a:solidFill>
                          <a:effectLst/>
                          <a:latin typeface="Calibri"/>
                          <a:ea typeface="Calibri"/>
                          <a:cs typeface="Calibri"/>
                          <a:sym typeface="Arial"/>
                        </a:rPr>
                        <a:t> blog </a:t>
                      </a:r>
                      <a:r>
                        <a:rPr lang="en-US" sz="1800" b="0" i="0" u="none" strike="noStrike" cap="none" dirty="0" err="1" smtClean="0">
                          <a:solidFill>
                            <a:schemeClr val="dk1"/>
                          </a:solidFill>
                          <a:effectLst/>
                          <a:latin typeface="Calibri"/>
                          <a:ea typeface="Calibri"/>
                          <a:cs typeface="Calibri"/>
                          <a:sym typeface="Arial"/>
                        </a:rPr>
                        <a:t>na</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osnovu</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komentara</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i</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ocjena</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moze</a:t>
                      </a:r>
                      <a:r>
                        <a:rPr lang="en-US" sz="1800" b="0" i="0" u="none" strike="noStrike" cap="none" dirty="0" smtClean="0">
                          <a:solidFill>
                            <a:schemeClr val="dk1"/>
                          </a:solidFill>
                          <a:effectLst/>
                          <a:latin typeface="Calibri"/>
                          <a:ea typeface="Calibri"/>
                          <a:cs typeface="Calibri"/>
                          <a:sym typeface="Arial"/>
                        </a:rPr>
                        <a:t> da </a:t>
                      </a:r>
                      <a:r>
                        <a:rPr lang="en-US" sz="1800" b="0" i="0" u="none" strike="noStrike" cap="none" dirty="0" err="1" smtClean="0">
                          <a:solidFill>
                            <a:schemeClr val="dk1"/>
                          </a:solidFill>
                          <a:effectLst/>
                          <a:latin typeface="Calibri"/>
                          <a:ea typeface="Calibri"/>
                          <a:cs typeface="Calibri"/>
                          <a:sym typeface="Arial"/>
                        </a:rPr>
                        <a:t>promijeni</a:t>
                      </a:r>
                      <a:r>
                        <a:rPr lang="en-US" sz="1800" b="0" i="0" u="none" strike="noStrike" cap="none" dirty="0" smtClean="0">
                          <a:solidFill>
                            <a:schemeClr val="dk1"/>
                          </a:solidFill>
                          <a:effectLst/>
                          <a:latin typeface="Calibri"/>
                          <a:ea typeface="Calibri"/>
                          <a:cs typeface="Calibri"/>
                          <a:sym typeface="Arial"/>
                        </a:rPr>
                        <a:t> status.</a:t>
                      </a:r>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b="0" i="0" u="none" strike="noStrike" cap="none" dirty="0" err="1" smtClean="0">
                          <a:solidFill>
                            <a:schemeClr val="dk1"/>
                          </a:solidFill>
                          <a:effectLst/>
                          <a:latin typeface="Calibri"/>
                          <a:ea typeface="Calibri"/>
                          <a:cs typeface="Calibri"/>
                          <a:sym typeface="Arial"/>
                        </a:rPr>
                        <a:t>Velika</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saradnja</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sa</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kolegama</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iz</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tima</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posebno</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sa</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Leopoldinom</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oko</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rada</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sa</a:t>
                      </a:r>
                      <a:r>
                        <a:rPr lang="en-US" sz="1800" b="0" i="0" u="none" strike="noStrike" cap="none" dirty="0" smtClean="0">
                          <a:solidFill>
                            <a:schemeClr val="dk1"/>
                          </a:solidFill>
                          <a:effectLst/>
                          <a:latin typeface="Calibri"/>
                          <a:ea typeface="Calibri"/>
                          <a:cs typeface="Calibri"/>
                          <a:sym typeface="Arial"/>
                        </a:rPr>
                        <a:t> </a:t>
                      </a:r>
                      <a:r>
                        <a:rPr lang="en-US" sz="1800" b="0" i="0" u="none" strike="noStrike" cap="none" dirty="0" err="1" smtClean="0">
                          <a:solidFill>
                            <a:schemeClr val="dk1"/>
                          </a:solidFill>
                          <a:effectLst/>
                          <a:latin typeface="Calibri"/>
                          <a:ea typeface="Calibri"/>
                          <a:cs typeface="Calibri"/>
                          <a:sym typeface="Arial"/>
                        </a:rPr>
                        <a:t>blogovima</a:t>
                      </a:r>
                      <a:r>
                        <a:rPr lang="en-US" sz="1800" b="0" i="0" u="none" strike="noStrike" cap="none" dirty="0" smtClean="0">
                          <a:solidFill>
                            <a:schemeClr val="dk1"/>
                          </a:solidFill>
                          <a:effectLst/>
                          <a:latin typeface="Calibri"/>
                          <a:ea typeface="Calibri"/>
                          <a:cs typeface="Calibri"/>
                          <a:sym typeface="Arial"/>
                        </a:rPr>
                        <a:t>.</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18"/>
          <p:cNvGraphicFramePr/>
          <p:nvPr>
            <p:extLst>
              <p:ext uri="{D42A27DB-BD31-4B8C-83A1-F6EECF244321}">
                <p14:modId xmlns:p14="http://schemas.microsoft.com/office/powerpoint/2010/main" val="2548974537"/>
              </p:ext>
            </p:extLst>
          </p:nvPr>
        </p:nvGraphicFramePr>
        <p:xfrm>
          <a:off x="0" y="-25054"/>
          <a:ext cx="12204200" cy="11198615"/>
        </p:xfrm>
        <a:graphic>
          <a:graphicData uri="http://schemas.openxmlformats.org/drawingml/2006/table">
            <a:tbl>
              <a:tblPr firstRow="1" bandRow="1">
                <a:noFill/>
                <a:tableStyleId>{BBEBD18D-5BFB-46BA-9896-426D43EFB303}</a:tableStyleId>
              </a:tblPr>
              <a:tblGrid>
                <a:gridCol w="2079325"/>
                <a:gridCol w="5723125"/>
                <a:gridCol w="4401750"/>
              </a:tblGrid>
              <a:tr h="590225">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dirty="0">
                          <a:latin typeface="Arial"/>
                          <a:ea typeface="Arial"/>
                          <a:cs typeface="Arial"/>
                          <a:sym typeface="Arial"/>
                        </a:rPr>
                        <a:t>Član tima</a:t>
                      </a:r>
                      <a:endParaRPr sz="24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Kratak opis preuzete priče</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a:latin typeface="Arial"/>
                          <a:ea typeface="Arial"/>
                          <a:cs typeface="Arial"/>
                          <a:sym typeface="Arial"/>
                        </a:rPr>
                        <a:t>Nešto za istaći?</a:t>
                      </a:r>
                      <a:endParaRPr sz="2400" u="none" strike="noStrike" cap="none">
                        <a:latin typeface="Arial"/>
                        <a:ea typeface="Arial"/>
                        <a:cs typeface="Arial"/>
                        <a:sym typeface="Arial"/>
                      </a:endParaRPr>
                    </a:p>
                  </a:txBody>
                  <a:tcPr marL="0" marR="91450" marT="45725" marB="45725" anchor="ctr"/>
                </a:tc>
              </a:tr>
              <a:tr h="402300">
                <a:tc rowSpan="8">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Leopoldina Đanić</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RA 6/2020</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smtClean="0">
                          <a:latin typeface="Arial"/>
                          <a:ea typeface="Arial"/>
                          <a:cs typeface="Arial"/>
                          <a:sym typeface="Arial"/>
                        </a:rPr>
                        <a:t>Blog koji je objavljen može dobiti upvote ili downvote oznaku (po uzoru na reddit), pri čemu se beleži korisnik koji je dao ovu oznaku, vreme kada je oznaka nastala i oznaka (+ ili -). Dodavanje oznake upvote ili downvote treba da bude na istoj stranici na kojoj je i prikaz bloga kom se dodeljuje oznaka i da korisniku bude jasno koji glas je on ostavio (ako ga je ostavio).</a:t>
                      </a:r>
                      <a:endParaRPr lang="sr-Latn-RS"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latin typeface="Arial"/>
                          <a:ea typeface="Arial"/>
                          <a:cs typeface="Arial"/>
                          <a:sym typeface="Arial"/>
                        </a:rPr>
                        <a:t>Rad na blogovima je bio dosta lakši zahvaljujući pomoći kolege Jovana Katanića, koji je takođe bio zadužen za blogove i koji je uvek bio spreman za saradnju i dogovor.</a:t>
                      </a:r>
                      <a:endParaRPr sz="1800" u="none" strike="noStrike" cap="none" dirty="0">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r>
                        <a:rPr lang="en-US" sz="1400" b="0" i="0" u="none" strike="noStrike" cap="none" smtClean="0">
                          <a:solidFill>
                            <a:schemeClr val="dk1"/>
                          </a:solidFill>
                          <a:effectLst/>
                          <a:latin typeface="Calibri"/>
                          <a:ea typeface="Calibri"/>
                          <a:cs typeface="Calibri"/>
                          <a:sym typeface="Arial"/>
                        </a:rPr>
                        <a:t>Na osnovu ocena (upvote i downvota oznaka) i komentara, blog dobija određeni status:</a:t>
                      </a:r>
                    </a:p>
                    <a:p>
                      <a:endParaRPr lang="en-US" sz="1400" b="0" i="0" u="none" strike="noStrike" cap="none" smtClean="0">
                        <a:solidFill>
                          <a:schemeClr val="dk1"/>
                        </a:solidFill>
                        <a:effectLst/>
                        <a:latin typeface="Calibri"/>
                        <a:ea typeface="Calibri"/>
                        <a:cs typeface="Calibri"/>
                        <a:sym typeface="Arial"/>
                      </a:endParaRPr>
                    </a:p>
                    <a:p>
                      <a:r>
                        <a:rPr lang="en-US" sz="1400" b="0" i="0" u="none" strike="noStrike" cap="none" smtClean="0">
                          <a:solidFill>
                            <a:schemeClr val="dk1"/>
                          </a:solidFill>
                          <a:effectLst/>
                          <a:latin typeface="Calibri"/>
                          <a:ea typeface="Calibri"/>
                          <a:cs typeface="Calibri"/>
                          <a:sym typeface="Arial"/>
                        </a:rPr>
                        <a:t>Blog koji ima ocenu ispod -10 se automatski zatvara i nije moguće menjati ništa na njemu (postaje read-only, može se samo videti).</a:t>
                      </a:r>
                    </a:p>
                    <a:p>
                      <a:r>
                        <a:rPr lang="en-US" sz="1400" b="0" i="0" u="none" strike="noStrike" cap="none" smtClean="0">
                          <a:solidFill>
                            <a:schemeClr val="dk1"/>
                          </a:solidFill>
                          <a:effectLst/>
                          <a:latin typeface="Calibri"/>
                          <a:ea typeface="Calibri"/>
                          <a:cs typeface="Calibri"/>
                          <a:sym typeface="Arial"/>
                        </a:rPr>
                        <a:t>Blog koji ima ocenu &gt;100 ili više od 10 komentara dobija status "active".</a:t>
                      </a:r>
                    </a:p>
                    <a:p>
                      <a:r>
                        <a:rPr lang="en-US" sz="1400" b="0" i="0" u="none" strike="noStrike" cap="none" smtClean="0">
                          <a:solidFill>
                            <a:schemeClr val="dk1"/>
                          </a:solidFill>
                          <a:effectLst/>
                          <a:latin typeface="Calibri"/>
                          <a:ea typeface="Calibri"/>
                          <a:cs typeface="Calibri"/>
                          <a:sym typeface="Arial"/>
                        </a:rPr>
                        <a:t>Blog koji ima ocenu &gt;500 i više od 30 komentara dobija status "famous".</a:t>
                      </a:r>
                    </a:p>
                    <a:p>
                      <a:r>
                        <a:rPr lang="en-US" sz="1400" b="0" i="0" u="none" strike="noStrike" cap="none" smtClean="0">
                          <a:solidFill>
                            <a:schemeClr val="dk1"/>
                          </a:solidFill>
                          <a:effectLst/>
                          <a:latin typeface="Calibri"/>
                          <a:ea typeface="Calibri"/>
                          <a:cs typeface="Calibri"/>
                          <a:sym typeface="Arial"/>
                        </a:rPr>
                        <a:t>Omogućiti korisnicima da filtriraju aktivne i poznate blogova.</a:t>
                      </a:r>
                      <a:endParaRPr lang="en-US" sz="1400" b="0" i="0" u="none" strike="noStrike" cap="none" dirty="0">
                        <a:solidFill>
                          <a:schemeClr val="dk1"/>
                        </a:solidFill>
                        <a:effectLst/>
                        <a:latin typeface="Calibri"/>
                        <a:ea typeface="Calibri"/>
                        <a:cs typeface="Calibri"/>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sr-Latn-RS" sz="1800" u="none" strike="noStrike" cap="none" dirty="0" smtClean="0">
                          <a:latin typeface="Arial"/>
                          <a:ea typeface="Arial"/>
                          <a:cs typeface="Arial"/>
                          <a:sym typeface="Arial"/>
                        </a:rPr>
                        <a:t>U podtimu od 4 imala sam priliku da istražim detaljnije sajtove koji su predstavljali konkirenciju na tržištu, da malo dublje sagledam funkcionalnosti i dobijem ideje u kom pravcu bi mogla da se razvija naša aplikacija. </a:t>
                      </a:r>
                      <a:endParaRPr sz="1800" u="none" strike="noStrike" cap="none" dirty="0">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sr-Latn-RS" sz="1800" u="none" strike="noStrike" cap="none" dirty="0" smtClean="0">
                          <a:latin typeface="Arial"/>
                          <a:ea typeface="Arial"/>
                          <a:cs typeface="Arial"/>
                          <a:sym typeface="Arial"/>
                        </a:rPr>
                        <a:t>Istraživanje konkurentnih aplikacija je bilo lakše uz pomoć kolega Alekse Đukića, Jovana Jokića i Luke .Pohvalila bih i Nevenu Gligorov koja je uvek bila spremna da pomogne i reši bilo kakav bag.</a:t>
                      </a:r>
                      <a:endParaRPr sz="1800" u="none" strike="noStrike" cap="none" dirty="0">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rowSpan="8">
                  <a:txBody>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aphicFrame>
        <p:nvGraphicFramePr>
          <p:cNvPr id="126" name="Google Shape;126;p19"/>
          <p:cNvGraphicFramePr/>
          <p:nvPr>
            <p:extLst>
              <p:ext uri="{D42A27DB-BD31-4B8C-83A1-F6EECF244321}">
                <p14:modId xmlns:p14="http://schemas.microsoft.com/office/powerpoint/2010/main" val="2603830650"/>
              </p:ext>
            </p:extLst>
          </p:nvPr>
        </p:nvGraphicFramePr>
        <p:xfrm>
          <a:off x="0" y="-25054"/>
          <a:ext cx="12204200" cy="7491595"/>
        </p:xfrm>
        <a:graphic>
          <a:graphicData uri="http://schemas.openxmlformats.org/drawingml/2006/table">
            <a:tbl>
              <a:tblPr firstRow="1" bandRow="1">
                <a:noFill/>
                <a:tableStyleId>{BBEBD18D-5BFB-46BA-9896-426D43EFB303}</a:tableStyleId>
              </a:tblPr>
              <a:tblGrid>
                <a:gridCol w="2079325"/>
                <a:gridCol w="7784000"/>
                <a:gridCol w="2340875"/>
              </a:tblGrid>
              <a:tr h="590225">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dirty="0">
                          <a:latin typeface="Arial"/>
                          <a:ea typeface="Arial"/>
                          <a:cs typeface="Arial"/>
                          <a:sym typeface="Arial"/>
                        </a:rPr>
                        <a:t>Član tima</a:t>
                      </a:r>
                      <a:endParaRPr sz="24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Kratak opis preuzete priče</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a:latin typeface="Arial"/>
                          <a:ea typeface="Arial"/>
                          <a:cs typeface="Arial"/>
                          <a:sym typeface="Arial"/>
                        </a:rPr>
                        <a:t>Nešto za istaći?</a:t>
                      </a:r>
                      <a:endParaRPr sz="2400" u="none" strike="noStrike" cap="none">
                        <a:latin typeface="Arial"/>
                        <a:ea typeface="Arial"/>
                        <a:cs typeface="Arial"/>
                        <a:sym typeface="Arial"/>
                      </a:endParaRPr>
                    </a:p>
                  </a:txBody>
                  <a:tcPr marL="91450" marR="91450" marT="45725" marB="45725" anchor="ctr"/>
                </a:tc>
              </a:tr>
              <a:tr h="388225">
                <a:tc rowSpan="8">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Luka Savkov</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RA 11/2020</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dirty="0" smtClean="0">
                          <a:latin typeface="Arial"/>
                          <a:ea typeface="Arial"/>
                          <a:cs typeface="Arial"/>
                          <a:sym typeface="Arial"/>
                        </a:rPr>
                        <a:t>Radio sam na prikazu i regulisanju zahteva za kreiranje javnih kljucnih tacaka i objekata, kao i proveri oko kompletiranja kljucnih tacaka tokom egzekucije ture.</a:t>
                      </a: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err="1" smtClean="0">
                          <a:latin typeface="Arial"/>
                          <a:ea typeface="Arial"/>
                          <a:cs typeface="Arial"/>
                          <a:sym typeface="Arial"/>
                        </a:rPr>
                        <a:t>Moram</a:t>
                      </a:r>
                      <a:r>
                        <a:rPr lang="en-US" sz="1800" u="none" strike="noStrike" cap="none" dirty="0" smtClean="0">
                          <a:latin typeface="Arial"/>
                          <a:ea typeface="Arial"/>
                          <a:cs typeface="Arial"/>
                          <a:sym typeface="Arial"/>
                        </a:rPr>
                        <a:t> da </a:t>
                      </a:r>
                      <a:r>
                        <a:rPr lang="en-US" sz="1800" u="none" strike="noStrike" cap="none" dirty="0" err="1" smtClean="0">
                          <a:latin typeface="Arial"/>
                          <a:ea typeface="Arial"/>
                          <a:cs typeface="Arial"/>
                          <a:sym typeface="Arial"/>
                        </a:rPr>
                        <a:t>pohvalim</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skram</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mastere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Strahinju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Jelenu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zbog</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velike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azurnosti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pomoci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pri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resavanju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svih</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problema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nejasnoca</a:t>
                      </a:r>
                      <a:r>
                        <a:rPr lang="sr-Cyrl-RS" sz="1800" u="none" strike="noStrike" cap="none" dirty="0" smtClean="0">
                          <a:latin typeface="Arial"/>
                          <a:ea typeface="Arial"/>
                          <a:cs typeface="Arial"/>
                          <a:sym typeface="Arial"/>
                        </a:rPr>
                        <a:t>.</a:t>
                      </a:r>
                      <a:endParaRPr sz="1800" u="none" strike="noStrike" cap="none" dirty="0">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err="1" smtClean="0">
                          <a:latin typeface="Arial"/>
                          <a:ea typeface="Arial"/>
                          <a:cs typeface="Arial"/>
                          <a:sym typeface="Arial"/>
                        </a:rPr>
                        <a:t>Iako</a:t>
                      </a:r>
                      <a:r>
                        <a:rPr lang="en-US" sz="1800" u="none" strike="noStrike" cap="none" dirty="0" smtClean="0">
                          <a:latin typeface="Arial"/>
                          <a:ea typeface="Arial"/>
                          <a:cs typeface="Arial"/>
                          <a:sym typeface="Arial"/>
                        </a:rPr>
                        <a:t> je </a:t>
                      </a:r>
                      <a:r>
                        <a:rPr lang="en-US" sz="1800" u="none" strike="noStrike" cap="none" dirty="0" err="1" smtClean="0">
                          <a:latin typeface="Arial"/>
                          <a:ea typeface="Arial"/>
                          <a:cs typeface="Arial"/>
                          <a:sym typeface="Arial"/>
                        </a:rPr>
                        <a:t>bilo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sitnih</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problema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tokom</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sprinta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sve</a:t>
                      </a:r>
                      <a:r>
                        <a:rPr lang="en-US" sz="1800" u="none" strike="noStrike" cap="none" dirty="0" smtClean="0">
                          <a:latin typeface="Arial"/>
                          <a:ea typeface="Arial"/>
                          <a:cs typeface="Arial"/>
                          <a:sym typeface="Arial"/>
                        </a:rPr>
                        <a:t> je </a:t>
                      </a:r>
                      <a:r>
                        <a:rPr lang="en-US" sz="1800" u="none" strike="noStrike" cap="none" dirty="0" err="1" smtClean="0">
                          <a:latin typeface="Arial"/>
                          <a:ea typeface="Arial"/>
                          <a:cs typeface="Arial"/>
                          <a:sym typeface="Arial"/>
                        </a:rPr>
                        <a:t>reseno</a:t>
                      </a:r>
                      <a:r>
                        <a:rPr lang="en-US" sz="1800" u="none" strike="noStrike" cap="none" dirty="0" smtClean="0">
                          <a:latin typeface="Arial"/>
                          <a:ea typeface="Arial"/>
                          <a:cs typeface="Arial"/>
                          <a:sym typeface="Arial"/>
                        </a:rPr>
                        <a:t> u </a:t>
                      </a:r>
                      <a:r>
                        <a:rPr lang="en-US" sz="1800" u="none" strike="noStrike" cap="none" dirty="0" err="1" smtClean="0">
                          <a:latin typeface="Arial"/>
                          <a:ea typeface="Arial"/>
                          <a:cs typeface="Arial"/>
                          <a:sym typeface="Arial"/>
                        </a:rPr>
                        <a:t>najkracem</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roku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zbog</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spremnosti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na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saradnju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svih</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clanova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grupe</a:t>
                      </a:r>
                      <a:r>
                        <a:rPr lang="en-US" sz="1800" u="none" strike="noStrike" cap="none" dirty="0" smtClean="0">
                          <a:latin typeface="Arial"/>
                          <a:ea typeface="Arial"/>
                          <a:cs typeface="Arial"/>
                          <a:sym typeface="Arial"/>
                        </a:rPr>
                        <a:t>.</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aphicFrame>
        <p:nvGraphicFramePr>
          <p:cNvPr id="132" name="Google Shape;132;p20"/>
          <p:cNvGraphicFramePr/>
          <p:nvPr>
            <p:extLst>
              <p:ext uri="{D42A27DB-BD31-4B8C-83A1-F6EECF244321}">
                <p14:modId xmlns:p14="http://schemas.microsoft.com/office/powerpoint/2010/main" val="2561849803"/>
              </p:ext>
            </p:extLst>
          </p:nvPr>
        </p:nvGraphicFramePr>
        <p:xfrm>
          <a:off x="0" y="-25054"/>
          <a:ext cx="12204200" cy="10226415"/>
        </p:xfrm>
        <a:graphic>
          <a:graphicData uri="http://schemas.openxmlformats.org/drawingml/2006/table">
            <a:tbl>
              <a:tblPr firstRow="1" bandRow="1">
                <a:noFill/>
                <a:tableStyleId>{BBEBD18D-5BFB-46BA-9896-426D43EFB303}</a:tableStyleId>
              </a:tblPr>
              <a:tblGrid>
                <a:gridCol w="2079325"/>
                <a:gridCol w="7784000"/>
                <a:gridCol w="2340875"/>
              </a:tblGrid>
              <a:tr h="590225">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dirty="0">
                          <a:latin typeface="Arial"/>
                          <a:ea typeface="Arial"/>
                          <a:cs typeface="Arial"/>
                          <a:sym typeface="Arial"/>
                        </a:rPr>
                        <a:t>Član tima</a:t>
                      </a:r>
                      <a:endParaRPr sz="24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Kratak opis preuzete priče</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a:latin typeface="Arial"/>
                          <a:ea typeface="Arial"/>
                          <a:cs typeface="Arial"/>
                          <a:sym typeface="Arial"/>
                        </a:rPr>
                        <a:t>Nešto za istaći?</a:t>
                      </a:r>
                      <a:endParaRPr sz="2400" u="none" strike="noStrike" cap="none">
                        <a:latin typeface="Arial"/>
                        <a:ea typeface="Arial"/>
                        <a:cs typeface="Arial"/>
                        <a:sym typeface="Arial"/>
                      </a:endParaRPr>
                    </a:p>
                  </a:txBody>
                  <a:tcPr marL="91450" marR="91450" marT="45725" marB="45725" anchor="ctr"/>
                </a:tc>
              </a:tr>
              <a:tr h="402300">
                <a:tc rowSpan="8">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Jovan Jokić</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RA 12/2020</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r>
                        <a:rPr lang="en-US" sz="1800" dirty="0" smtClean="0"/>
                        <a:t>Tura </a:t>
                      </a:r>
                      <a:r>
                        <a:rPr lang="en-US" sz="1800" dirty="0" err="1" smtClean="0"/>
                        <a:t>ima</a:t>
                      </a:r>
                      <a:r>
                        <a:rPr lang="en-US" sz="1800" dirty="0" smtClean="0"/>
                        <a:t> tri </a:t>
                      </a:r>
                      <a:r>
                        <a:rPr lang="en-US" sz="1800" dirty="0" err="1" smtClean="0"/>
                        <a:t>osnovna</a:t>
                      </a:r>
                      <a:r>
                        <a:rPr lang="en-US" sz="1800" dirty="0" smtClean="0"/>
                        <a:t> </a:t>
                      </a:r>
                      <a:r>
                        <a:rPr lang="en-US" sz="1800" dirty="0" err="1" smtClean="0"/>
                        <a:t>stanja</a:t>
                      </a:r>
                      <a:r>
                        <a:rPr lang="en-US" sz="1800" dirty="0" smtClean="0"/>
                        <a:t> - draft, published </a:t>
                      </a:r>
                      <a:r>
                        <a:rPr lang="en-US" sz="1800" dirty="0" err="1" smtClean="0"/>
                        <a:t>i</a:t>
                      </a:r>
                      <a:r>
                        <a:rPr lang="en-US" sz="1800" dirty="0" smtClean="0"/>
                        <a:t> archived.</a:t>
                      </a:r>
                    </a:p>
                    <a:p>
                      <a:r>
                        <a:rPr lang="en-US" sz="1800" dirty="0" smtClean="0"/>
                        <a:t>U </a:t>
                      </a:r>
                      <a:r>
                        <a:rPr lang="en-US" sz="1800" dirty="0" err="1" smtClean="0"/>
                        <a:t>momentu</a:t>
                      </a:r>
                      <a:r>
                        <a:rPr lang="en-US" sz="1800" dirty="0" smtClean="0"/>
                        <a:t> </a:t>
                      </a:r>
                      <a:r>
                        <a:rPr lang="en-US" sz="1800" dirty="0" err="1" smtClean="0"/>
                        <a:t>kada</a:t>
                      </a:r>
                      <a:r>
                        <a:rPr lang="en-US" sz="1800" dirty="0" smtClean="0"/>
                        <a:t> je </a:t>
                      </a:r>
                      <a:r>
                        <a:rPr lang="en-US" sz="1800" dirty="0" err="1" smtClean="0"/>
                        <a:t>Autor</a:t>
                      </a:r>
                      <a:r>
                        <a:rPr lang="en-US" sz="1800" dirty="0" smtClean="0"/>
                        <a:t> </a:t>
                      </a:r>
                      <a:r>
                        <a:rPr lang="en-US" sz="1800" dirty="0" err="1" smtClean="0"/>
                        <a:t>ture</a:t>
                      </a:r>
                      <a:r>
                        <a:rPr lang="en-US" sz="1800" dirty="0" smtClean="0"/>
                        <a:t> </a:t>
                      </a:r>
                      <a:r>
                        <a:rPr lang="en-US" sz="1800" dirty="0" err="1" smtClean="0"/>
                        <a:t>uneo</a:t>
                      </a:r>
                      <a:r>
                        <a:rPr lang="en-US" sz="1800" dirty="0" smtClean="0"/>
                        <a:t> </a:t>
                      </a:r>
                      <a:r>
                        <a:rPr lang="en-US" sz="1800" dirty="0" err="1" smtClean="0"/>
                        <a:t>osnovne</a:t>
                      </a:r>
                      <a:r>
                        <a:rPr lang="en-US" sz="1800" dirty="0" smtClean="0"/>
                        <a:t> </a:t>
                      </a:r>
                      <a:r>
                        <a:rPr lang="en-US" sz="1800" dirty="0" err="1" smtClean="0"/>
                        <a:t>podatke</a:t>
                      </a:r>
                      <a:r>
                        <a:rPr lang="en-US" sz="1800" dirty="0" smtClean="0"/>
                        <a:t> </a:t>
                      </a:r>
                      <a:r>
                        <a:rPr lang="en-US" sz="1800" dirty="0" err="1" smtClean="0"/>
                        <a:t>tura</a:t>
                      </a:r>
                      <a:r>
                        <a:rPr lang="en-US" sz="1800" dirty="0" smtClean="0"/>
                        <a:t> </a:t>
                      </a:r>
                      <a:r>
                        <a:rPr lang="en-US" sz="1800" dirty="0" err="1" smtClean="0"/>
                        <a:t>može</a:t>
                      </a:r>
                      <a:r>
                        <a:rPr lang="en-US" sz="1800" dirty="0" smtClean="0"/>
                        <a:t> da se </a:t>
                      </a:r>
                      <a:r>
                        <a:rPr lang="en-US" sz="1800" dirty="0" err="1" smtClean="0"/>
                        <a:t>kreira</a:t>
                      </a:r>
                      <a:r>
                        <a:rPr lang="en-US" sz="1800" dirty="0" smtClean="0"/>
                        <a:t> </a:t>
                      </a:r>
                      <a:r>
                        <a:rPr lang="en-US" sz="1800" dirty="0" err="1" smtClean="0"/>
                        <a:t>i</a:t>
                      </a:r>
                      <a:r>
                        <a:rPr lang="en-US" sz="1800" dirty="0" smtClean="0"/>
                        <a:t> </a:t>
                      </a:r>
                      <a:r>
                        <a:rPr lang="en-US" sz="1800" dirty="0" err="1" smtClean="0"/>
                        <a:t>tada</a:t>
                      </a:r>
                      <a:r>
                        <a:rPr lang="en-US" sz="1800" dirty="0" smtClean="0"/>
                        <a:t> je u </a:t>
                      </a:r>
                      <a:r>
                        <a:rPr lang="en-US" sz="1800" dirty="0" err="1" smtClean="0"/>
                        <a:t>stanju</a:t>
                      </a:r>
                      <a:r>
                        <a:rPr lang="en-US" sz="1800" dirty="0" smtClean="0"/>
                        <a:t> draft. </a:t>
                      </a:r>
                      <a:r>
                        <a:rPr lang="en-US" sz="1800" dirty="0" err="1" smtClean="0"/>
                        <a:t>Upravljanje</a:t>
                      </a:r>
                      <a:r>
                        <a:rPr lang="en-US" sz="1800" dirty="0" smtClean="0"/>
                        <a:t> </a:t>
                      </a:r>
                      <a:r>
                        <a:rPr lang="en-US" sz="1800" dirty="0" err="1" smtClean="0"/>
                        <a:t>ključnim</a:t>
                      </a:r>
                      <a:r>
                        <a:rPr lang="en-US" sz="1800" dirty="0" smtClean="0"/>
                        <a:t> </a:t>
                      </a:r>
                      <a:r>
                        <a:rPr lang="en-US" sz="1800" dirty="0" err="1" smtClean="0"/>
                        <a:t>tačkama</a:t>
                      </a:r>
                      <a:r>
                        <a:rPr lang="en-US" sz="1800" dirty="0" smtClean="0"/>
                        <a:t> </a:t>
                      </a:r>
                      <a:r>
                        <a:rPr lang="en-US" sz="1800" dirty="0" err="1" smtClean="0"/>
                        <a:t>ture</a:t>
                      </a:r>
                      <a:r>
                        <a:rPr lang="en-US" sz="1800" dirty="0" smtClean="0"/>
                        <a:t> </a:t>
                      </a:r>
                      <a:r>
                        <a:rPr lang="en-US" sz="1800" dirty="0" err="1" smtClean="0"/>
                        <a:t>treba</a:t>
                      </a:r>
                      <a:r>
                        <a:rPr lang="en-US" sz="1800" dirty="0" smtClean="0"/>
                        <a:t> da </a:t>
                      </a:r>
                      <a:r>
                        <a:rPr lang="en-US" sz="1800" dirty="0" err="1" smtClean="0"/>
                        <a:t>bude</a:t>
                      </a:r>
                      <a:r>
                        <a:rPr lang="en-US" sz="1800" dirty="0" smtClean="0"/>
                        <a:t> </a:t>
                      </a:r>
                      <a:r>
                        <a:rPr lang="en-US" sz="1800" dirty="0" err="1" smtClean="0"/>
                        <a:t>integrisano</a:t>
                      </a:r>
                      <a:r>
                        <a:rPr lang="en-US" sz="1800" dirty="0" smtClean="0"/>
                        <a:t> u </a:t>
                      </a:r>
                      <a:r>
                        <a:rPr lang="en-US" sz="1800" dirty="0" err="1" smtClean="0"/>
                        <a:t>proces</a:t>
                      </a:r>
                      <a:r>
                        <a:rPr lang="en-US" sz="1800" dirty="0" smtClean="0"/>
                        <a:t> </a:t>
                      </a:r>
                      <a:r>
                        <a:rPr lang="en-US" sz="1800" dirty="0" err="1" smtClean="0"/>
                        <a:t>kreiranja</a:t>
                      </a:r>
                      <a:r>
                        <a:rPr lang="en-US" sz="1800" dirty="0" smtClean="0"/>
                        <a:t> </a:t>
                      </a:r>
                      <a:r>
                        <a:rPr lang="en-US" sz="1800" dirty="0" err="1" smtClean="0"/>
                        <a:t>ture</a:t>
                      </a:r>
                      <a:r>
                        <a:rPr lang="en-US" sz="1800" dirty="0" smtClean="0"/>
                        <a:t>. </a:t>
                      </a:r>
                      <a:r>
                        <a:rPr lang="en-US" sz="1800" dirty="0" err="1" smtClean="0"/>
                        <a:t>Pri</a:t>
                      </a:r>
                      <a:r>
                        <a:rPr lang="en-US" sz="1800" dirty="0" smtClean="0"/>
                        <a:t> </a:t>
                      </a:r>
                      <a:r>
                        <a:rPr lang="en-US" sz="1800" dirty="0" err="1" smtClean="0"/>
                        <a:t>dodavanju</a:t>
                      </a:r>
                      <a:r>
                        <a:rPr lang="en-US" sz="1800" dirty="0" smtClean="0"/>
                        <a:t> </a:t>
                      </a:r>
                      <a:r>
                        <a:rPr lang="en-US" sz="1800" dirty="0" err="1" smtClean="0"/>
                        <a:t>svake</a:t>
                      </a:r>
                      <a:r>
                        <a:rPr lang="en-US" sz="1800" dirty="0" smtClean="0"/>
                        <a:t> </a:t>
                      </a:r>
                      <a:r>
                        <a:rPr lang="en-US" sz="1800" dirty="0" err="1" smtClean="0"/>
                        <a:t>ključne</a:t>
                      </a:r>
                      <a:r>
                        <a:rPr lang="en-US" sz="1800" dirty="0" smtClean="0"/>
                        <a:t> </a:t>
                      </a:r>
                      <a:r>
                        <a:rPr lang="en-US" sz="1800" dirty="0" err="1" smtClean="0"/>
                        <a:t>tačke</a:t>
                      </a:r>
                      <a:r>
                        <a:rPr lang="en-US" sz="1800" dirty="0" smtClean="0"/>
                        <a:t> </a:t>
                      </a:r>
                      <a:r>
                        <a:rPr lang="en-US" sz="1800" dirty="0" err="1" smtClean="0"/>
                        <a:t>posle</a:t>
                      </a:r>
                      <a:r>
                        <a:rPr lang="en-US" sz="1800" dirty="0" smtClean="0"/>
                        <a:t> </a:t>
                      </a:r>
                      <a:r>
                        <a:rPr lang="en-US" sz="1800" dirty="0" err="1" smtClean="0"/>
                        <a:t>prve</a:t>
                      </a:r>
                      <a:r>
                        <a:rPr lang="en-US" sz="1800" dirty="0" smtClean="0"/>
                        <a:t>, </a:t>
                      </a:r>
                      <a:r>
                        <a:rPr lang="en-US" sz="1800" dirty="0" err="1" smtClean="0"/>
                        <a:t>sistem</a:t>
                      </a:r>
                      <a:r>
                        <a:rPr lang="en-US" sz="1800" dirty="0" smtClean="0"/>
                        <a:t> </a:t>
                      </a:r>
                      <a:r>
                        <a:rPr lang="en-US" sz="1800" dirty="0" err="1" smtClean="0"/>
                        <a:t>treba</a:t>
                      </a:r>
                      <a:r>
                        <a:rPr lang="en-US" sz="1800" dirty="0" smtClean="0"/>
                        <a:t> da </a:t>
                      </a:r>
                      <a:r>
                        <a:rPr lang="en-US" sz="1800" dirty="0" err="1" smtClean="0"/>
                        <a:t>izračuna</a:t>
                      </a:r>
                      <a:r>
                        <a:rPr lang="en-US" sz="1800" dirty="0" smtClean="0"/>
                        <a:t> </a:t>
                      </a:r>
                      <a:r>
                        <a:rPr lang="en-US" sz="1800" dirty="0" err="1" smtClean="0"/>
                        <a:t>i</a:t>
                      </a:r>
                      <a:r>
                        <a:rPr lang="en-US" sz="1800" dirty="0" smtClean="0"/>
                        <a:t> </a:t>
                      </a:r>
                      <a:r>
                        <a:rPr lang="en-US" sz="1800" dirty="0" err="1" smtClean="0"/>
                        <a:t>sačuva</a:t>
                      </a:r>
                      <a:r>
                        <a:rPr lang="en-US" sz="1800" dirty="0" smtClean="0"/>
                        <a:t> </a:t>
                      </a:r>
                      <a:r>
                        <a:rPr lang="en-US" sz="1800" dirty="0" err="1" smtClean="0"/>
                        <a:t>dužinu</a:t>
                      </a:r>
                      <a:r>
                        <a:rPr lang="en-US" sz="1800" dirty="0" smtClean="0"/>
                        <a:t> </a:t>
                      </a:r>
                      <a:r>
                        <a:rPr lang="en-US" sz="1800" dirty="0" err="1" smtClean="0"/>
                        <a:t>ture</a:t>
                      </a:r>
                      <a:r>
                        <a:rPr lang="en-US" sz="1800" dirty="0" smtClean="0"/>
                        <a:t> u </a:t>
                      </a:r>
                      <a:r>
                        <a:rPr lang="en-US" sz="1800" dirty="0" err="1" smtClean="0"/>
                        <a:t>kilometrima</a:t>
                      </a:r>
                      <a:r>
                        <a:rPr lang="en-US" sz="1800" dirty="0" smtClean="0"/>
                        <a:t> (</a:t>
                      </a:r>
                      <a:r>
                        <a:rPr lang="en-US" sz="1800" dirty="0" err="1" smtClean="0"/>
                        <a:t>uz</a:t>
                      </a:r>
                      <a:r>
                        <a:rPr lang="en-US" sz="1800" dirty="0" smtClean="0"/>
                        <a:t> </a:t>
                      </a:r>
                      <a:r>
                        <a:rPr lang="en-US" sz="1800" dirty="0" err="1" smtClean="0"/>
                        <a:t>pomoć</a:t>
                      </a:r>
                      <a:r>
                        <a:rPr lang="en-US" sz="1800" dirty="0" smtClean="0"/>
                        <a:t> </a:t>
                      </a:r>
                      <a:r>
                        <a:rPr lang="en-US" sz="1800" dirty="0" err="1" smtClean="0"/>
                        <a:t>mape</a:t>
                      </a:r>
                      <a:r>
                        <a:rPr lang="en-US" sz="1800" dirty="0" smtClean="0"/>
                        <a:t>).</a:t>
                      </a:r>
                      <a:endParaRPr lang="en-US" sz="1800"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err="1" smtClean="0">
                          <a:latin typeface="Arial"/>
                          <a:ea typeface="Arial"/>
                          <a:cs typeface="Arial"/>
                          <a:sym typeface="Arial"/>
                        </a:rPr>
                        <a:t>Zelim</a:t>
                      </a:r>
                      <a:r>
                        <a:rPr lang="en-US" sz="1800" u="none" strike="noStrike" cap="none" dirty="0" smtClean="0">
                          <a:latin typeface="Arial"/>
                          <a:ea typeface="Arial"/>
                          <a:cs typeface="Arial"/>
                          <a:sym typeface="Arial"/>
                        </a:rPr>
                        <a:t> da </a:t>
                      </a:r>
                      <a:r>
                        <a:rPr lang="en-US" sz="1800" u="none" strike="noStrike" cap="none" dirty="0" err="1" smtClean="0">
                          <a:latin typeface="Arial"/>
                          <a:ea typeface="Arial"/>
                          <a:cs typeface="Arial"/>
                          <a:sym typeface="Arial"/>
                        </a:rPr>
                        <a:t>istaknem</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trud</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Alekse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Djukica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koji</a:t>
                      </a:r>
                      <a:r>
                        <a:rPr lang="en-US" sz="1800" u="none" strike="noStrike" cap="none" dirty="0" smtClean="0">
                          <a:latin typeface="Arial"/>
                          <a:ea typeface="Arial"/>
                          <a:cs typeface="Arial"/>
                          <a:sym typeface="Arial"/>
                        </a:rPr>
                        <a:t> je </a:t>
                      </a:r>
                      <a:r>
                        <a:rPr lang="en-US" sz="1800" u="none" strike="noStrike" cap="none" dirty="0" err="1" smtClean="0">
                          <a:latin typeface="Arial"/>
                          <a:ea typeface="Arial"/>
                          <a:cs typeface="Arial"/>
                          <a:sym typeface="Arial"/>
                        </a:rPr>
                        <a:t>ulozio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vreme</a:t>
                      </a:r>
                      <a:r>
                        <a:rPr lang="en-US" sz="1800" u="none" strike="noStrike" cap="none" dirty="0" smtClean="0">
                          <a:latin typeface="Arial"/>
                          <a:ea typeface="Arial"/>
                          <a:cs typeface="Arial"/>
                          <a:sym typeface="Arial"/>
                        </a:rPr>
                        <a:t> da </a:t>
                      </a:r>
                      <a:r>
                        <a:rPr lang="en-US" sz="1800" u="none" strike="noStrike" cap="none" dirty="0" err="1" smtClean="0">
                          <a:latin typeface="Arial"/>
                          <a:ea typeface="Arial"/>
                          <a:cs typeface="Arial"/>
                          <a:sym typeface="Arial"/>
                        </a:rPr>
                        <a:t>prilagodi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kod</a:t>
                      </a:r>
                      <a:r>
                        <a:rPr lang="en-US" sz="1800" u="none" strike="noStrike" cap="none" dirty="0" smtClean="0">
                          <a:latin typeface="Arial"/>
                          <a:ea typeface="Arial"/>
                          <a:cs typeface="Arial"/>
                          <a:sym typeface="Arial"/>
                        </a:rPr>
                        <a:t>(</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svoj</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tudji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iz</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proslog</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sprinta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kako</a:t>
                      </a:r>
                      <a:r>
                        <a:rPr lang="en-US" sz="1800" u="none" strike="noStrike" cap="none" dirty="0" smtClean="0">
                          <a:latin typeface="Arial"/>
                          <a:ea typeface="Arial"/>
                          <a:cs typeface="Arial"/>
                          <a:sym typeface="Arial"/>
                        </a:rPr>
                        <a:t> bi </a:t>
                      </a:r>
                      <a:r>
                        <a:rPr lang="en-US" sz="1800" u="none" strike="noStrike" cap="none" dirty="0" err="1" smtClean="0">
                          <a:latin typeface="Arial"/>
                          <a:ea typeface="Arial"/>
                          <a:cs typeface="Arial"/>
                          <a:sym typeface="Arial"/>
                        </a:rPr>
                        <a:t>svima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olaksao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dalji</a:t>
                      </a:r>
                      <a:r>
                        <a:rPr lang="en-US" sz="1800" u="none" strike="noStrike" cap="none" dirty="0" smtClean="0">
                          <a:latin typeface="Arial"/>
                          <a:ea typeface="Arial"/>
                          <a:cs typeface="Arial"/>
                          <a:sym typeface="Arial"/>
                        </a:rPr>
                        <a:t> rad. </a:t>
                      </a:r>
                      <a:r>
                        <a:rPr lang="en-US" sz="1800" u="none" strike="noStrike" cap="none" dirty="0" err="1" smtClean="0">
                          <a:latin typeface="Arial"/>
                          <a:ea typeface="Arial"/>
                          <a:cs typeface="Arial"/>
                          <a:sym typeface="Arial"/>
                        </a:rPr>
                        <a:t>Morao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bih</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istaci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rad</a:t>
                      </a:r>
                      <a:endParaRPr sz="1800" u="none" strike="noStrike" cap="none" dirty="0">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r>
                        <a:rPr lang="en-US" sz="1800" dirty="0" err="1" smtClean="0"/>
                        <a:t>Autor</a:t>
                      </a:r>
                      <a:r>
                        <a:rPr lang="en-US" sz="1800" dirty="0" smtClean="0"/>
                        <a:t> </a:t>
                      </a:r>
                      <a:r>
                        <a:rPr lang="en-US" sz="1800" dirty="0" err="1" smtClean="0"/>
                        <a:t>ture</a:t>
                      </a:r>
                      <a:r>
                        <a:rPr lang="en-US" sz="1800" dirty="0" smtClean="0"/>
                        <a:t> </a:t>
                      </a:r>
                      <a:r>
                        <a:rPr lang="en-US" sz="1800" dirty="0" err="1" smtClean="0"/>
                        <a:t>može</a:t>
                      </a:r>
                      <a:r>
                        <a:rPr lang="en-US" sz="1800" dirty="0" smtClean="0"/>
                        <a:t> </a:t>
                      </a:r>
                      <a:r>
                        <a:rPr lang="en-US" sz="1800" dirty="0" err="1" smtClean="0"/>
                        <a:t>objaviti</a:t>
                      </a:r>
                      <a:r>
                        <a:rPr lang="en-US" sz="1800" dirty="0" smtClean="0"/>
                        <a:t> </a:t>
                      </a:r>
                      <a:r>
                        <a:rPr lang="en-US" sz="1800" dirty="0" err="1" smtClean="0"/>
                        <a:t>prethodno</a:t>
                      </a:r>
                      <a:r>
                        <a:rPr lang="en-US" sz="1800" dirty="0" smtClean="0"/>
                        <a:t> </a:t>
                      </a:r>
                      <a:r>
                        <a:rPr lang="en-US" sz="1800" dirty="0" err="1" smtClean="0"/>
                        <a:t>kreiranu</a:t>
                      </a:r>
                      <a:r>
                        <a:rPr lang="en-US" sz="1800" dirty="0" smtClean="0"/>
                        <a:t> </a:t>
                      </a:r>
                      <a:r>
                        <a:rPr lang="en-US" sz="1800" dirty="0" err="1" smtClean="0"/>
                        <a:t>turu</a:t>
                      </a:r>
                      <a:r>
                        <a:rPr lang="en-US" sz="1800" dirty="0" smtClean="0"/>
                        <a:t> pod </a:t>
                      </a:r>
                      <a:r>
                        <a:rPr lang="en-US" sz="1800" dirty="0" err="1" smtClean="0"/>
                        <a:t>sledećim</a:t>
                      </a:r>
                      <a:r>
                        <a:rPr lang="en-US" sz="1800" dirty="0" smtClean="0"/>
                        <a:t> </a:t>
                      </a:r>
                      <a:r>
                        <a:rPr lang="en-US" sz="1800" dirty="0" err="1" smtClean="0"/>
                        <a:t>uslovima</a:t>
                      </a:r>
                      <a:r>
                        <a:rPr lang="en-US" sz="1800" dirty="0" smtClean="0"/>
                        <a:t>:</a:t>
                      </a:r>
                    </a:p>
                    <a:p>
                      <a:r>
                        <a:rPr lang="en-US" sz="1800" dirty="0" smtClean="0"/>
                        <a:t>Tura </a:t>
                      </a:r>
                      <a:r>
                        <a:rPr lang="en-US" sz="1800" dirty="0" err="1" smtClean="0"/>
                        <a:t>sadrži</a:t>
                      </a:r>
                      <a:r>
                        <a:rPr lang="en-US" sz="1800" dirty="0" smtClean="0"/>
                        <a:t> </a:t>
                      </a:r>
                      <a:r>
                        <a:rPr lang="en-US" sz="1800" dirty="0" err="1" smtClean="0"/>
                        <a:t>osnovne</a:t>
                      </a:r>
                      <a:r>
                        <a:rPr lang="en-US" sz="1800" dirty="0" smtClean="0"/>
                        <a:t> </a:t>
                      </a:r>
                      <a:r>
                        <a:rPr lang="en-US" sz="1800" dirty="0" err="1" smtClean="0"/>
                        <a:t>podatke</a:t>
                      </a:r>
                      <a:r>
                        <a:rPr lang="en-US" sz="1800" dirty="0" smtClean="0"/>
                        <a:t> (</a:t>
                      </a:r>
                      <a:r>
                        <a:rPr lang="en-US" sz="1800" dirty="0" err="1" smtClean="0"/>
                        <a:t>naziv</a:t>
                      </a:r>
                      <a:r>
                        <a:rPr lang="en-US" sz="1800" dirty="0" smtClean="0"/>
                        <a:t> </a:t>
                      </a:r>
                      <a:r>
                        <a:rPr lang="en-US" sz="1800" dirty="0" err="1" smtClean="0"/>
                        <a:t>ture</a:t>
                      </a:r>
                      <a:r>
                        <a:rPr lang="en-US" sz="1800" dirty="0" smtClean="0"/>
                        <a:t>, </a:t>
                      </a:r>
                      <a:r>
                        <a:rPr lang="en-US" sz="1800" dirty="0" err="1" smtClean="0"/>
                        <a:t>opis</a:t>
                      </a:r>
                      <a:r>
                        <a:rPr lang="en-US" sz="1800" dirty="0" smtClean="0"/>
                        <a:t>, </a:t>
                      </a:r>
                      <a:r>
                        <a:rPr lang="en-US" sz="1800" dirty="0" err="1" smtClean="0"/>
                        <a:t>težinu</a:t>
                      </a:r>
                      <a:r>
                        <a:rPr lang="en-US" sz="1800" dirty="0" smtClean="0"/>
                        <a:t> </a:t>
                      </a:r>
                      <a:r>
                        <a:rPr lang="en-US" sz="1800" dirty="0" err="1" smtClean="0"/>
                        <a:t>i</a:t>
                      </a:r>
                      <a:r>
                        <a:rPr lang="en-US" sz="1800" dirty="0" smtClean="0"/>
                        <a:t> </a:t>
                      </a:r>
                      <a:r>
                        <a:rPr lang="en-US" sz="1800" dirty="0" err="1" smtClean="0"/>
                        <a:t>tagove</a:t>
                      </a:r>
                      <a:r>
                        <a:rPr lang="en-US" sz="1800" dirty="0" smtClean="0"/>
                        <a:t>)</a:t>
                      </a:r>
                    </a:p>
                    <a:p>
                      <a:r>
                        <a:rPr lang="en-US" sz="1800" dirty="0" smtClean="0"/>
                        <a:t>Tura </a:t>
                      </a:r>
                      <a:r>
                        <a:rPr lang="en-US" sz="1800" dirty="0" err="1" smtClean="0"/>
                        <a:t>sadrži</a:t>
                      </a:r>
                      <a:r>
                        <a:rPr lang="en-US" sz="1800" dirty="0" smtClean="0"/>
                        <a:t> bar </a:t>
                      </a:r>
                      <a:r>
                        <a:rPr lang="en-US" sz="1800" dirty="0" err="1" smtClean="0"/>
                        <a:t>dve</a:t>
                      </a:r>
                      <a:r>
                        <a:rPr lang="en-US" sz="1800" dirty="0" smtClean="0"/>
                        <a:t> </a:t>
                      </a:r>
                      <a:r>
                        <a:rPr lang="en-US" sz="1800" dirty="0" err="1" smtClean="0"/>
                        <a:t>ključne</a:t>
                      </a:r>
                      <a:r>
                        <a:rPr lang="en-US" sz="1800" dirty="0" smtClean="0"/>
                        <a:t> </a:t>
                      </a:r>
                      <a:r>
                        <a:rPr lang="en-US" sz="1800" dirty="0" err="1" smtClean="0"/>
                        <a:t>tačke</a:t>
                      </a:r>
                      <a:r>
                        <a:rPr lang="en-US" sz="1800" dirty="0" smtClean="0"/>
                        <a:t>.</a:t>
                      </a:r>
                    </a:p>
                    <a:p>
                      <a:r>
                        <a:rPr lang="en-US" sz="1800" dirty="0" err="1" smtClean="0"/>
                        <a:t>Definisano</a:t>
                      </a:r>
                      <a:r>
                        <a:rPr lang="en-US" sz="1800" dirty="0" smtClean="0"/>
                        <a:t> je bar </a:t>
                      </a:r>
                      <a:r>
                        <a:rPr lang="en-US" sz="1800" dirty="0" err="1" smtClean="0"/>
                        <a:t>jedno</a:t>
                      </a:r>
                      <a:r>
                        <a:rPr lang="en-US" sz="1800" dirty="0" smtClean="0"/>
                        <a:t> </a:t>
                      </a:r>
                      <a:r>
                        <a:rPr lang="en-US" sz="1800" i="1" dirty="0" err="1" smtClean="0"/>
                        <a:t>vreme</a:t>
                      </a:r>
                      <a:r>
                        <a:rPr lang="en-US" sz="1800" i="1" dirty="0" smtClean="0"/>
                        <a:t> </a:t>
                      </a:r>
                      <a:r>
                        <a:rPr lang="en-US" sz="1800" i="1" dirty="0" err="1" smtClean="0"/>
                        <a:t>potrebno</a:t>
                      </a:r>
                      <a:r>
                        <a:rPr lang="en-US" sz="1800" i="1" dirty="0" smtClean="0"/>
                        <a:t> da se </a:t>
                      </a:r>
                      <a:r>
                        <a:rPr lang="en-US" sz="1800" i="1" dirty="0" err="1" smtClean="0"/>
                        <a:t>obiđe</a:t>
                      </a:r>
                      <a:r>
                        <a:rPr lang="en-US" sz="1800" i="1" dirty="0" smtClean="0"/>
                        <a:t> </a:t>
                      </a:r>
                      <a:r>
                        <a:rPr lang="en-US" sz="1800" i="1" dirty="0" err="1" smtClean="0"/>
                        <a:t>tura</a:t>
                      </a:r>
                      <a:r>
                        <a:rPr lang="en-US" sz="1800" i="1" dirty="0" smtClean="0"/>
                        <a:t> u </a:t>
                      </a:r>
                      <a:r>
                        <a:rPr lang="en-US" sz="1800" i="1" dirty="0" err="1" smtClean="0"/>
                        <a:t>zavisnosti</a:t>
                      </a:r>
                      <a:r>
                        <a:rPr lang="en-US" sz="1800" i="1" dirty="0" smtClean="0"/>
                        <a:t> od </a:t>
                      </a:r>
                      <a:r>
                        <a:rPr lang="en-US" sz="1800" i="1" dirty="0" err="1" smtClean="0"/>
                        <a:t>prevoza</a:t>
                      </a:r>
                      <a:r>
                        <a:rPr lang="en-US" sz="1800" dirty="0" smtClean="0"/>
                        <a:t> (</a:t>
                      </a:r>
                      <a:r>
                        <a:rPr lang="en-US" sz="1800" dirty="0" err="1" smtClean="0"/>
                        <a:t>npr</a:t>
                      </a:r>
                      <a:r>
                        <a:rPr lang="en-US" sz="1800" dirty="0" smtClean="0"/>
                        <a:t>. 120 min. </a:t>
                      </a:r>
                      <a:r>
                        <a:rPr lang="en-US" sz="1800" dirty="0" err="1" smtClean="0"/>
                        <a:t>peške</a:t>
                      </a:r>
                      <a:r>
                        <a:rPr lang="en-US" sz="1800" dirty="0" smtClean="0"/>
                        <a:t>, 45 min. </a:t>
                      </a:r>
                      <a:r>
                        <a:rPr lang="en-US" sz="1800" dirty="0" err="1" smtClean="0"/>
                        <a:t>biciklom</a:t>
                      </a:r>
                      <a:r>
                        <a:rPr lang="en-US" sz="1800" dirty="0" smtClean="0"/>
                        <a:t>). Tip </a:t>
                      </a:r>
                      <a:r>
                        <a:rPr lang="en-US" sz="1800" dirty="0" err="1" smtClean="0"/>
                        <a:t>prevoza</a:t>
                      </a:r>
                      <a:r>
                        <a:rPr lang="en-US" sz="1800" dirty="0" smtClean="0"/>
                        <a:t> je </a:t>
                      </a:r>
                      <a:r>
                        <a:rPr lang="en-US" sz="1800" dirty="0" err="1" smtClean="0"/>
                        <a:t>enumeracija</a:t>
                      </a:r>
                      <a:r>
                        <a:rPr lang="en-US" sz="1800" dirty="0" smtClean="0"/>
                        <a:t> </a:t>
                      </a:r>
                      <a:r>
                        <a:rPr lang="en-US" sz="1800" dirty="0" err="1" smtClean="0"/>
                        <a:t>koja</a:t>
                      </a:r>
                      <a:r>
                        <a:rPr lang="en-US" sz="1800" dirty="0" smtClean="0"/>
                        <a:t> </a:t>
                      </a:r>
                      <a:r>
                        <a:rPr lang="en-US" sz="1800" dirty="0" err="1" smtClean="0"/>
                        <a:t>uključuje</a:t>
                      </a:r>
                      <a:r>
                        <a:rPr lang="en-US" sz="1800" dirty="0" smtClean="0"/>
                        <a:t> </a:t>
                      </a:r>
                      <a:r>
                        <a:rPr lang="en-US" sz="1800" i="1" dirty="0" err="1" smtClean="0"/>
                        <a:t>peške</a:t>
                      </a:r>
                      <a:r>
                        <a:rPr lang="en-US" sz="1800" dirty="0" smtClean="0"/>
                        <a:t>, </a:t>
                      </a:r>
                      <a:r>
                        <a:rPr lang="en-US" sz="1800" i="1" dirty="0" err="1" smtClean="0"/>
                        <a:t>bicikl</a:t>
                      </a:r>
                      <a:r>
                        <a:rPr lang="en-US" sz="1800" dirty="0" smtClean="0"/>
                        <a:t> </a:t>
                      </a:r>
                      <a:r>
                        <a:rPr lang="en-US" sz="1800" dirty="0" err="1" smtClean="0"/>
                        <a:t>i</a:t>
                      </a:r>
                      <a:r>
                        <a:rPr lang="en-US" sz="1800" dirty="0" smtClean="0"/>
                        <a:t> </a:t>
                      </a:r>
                      <a:r>
                        <a:rPr lang="en-US" sz="1800" i="1" dirty="0" err="1" smtClean="0"/>
                        <a:t>automobil</a:t>
                      </a:r>
                      <a:r>
                        <a:rPr lang="en-US" sz="1800" dirty="0" smtClean="0"/>
                        <a:t>.</a:t>
                      </a:r>
                    </a:p>
                    <a:p>
                      <a:r>
                        <a:rPr lang="en-US" sz="1800" dirty="0" err="1" smtClean="0"/>
                        <a:t>Objava</a:t>
                      </a:r>
                      <a:r>
                        <a:rPr lang="en-US" sz="1800" dirty="0" smtClean="0"/>
                        <a:t> </a:t>
                      </a:r>
                      <a:r>
                        <a:rPr lang="en-US" sz="1800" dirty="0" err="1" smtClean="0"/>
                        <a:t>prebacuje</a:t>
                      </a:r>
                      <a:r>
                        <a:rPr lang="en-US" sz="1800" dirty="0" smtClean="0"/>
                        <a:t> </a:t>
                      </a:r>
                      <a:r>
                        <a:rPr lang="en-US" sz="1800" dirty="0" err="1" smtClean="0"/>
                        <a:t>turu</a:t>
                      </a:r>
                      <a:r>
                        <a:rPr lang="en-US" sz="1800" dirty="0" smtClean="0"/>
                        <a:t> u status </a:t>
                      </a:r>
                      <a:r>
                        <a:rPr lang="en-US" sz="1800" dirty="0" err="1" smtClean="0"/>
                        <a:t>objavljen</a:t>
                      </a:r>
                      <a:r>
                        <a:rPr lang="en-US" sz="1800" dirty="0" smtClean="0"/>
                        <a:t> </a:t>
                      </a:r>
                      <a:r>
                        <a:rPr lang="en-US" sz="1800" dirty="0" err="1" smtClean="0"/>
                        <a:t>i</a:t>
                      </a:r>
                      <a:r>
                        <a:rPr lang="en-US" sz="1800" dirty="0" smtClean="0"/>
                        <a:t> </a:t>
                      </a:r>
                      <a:r>
                        <a:rPr lang="en-US" sz="1800" dirty="0" err="1" smtClean="0"/>
                        <a:t>postavlja</a:t>
                      </a:r>
                      <a:r>
                        <a:rPr lang="en-US" sz="1800" dirty="0" smtClean="0"/>
                        <a:t> </a:t>
                      </a:r>
                      <a:r>
                        <a:rPr lang="en-US" sz="1800" dirty="0" err="1" smtClean="0"/>
                        <a:t>DateTime</a:t>
                      </a:r>
                      <a:r>
                        <a:rPr lang="en-US" sz="1800" dirty="0" smtClean="0"/>
                        <a:t> </a:t>
                      </a:r>
                      <a:r>
                        <a:rPr lang="en-US" sz="1800" dirty="0" err="1" smtClean="0"/>
                        <a:t>kada</a:t>
                      </a:r>
                      <a:r>
                        <a:rPr lang="en-US" sz="1800" dirty="0" smtClean="0"/>
                        <a:t> se </a:t>
                      </a:r>
                      <a:r>
                        <a:rPr lang="en-US" sz="1800" dirty="0" err="1" smtClean="0"/>
                        <a:t>objava</a:t>
                      </a:r>
                      <a:r>
                        <a:rPr lang="en-US" sz="1800" dirty="0" smtClean="0"/>
                        <a:t> </a:t>
                      </a:r>
                      <a:r>
                        <a:rPr lang="en-US" sz="1800" dirty="0" err="1" smtClean="0"/>
                        <a:t>desila</a:t>
                      </a:r>
                      <a:r>
                        <a:rPr lang="en-US" sz="1800" dirty="0" smtClean="0"/>
                        <a:t>.</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err="1" smtClean="0">
                          <a:latin typeface="Arial"/>
                          <a:ea typeface="Arial"/>
                          <a:cs typeface="Arial"/>
                          <a:sym typeface="Arial"/>
                        </a:rPr>
                        <a:t>Pohvalio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bih</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takodje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scrum </a:t>
                      </a:r>
                      <a:r>
                        <a:rPr lang="en-US" sz="1800" u="none" strike="noStrike" cap="none" dirty="0" err="1" smtClean="0">
                          <a:latin typeface="Arial"/>
                          <a:ea typeface="Arial"/>
                          <a:cs typeface="Arial"/>
                          <a:sym typeface="Arial"/>
                        </a:rPr>
                        <a:t>mastere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Jelenu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Blanusu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Strahinju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Banjanca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na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odlicnoj</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organizaciji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komunikaciji.Uz</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njih</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pohvalu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zasluzuje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ceo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tim</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koji</a:t>
                      </a:r>
                      <a:r>
                        <a:rPr lang="en-US" sz="1800" u="none" strike="noStrike" cap="none" dirty="0" smtClean="0">
                          <a:latin typeface="Arial"/>
                          <a:ea typeface="Arial"/>
                          <a:cs typeface="Arial"/>
                          <a:sym typeface="Arial"/>
                        </a:rPr>
                        <a:t> je </a:t>
                      </a:r>
                      <a:r>
                        <a:rPr lang="en-US" sz="1800" u="none" strike="noStrike" cap="none" dirty="0" err="1" smtClean="0">
                          <a:latin typeface="Arial"/>
                          <a:ea typeface="Arial"/>
                          <a:cs typeface="Arial"/>
                          <a:sym typeface="Arial"/>
                        </a:rPr>
                        <a:t>uvek</a:t>
                      </a:r>
                      <a:r>
                        <a:rPr lang="en-US" sz="1800" u="none" strike="noStrike" cap="none" dirty="0" smtClean="0">
                          <a:latin typeface="Arial"/>
                          <a:ea typeface="Arial"/>
                          <a:cs typeface="Arial"/>
                          <a:sym typeface="Arial"/>
                        </a:rPr>
                        <a:t> u </a:t>
                      </a:r>
                      <a:r>
                        <a:rPr lang="en-US" sz="1800" u="none" strike="noStrike" cap="none" dirty="0" err="1" smtClean="0">
                          <a:latin typeface="Arial"/>
                          <a:ea typeface="Arial"/>
                          <a:cs typeface="Arial"/>
                          <a:sym typeface="Arial"/>
                        </a:rPr>
                        <a:t>svakom</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momentu</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spreman</a:t>
                      </a:r>
                      <a:r>
                        <a:rPr lang="en-US" sz="1800" u="none" strike="noStrike" cap="none" dirty="0" smtClean="0">
                          <a:latin typeface="Arial"/>
                          <a:ea typeface="Arial"/>
                          <a:cs typeface="Arial"/>
                          <a:sym typeface="Arial"/>
                        </a:rPr>
                        <a:t> da </a:t>
                      </a:r>
                      <a:r>
                        <a:rPr lang="en-US" sz="1800" u="none" strike="noStrike" cap="none" dirty="0" err="1" smtClean="0">
                          <a:latin typeface="Arial"/>
                          <a:ea typeface="Arial"/>
                          <a:cs typeface="Arial"/>
                          <a:sym typeface="Arial"/>
                        </a:rPr>
                        <a:t>pomogne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nekome</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ako</a:t>
                      </a:r>
                      <a:r>
                        <a:rPr lang="en-US" sz="1800" u="none" strike="noStrike" cap="none" dirty="0" smtClean="0">
                          <a:latin typeface="Arial"/>
                          <a:ea typeface="Arial"/>
                          <a:cs typeface="Arial"/>
                          <a:sym typeface="Arial"/>
                        </a:rPr>
                        <a:t> je to </a:t>
                      </a:r>
                      <a:r>
                        <a:rPr lang="en-US" sz="1800" u="none" strike="noStrike" cap="none" dirty="0" err="1" smtClean="0">
                          <a:latin typeface="Arial"/>
                          <a:ea typeface="Arial"/>
                          <a:cs typeface="Arial"/>
                          <a:sym typeface="Arial"/>
                        </a:rPr>
                        <a:t>potrebno</a:t>
                      </a:r>
                      <a:r>
                        <a:rPr lang="en-US" sz="1800" u="none" strike="noStrike" cap="none" dirty="0" smtClean="0">
                          <a:latin typeface="Arial"/>
                          <a:ea typeface="Arial"/>
                          <a:cs typeface="Arial"/>
                          <a:sym typeface="Arial"/>
                        </a:rPr>
                        <a:t>.</a:t>
                      </a:r>
                      <a:endParaRPr sz="1800" u="none" strike="noStrike" cap="none" dirty="0">
                        <a:latin typeface="Arial"/>
                        <a:ea typeface="Arial"/>
                        <a:cs typeface="Arial"/>
                        <a:sym typeface="Arial"/>
                      </a:endParaRPr>
                    </a:p>
                  </a:txBody>
                  <a:tcPr marL="91450" marR="91450" marT="45725" marB="45725" anchor="ctr"/>
                </a:tc>
              </a:tr>
              <a:tr h="402300">
                <a:tc vMerge="1">
                  <a:txBody>
                    <a:bodyPr/>
                    <a:lstStyle/>
                    <a:p>
                      <a:endParaRPr lang="en-US"/>
                    </a:p>
                  </a:txBody>
                  <a:tcPr/>
                </a:tc>
                <a:tc>
                  <a:txBody>
                    <a:bodyPr/>
                    <a:lstStyle/>
                    <a:p>
                      <a:r>
                        <a:rPr lang="en-US" sz="1800" dirty="0" err="1" smtClean="0"/>
                        <a:t>Autor</a:t>
                      </a:r>
                      <a:r>
                        <a:rPr lang="en-US" sz="1800" dirty="0" smtClean="0"/>
                        <a:t> </a:t>
                      </a:r>
                      <a:r>
                        <a:rPr lang="en-US" sz="1800" dirty="0" err="1" smtClean="0"/>
                        <a:t>može</a:t>
                      </a:r>
                      <a:r>
                        <a:rPr lang="en-US" sz="1800" dirty="0" smtClean="0"/>
                        <a:t> da </a:t>
                      </a:r>
                      <a:r>
                        <a:rPr lang="en-US" sz="1800" dirty="0" err="1" smtClean="0"/>
                        <a:t>arhivira</a:t>
                      </a:r>
                      <a:r>
                        <a:rPr lang="en-US" sz="1800" dirty="0" smtClean="0"/>
                        <a:t> </a:t>
                      </a:r>
                      <a:r>
                        <a:rPr lang="en-US" sz="1800" dirty="0" err="1" smtClean="0"/>
                        <a:t>objavljene</a:t>
                      </a:r>
                      <a:r>
                        <a:rPr lang="en-US" sz="1800" dirty="0" smtClean="0"/>
                        <a:t> </a:t>
                      </a:r>
                      <a:r>
                        <a:rPr lang="en-US" sz="1800" dirty="0" err="1" smtClean="0"/>
                        <a:t>ture</a:t>
                      </a:r>
                      <a:r>
                        <a:rPr lang="en-US" sz="1800" dirty="0" smtClean="0"/>
                        <a:t>, </a:t>
                      </a:r>
                      <a:r>
                        <a:rPr lang="en-US" sz="1800" dirty="0" err="1" smtClean="0"/>
                        <a:t>gde</a:t>
                      </a:r>
                      <a:r>
                        <a:rPr lang="en-US" sz="1800" dirty="0" smtClean="0"/>
                        <a:t> </a:t>
                      </a:r>
                      <a:r>
                        <a:rPr lang="en-US" sz="1800" dirty="0" err="1" smtClean="0"/>
                        <a:t>sistem</a:t>
                      </a:r>
                      <a:r>
                        <a:rPr lang="en-US" sz="1800" dirty="0" smtClean="0"/>
                        <a:t> </a:t>
                      </a:r>
                      <a:r>
                        <a:rPr lang="en-US" sz="1800" dirty="0" err="1" smtClean="0"/>
                        <a:t>beleži</a:t>
                      </a:r>
                      <a:r>
                        <a:rPr lang="en-US" sz="1800" dirty="0" smtClean="0"/>
                        <a:t> </a:t>
                      </a:r>
                      <a:r>
                        <a:rPr lang="en-US" sz="1800" dirty="0" err="1" smtClean="0"/>
                        <a:t>vreme</a:t>
                      </a:r>
                      <a:r>
                        <a:rPr lang="en-US" sz="1800" dirty="0" smtClean="0"/>
                        <a:t> </a:t>
                      </a:r>
                      <a:r>
                        <a:rPr lang="en-US" sz="1800" dirty="0" err="1" smtClean="0"/>
                        <a:t>arhiviranja</a:t>
                      </a:r>
                      <a:r>
                        <a:rPr lang="en-US" sz="1800" dirty="0" smtClean="0"/>
                        <a:t>. </a:t>
                      </a:r>
                      <a:r>
                        <a:rPr lang="en-US" sz="1800" dirty="0" err="1" smtClean="0"/>
                        <a:t>Arhivirane</a:t>
                      </a:r>
                      <a:r>
                        <a:rPr lang="en-US" sz="1800" dirty="0" smtClean="0"/>
                        <a:t> </a:t>
                      </a:r>
                      <a:r>
                        <a:rPr lang="en-US" sz="1800" dirty="0" err="1" smtClean="0"/>
                        <a:t>ture</a:t>
                      </a:r>
                      <a:r>
                        <a:rPr lang="en-US" sz="1800" dirty="0" smtClean="0"/>
                        <a:t> se </a:t>
                      </a:r>
                      <a:r>
                        <a:rPr lang="en-US" sz="1800" dirty="0" err="1" smtClean="0"/>
                        <a:t>mogu</a:t>
                      </a:r>
                      <a:r>
                        <a:rPr lang="en-US" sz="1800" dirty="0" smtClean="0"/>
                        <a:t> </a:t>
                      </a:r>
                      <a:r>
                        <a:rPr lang="en-US" sz="1800" dirty="0" err="1" smtClean="0"/>
                        <a:t>ponovo</a:t>
                      </a:r>
                      <a:r>
                        <a:rPr lang="en-US" sz="1800" dirty="0" smtClean="0"/>
                        <a:t> </a:t>
                      </a:r>
                      <a:r>
                        <a:rPr lang="en-US" sz="1800" dirty="0" err="1" smtClean="0"/>
                        <a:t>aktivirati</a:t>
                      </a:r>
                      <a:r>
                        <a:rPr lang="en-US" sz="1800" dirty="0" smtClean="0"/>
                        <a:t>.</a:t>
                      </a:r>
                    </a:p>
                    <a:p>
                      <a:r>
                        <a:rPr lang="en-US" sz="1800" dirty="0" err="1" smtClean="0"/>
                        <a:t>Turista</a:t>
                      </a:r>
                      <a:r>
                        <a:rPr lang="en-US" sz="1800" dirty="0" smtClean="0"/>
                        <a:t> </a:t>
                      </a:r>
                      <a:r>
                        <a:rPr lang="en-US" sz="1800" dirty="0" err="1" smtClean="0"/>
                        <a:t>može</a:t>
                      </a:r>
                      <a:r>
                        <a:rPr lang="en-US" sz="1800" dirty="0" smtClean="0"/>
                        <a:t> da </a:t>
                      </a:r>
                      <a:r>
                        <a:rPr lang="en-US" sz="1800" dirty="0" err="1" smtClean="0"/>
                        <a:t>vidi</a:t>
                      </a:r>
                      <a:r>
                        <a:rPr lang="en-US" sz="1800" dirty="0" smtClean="0"/>
                        <a:t> </a:t>
                      </a:r>
                      <a:r>
                        <a:rPr lang="en-US" sz="1800" dirty="0" err="1" smtClean="0"/>
                        <a:t>samo</a:t>
                      </a:r>
                      <a:r>
                        <a:rPr lang="en-US" sz="1800" dirty="0" smtClean="0"/>
                        <a:t> </a:t>
                      </a:r>
                      <a:r>
                        <a:rPr lang="en-US" sz="1800" dirty="0" err="1" smtClean="0"/>
                        <a:t>objavljene</a:t>
                      </a:r>
                      <a:r>
                        <a:rPr lang="en-US" sz="1800" dirty="0" smtClean="0"/>
                        <a:t> </a:t>
                      </a:r>
                      <a:r>
                        <a:rPr lang="en-US" sz="1800" dirty="0" err="1" smtClean="0"/>
                        <a:t>ture</a:t>
                      </a:r>
                      <a:r>
                        <a:rPr lang="en-US" sz="1800" dirty="0" smtClean="0"/>
                        <a:t> </a:t>
                      </a:r>
                      <a:r>
                        <a:rPr lang="en-US" sz="1800" dirty="0" err="1" smtClean="0"/>
                        <a:t>gde</a:t>
                      </a:r>
                      <a:r>
                        <a:rPr lang="en-US" sz="1800" dirty="0" smtClean="0"/>
                        <a:t> </a:t>
                      </a:r>
                      <a:r>
                        <a:rPr lang="en-US" sz="1800" dirty="0" err="1" smtClean="0"/>
                        <a:t>vidi</a:t>
                      </a:r>
                      <a:r>
                        <a:rPr lang="en-US" sz="1800" dirty="0" smtClean="0"/>
                        <a:t> </a:t>
                      </a:r>
                      <a:r>
                        <a:rPr lang="en-US" sz="1800" dirty="0" err="1" smtClean="0"/>
                        <a:t>osnovne</a:t>
                      </a:r>
                      <a:r>
                        <a:rPr lang="en-US" sz="1800" dirty="0" smtClean="0"/>
                        <a:t> </a:t>
                      </a:r>
                      <a:r>
                        <a:rPr lang="en-US" sz="1800" dirty="0" err="1" smtClean="0"/>
                        <a:t>informacije</a:t>
                      </a:r>
                      <a:r>
                        <a:rPr lang="en-US" sz="1800" dirty="0" smtClean="0"/>
                        <a:t> </a:t>
                      </a:r>
                      <a:r>
                        <a:rPr lang="en-US" sz="1800" dirty="0" err="1" smtClean="0"/>
                        <a:t>i</a:t>
                      </a:r>
                      <a:r>
                        <a:rPr lang="en-US" sz="1800" dirty="0" smtClean="0"/>
                        <a:t> </a:t>
                      </a:r>
                      <a:r>
                        <a:rPr lang="en-US" sz="1800" dirty="0" err="1" smtClean="0"/>
                        <a:t>prvu</a:t>
                      </a:r>
                      <a:r>
                        <a:rPr lang="en-US" sz="1800" dirty="0" smtClean="0"/>
                        <a:t> </a:t>
                      </a:r>
                      <a:r>
                        <a:rPr lang="en-US" sz="1800" dirty="0" err="1" smtClean="0"/>
                        <a:t>ključnu</a:t>
                      </a:r>
                      <a:r>
                        <a:rPr lang="en-US" sz="1800" dirty="0" smtClean="0"/>
                        <a:t> </a:t>
                      </a:r>
                      <a:r>
                        <a:rPr lang="en-US" sz="1800" dirty="0" err="1" smtClean="0"/>
                        <a:t>tačku</a:t>
                      </a:r>
                      <a:r>
                        <a:rPr lang="en-US" sz="1800" dirty="0" smtClean="0"/>
                        <a:t>, </a:t>
                      </a:r>
                      <a:r>
                        <a:rPr lang="en-US" sz="1800" dirty="0" err="1" smtClean="0"/>
                        <a:t>ali</a:t>
                      </a:r>
                      <a:r>
                        <a:rPr lang="en-US" sz="1800" dirty="0" smtClean="0"/>
                        <a:t> ne </a:t>
                      </a:r>
                      <a:r>
                        <a:rPr lang="en-US" sz="1800" dirty="0" err="1" smtClean="0"/>
                        <a:t>vidi</a:t>
                      </a:r>
                      <a:r>
                        <a:rPr lang="en-US" sz="1800" dirty="0" smtClean="0"/>
                        <a:t> </a:t>
                      </a:r>
                      <a:r>
                        <a:rPr lang="en-US" sz="1800" dirty="0" err="1" smtClean="0"/>
                        <a:t>ostatak</a:t>
                      </a:r>
                      <a:r>
                        <a:rPr lang="en-US" sz="1800" dirty="0" smtClean="0"/>
                        <a:t> </a:t>
                      </a:r>
                      <a:r>
                        <a:rPr lang="en-US" sz="1800" dirty="0" err="1" smtClean="0"/>
                        <a:t>ture</a:t>
                      </a:r>
                      <a:r>
                        <a:rPr lang="en-US" sz="1800" dirty="0" smtClean="0"/>
                        <a:t>.</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u="none" strike="noStrike" cap="none" dirty="0" err="1" smtClean="0">
                          <a:latin typeface="Arial"/>
                          <a:ea typeface="Arial"/>
                          <a:cs typeface="Arial"/>
                          <a:sym typeface="Arial"/>
                        </a:rPr>
                        <a:t>Marka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Radetica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koji</a:t>
                      </a:r>
                      <a:r>
                        <a:rPr lang="en-US" sz="1800" u="none" strike="noStrike" cap="none" dirty="0" smtClean="0">
                          <a:latin typeface="Arial"/>
                          <a:ea typeface="Arial"/>
                          <a:cs typeface="Arial"/>
                          <a:sym typeface="Arial"/>
                        </a:rPr>
                        <a:t> se </a:t>
                      </a:r>
                      <a:r>
                        <a:rPr lang="en-US" sz="1800" u="none" strike="noStrike" cap="none" dirty="0" err="1" smtClean="0">
                          <a:latin typeface="Arial"/>
                          <a:ea typeface="Arial"/>
                          <a:cs typeface="Arial"/>
                          <a:sym typeface="Arial"/>
                        </a:rPr>
                        <a:t>izdvaja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kao</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najbolji</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pojedinac</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sto</a:t>
                      </a:r>
                      <a:r>
                        <a:rPr lang="en-US" sz="1800" u="none" strike="noStrike" cap="none" dirty="0" smtClean="0">
                          <a:latin typeface="Arial"/>
                          <a:ea typeface="Arial"/>
                          <a:cs typeface="Arial"/>
                          <a:sym typeface="Arial"/>
                        </a:rPr>
                        <a:t> se tice </a:t>
                      </a:r>
                      <a:r>
                        <a:rPr lang="en-US" sz="1800" u="none" strike="noStrike" cap="none" dirty="0" err="1" smtClean="0">
                          <a:latin typeface="Arial"/>
                          <a:ea typeface="Arial"/>
                          <a:cs typeface="Arial"/>
                          <a:sym typeface="Arial"/>
                        </a:rPr>
                        <a:t>dizajna</a:t>
                      </a:r>
                      <a:r>
                        <a:rPr lang="en-US" sz="1800" u="none" strike="noStrike" cap="none" dirty="0" smtClean="0">
                          <a:latin typeface="Arial"/>
                          <a:ea typeface="Arial"/>
                          <a:cs typeface="Arial"/>
                          <a:sym typeface="Arial"/>
                        </a:rPr>
                        <a:t> </a:t>
                      </a:r>
                      <a:r>
                        <a:rPr lang="en-US" sz="1800" u="none" strike="noStrike" cap="none" dirty="0" err="1" smtClean="0">
                          <a:latin typeface="Arial"/>
                          <a:ea typeface="Arial"/>
                          <a:cs typeface="Arial"/>
                          <a:sym typeface="Arial"/>
                        </a:rPr>
                        <a:t>projekta</a:t>
                      </a:r>
                      <a:r>
                        <a:rPr lang="en-US" sz="1800" u="none" strike="noStrike" cap="none" dirty="0" smtClean="0">
                          <a:latin typeface="Arial"/>
                          <a:ea typeface="Arial"/>
                          <a:cs typeface="Arial"/>
                          <a:sym typeface="Arial"/>
                        </a:rPr>
                        <a:t>.</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aphicFrame>
        <p:nvGraphicFramePr>
          <p:cNvPr id="138" name="Google Shape;138;p21"/>
          <p:cNvGraphicFramePr/>
          <p:nvPr>
            <p:extLst>
              <p:ext uri="{D42A27DB-BD31-4B8C-83A1-F6EECF244321}">
                <p14:modId xmlns:p14="http://schemas.microsoft.com/office/powerpoint/2010/main" val="2694823017"/>
              </p:ext>
            </p:extLst>
          </p:nvPr>
        </p:nvGraphicFramePr>
        <p:xfrm>
          <a:off x="0" y="-25054"/>
          <a:ext cx="12204200" cy="7743460"/>
        </p:xfrm>
        <a:graphic>
          <a:graphicData uri="http://schemas.openxmlformats.org/drawingml/2006/table">
            <a:tbl>
              <a:tblPr firstRow="1" bandRow="1">
                <a:noFill/>
                <a:tableStyleId>{BBEBD18D-5BFB-46BA-9896-426D43EFB303}</a:tableStyleId>
              </a:tblPr>
              <a:tblGrid>
                <a:gridCol w="2079325"/>
                <a:gridCol w="7784000"/>
                <a:gridCol w="2340875"/>
              </a:tblGrid>
              <a:tr h="590225">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dirty="0">
                          <a:latin typeface="Arial"/>
                          <a:ea typeface="Arial"/>
                          <a:cs typeface="Arial"/>
                          <a:sym typeface="Arial"/>
                        </a:rPr>
                        <a:t>Član tima</a:t>
                      </a:r>
                      <a:endParaRPr sz="24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Kratak opis preuzete priče</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sr-Latn-RS" sz="1800" u="none" strike="noStrike" cap="none">
                          <a:latin typeface="Arial"/>
                          <a:ea typeface="Arial"/>
                          <a:cs typeface="Arial"/>
                          <a:sym typeface="Arial"/>
                        </a:rPr>
                        <a:t>Nešto za istaći?</a:t>
                      </a:r>
                      <a:endParaRPr sz="2400" u="none" strike="noStrike" cap="none">
                        <a:latin typeface="Arial"/>
                        <a:ea typeface="Arial"/>
                        <a:cs typeface="Arial"/>
                        <a:sym typeface="Arial"/>
                      </a:endParaRPr>
                    </a:p>
                  </a:txBody>
                  <a:tcPr marL="91450" marR="91450" marT="45725" marB="45725" anchor="ctr"/>
                </a:tc>
              </a:tr>
              <a:tr h="388225">
                <a:tc rowSpan="8">
                  <a:txBody>
                    <a:bodyPr/>
                    <a:lstStyle/>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Aleksa Đukić</a:t>
                      </a:r>
                      <a:endParaRPr sz="240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sr-Latn-RS" sz="2400" u="none" strike="noStrike" cap="none">
                          <a:latin typeface="Arial"/>
                          <a:ea typeface="Arial"/>
                          <a:cs typeface="Arial"/>
                          <a:sym typeface="Arial"/>
                        </a:rPr>
                        <a:t>RA 17/2020</a:t>
                      </a:r>
                      <a:endParaRPr sz="24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r>
                        <a:rPr lang="en-US" sz="1800" dirty="0" smtClean="0"/>
                        <a:t>Tura </a:t>
                      </a:r>
                      <a:r>
                        <a:rPr lang="en-US" sz="1800" dirty="0" err="1" smtClean="0"/>
                        <a:t>ima</a:t>
                      </a:r>
                      <a:r>
                        <a:rPr lang="en-US" sz="1800" dirty="0" smtClean="0"/>
                        <a:t> tri </a:t>
                      </a:r>
                      <a:r>
                        <a:rPr lang="en-US" sz="1800" dirty="0" err="1" smtClean="0"/>
                        <a:t>osnovna</a:t>
                      </a:r>
                      <a:r>
                        <a:rPr lang="en-US" sz="1800" dirty="0" smtClean="0"/>
                        <a:t> </a:t>
                      </a:r>
                      <a:r>
                        <a:rPr lang="en-US" sz="1800" dirty="0" err="1" smtClean="0"/>
                        <a:t>stanja</a:t>
                      </a:r>
                      <a:r>
                        <a:rPr lang="en-US" sz="1800" dirty="0" smtClean="0"/>
                        <a:t> - draft, published </a:t>
                      </a:r>
                      <a:r>
                        <a:rPr lang="en-US" sz="1800" dirty="0" err="1" smtClean="0"/>
                        <a:t>i</a:t>
                      </a:r>
                      <a:r>
                        <a:rPr lang="en-US" sz="1800" dirty="0" smtClean="0"/>
                        <a:t> archived.</a:t>
                      </a:r>
                    </a:p>
                    <a:p>
                      <a:r>
                        <a:rPr lang="en-US" sz="1800" dirty="0" smtClean="0"/>
                        <a:t>U </a:t>
                      </a:r>
                      <a:r>
                        <a:rPr lang="en-US" sz="1800" dirty="0" err="1" smtClean="0"/>
                        <a:t>momentu</a:t>
                      </a:r>
                      <a:r>
                        <a:rPr lang="en-US" sz="1800" dirty="0" smtClean="0"/>
                        <a:t> </a:t>
                      </a:r>
                      <a:r>
                        <a:rPr lang="en-US" sz="1800" dirty="0" err="1" smtClean="0"/>
                        <a:t>kada</a:t>
                      </a:r>
                      <a:r>
                        <a:rPr lang="en-US" sz="1800" dirty="0" smtClean="0"/>
                        <a:t> je </a:t>
                      </a:r>
                      <a:r>
                        <a:rPr lang="en-US" sz="1800" dirty="0" err="1" smtClean="0"/>
                        <a:t>Autor</a:t>
                      </a:r>
                      <a:r>
                        <a:rPr lang="en-US" sz="1800" dirty="0" smtClean="0"/>
                        <a:t> </a:t>
                      </a:r>
                      <a:r>
                        <a:rPr lang="en-US" sz="1800" dirty="0" err="1" smtClean="0"/>
                        <a:t>ture</a:t>
                      </a:r>
                      <a:r>
                        <a:rPr lang="en-US" sz="1800" dirty="0" smtClean="0"/>
                        <a:t> </a:t>
                      </a:r>
                      <a:r>
                        <a:rPr lang="en-US" sz="1800" dirty="0" err="1" smtClean="0"/>
                        <a:t>uneo</a:t>
                      </a:r>
                      <a:r>
                        <a:rPr lang="en-US" sz="1800" dirty="0" smtClean="0"/>
                        <a:t> </a:t>
                      </a:r>
                      <a:r>
                        <a:rPr lang="en-US" sz="1800" dirty="0" err="1" smtClean="0"/>
                        <a:t>osnovne</a:t>
                      </a:r>
                      <a:r>
                        <a:rPr lang="en-US" sz="1800" dirty="0" smtClean="0"/>
                        <a:t> </a:t>
                      </a:r>
                      <a:r>
                        <a:rPr lang="en-US" sz="1800" dirty="0" err="1" smtClean="0"/>
                        <a:t>podatke</a:t>
                      </a:r>
                      <a:r>
                        <a:rPr lang="en-US" sz="1800" dirty="0" smtClean="0"/>
                        <a:t> </a:t>
                      </a:r>
                      <a:r>
                        <a:rPr lang="en-US" sz="1800" dirty="0" err="1" smtClean="0"/>
                        <a:t>tura</a:t>
                      </a:r>
                      <a:r>
                        <a:rPr lang="en-US" sz="1800" dirty="0" smtClean="0"/>
                        <a:t> </a:t>
                      </a:r>
                      <a:r>
                        <a:rPr lang="en-US" sz="1800" dirty="0" err="1" smtClean="0"/>
                        <a:t>može</a:t>
                      </a:r>
                      <a:r>
                        <a:rPr lang="en-US" sz="1800" dirty="0" smtClean="0"/>
                        <a:t> da se </a:t>
                      </a:r>
                      <a:r>
                        <a:rPr lang="en-US" sz="1800" dirty="0" err="1" smtClean="0"/>
                        <a:t>kreira</a:t>
                      </a:r>
                      <a:r>
                        <a:rPr lang="en-US" sz="1800" dirty="0" smtClean="0"/>
                        <a:t> </a:t>
                      </a:r>
                      <a:r>
                        <a:rPr lang="en-US" sz="1800" dirty="0" err="1" smtClean="0"/>
                        <a:t>i</a:t>
                      </a:r>
                      <a:r>
                        <a:rPr lang="en-US" sz="1800" dirty="0" smtClean="0"/>
                        <a:t> </a:t>
                      </a:r>
                      <a:r>
                        <a:rPr lang="en-US" sz="1800" dirty="0" err="1" smtClean="0"/>
                        <a:t>tada</a:t>
                      </a:r>
                      <a:r>
                        <a:rPr lang="en-US" sz="1800" dirty="0" smtClean="0"/>
                        <a:t> je u </a:t>
                      </a:r>
                      <a:r>
                        <a:rPr lang="en-US" sz="1800" dirty="0" err="1" smtClean="0"/>
                        <a:t>stanju</a:t>
                      </a:r>
                      <a:r>
                        <a:rPr lang="en-US" sz="1800" dirty="0" smtClean="0"/>
                        <a:t> draft. </a:t>
                      </a:r>
                      <a:r>
                        <a:rPr lang="en-US" sz="1800" dirty="0" err="1" smtClean="0"/>
                        <a:t>Upravljanje</a:t>
                      </a:r>
                      <a:r>
                        <a:rPr lang="en-US" sz="1800" dirty="0" smtClean="0"/>
                        <a:t> </a:t>
                      </a:r>
                      <a:r>
                        <a:rPr lang="en-US" sz="1800" dirty="0" err="1" smtClean="0"/>
                        <a:t>ključnim</a:t>
                      </a:r>
                      <a:r>
                        <a:rPr lang="en-US" sz="1800" dirty="0" smtClean="0"/>
                        <a:t> </a:t>
                      </a:r>
                      <a:r>
                        <a:rPr lang="en-US" sz="1800" dirty="0" err="1" smtClean="0"/>
                        <a:t>tačkama</a:t>
                      </a:r>
                      <a:r>
                        <a:rPr lang="en-US" sz="1800" dirty="0" smtClean="0"/>
                        <a:t> </a:t>
                      </a:r>
                      <a:r>
                        <a:rPr lang="en-US" sz="1800" dirty="0" err="1" smtClean="0"/>
                        <a:t>ture</a:t>
                      </a:r>
                      <a:r>
                        <a:rPr lang="en-US" sz="1800" dirty="0" smtClean="0"/>
                        <a:t> </a:t>
                      </a:r>
                      <a:r>
                        <a:rPr lang="en-US" sz="1800" dirty="0" err="1" smtClean="0"/>
                        <a:t>treba</a:t>
                      </a:r>
                      <a:r>
                        <a:rPr lang="en-US" sz="1800" dirty="0" smtClean="0"/>
                        <a:t> da </a:t>
                      </a:r>
                      <a:r>
                        <a:rPr lang="en-US" sz="1800" dirty="0" err="1" smtClean="0"/>
                        <a:t>bude</a:t>
                      </a:r>
                      <a:r>
                        <a:rPr lang="en-US" sz="1800" dirty="0" smtClean="0"/>
                        <a:t> </a:t>
                      </a:r>
                      <a:r>
                        <a:rPr lang="en-US" sz="1800" dirty="0" err="1" smtClean="0"/>
                        <a:t>integrisano</a:t>
                      </a:r>
                      <a:r>
                        <a:rPr lang="en-US" sz="1800" dirty="0" smtClean="0"/>
                        <a:t> u </a:t>
                      </a:r>
                      <a:r>
                        <a:rPr lang="en-US" sz="1800" dirty="0" err="1" smtClean="0"/>
                        <a:t>proces</a:t>
                      </a:r>
                      <a:r>
                        <a:rPr lang="en-US" sz="1800" dirty="0" smtClean="0"/>
                        <a:t> </a:t>
                      </a:r>
                      <a:r>
                        <a:rPr lang="en-US" sz="1800" dirty="0" err="1" smtClean="0"/>
                        <a:t>kreiranja</a:t>
                      </a:r>
                      <a:r>
                        <a:rPr lang="en-US" sz="1800" dirty="0" smtClean="0"/>
                        <a:t> </a:t>
                      </a:r>
                      <a:r>
                        <a:rPr lang="en-US" sz="1800" dirty="0" err="1" smtClean="0"/>
                        <a:t>ture</a:t>
                      </a:r>
                      <a:r>
                        <a:rPr lang="en-US" sz="1800" dirty="0" smtClean="0"/>
                        <a:t>. </a:t>
                      </a:r>
                      <a:r>
                        <a:rPr lang="en-US" sz="1800" dirty="0" err="1" smtClean="0"/>
                        <a:t>Pri</a:t>
                      </a:r>
                      <a:r>
                        <a:rPr lang="en-US" sz="1800" dirty="0" smtClean="0"/>
                        <a:t> </a:t>
                      </a:r>
                      <a:r>
                        <a:rPr lang="en-US" sz="1800" dirty="0" err="1" smtClean="0"/>
                        <a:t>dodavanju</a:t>
                      </a:r>
                      <a:r>
                        <a:rPr lang="en-US" sz="1800" dirty="0" smtClean="0"/>
                        <a:t> </a:t>
                      </a:r>
                      <a:r>
                        <a:rPr lang="en-US" sz="1800" dirty="0" err="1" smtClean="0"/>
                        <a:t>svake</a:t>
                      </a:r>
                      <a:r>
                        <a:rPr lang="en-US" sz="1800" dirty="0" smtClean="0"/>
                        <a:t> </a:t>
                      </a:r>
                      <a:r>
                        <a:rPr lang="en-US" sz="1800" dirty="0" err="1" smtClean="0"/>
                        <a:t>ključne</a:t>
                      </a:r>
                      <a:r>
                        <a:rPr lang="en-US" sz="1800" dirty="0" smtClean="0"/>
                        <a:t> </a:t>
                      </a:r>
                      <a:r>
                        <a:rPr lang="en-US" sz="1800" dirty="0" err="1" smtClean="0"/>
                        <a:t>tačke</a:t>
                      </a:r>
                      <a:r>
                        <a:rPr lang="en-US" sz="1800" dirty="0" smtClean="0"/>
                        <a:t> </a:t>
                      </a:r>
                      <a:r>
                        <a:rPr lang="en-US" sz="1800" dirty="0" err="1" smtClean="0"/>
                        <a:t>posle</a:t>
                      </a:r>
                      <a:r>
                        <a:rPr lang="en-US" sz="1800" dirty="0" smtClean="0"/>
                        <a:t> </a:t>
                      </a:r>
                      <a:r>
                        <a:rPr lang="en-US" sz="1800" dirty="0" err="1" smtClean="0"/>
                        <a:t>prve</a:t>
                      </a:r>
                      <a:r>
                        <a:rPr lang="en-US" sz="1800" dirty="0" smtClean="0"/>
                        <a:t>, </a:t>
                      </a:r>
                      <a:r>
                        <a:rPr lang="en-US" sz="1800" dirty="0" err="1" smtClean="0"/>
                        <a:t>sistem</a:t>
                      </a:r>
                      <a:r>
                        <a:rPr lang="en-US" sz="1800" dirty="0" smtClean="0"/>
                        <a:t> </a:t>
                      </a:r>
                      <a:r>
                        <a:rPr lang="en-US" sz="1800" dirty="0" err="1" smtClean="0"/>
                        <a:t>treba</a:t>
                      </a:r>
                      <a:r>
                        <a:rPr lang="en-US" sz="1800" dirty="0" smtClean="0"/>
                        <a:t> da </a:t>
                      </a:r>
                      <a:r>
                        <a:rPr lang="en-US" sz="1800" dirty="0" err="1" smtClean="0"/>
                        <a:t>izračuna</a:t>
                      </a:r>
                      <a:r>
                        <a:rPr lang="en-US" sz="1800" dirty="0" smtClean="0"/>
                        <a:t> </a:t>
                      </a:r>
                      <a:r>
                        <a:rPr lang="en-US" sz="1800" dirty="0" err="1" smtClean="0"/>
                        <a:t>i</a:t>
                      </a:r>
                      <a:r>
                        <a:rPr lang="en-US" sz="1800" dirty="0" smtClean="0"/>
                        <a:t> </a:t>
                      </a:r>
                      <a:r>
                        <a:rPr lang="en-US" sz="1800" dirty="0" err="1" smtClean="0"/>
                        <a:t>sačuva</a:t>
                      </a:r>
                      <a:r>
                        <a:rPr lang="en-US" sz="1800" dirty="0" smtClean="0"/>
                        <a:t> </a:t>
                      </a:r>
                      <a:r>
                        <a:rPr lang="en-US" sz="1800" dirty="0" err="1" smtClean="0"/>
                        <a:t>dužinu</a:t>
                      </a:r>
                      <a:r>
                        <a:rPr lang="en-US" sz="1800" dirty="0" smtClean="0"/>
                        <a:t> </a:t>
                      </a:r>
                      <a:r>
                        <a:rPr lang="en-US" sz="1800" dirty="0" err="1" smtClean="0"/>
                        <a:t>ture</a:t>
                      </a:r>
                      <a:r>
                        <a:rPr lang="en-US" sz="1800" dirty="0" smtClean="0"/>
                        <a:t> u </a:t>
                      </a:r>
                      <a:r>
                        <a:rPr lang="en-US" sz="1800" dirty="0" err="1" smtClean="0"/>
                        <a:t>kilometrima</a:t>
                      </a:r>
                      <a:r>
                        <a:rPr lang="en-US" sz="1800" dirty="0" smtClean="0"/>
                        <a:t> (</a:t>
                      </a:r>
                      <a:r>
                        <a:rPr lang="en-US" sz="1800" dirty="0" err="1" smtClean="0"/>
                        <a:t>uz</a:t>
                      </a:r>
                      <a:r>
                        <a:rPr lang="en-US" sz="1800" dirty="0" smtClean="0"/>
                        <a:t> </a:t>
                      </a:r>
                      <a:r>
                        <a:rPr lang="en-US" sz="1800" dirty="0" err="1" smtClean="0"/>
                        <a:t>pomoć</a:t>
                      </a:r>
                      <a:r>
                        <a:rPr lang="en-US" sz="1800" dirty="0" smtClean="0"/>
                        <a:t> </a:t>
                      </a:r>
                      <a:r>
                        <a:rPr lang="en-US" sz="1800" dirty="0" err="1" smtClean="0"/>
                        <a:t>mape</a:t>
                      </a:r>
                      <a:r>
                        <a:rPr lang="en-US" sz="1800" dirty="0" smtClean="0"/>
                        <a:t>).</a:t>
                      </a:r>
                      <a:endParaRPr lang="en-US" sz="1800"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r>
                        <a:rPr lang="en-US" sz="1800" dirty="0" err="1" smtClean="0"/>
                        <a:t>Autor</a:t>
                      </a:r>
                      <a:r>
                        <a:rPr lang="en-US" sz="1800" dirty="0" smtClean="0"/>
                        <a:t> </a:t>
                      </a:r>
                      <a:r>
                        <a:rPr lang="en-US" sz="1800" dirty="0" err="1" smtClean="0"/>
                        <a:t>ture</a:t>
                      </a:r>
                      <a:r>
                        <a:rPr lang="en-US" sz="1800" dirty="0" smtClean="0"/>
                        <a:t> </a:t>
                      </a:r>
                      <a:r>
                        <a:rPr lang="en-US" sz="1800" dirty="0" err="1" smtClean="0"/>
                        <a:t>može</a:t>
                      </a:r>
                      <a:r>
                        <a:rPr lang="en-US" sz="1800" dirty="0" smtClean="0"/>
                        <a:t> </a:t>
                      </a:r>
                      <a:r>
                        <a:rPr lang="en-US" sz="1800" dirty="0" err="1" smtClean="0"/>
                        <a:t>objaviti</a:t>
                      </a:r>
                      <a:r>
                        <a:rPr lang="en-US" sz="1800" dirty="0" smtClean="0"/>
                        <a:t> </a:t>
                      </a:r>
                      <a:r>
                        <a:rPr lang="en-US" sz="1800" dirty="0" err="1" smtClean="0"/>
                        <a:t>prethodno</a:t>
                      </a:r>
                      <a:r>
                        <a:rPr lang="en-US" sz="1800" dirty="0" smtClean="0"/>
                        <a:t> </a:t>
                      </a:r>
                      <a:r>
                        <a:rPr lang="en-US" sz="1800" dirty="0" err="1" smtClean="0"/>
                        <a:t>kreiranu</a:t>
                      </a:r>
                      <a:r>
                        <a:rPr lang="en-US" sz="1800" dirty="0" smtClean="0"/>
                        <a:t> </a:t>
                      </a:r>
                      <a:r>
                        <a:rPr lang="en-US" sz="1800" dirty="0" err="1" smtClean="0"/>
                        <a:t>turu</a:t>
                      </a:r>
                      <a:r>
                        <a:rPr lang="en-US" sz="1800" dirty="0" smtClean="0"/>
                        <a:t> pod </a:t>
                      </a:r>
                      <a:r>
                        <a:rPr lang="en-US" sz="1800" dirty="0" err="1" smtClean="0"/>
                        <a:t>sledećim</a:t>
                      </a:r>
                      <a:r>
                        <a:rPr lang="en-US" sz="1800" dirty="0" smtClean="0"/>
                        <a:t> </a:t>
                      </a:r>
                      <a:r>
                        <a:rPr lang="en-US" sz="1800" dirty="0" err="1" smtClean="0"/>
                        <a:t>uslovima</a:t>
                      </a:r>
                      <a:r>
                        <a:rPr lang="en-US" sz="1800" dirty="0" smtClean="0"/>
                        <a:t>:</a:t>
                      </a:r>
                    </a:p>
                    <a:p>
                      <a:r>
                        <a:rPr lang="en-US" sz="1800" dirty="0" smtClean="0"/>
                        <a:t>Tura </a:t>
                      </a:r>
                      <a:r>
                        <a:rPr lang="en-US" sz="1800" dirty="0" err="1" smtClean="0"/>
                        <a:t>sadrži</a:t>
                      </a:r>
                      <a:r>
                        <a:rPr lang="en-US" sz="1800" dirty="0" smtClean="0"/>
                        <a:t> </a:t>
                      </a:r>
                      <a:r>
                        <a:rPr lang="en-US" sz="1800" dirty="0" err="1" smtClean="0"/>
                        <a:t>osnovne</a:t>
                      </a:r>
                      <a:r>
                        <a:rPr lang="en-US" sz="1800" dirty="0" smtClean="0"/>
                        <a:t> </a:t>
                      </a:r>
                      <a:r>
                        <a:rPr lang="en-US" sz="1800" dirty="0" err="1" smtClean="0"/>
                        <a:t>podatke</a:t>
                      </a:r>
                      <a:r>
                        <a:rPr lang="en-US" sz="1800" dirty="0" smtClean="0"/>
                        <a:t> (</a:t>
                      </a:r>
                      <a:r>
                        <a:rPr lang="en-US" sz="1800" dirty="0" err="1" smtClean="0"/>
                        <a:t>naziv</a:t>
                      </a:r>
                      <a:r>
                        <a:rPr lang="en-US" sz="1800" dirty="0" smtClean="0"/>
                        <a:t> </a:t>
                      </a:r>
                      <a:r>
                        <a:rPr lang="en-US" sz="1800" dirty="0" err="1" smtClean="0"/>
                        <a:t>ture</a:t>
                      </a:r>
                      <a:r>
                        <a:rPr lang="en-US" sz="1800" dirty="0" smtClean="0"/>
                        <a:t>, </a:t>
                      </a:r>
                      <a:r>
                        <a:rPr lang="en-US" sz="1800" dirty="0" err="1" smtClean="0"/>
                        <a:t>opis</a:t>
                      </a:r>
                      <a:r>
                        <a:rPr lang="en-US" sz="1800" dirty="0" smtClean="0"/>
                        <a:t>, </a:t>
                      </a:r>
                      <a:r>
                        <a:rPr lang="en-US" sz="1800" dirty="0" err="1" smtClean="0"/>
                        <a:t>težinu</a:t>
                      </a:r>
                      <a:r>
                        <a:rPr lang="en-US" sz="1800" dirty="0" smtClean="0"/>
                        <a:t> </a:t>
                      </a:r>
                      <a:r>
                        <a:rPr lang="en-US" sz="1800" dirty="0" err="1" smtClean="0"/>
                        <a:t>i</a:t>
                      </a:r>
                      <a:r>
                        <a:rPr lang="en-US" sz="1800" dirty="0" smtClean="0"/>
                        <a:t> </a:t>
                      </a:r>
                      <a:r>
                        <a:rPr lang="en-US" sz="1800" dirty="0" err="1" smtClean="0"/>
                        <a:t>tagove</a:t>
                      </a:r>
                      <a:r>
                        <a:rPr lang="en-US" sz="1800" dirty="0" smtClean="0"/>
                        <a:t>)</a:t>
                      </a:r>
                    </a:p>
                    <a:p>
                      <a:r>
                        <a:rPr lang="en-US" sz="1800" dirty="0" smtClean="0"/>
                        <a:t>Tura </a:t>
                      </a:r>
                      <a:r>
                        <a:rPr lang="en-US" sz="1800" dirty="0" err="1" smtClean="0"/>
                        <a:t>sadrži</a:t>
                      </a:r>
                      <a:r>
                        <a:rPr lang="en-US" sz="1800" dirty="0" smtClean="0"/>
                        <a:t> bar </a:t>
                      </a:r>
                      <a:r>
                        <a:rPr lang="en-US" sz="1800" dirty="0" err="1" smtClean="0"/>
                        <a:t>dve</a:t>
                      </a:r>
                      <a:r>
                        <a:rPr lang="en-US" sz="1800" dirty="0" smtClean="0"/>
                        <a:t> </a:t>
                      </a:r>
                      <a:r>
                        <a:rPr lang="en-US" sz="1800" dirty="0" err="1" smtClean="0"/>
                        <a:t>ključne</a:t>
                      </a:r>
                      <a:r>
                        <a:rPr lang="en-US" sz="1800" dirty="0" smtClean="0"/>
                        <a:t> </a:t>
                      </a:r>
                      <a:r>
                        <a:rPr lang="en-US" sz="1800" dirty="0" err="1" smtClean="0"/>
                        <a:t>tačke</a:t>
                      </a:r>
                      <a:r>
                        <a:rPr lang="en-US" sz="1800" dirty="0" smtClean="0"/>
                        <a:t>.</a:t>
                      </a:r>
                    </a:p>
                    <a:p>
                      <a:r>
                        <a:rPr lang="en-US" sz="1800" dirty="0" err="1" smtClean="0"/>
                        <a:t>Definisano</a:t>
                      </a:r>
                      <a:r>
                        <a:rPr lang="en-US" sz="1800" dirty="0" smtClean="0"/>
                        <a:t> je bar </a:t>
                      </a:r>
                      <a:r>
                        <a:rPr lang="en-US" sz="1800" dirty="0" err="1" smtClean="0"/>
                        <a:t>jedno</a:t>
                      </a:r>
                      <a:r>
                        <a:rPr lang="en-US" sz="1800" dirty="0" smtClean="0"/>
                        <a:t> </a:t>
                      </a:r>
                      <a:r>
                        <a:rPr lang="en-US" sz="1800" i="1" dirty="0" err="1" smtClean="0"/>
                        <a:t>vreme</a:t>
                      </a:r>
                      <a:r>
                        <a:rPr lang="en-US" sz="1800" i="1" dirty="0" smtClean="0"/>
                        <a:t> </a:t>
                      </a:r>
                      <a:r>
                        <a:rPr lang="en-US" sz="1800" i="1" dirty="0" err="1" smtClean="0"/>
                        <a:t>potrebno</a:t>
                      </a:r>
                      <a:r>
                        <a:rPr lang="en-US" sz="1800" i="1" dirty="0" smtClean="0"/>
                        <a:t> da se </a:t>
                      </a:r>
                      <a:r>
                        <a:rPr lang="en-US" sz="1800" i="1" dirty="0" err="1" smtClean="0"/>
                        <a:t>obiđe</a:t>
                      </a:r>
                      <a:r>
                        <a:rPr lang="en-US" sz="1800" i="1" dirty="0" smtClean="0"/>
                        <a:t> </a:t>
                      </a:r>
                      <a:r>
                        <a:rPr lang="en-US" sz="1800" i="1" dirty="0" err="1" smtClean="0"/>
                        <a:t>tura</a:t>
                      </a:r>
                      <a:r>
                        <a:rPr lang="en-US" sz="1800" i="1" dirty="0" smtClean="0"/>
                        <a:t> u </a:t>
                      </a:r>
                      <a:r>
                        <a:rPr lang="en-US" sz="1800" i="1" dirty="0" err="1" smtClean="0"/>
                        <a:t>zavisnosti</a:t>
                      </a:r>
                      <a:r>
                        <a:rPr lang="en-US" sz="1800" i="1" dirty="0" smtClean="0"/>
                        <a:t> od </a:t>
                      </a:r>
                      <a:r>
                        <a:rPr lang="en-US" sz="1800" i="1" dirty="0" err="1" smtClean="0"/>
                        <a:t>prevoza</a:t>
                      </a:r>
                      <a:r>
                        <a:rPr lang="en-US" sz="1800" dirty="0" smtClean="0"/>
                        <a:t> (</a:t>
                      </a:r>
                      <a:r>
                        <a:rPr lang="en-US" sz="1800" dirty="0" err="1" smtClean="0"/>
                        <a:t>npr</a:t>
                      </a:r>
                      <a:r>
                        <a:rPr lang="en-US" sz="1800" dirty="0" smtClean="0"/>
                        <a:t>. 120 min. </a:t>
                      </a:r>
                      <a:r>
                        <a:rPr lang="en-US" sz="1800" dirty="0" err="1" smtClean="0"/>
                        <a:t>peške</a:t>
                      </a:r>
                      <a:r>
                        <a:rPr lang="en-US" sz="1800" dirty="0" smtClean="0"/>
                        <a:t>, 45 min. </a:t>
                      </a:r>
                      <a:r>
                        <a:rPr lang="en-US" sz="1800" dirty="0" err="1" smtClean="0"/>
                        <a:t>biciklom</a:t>
                      </a:r>
                      <a:r>
                        <a:rPr lang="en-US" sz="1800" dirty="0" smtClean="0"/>
                        <a:t>). Tip </a:t>
                      </a:r>
                      <a:r>
                        <a:rPr lang="en-US" sz="1800" dirty="0" err="1" smtClean="0"/>
                        <a:t>prevoza</a:t>
                      </a:r>
                      <a:r>
                        <a:rPr lang="en-US" sz="1800" dirty="0" smtClean="0"/>
                        <a:t> je </a:t>
                      </a:r>
                      <a:r>
                        <a:rPr lang="en-US" sz="1800" dirty="0" err="1" smtClean="0"/>
                        <a:t>enumeracija</a:t>
                      </a:r>
                      <a:r>
                        <a:rPr lang="en-US" sz="1800" dirty="0" smtClean="0"/>
                        <a:t> </a:t>
                      </a:r>
                      <a:r>
                        <a:rPr lang="en-US" sz="1800" dirty="0" err="1" smtClean="0"/>
                        <a:t>koja</a:t>
                      </a:r>
                      <a:r>
                        <a:rPr lang="en-US" sz="1800" dirty="0" smtClean="0"/>
                        <a:t> </a:t>
                      </a:r>
                      <a:r>
                        <a:rPr lang="en-US" sz="1800" dirty="0" err="1" smtClean="0"/>
                        <a:t>uključuje</a:t>
                      </a:r>
                      <a:r>
                        <a:rPr lang="en-US" sz="1800" dirty="0" smtClean="0"/>
                        <a:t> </a:t>
                      </a:r>
                      <a:r>
                        <a:rPr lang="en-US" sz="1800" i="1" dirty="0" err="1" smtClean="0"/>
                        <a:t>peške</a:t>
                      </a:r>
                      <a:r>
                        <a:rPr lang="en-US" sz="1800" dirty="0" smtClean="0"/>
                        <a:t>, </a:t>
                      </a:r>
                      <a:r>
                        <a:rPr lang="en-US" sz="1800" i="1" dirty="0" err="1" smtClean="0"/>
                        <a:t>bicikl</a:t>
                      </a:r>
                      <a:r>
                        <a:rPr lang="en-US" sz="1800" dirty="0" smtClean="0"/>
                        <a:t> </a:t>
                      </a:r>
                      <a:r>
                        <a:rPr lang="en-US" sz="1800" dirty="0" err="1" smtClean="0"/>
                        <a:t>i</a:t>
                      </a:r>
                      <a:r>
                        <a:rPr lang="en-US" sz="1800" dirty="0" smtClean="0"/>
                        <a:t> </a:t>
                      </a:r>
                      <a:r>
                        <a:rPr lang="en-US" sz="1800" i="1" dirty="0" err="1" smtClean="0"/>
                        <a:t>automobil</a:t>
                      </a:r>
                      <a:r>
                        <a:rPr lang="en-US" sz="1800" dirty="0" smtClean="0"/>
                        <a:t>.</a:t>
                      </a:r>
                    </a:p>
                    <a:p>
                      <a:r>
                        <a:rPr lang="en-US" sz="1800" dirty="0" err="1" smtClean="0"/>
                        <a:t>Objava</a:t>
                      </a:r>
                      <a:r>
                        <a:rPr lang="en-US" sz="1800" dirty="0" smtClean="0"/>
                        <a:t> </a:t>
                      </a:r>
                      <a:r>
                        <a:rPr lang="en-US" sz="1800" dirty="0" err="1" smtClean="0"/>
                        <a:t>prebacuje</a:t>
                      </a:r>
                      <a:r>
                        <a:rPr lang="en-US" sz="1800" dirty="0" smtClean="0"/>
                        <a:t> </a:t>
                      </a:r>
                      <a:r>
                        <a:rPr lang="en-US" sz="1800" dirty="0" err="1" smtClean="0"/>
                        <a:t>turu</a:t>
                      </a:r>
                      <a:r>
                        <a:rPr lang="en-US" sz="1800" dirty="0" smtClean="0"/>
                        <a:t> u status </a:t>
                      </a:r>
                      <a:r>
                        <a:rPr lang="en-US" sz="1800" dirty="0" err="1" smtClean="0"/>
                        <a:t>objavljen</a:t>
                      </a:r>
                      <a:r>
                        <a:rPr lang="en-US" sz="1800" dirty="0" smtClean="0"/>
                        <a:t> </a:t>
                      </a:r>
                      <a:r>
                        <a:rPr lang="en-US" sz="1800" dirty="0" err="1" smtClean="0"/>
                        <a:t>i</a:t>
                      </a:r>
                      <a:r>
                        <a:rPr lang="en-US" sz="1800" dirty="0" smtClean="0"/>
                        <a:t> </a:t>
                      </a:r>
                      <a:r>
                        <a:rPr lang="en-US" sz="1800" dirty="0" err="1" smtClean="0"/>
                        <a:t>postavlja</a:t>
                      </a:r>
                      <a:r>
                        <a:rPr lang="en-US" sz="1800" dirty="0" smtClean="0"/>
                        <a:t> </a:t>
                      </a:r>
                      <a:r>
                        <a:rPr lang="en-US" sz="1800" dirty="0" err="1" smtClean="0"/>
                        <a:t>DateTime</a:t>
                      </a:r>
                      <a:r>
                        <a:rPr lang="en-US" sz="1800" dirty="0" smtClean="0"/>
                        <a:t> </a:t>
                      </a:r>
                      <a:r>
                        <a:rPr lang="en-US" sz="1800" dirty="0" err="1" smtClean="0"/>
                        <a:t>kada</a:t>
                      </a:r>
                      <a:r>
                        <a:rPr lang="en-US" sz="1800" dirty="0" smtClean="0"/>
                        <a:t> se </a:t>
                      </a:r>
                      <a:r>
                        <a:rPr lang="en-US" sz="1800" dirty="0" err="1" smtClean="0"/>
                        <a:t>objava</a:t>
                      </a:r>
                      <a:r>
                        <a:rPr lang="en-US" sz="1800" dirty="0" smtClean="0"/>
                        <a:t> </a:t>
                      </a:r>
                      <a:r>
                        <a:rPr lang="en-US" sz="1800" dirty="0" err="1" smtClean="0"/>
                        <a:t>desila</a:t>
                      </a:r>
                      <a:r>
                        <a:rPr lang="en-US" sz="1800" dirty="0" smtClean="0"/>
                        <a:t>.</a:t>
                      </a:r>
                      <a:endParaRPr lang="en-US" sz="1800" dirty="0"/>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pl-PL" sz="1800" b="0" i="0" u="none" strike="noStrike" cap="none" dirty="0" smtClean="0">
                          <a:solidFill>
                            <a:schemeClr val="dk1"/>
                          </a:solidFill>
                          <a:effectLst/>
                          <a:latin typeface="Calibri"/>
                          <a:ea typeface="Calibri"/>
                          <a:cs typeface="Calibri"/>
                          <a:sym typeface="Arial"/>
                        </a:rPr>
                        <a:t>Pohvala za Jovana Jokića, pokazao ja da je spreman za saradnju i da ne beži od posla!</a:t>
                      </a:r>
                      <a:endParaRPr sz="1800" u="none" strike="noStrike" cap="none" dirty="0">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r>
                        <a:rPr lang="en-US" sz="1800" dirty="0" err="1" smtClean="0"/>
                        <a:t>Autor</a:t>
                      </a:r>
                      <a:r>
                        <a:rPr lang="en-US" sz="1800" dirty="0" smtClean="0"/>
                        <a:t> </a:t>
                      </a:r>
                      <a:r>
                        <a:rPr lang="en-US" sz="1800" dirty="0" err="1" smtClean="0"/>
                        <a:t>može</a:t>
                      </a:r>
                      <a:r>
                        <a:rPr lang="en-US" sz="1800" dirty="0" smtClean="0"/>
                        <a:t> da </a:t>
                      </a:r>
                      <a:r>
                        <a:rPr lang="en-US" sz="1800" dirty="0" err="1" smtClean="0"/>
                        <a:t>arhivira</a:t>
                      </a:r>
                      <a:r>
                        <a:rPr lang="en-US" sz="1800" dirty="0" smtClean="0"/>
                        <a:t> </a:t>
                      </a:r>
                      <a:r>
                        <a:rPr lang="en-US" sz="1800" dirty="0" err="1" smtClean="0"/>
                        <a:t>objavljene</a:t>
                      </a:r>
                      <a:r>
                        <a:rPr lang="en-US" sz="1800" dirty="0" smtClean="0"/>
                        <a:t> </a:t>
                      </a:r>
                      <a:r>
                        <a:rPr lang="en-US" sz="1800" dirty="0" err="1" smtClean="0"/>
                        <a:t>ture</a:t>
                      </a:r>
                      <a:r>
                        <a:rPr lang="en-US" sz="1800" dirty="0" smtClean="0"/>
                        <a:t>, </a:t>
                      </a:r>
                      <a:r>
                        <a:rPr lang="en-US" sz="1800" dirty="0" err="1" smtClean="0"/>
                        <a:t>gde</a:t>
                      </a:r>
                      <a:r>
                        <a:rPr lang="en-US" sz="1800" dirty="0" smtClean="0"/>
                        <a:t> </a:t>
                      </a:r>
                      <a:r>
                        <a:rPr lang="en-US" sz="1800" dirty="0" err="1" smtClean="0"/>
                        <a:t>sistem</a:t>
                      </a:r>
                      <a:r>
                        <a:rPr lang="en-US" sz="1800" dirty="0" smtClean="0"/>
                        <a:t> </a:t>
                      </a:r>
                      <a:r>
                        <a:rPr lang="en-US" sz="1800" dirty="0" err="1" smtClean="0"/>
                        <a:t>beleži</a:t>
                      </a:r>
                      <a:r>
                        <a:rPr lang="en-US" sz="1800" dirty="0" smtClean="0"/>
                        <a:t> </a:t>
                      </a:r>
                      <a:r>
                        <a:rPr lang="en-US" sz="1800" dirty="0" err="1" smtClean="0"/>
                        <a:t>vreme</a:t>
                      </a:r>
                      <a:r>
                        <a:rPr lang="en-US" sz="1800" dirty="0" smtClean="0"/>
                        <a:t> </a:t>
                      </a:r>
                      <a:r>
                        <a:rPr lang="en-US" sz="1800" dirty="0" err="1" smtClean="0"/>
                        <a:t>arhiviranja</a:t>
                      </a:r>
                      <a:r>
                        <a:rPr lang="en-US" sz="1800" dirty="0" smtClean="0"/>
                        <a:t>. </a:t>
                      </a:r>
                      <a:r>
                        <a:rPr lang="en-US" sz="1800" dirty="0" err="1" smtClean="0"/>
                        <a:t>Arhivirane</a:t>
                      </a:r>
                      <a:r>
                        <a:rPr lang="en-US" sz="1800" dirty="0" smtClean="0"/>
                        <a:t> </a:t>
                      </a:r>
                      <a:r>
                        <a:rPr lang="en-US" sz="1800" dirty="0" err="1" smtClean="0"/>
                        <a:t>ture</a:t>
                      </a:r>
                      <a:r>
                        <a:rPr lang="en-US" sz="1800" dirty="0" smtClean="0"/>
                        <a:t> se </a:t>
                      </a:r>
                      <a:r>
                        <a:rPr lang="en-US" sz="1800" dirty="0" err="1" smtClean="0"/>
                        <a:t>mogu</a:t>
                      </a:r>
                      <a:r>
                        <a:rPr lang="en-US" sz="1800" dirty="0" smtClean="0"/>
                        <a:t> </a:t>
                      </a:r>
                      <a:r>
                        <a:rPr lang="en-US" sz="1800" dirty="0" err="1" smtClean="0"/>
                        <a:t>ponovo</a:t>
                      </a:r>
                      <a:r>
                        <a:rPr lang="en-US" sz="1800" dirty="0" smtClean="0"/>
                        <a:t> </a:t>
                      </a:r>
                      <a:r>
                        <a:rPr lang="en-US" sz="1800" dirty="0" err="1" smtClean="0"/>
                        <a:t>aktivirati</a:t>
                      </a:r>
                      <a:r>
                        <a:rPr lang="en-US" sz="1800" dirty="0" smtClean="0"/>
                        <a:t>.</a:t>
                      </a:r>
                    </a:p>
                    <a:p>
                      <a:r>
                        <a:rPr lang="en-US" sz="1800" dirty="0" err="1" smtClean="0"/>
                        <a:t>Turista</a:t>
                      </a:r>
                      <a:r>
                        <a:rPr lang="en-US" sz="1800" dirty="0" smtClean="0"/>
                        <a:t> </a:t>
                      </a:r>
                      <a:r>
                        <a:rPr lang="en-US" sz="1800" dirty="0" err="1" smtClean="0"/>
                        <a:t>može</a:t>
                      </a:r>
                      <a:r>
                        <a:rPr lang="en-US" sz="1800" dirty="0" smtClean="0"/>
                        <a:t> da </a:t>
                      </a:r>
                      <a:r>
                        <a:rPr lang="en-US" sz="1800" dirty="0" err="1" smtClean="0"/>
                        <a:t>vidi</a:t>
                      </a:r>
                      <a:r>
                        <a:rPr lang="en-US" sz="1800" dirty="0" smtClean="0"/>
                        <a:t> </a:t>
                      </a:r>
                      <a:r>
                        <a:rPr lang="en-US" sz="1800" dirty="0" err="1" smtClean="0"/>
                        <a:t>samo</a:t>
                      </a:r>
                      <a:r>
                        <a:rPr lang="en-US" sz="1800" dirty="0" smtClean="0"/>
                        <a:t> </a:t>
                      </a:r>
                      <a:r>
                        <a:rPr lang="en-US" sz="1800" dirty="0" err="1" smtClean="0"/>
                        <a:t>objavljene</a:t>
                      </a:r>
                      <a:r>
                        <a:rPr lang="en-US" sz="1800" dirty="0" smtClean="0"/>
                        <a:t> </a:t>
                      </a:r>
                      <a:r>
                        <a:rPr lang="en-US" sz="1800" dirty="0" err="1" smtClean="0"/>
                        <a:t>ture</a:t>
                      </a:r>
                      <a:r>
                        <a:rPr lang="en-US" sz="1800" dirty="0" smtClean="0"/>
                        <a:t> </a:t>
                      </a:r>
                      <a:r>
                        <a:rPr lang="en-US" sz="1800" dirty="0" err="1" smtClean="0"/>
                        <a:t>gde</a:t>
                      </a:r>
                      <a:r>
                        <a:rPr lang="en-US" sz="1800" dirty="0" smtClean="0"/>
                        <a:t> </a:t>
                      </a:r>
                      <a:r>
                        <a:rPr lang="en-US" sz="1800" dirty="0" err="1" smtClean="0"/>
                        <a:t>vidi</a:t>
                      </a:r>
                      <a:r>
                        <a:rPr lang="en-US" sz="1800" dirty="0" smtClean="0"/>
                        <a:t> </a:t>
                      </a:r>
                      <a:r>
                        <a:rPr lang="en-US" sz="1800" dirty="0" err="1" smtClean="0"/>
                        <a:t>osnovne</a:t>
                      </a:r>
                      <a:r>
                        <a:rPr lang="en-US" sz="1800" dirty="0" smtClean="0"/>
                        <a:t> </a:t>
                      </a:r>
                      <a:r>
                        <a:rPr lang="en-US" sz="1800" dirty="0" err="1" smtClean="0"/>
                        <a:t>informacije</a:t>
                      </a:r>
                      <a:r>
                        <a:rPr lang="en-US" sz="1800" dirty="0" smtClean="0"/>
                        <a:t> </a:t>
                      </a:r>
                      <a:r>
                        <a:rPr lang="en-US" sz="1800" dirty="0" err="1" smtClean="0"/>
                        <a:t>i</a:t>
                      </a:r>
                      <a:r>
                        <a:rPr lang="en-US" sz="1800" dirty="0" smtClean="0"/>
                        <a:t> </a:t>
                      </a:r>
                      <a:r>
                        <a:rPr lang="en-US" sz="1800" dirty="0" err="1" smtClean="0"/>
                        <a:t>prvu</a:t>
                      </a:r>
                      <a:r>
                        <a:rPr lang="en-US" sz="1800" dirty="0" smtClean="0"/>
                        <a:t> </a:t>
                      </a:r>
                      <a:r>
                        <a:rPr lang="en-US" sz="1800" dirty="0" err="1" smtClean="0"/>
                        <a:t>ključnu</a:t>
                      </a:r>
                      <a:r>
                        <a:rPr lang="en-US" sz="1800" dirty="0" smtClean="0"/>
                        <a:t> </a:t>
                      </a:r>
                      <a:r>
                        <a:rPr lang="en-US" sz="1800" dirty="0" err="1" smtClean="0"/>
                        <a:t>tačku</a:t>
                      </a:r>
                      <a:r>
                        <a:rPr lang="en-US" sz="1800" dirty="0" smtClean="0"/>
                        <a:t>, </a:t>
                      </a:r>
                      <a:r>
                        <a:rPr lang="en-US" sz="1800" dirty="0" err="1" smtClean="0"/>
                        <a:t>ali</a:t>
                      </a:r>
                      <a:r>
                        <a:rPr lang="en-US" sz="1800" dirty="0" smtClean="0"/>
                        <a:t> ne </a:t>
                      </a:r>
                      <a:r>
                        <a:rPr lang="en-US" sz="1800" dirty="0" err="1" smtClean="0"/>
                        <a:t>vidi</a:t>
                      </a:r>
                      <a:r>
                        <a:rPr lang="en-US" sz="1800" dirty="0" smtClean="0"/>
                        <a:t> </a:t>
                      </a:r>
                      <a:r>
                        <a:rPr lang="en-US" sz="1800" dirty="0" err="1" smtClean="0"/>
                        <a:t>ostatak</a:t>
                      </a:r>
                      <a:r>
                        <a:rPr lang="en-US" sz="1800" dirty="0" smtClean="0"/>
                        <a:t> </a:t>
                      </a:r>
                      <a:r>
                        <a:rPr lang="en-US" sz="1800" dirty="0" err="1" smtClean="0"/>
                        <a:t>ture</a:t>
                      </a:r>
                      <a:r>
                        <a:rPr lang="en-US" sz="1800" dirty="0" smtClean="0"/>
                        <a:t>.</a:t>
                      </a: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r>
              <a:tr h="3882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Arial"/>
                        <a:ea typeface="Arial"/>
                        <a:cs typeface="Arial"/>
                        <a:sym typeface="Arial"/>
                      </a:endParaRPr>
                    </a:p>
                  </a:txBody>
                  <a:tcPr marL="91450" marR="91450" marT="45725" marB="45725" anchor="ctr"/>
                </a:tc>
              </a:tr>
            </a:tbl>
          </a:graphicData>
        </a:graphic>
      </p:graphicFrame>
    </p:spTree>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E7E6E6"/>
      </a:lt2>
      <a:accent1>
        <a:srgbClr val="E7E0CD"/>
      </a:accent1>
      <a:accent2>
        <a:srgbClr val="4C847B"/>
      </a:accent2>
      <a:accent3>
        <a:srgbClr val="A5A5A5"/>
      </a:accent3>
      <a:accent4>
        <a:srgbClr val="05253A"/>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2240</Words>
  <Application>Microsoft Office PowerPoint</Application>
  <PresentationFormat>Widescreen</PresentationFormat>
  <Paragraphs>186</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Izveštaj rada tima 5  Scrum masteri: Strahinja Banjanac RA 3/2020 i Jelena Blanuša  RA 100/2020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Izveštaj rada tima 5  Scrum masteri: Strahinja Banjanac RA 3/2020 i Jelena Blanuša  RA 100/2020</dc:title>
  <cp:lastModifiedBy>Strahinja Banjanac</cp:lastModifiedBy>
  <cp:revision>20</cp:revision>
  <dcterms:modified xsi:type="dcterms:W3CDTF">2023-11-16T21:42:18Z</dcterms:modified>
</cp:coreProperties>
</file>