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339" r:id="rId3"/>
    <p:sldId id="297" r:id="rId4"/>
    <p:sldId id="299" r:id="rId5"/>
    <p:sldId id="301" r:id="rId6"/>
    <p:sldId id="302" r:id="rId7"/>
    <p:sldId id="303" r:id="rId8"/>
    <p:sldId id="300" r:id="rId9"/>
    <p:sldId id="304" r:id="rId10"/>
    <p:sldId id="328" r:id="rId11"/>
    <p:sldId id="329" r:id="rId12"/>
    <p:sldId id="305" r:id="rId13"/>
    <p:sldId id="340" r:id="rId14"/>
    <p:sldId id="330" r:id="rId15"/>
    <p:sldId id="306" r:id="rId16"/>
    <p:sldId id="318" r:id="rId17"/>
    <p:sldId id="321" r:id="rId18"/>
    <p:sldId id="319" r:id="rId19"/>
    <p:sldId id="322" r:id="rId20"/>
    <p:sldId id="320" r:id="rId21"/>
    <p:sldId id="323" r:id="rId22"/>
    <p:sldId id="324" r:id="rId23"/>
    <p:sldId id="325" r:id="rId24"/>
    <p:sldId id="335" r:id="rId25"/>
    <p:sldId id="341" r:id="rId26"/>
    <p:sldId id="307" r:id="rId27"/>
    <p:sldId id="309" r:id="rId28"/>
    <p:sldId id="310" r:id="rId29"/>
    <p:sldId id="311" r:id="rId30"/>
    <p:sldId id="308" r:id="rId31"/>
    <p:sldId id="331" r:id="rId32"/>
    <p:sldId id="332" r:id="rId33"/>
    <p:sldId id="333" r:id="rId34"/>
    <p:sldId id="337" r:id="rId35"/>
    <p:sldId id="312" r:id="rId36"/>
    <p:sldId id="313" r:id="rId37"/>
    <p:sldId id="314" r:id="rId38"/>
    <p:sldId id="336" r:id="rId39"/>
    <p:sldId id="277" r:id="rId40"/>
    <p:sldId id="257" r:id="rId4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 Depan" id="{387B323B-7277-446F-8290-0644BE8971DE}">
          <p14:sldIdLst>
            <p14:sldId id="256"/>
            <p14:sldId id="339"/>
            <p14:sldId id="297"/>
            <p14:sldId id="299"/>
            <p14:sldId id="301"/>
            <p14:sldId id="302"/>
            <p14:sldId id="303"/>
            <p14:sldId id="300"/>
            <p14:sldId id="304"/>
            <p14:sldId id="328"/>
            <p14:sldId id="329"/>
            <p14:sldId id="305"/>
            <p14:sldId id="340"/>
            <p14:sldId id="330"/>
            <p14:sldId id="306"/>
            <p14:sldId id="318"/>
            <p14:sldId id="321"/>
            <p14:sldId id="319"/>
            <p14:sldId id="322"/>
            <p14:sldId id="320"/>
            <p14:sldId id="323"/>
            <p14:sldId id="324"/>
            <p14:sldId id="325"/>
            <p14:sldId id="335"/>
            <p14:sldId id="341"/>
            <p14:sldId id="307"/>
            <p14:sldId id="309"/>
            <p14:sldId id="310"/>
            <p14:sldId id="311"/>
            <p14:sldId id="308"/>
            <p14:sldId id="331"/>
            <p14:sldId id="332"/>
            <p14:sldId id="333"/>
            <p14:sldId id="337"/>
            <p14:sldId id="312"/>
            <p14:sldId id="313"/>
            <p14:sldId id="314"/>
            <p14:sldId id="336"/>
            <p14:sldId id="277"/>
          </p14:sldIdLst>
        </p14:section>
        <p14:section name="Cover Penutup" id="{92D7BCFF-D3B8-4529-BEB1-5D5A8DBA1A23}">
          <p14:sldIdLst>
            <p14:sldId id="25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135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203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844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388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727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48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349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926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020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213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49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762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CA5F2D1-C77B-4614-B681-5858C958408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222" r="2424"/>
          <a:stretch/>
        </p:blipFill>
        <p:spPr>
          <a:xfrm>
            <a:off x="4195051" y="0"/>
            <a:ext cx="5061527" cy="6858000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>
            <a:off x="-13251" y="742122"/>
            <a:ext cx="9289774" cy="597673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739498"/>
            <a:ext cx="8515350" cy="9511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85153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AA8B8B-1B1C-42C4-BE9B-2D1516377903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8660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2BCBC-50EF-4175-83E0-F618B60D4316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EA70F98-D6BF-44D5-864A-E8B8E6EA8A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24" t="28606" r="7380" b="32333"/>
          <a:stretch/>
        </p:blipFill>
        <p:spPr>
          <a:xfrm>
            <a:off x="2437420" y="-32039"/>
            <a:ext cx="1591241" cy="7538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89B2762-C2F9-4BAC-B1EE-95539397A963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1018" y="-31599"/>
            <a:ext cx="719456" cy="750022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4B60F85D-D540-4735-B378-D7D9225FE7F3}"/>
              </a:ext>
            </a:extLst>
          </p:cNvPr>
          <p:cNvGrpSpPr/>
          <p:nvPr userDrawn="1"/>
        </p:nvGrpSpPr>
        <p:grpSpPr>
          <a:xfrm>
            <a:off x="71968" y="6511126"/>
            <a:ext cx="2170463" cy="378419"/>
            <a:chOff x="4279782" y="5408838"/>
            <a:chExt cx="2170463" cy="378419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2CE453EB-EDB4-49CF-90BE-4F74F5C3CE50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9782" y="5490038"/>
              <a:ext cx="216020" cy="216020"/>
            </a:xfrm>
            <a:prstGeom prst="rect">
              <a:avLst/>
            </a:prstGeom>
          </p:spPr>
        </p:pic>
        <p:sp>
          <p:nvSpPr>
            <p:cNvPr id="13" name="Title 1">
              <a:extLst>
                <a:ext uri="{FF2B5EF4-FFF2-40B4-BE49-F238E27FC236}">
                  <a16:creationId xmlns:a16="http://schemas.microsoft.com/office/drawing/2014/main" id="{73E0DBD7-B92C-4F4C-A59F-F8EF3A4C3876}"/>
                </a:ext>
              </a:extLst>
            </p:cNvPr>
            <p:cNvSpPr txBox="1">
              <a:spLocks/>
            </p:cNvSpPr>
            <p:nvPr/>
          </p:nvSpPr>
          <p:spPr>
            <a:xfrm>
              <a:off x="4457102" y="5408838"/>
              <a:ext cx="1993143" cy="37841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fontAlgn="base"/>
              <a:r>
                <a:rPr lang="en-US" sz="1400" dirty="0">
                  <a:solidFill>
                    <a:schemeClr val="accent1">
                      <a:lumMod val="50000"/>
                    </a:schemeClr>
                  </a:solidFill>
                  <a:latin typeface="HP Simplified" panose="020B0606020204020204" pitchFamily="34" charset="0"/>
                </a:rPr>
                <a:t>digitalent.kominfo.go.id</a:t>
              </a:r>
              <a:endParaRPr lang="en-US" sz="7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endParaRPr>
            </a:p>
          </p:txBody>
        </p:sp>
      </p:grp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1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714" y="0"/>
            <a:ext cx="713395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572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0099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python" TargetMode="External"/><Relationship Id="rId2" Type="http://schemas.openxmlformats.org/officeDocument/2006/relationships/hyperlink" Target="https://www.petanikode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s.google.com/edu/python/lists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46">
            <a:extLst>
              <a:ext uri="{FF2B5EF4-FFF2-40B4-BE49-F238E27FC236}">
                <a16:creationId xmlns:a16="http://schemas.microsoft.com/office/drawing/2014/main" id="{1CA5F2D1-C77B-4614-B681-5858C958408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222" r="2424"/>
          <a:stretch/>
        </p:blipFill>
        <p:spPr>
          <a:xfrm>
            <a:off x="4195051" y="0"/>
            <a:ext cx="5061527" cy="6858000"/>
          </a:xfrm>
          <a:prstGeom prst="rect">
            <a:avLst/>
          </a:prstGeom>
        </p:spPr>
      </p:pic>
      <p:grpSp>
        <p:nvGrpSpPr>
          <p:cNvPr id="46" name="Group 45">
            <a:extLst>
              <a:ext uri="{FF2B5EF4-FFF2-40B4-BE49-F238E27FC236}">
                <a16:creationId xmlns:a16="http://schemas.microsoft.com/office/drawing/2014/main" id="{4B60F85D-D540-4735-B378-D7D9225FE7F3}"/>
              </a:ext>
            </a:extLst>
          </p:cNvPr>
          <p:cNvGrpSpPr/>
          <p:nvPr/>
        </p:nvGrpSpPr>
        <p:grpSpPr>
          <a:xfrm>
            <a:off x="5674242" y="6327045"/>
            <a:ext cx="2170463" cy="378419"/>
            <a:chOff x="4279782" y="5408838"/>
            <a:chExt cx="2170463" cy="378419"/>
          </a:xfrm>
        </p:grpSpPr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2CE453EB-EDB4-49CF-90BE-4F74F5C3CE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9782" y="5490038"/>
              <a:ext cx="216020" cy="216020"/>
            </a:xfrm>
            <a:prstGeom prst="rect">
              <a:avLst/>
            </a:prstGeom>
          </p:spPr>
        </p:pic>
        <p:sp>
          <p:nvSpPr>
            <p:cNvPr id="37" name="Title 1">
              <a:extLst>
                <a:ext uri="{FF2B5EF4-FFF2-40B4-BE49-F238E27FC236}">
                  <a16:creationId xmlns:a16="http://schemas.microsoft.com/office/drawing/2014/main" id="{73E0DBD7-B92C-4F4C-A59F-F8EF3A4C3876}"/>
                </a:ext>
              </a:extLst>
            </p:cNvPr>
            <p:cNvSpPr txBox="1">
              <a:spLocks/>
            </p:cNvSpPr>
            <p:nvPr/>
          </p:nvSpPr>
          <p:spPr>
            <a:xfrm>
              <a:off x="4457102" y="5408838"/>
              <a:ext cx="1993143" cy="37841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fontAlgn="base"/>
              <a:r>
                <a:rPr lang="en-US" sz="1400" dirty="0">
                  <a:solidFill>
                    <a:schemeClr val="accent1">
                      <a:lumMod val="50000"/>
                    </a:schemeClr>
                  </a:solidFill>
                  <a:latin typeface="HP Simplified" panose="020B0606020204020204" pitchFamily="34" charset="0"/>
                </a:rPr>
                <a:t>digitalent.kominfo.go.id</a:t>
              </a:r>
              <a:endParaRPr lang="en-US" sz="7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endParaRPr>
            </a:p>
          </p:txBody>
        </p:sp>
      </p:grpSp>
      <p:sp>
        <p:nvSpPr>
          <p:cNvPr id="17" name="Title 1">
            <a:extLst>
              <a:ext uri="{FF2B5EF4-FFF2-40B4-BE49-F238E27FC236}">
                <a16:creationId xmlns:a16="http://schemas.microsoft.com/office/drawing/2014/main" id="{FE488684-4B91-45E0-AC48-E54C1020FB09}"/>
              </a:ext>
            </a:extLst>
          </p:cNvPr>
          <p:cNvSpPr txBox="1">
            <a:spLocks/>
          </p:cNvSpPr>
          <p:nvPr/>
        </p:nvSpPr>
        <p:spPr>
          <a:xfrm>
            <a:off x="314035" y="2206282"/>
            <a:ext cx="4457989" cy="26324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DIGITAL TALENT SCHOLARSHIP</a:t>
            </a:r>
          </a:p>
          <a:p>
            <a:pPr fontAlgn="base"/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2019</a:t>
            </a:r>
            <a:endParaRPr lang="en-US" sz="1800" dirty="0">
              <a:solidFill>
                <a:schemeClr val="accent1">
                  <a:lumMod val="50000"/>
                </a:schemeClr>
              </a:solidFill>
              <a:latin typeface="HP Simplified" panose="020B0606020204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EA70F98-D6BF-44D5-864A-E8B8E6EA8A9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24" t="28606" r="7380" b="32333"/>
          <a:stretch/>
        </p:blipFill>
        <p:spPr>
          <a:xfrm>
            <a:off x="2894620" y="559632"/>
            <a:ext cx="1591241" cy="7538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89B2762-C2F9-4BAC-B1EE-95539397A963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218" y="560072"/>
            <a:ext cx="719456" cy="75002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422" y="422113"/>
            <a:ext cx="981567" cy="990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0841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DE8D4-37E5-47F5-AF92-6F4EDF2CB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739498"/>
            <a:ext cx="2153739" cy="1742445"/>
          </a:xfrm>
        </p:spPr>
        <p:txBody>
          <a:bodyPr>
            <a:normAutofit fontScale="90000"/>
          </a:bodyPr>
          <a:lstStyle/>
          <a:p>
            <a:r>
              <a:rPr lang="en-US" dirty="0"/>
              <a:t>List – </a:t>
            </a:r>
            <a:r>
              <a:rPr lang="en-US" dirty="0" err="1"/>
              <a:t>Contoh</a:t>
            </a:r>
            <a:r>
              <a:rPr lang="en-US" dirty="0"/>
              <a:t> Program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E472AA0-843C-4FC0-A871-9BFC7ECA15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8475" y="573405"/>
            <a:ext cx="6105525" cy="607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4609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DE8D4-37E5-47F5-AF92-6F4EDF2CB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 – </a:t>
            </a:r>
            <a:r>
              <a:rPr lang="en-US" dirty="0" err="1"/>
              <a:t>Contoh</a:t>
            </a:r>
            <a:r>
              <a:rPr lang="en-US" dirty="0"/>
              <a:t> Program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9CB2CEB-0AC0-42E1-9145-1C0D1A864F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700" y="2022752"/>
            <a:ext cx="7105650" cy="4095750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46D8945-D0B5-4566-9CE6-E5F5B83BD361}"/>
              </a:ext>
            </a:extLst>
          </p:cNvPr>
          <p:cNvSpPr txBox="1">
            <a:spLocks/>
          </p:cNvSpPr>
          <p:nvPr/>
        </p:nvSpPr>
        <p:spPr>
          <a:xfrm>
            <a:off x="1278800" y="1666111"/>
            <a:ext cx="1325300" cy="50033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OUTPUT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8117672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DE8D4-37E5-47F5-AF92-6F4EDF2CB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List – </a:t>
            </a:r>
            <a:r>
              <a:rPr lang="en-US" i="1" dirty="0"/>
              <a:t>Built-in List Functions &amp; Methods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283793-7E44-439B-AC8B-818A01CC3F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426" y="1759156"/>
            <a:ext cx="4342178" cy="32195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3BBB1EB-0E61-4A93-A11A-19F6D7BA3E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1918" y="1444109"/>
            <a:ext cx="3639867" cy="5167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3286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3E829-E84E-4FA5-9C9C-DB29EBDBD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Session -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B308F9-806E-4A28-9453-4D32892C71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1441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9F36C-10F6-4C0B-B1BD-FFA222147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58E5A5-A61D-45DE-ABCB-AB7CC5F3EDC1}"/>
              </a:ext>
            </a:extLst>
          </p:cNvPr>
          <p:cNvSpPr txBox="1">
            <a:spLocks/>
          </p:cNvSpPr>
          <p:nvPr/>
        </p:nvSpPr>
        <p:spPr>
          <a:xfrm>
            <a:off x="455040" y="1580260"/>
            <a:ext cx="8233919" cy="119741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err="1"/>
              <a:t>Buatlah</a:t>
            </a:r>
            <a:r>
              <a:rPr lang="en-US" sz="2000" dirty="0"/>
              <a:t> program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mencetak</a:t>
            </a:r>
            <a:r>
              <a:rPr lang="en-US" sz="2000" dirty="0"/>
              <a:t> histogram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nilai</a:t>
            </a:r>
            <a:r>
              <a:rPr lang="en-US" sz="2000" dirty="0"/>
              <a:t> </a:t>
            </a:r>
            <a:r>
              <a:rPr lang="en-US" sz="2000" dirty="0" err="1"/>
              <a:t>sebuah</a:t>
            </a:r>
            <a:r>
              <a:rPr lang="en-US" sz="2000" dirty="0"/>
              <a:t> list, </a:t>
            </a:r>
            <a:r>
              <a:rPr lang="en-US" sz="2000" dirty="0" err="1"/>
              <a:t>seperti</a:t>
            </a:r>
            <a:r>
              <a:rPr lang="en-US" sz="2000" dirty="0"/>
              <a:t> output </a:t>
            </a:r>
            <a:r>
              <a:rPr lang="en-US" sz="2000" dirty="0" err="1"/>
              <a:t>berikut</a:t>
            </a:r>
            <a:endParaRPr lang="en-US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9A9132-386F-490F-BD2E-FFC86D32C0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0260" y="1927860"/>
            <a:ext cx="5581650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5628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DE8D4-37E5-47F5-AF92-6F4EDF2CB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Struktur</a:t>
            </a:r>
            <a:r>
              <a:rPr lang="en-US" dirty="0"/>
              <a:t> Data - </a:t>
            </a:r>
            <a:r>
              <a:rPr lang="en-US" i="1" dirty="0"/>
              <a:t>Tuples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1A74239-46A3-43A3-A5F8-70203936F5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285" y="1690689"/>
            <a:ext cx="8515349" cy="1661845"/>
          </a:xfrm>
        </p:spPr>
        <p:txBody>
          <a:bodyPr>
            <a:normAutofit fontScale="92500" lnSpcReduction="20000"/>
          </a:bodyPr>
          <a:lstStyle/>
          <a:p>
            <a:r>
              <a:rPr lang="en-US" sz="3200" i="1" dirty="0"/>
              <a:t>Tuple</a:t>
            </a:r>
            <a:r>
              <a:rPr lang="en-US" sz="3200" dirty="0"/>
              <a:t> </a:t>
            </a:r>
            <a:r>
              <a:rPr lang="en-US" sz="3200" dirty="0" err="1"/>
              <a:t>hampir</a:t>
            </a:r>
            <a:r>
              <a:rPr lang="en-US" sz="3200" dirty="0"/>
              <a:t> </a:t>
            </a:r>
            <a:r>
              <a:rPr lang="en-US" sz="3200" dirty="0" err="1"/>
              <a:t>sama</a:t>
            </a:r>
            <a:r>
              <a:rPr lang="en-US" sz="3200" dirty="0"/>
              <a:t> </a:t>
            </a:r>
            <a:r>
              <a:rPr lang="en-US" sz="3200" dirty="0" err="1"/>
              <a:t>dengan</a:t>
            </a:r>
            <a:r>
              <a:rPr lang="en-US" sz="3200" dirty="0"/>
              <a:t> </a:t>
            </a:r>
            <a:r>
              <a:rPr lang="en-US" sz="3200" i="1" dirty="0"/>
              <a:t>list</a:t>
            </a:r>
            <a:endParaRPr lang="id-ID" sz="3200" i="1" dirty="0"/>
          </a:p>
          <a:p>
            <a:r>
              <a:rPr lang="en-US" sz="3200" dirty="0" err="1"/>
              <a:t>Perbedaannya</a:t>
            </a:r>
            <a:r>
              <a:rPr lang="en-US" sz="3200" dirty="0"/>
              <a:t> </a:t>
            </a:r>
            <a:r>
              <a:rPr lang="en-US" sz="3200" dirty="0" err="1"/>
              <a:t>adalah</a:t>
            </a:r>
            <a:r>
              <a:rPr lang="en-US" sz="3200" dirty="0"/>
              <a:t> </a:t>
            </a:r>
            <a:r>
              <a:rPr lang="en-US" sz="3200" i="1" dirty="0"/>
              <a:t>tuple</a:t>
            </a:r>
            <a:r>
              <a:rPr lang="en-US" sz="3200" dirty="0"/>
              <a:t> </a:t>
            </a:r>
            <a:r>
              <a:rPr lang="en-US" sz="3200" dirty="0" err="1"/>
              <a:t>tidak</a:t>
            </a:r>
            <a:r>
              <a:rPr lang="en-US" sz="3200" dirty="0"/>
              <a:t> </a:t>
            </a:r>
            <a:r>
              <a:rPr lang="en-US" sz="3200" dirty="0" err="1"/>
              <a:t>dapat</a:t>
            </a:r>
            <a:r>
              <a:rPr lang="en-US" sz="3200" dirty="0"/>
              <a:t> </a:t>
            </a:r>
            <a:r>
              <a:rPr lang="en-US" sz="3200" dirty="0" err="1"/>
              <a:t>diubah</a:t>
            </a:r>
            <a:r>
              <a:rPr lang="en-US" sz="3200" dirty="0"/>
              <a:t> </a:t>
            </a:r>
            <a:r>
              <a:rPr lang="en-US" sz="3200" dirty="0" err="1"/>
              <a:t>bahkan</a:t>
            </a:r>
            <a:r>
              <a:rPr lang="en-US" sz="3200" dirty="0"/>
              <a:t> </a:t>
            </a:r>
            <a:r>
              <a:rPr lang="en-US" sz="3200" dirty="0" err="1"/>
              <a:t>dihapus</a:t>
            </a:r>
            <a:endParaRPr lang="en-US" sz="3200" dirty="0"/>
          </a:p>
          <a:p>
            <a:r>
              <a:rPr lang="en-US" sz="3200" dirty="0" err="1"/>
              <a:t>Dibuat</a:t>
            </a:r>
            <a:r>
              <a:rPr lang="en-US" sz="3200" dirty="0"/>
              <a:t> </a:t>
            </a:r>
            <a:r>
              <a:rPr lang="en-US" sz="3200" dirty="0" err="1"/>
              <a:t>menggunakan</a:t>
            </a:r>
            <a:r>
              <a:rPr lang="en-US" sz="3200" dirty="0"/>
              <a:t> </a:t>
            </a:r>
            <a:r>
              <a:rPr lang="en-US" sz="3200" dirty="0" err="1"/>
              <a:t>tanda</a:t>
            </a:r>
            <a:r>
              <a:rPr lang="en-US" sz="3200" dirty="0"/>
              <a:t> </a:t>
            </a:r>
            <a:r>
              <a:rPr lang="en-US" sz="3200" dirty="0" err="1"/>
              <a:t>kurung</a:t>
            </a:r>
            <a:r>
              <a:rPr lang="en-US" sz="3200" dirty="0"/>
              <a:t> ()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F94DC1-0637-456F-B467-99A51FC7AC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683" y="3352534"/>
            <a:ext cx="6140032" cy="1250006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6605E6A-6877-46E9-9F55-B12ECC71C9EF}"/>
              </a:ext>
            </a:extLst>
          </p:cNvPr>
          <p:cNvSpPr txBox="1">
            <a:spLocks/>
          </p:cNvSpPr>
          <p:nvPr/>
        </p:nvSpPr>
        <p:spPr>
          <a:xfrm>
            <a:off x="538284" y="4797184"/>
            <a:ext cx="8515349" cy="1661845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i="1" dirty="0"/>
              <a:t>Empty tuple</a:t>
            </a:r>
            <a:r>
              <a:rPr lang="en-US" sz="3200" dirty="0"/>
              <a:t> </a:t>
            </a:r>
            <a:r>
              <a:rPr lang="en-US" sz="3200" dirty="0" err="1"/>
              <a:t>dapat</a:t>
            </a:r>
            <a:r>
              <a:rPr lang="en-US" sz="3200" dirty="0"/>
              <a:t> </a:t>
            </a:r>
            <a:r>
              <a:rPr lang="en-US" sz="3200" dirty="0" err="1"/>
              <a:t>ditulis</a:t>
            </a:r>
            <a:r>
              <a:rPr lang="en-US" sz="3200" dirty="0"/>
              <a:t> </a:t>
            </a:r>
            <a:r>
              <a:rPr lang="en-US" sz="3200" dirty="0" err="1"/>
              <a:t>dengan</a:t>
            </a:r>
            <a:r>
              <a:rPr lang="en-US" sz="3200" dirty="0"/>
              <a:t> 2 </a:t>
            </a:r>
            <a:r>
              <a:rPr lang="en-US" sz="3200" dirty="0" err="1"/>
              <a:t>tanda</a:t>
            </a:r>
            <a:r>
              <a:rPr lang="en-US" sz="3200" dirty="0"/>
              <a:t> </a:t>
            </a:r>
            <a:r>
              <a:rPr lang="en-US" sz="3200" dirty="0" err="1"/>
              <a:t>kurung</a:t>
            </a:r>
            <a:r>
              <a:rPr lang="en-US" sz="3200" dirty="0"/>
              <a:t> yang </a:t>
            </a:r>
            <a:r>
              <a:rPr lang="en-US" sz="3200" dirty="0" err="1"/>
              <a:t>tidak</a:t>
            </a:r>
            <a:r>
              <a:rPr lang="en-US" sz="3200" dirty="0"/>
              <a:t> </a:t>
            </a:r>
            <a:r>
              <a:rPr lang="en-US" sz="3200" dirty="0" err="1"/>
              <a:t>mengandung</a:t>
            </a:r>
            <a:r>
              <a:rPr lang="en-US" sz="3200" dirty="0"/>
              <a:t> </a:t>
            </a:r>
            <a:r>
              <a:rPr lang="en-US" sz="3200" dirty="0" err="1"/>
              <a:t>apapun</a:t>
            </a:r>
            <a:endParaRPr lang="en-US" sz="3200" i="1" dirty="0"/>
          </a:p>
          <a:p>
            <a:pPr marL="457200" lvl="1" indent="0">
              <a:buNone/>
            </a:pPr>
            <a:r>
              <a:rPr lang="en-US" sz="2800" dirty="0"/>
              <a:t>Tup1 = ()</a:t>
            </a:r>
          </a:p>
          <a:p>
            <a:r>
              <a:rPr lang="en-US" sz="3200" dirty="0" err="1"/>
              <a:t>Untuk</a:t>
            </a:r>
            <a:r>
              <a:rPr lang="en-US" sz="3200" dirty="0"/>
              <a:t> </a:t>
            </a:r>
            <a:r>
              <a:rPr lang="en-US" sz="3200" dirty="0" err="1"/>
              <a:t>mengisi</a:t>
            </a:r>
            <a:r>
              <a:rPr lang="en-US" sz="3200" dirty="0"/>
              <a:t> </a:t>
            </a:r>
            <a:r>
              <a:rPr lang="en-US" sz="3200" i="1" dirty="0"/>
              <a:t>tuple</a:t>
            </a:r>
            <a:r>
              <a:rPr lang="en-US" sz="3200" dirty="0"/>
              <a:t> </a:t>
            </a:r>
            <a:r>
              <a:rPr lang="en-US" sz="3200" dirty="0" err="1"/>
              <a:t>dengan</a:t>
            </a:r>
            <a:r>
              <a:rPr lang="en-US" sz="3200" dirty="0"/>
              <a:t> </a:t>
            </a:r>
            <a:r>
              <a:rPr lang="en-US" sz="3200" dirty="0" err="1"/>
              <a:t>nilai</a:t>
            </a:r>
            <a:r>
              <a:rPr lang="en-US" sz="3200" dirty="0"/>
              <a:t> </a:t>
            </a:r>
            <a:r>
              <a:rPr lang="en-US" sz="3200" dirty="0" err="1"/>
              <a:t>tunggal</a:t>
            </a:r>
            <a:r>
              <a:rPr lang="en-US" sz="3200" dirty="0"/>
              <a:t> </a:t>
            </a:r>
            <a:r>
              <a:rPr lang="en-US" sz="3200" dirty="0" err="1"/>
              <a:t>harus</a:t>
            </a:r>
            <a:r>
              <a:rPr lang="en-US" sz="3200" dirty="0"/>
              <a:t> </a:t>
            </a:r>
            <a:r>
              <a:rPr lang="en-US" sz="3200" dirty="0" err="1"/>
              <a:t>memasukan</a:t>
            </a:r>
            <a:r>
              <a:rPr lang="en-US" sz="3200" dirty="0"/>
              <a:t> </a:t>
            </a:r>
            <a:r>
              <a:rPr lang="en-US" sz="3200" dirty="0" err="1"/>
              <a:t>dengan</a:t>
            </a:r>
            <a:r>
              <a:rPr lang="en-US" sz="3200" dirty="0"/>
              <a:t> </a:t>
            </a:r>
            <a:r>
              <a:rPr lang="en-US" sz="3200" dirty="0" err="1"/>
              <a:t>menggunakan</a:t>
            </a:r>
            <a:r>
              <a:rPr lang="en-US" sz="3200" dirty="0"/>
              <a:t> </a:t>
            </a:r>
            <a:r>
              <a:rPr lang="en-US" sz="3200" dirty="0" err="1"/>
              <a:t>koma</a:t>
            </a:r>
            <a:r>
              <a:rPr lang="en-US" sz="3200" dirty="0"/>
              <a:t> </a:t>
            </a:r>
            <a:r>
              <a:rPr lang="en-US" sz="3200" i="1" dirty="0"/>
              <a:t>Tup1 = (50,);</a:t>
            </a:r>
            <a:endParaRPr lang="en-US" sz="3200" dirty="0"/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0579687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DE8D4-37E5-47F5-AF92-6F4EDF2CB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739498"/>
            <a:ext cx="8515350" cy="951191"/>
          </a:xfrm>
        </p:spPr>
        <p:txBody>
          <a:bodyPr>
            <a:normAutofit/>
          </a:bodyPr>
          <a:lstStyle/>
          <a:p>
            <a:r>
              <a:rPr lang="en-US" dirty="0"/>
              <a:t>Tuples – </a:t>
            </a:r>
            <a:r>
              <a:rPr lang="en-US" i="1" dirty="0"/>
              <a:t>Accessing Values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70C57FD-80E1-4F01-8447-5FE6F29550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566" y="3505467"/>
            <a:ext cx="8724785" cy="2341108"/>
          </a:xfrm>
          <a:prstGeom prst="rect">
            <a:avLst/>
          </a:prstGeom>
        </p:spPr>
      </p:pic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BA7F26FD-50AE-466E-A3FA-7C95BD9E34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285" y="1690689"/>
            <a:ext cx="8515349" cy="1661845"/>
          </a:xfrm>
        </p:spPr>
        <p:txBody>
          <a:bodyPr>
            <a:normAutofit fontScale="77500" lnSpcReduction="20000"/>
          </a:bodyPr>
          <a:lstStyle/>
          <a:p>
            <a:r>
              <a:rPr lang="sv-SE" sz="3200" dirty="0"/>
              <a:t>Seperti halnya list, kita bisa mengakses anggota tuple lewat indeksnya menggunakan format </a:t>
            </a:r>
            <a:r>
              <a:rPr lang="sv-SE" sz="3200" dirty="0">
                <a:latin typeface="Consolas" panose="020B0609020204030204" pitchFamily="49" charset="0"/>
              </a:rPr>
              <a:t>namatuple[indeks]</a:t>
            </a:r>
          </a:p>
          <a:p>
            <a:r>
              <a:rPr lang="en-US" sz="3200" dirty="0" err="1"/>
              <a:t>Indeks</a:t>
            </a:r>
            <a:r>
              <a:rPr lang="en-US" sz="3200" dirty="0"/>
              <a:t> </a:t>
            </a:r>
            <a:r>
              <a:rPr lang="en-US" sz="3200" dirty="0" err="1"/>
              <a:t>dimulai</a:t>
            </a:r>
            <a:r>
              <a:rPr lang="en-US" sz="3200" dirty="0"/>
              <a:t> </a:t>
            </a:r>
            <a:r>
              <a:rPr lang="en-US" sz="3200" dirty="0" err="1"/>
              <a:t>dari</a:t>
            </a:r>
            <a:r>
              <a:rPr lang="en-US" sz="3200" dirty="0"/>
              <a:t> 0 </a:t>
            </a:r>
            <a:r>
              <a:rPr lang="en-US" sz="3200" dirty="0" err="1"/>
              <a:t>untuk</a:t>
            </a:r>
            <a:r>
              <a:rPr lang="en-US" sz="3200" dirty="0"/>
              <a:t> </a:t>
            </a:r>
            <a:r>
              <a:rPr lang="en-US" sz="3200" dirty="0" err="1"/>
              <a:t>anggota</a:t>
            </a:r>
            <a:r>
              <a:rPr lang="en-US" sz="3200" dirty="0"/>
              <a:t> </a:t>
            </a:r>
            <a:r>
              <a:rPr lang="en-US" sz="3200" dirty="0" err="1"/>
              <a:t>pertama</a:t>
            </a:r>
            <a:r>
              <a:rPr lang="en-US" sz="3200" dirty="0"/>
              <a:t>. </a:t>
            </a:r>
            <a:r>
              <a:rPr lang="en-US" sz="3200" dirty="0" err="1"/>
              <a:t>Indeks</a:t>
            </a:r>
            <a:r>
              <a:rPr lang="en-US" sz="3200" dirty="0"/>
              <a:t> </a:t>
            </a:r>
            <a:r>
              <a:rPr lang="en-US" sz="3200" dirty="0" err="1"/>
              <a:t>negatif</a:t>
            </a:r>
            <a:r>
              <a:rPr lang="en-US" sz="3200" dirty="0"/>
              <a:t> juga </a:t>
            </a:r>
            <a:r>
              <a:rPr lang="en-US" sz="3200" dirty="0" err="1"/>
              <a:t>bisa</a:t>
            </a:r>
            <a:r>
              <a:rPr lang="en-US" sz="3200" dirty="0"/>
              <a:t> </a:t>
            </a:r>
            <a:r>
              <a:rPr lang="en-US" sz="3200" dirty="0" err="1"/>
              <a:t>dipakai</a:t>
            </a:r>
            <a:r>
              <a:rPr lang="en-US" sz="3200" dirty="0"/>
              <a:t> </a:t>
            </a:r>
            <a:r>
              <a:rPr lang="en-US" sz="3200" dirty="0" err="1"/>
              <a:t>mulai</a:t>
            </a:r>
            <a:r>
              <a:rPr lang="en-US" sz="3200" dirty="0"/>
              <a:t> </a:t>
            </a:r>
            <a:r>
              <a:rPr lang="en-US" sz="3200" dirty="0" err="1"/>
              <a:t>dari</a:t>
            </a:r>
            <a:r>
              <a:rPr lang="en-US" sz="3200" dirty="0"/>
              <a:t> -1 </a:t>
            </a:r>
            <a:r>
              <a:rPr lang="en-US" sz="3200" dirty="0" err="1"/>
              <a:t>untuk</a:t>
            </a:r>
            <a:r>
              <a:rPr lang="en-US" sz="3200" dirty="0"/>
              <a:t> </a:t>
            </a:r>
            <a:r>
              <a:rPr lang="en-US" sz="3200" dirty="0" err="1"/>
              <a:t>anggota</a:t>
            </a:r>
            <a:r>
              <a:rPr lang="en-US" sz="3200" dirty="0"/>
              <a:t> </a:t>
            </a:r>
            <a:r>
              <a:rPr lang="en-US" sz="3200" dirty="0" err="1"/>
              <a:t>terakhir</a:t>
            </a:r>
            <a:r>
              <a:rPr lang="en-US" sz="3200" dirty="0"/>
              <a:t> </a:t>
            </a:r>
            <a:r>
              <a:rPr lang="en-US" sz="3200" i="1" dirty="0"/>
              <a:t>tuple</a:t>
            </a:r>
            <a:endParaRPr lang="en-US" sz="3200" b="1" i="1" dirty="0"/>
          </a:p>
        </p:txBody>
      </p:sp>
    </p:spTree>
    <p:extLst>
      <p:ext uri="{BB962C8B-B14F-4D97-AF65-F5344CB8AC3E}">
        <p14:creationId xmlns:p14="http://schemas.microsoft.com/office/powerpoint/2010/main" val="7566416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DE8D4-37E5-47F5-AF92-6F4EDF2CB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739498"/>
            <a:ext cx="8515350" cy="951191"/>
          </a:xfrm>
        </p:spPr>
        <p:txBody>
          <a:bodyPr>
            <a:normAutofit/>
          </a:bodyPr>
          <a:lstStyle/>
          <a:p>
            <a:r>
              <a:rPr lang="en-US" dirty="0"/>
              <a:t>Tuples – </a:t>
            </a:r>
            <a:r>
              <a:rPr lang="en-US" i="1" dirty="0"/>
              <a:t>Accessing Values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5AF052-8B17-48AD-9958-E9D387973A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494746"/>
            <a:ext cx="6962775" cy="507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8092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DE8D4-37E5-47F5-AF92-6F4EDF2CB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739498"/>
            <a:ext cx="8515350" cy="951191"/>
          </a:xfrm>
        </p:spPr>
        <p:txBody>
          <a:bodyPr>
            <a:normAutofit/>
          </a:bodyPr>
          <a:lstStyle/>
          <a:p>
            <a:r>
              <a:rPr lang="en-US" dirty="0"/>
              <a:t>Tuples –</a:t>
            </a:r>
            <a:r>
              <a:rPr lang="id-ID" dirty="0"/>
              <a:t> </a:t>
            </a:r>
            <a:r>
              <a:rPr lang="en-US" i="1" dirty="0"/>
              <a:t>Updating Values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11F331-53C5-4D9A-B4AB-1E5FE7B599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675" y="3352534"/>
            <a:ext cx="8248650" cy="2419350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84CDC-6CD1-4C69-8557-80918CD026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285" y="1690689"/>
            <a:ext cx="8515349" cy="1661845"/>
          </a:xfrm>
        </p:spPr>
        <p:txBody>
          <a:bodyPr>
            <a:normAutofit fontScale="92500"/>
          </a:bodyPr>
          <a:lstStyle/>
          <a:p>
            <a:r>
              <a:rPr lang="id-ID" i="1" dirty="0"/>
              <a:t>Tuples</a:t>
            </a:r>
            <a:r>
              <a:rPr lang="id-ID" dirty="0"/>
              <a:t> tidak dapat diubah yang artinya </a:t>
            </a:r>
            <a:r>
              <a:rPr lang="en-US" dirty="0" err="1"/>
              <a:t>kita</a:t>
            </a:r>
            <a:r>
              <a:rPr lang="id-ID" dirty="0"/>
              <a:t> tidak dapat memperbarui atau mengubah nilai elemen </a:t>
            </a:r>
            <a:r>
              <a:rPr lang="id-ID" i="1" dirty="0"/>
              <a:t>tuple</a:t>
            </a:r>
            <a:endParaRPr lang="en-US" i="1" dirty="0"/>
          </a:p>
          <a:p>
            <a:r>
              <a:rPr lang="en-US" dirty="0"/>
              <a:t>Kita</a:t>
            </a:r>
            <a:r>
              <a:rPr lang="id-ID" dirty="0"/>
              <a:t> dapat mengambil porsi </a:t>
            </a:r>
            <a:r>
              <a:rPr lang="id-ID" i="1" dirty="0"/>
              <a:t>tuple</a:t>
            </a:r>
            <a:r>
              <a:rPr lang="id-ID" dirty="0"/>
              <a:t> yang ada untuk membuat tupel baru seperti yang diperlihatkan contoh berikut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072246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DE8D4-37E5-47F5-AF92-6F4EDF2CB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739498"/>
            <a:ext cx="8515350" cy="951191"/>
          </a:xfrm>
        </p:spPr>
        <p:txBody>
          <a:bodyPr>
            <a:normAutofit/>
          </a:bodyPr>
          <a:lstStyle/>
          <a:p>
            <a:r>
              <a:rPr lang="en-US" dirty="0"/>
              <a:t>Tuples –</a:t>
            </a:r>
            <a:r>
              <a:rPr lang="id-ID" dirty="0"/>
              <a:t> </a:t>
            </a:r>
            <a:r>
              <a:rPr lang="en-US" i="1" dirty="0"/>
              <a:t>Updating Values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1E0637F-5989-4B50-8006-14FF92D033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429431"/>
            <a:ext cx="7785682" cy="4981361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44B9E42-82EC-47EE-B236-AAA16AA79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750" y="4017132"/>
            <a:ext cx="4025250" cy="1090446"/>
          </a:xfrm>
        </p:spPr>
        <p:txBody>
          <a:bodyPr>
            <a:normAutofit fontScale="62500" lnSpcReduction="20000"/>
          </a:bodyPr>
          <a:lstStyle/>
          <a:p>
            <a:r>
              <a:rPr lang="en-US" dirty="0" err="1"/>
              <a:t>Bila</a:t>
            </a:r>
            <a:r>
              <a:rPr lang="en-US" dirty="0"/>
              <a:t> </a:t>
            </a:r>
            <a:r>
              <a:rPr lang="en-US" dirty="0" err="1"/>
              <a:t>anggota</a:t>
            </a:r>
            <a:r>
              <a:rPr lang="en-US" dirty="0"/>
              <a:t> </a:t>
            </a:r>
            <a:r>
              <a:rPr lang="en-US" i="1" dirty="0"/>
              <a:t>tuple</a:t>
            </a:r>
            <a:r>
              <a:rPr lang="en-US" dirty="0"/>
              <a:t>-</a:t>
            </a:r>
            <a:r>
              <a:rPr lang="en-US" dirty="0" err="1"/>
              <a:t>nya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i="1" dirty="0"/>
              <a:t>tuple</a:t>
            </a:r>
            <a:r>
              <a:rPr lang="en-US" dirty="0"/>
              <a:t> </a:t>
            </a:r>
            <a:r>
              <a:rPr lang="en-US" dirty="0" err="1"/>
              <a:t>bersarang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anggota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i="1" dirty="0"/>
              <a:t>list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item pada list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diubah</a:t>
            </a:r>
            <a:r>
              <a:rPr lang="en-US" dirty="0"/>
              <a:t>. </a:t>
            </a:r>
            <a:r>
              <a:rPr lang="en-US" dirty="0" err="1"/>
              <a:t>Jelasnya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pada </a:t>
            </a:r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: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56537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CDB470C-8043-4382-B0F0-3E621711EE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Sesi</a:t>
            </a:r>
            <a:r>
              <a:rPr lang="en-US" dirty="0"/>
              <a:t> </a:t>
            </a:r>
            <a:r>
              <a:rPr lang="id-ID" dirty="0"/>
              <a:t>9</a:t>
            </a:r>
            <a:br>
              <a:rPr lang="id-ID" dirty="0"/>
            </a:br>
            <a:r>
              <a:rPr lang="id-ID" dirty="0"/>
              <a:t>Pengenalan Python</a:t>
            </a:r>
            <a:r>
              <a:rPr lang="en-US" dirty="0"/>
              <a:t> (</a:t>
            </a:r>
            <a:r>
              <a:rPr lang="id-ID" dirty="0"/>
              <a:t>9</a:t>
            </a:r>
            <a:r>
              <a:rPr lang="en-US" dirty="0"/>
              <a:t>)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F4F87AC-4D08-40D1-9600-B9D759B942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4602996"/>
            <a:ext cx="6858000" cy="654803"/>
          </a:xfrm>
        </p:spPr>
        <p:txBody>
          <a:bodyPr/>
          <a:lstStyle/>
          <a:p>
            <a:r>
              <a:rPr lang="en-US" dirty="0"/>
              <a:t>Big Data Analytic</a:t>
            </a:r>
            <a:r>
              <a:rPr lang="id-ID" dirty="0"/>
              <a:t>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9275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DE8D4-37E5-47F5-AF92-6F4EDF2CB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739498"/>
            <a:ext cx="8515350" cy="951191"/>
          </a:xfrm>
        </p:spPr>
        <p:txBody>
          <a:bodyPr>
            <a:normAutofit/>
          </a:bodyPr>
          <a:lstStyle/>
          <a:p>
            <a:r>
              <a:rPr lang="en-US" dirty="0"/>
              <a:t>Tuples –</a:t>
            </a:r>
            <a:r>
              <a:rPr lang="id-ID" dirty="0"/>
              <a:t> </a:t>
            </a:r>
            <a:r>
              <a:rPr lang="en-US" i="1" dirty="0"/>
              <a:t>Delete Element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84CDC-6CD1-4C69-8557-80918CD026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285" y="1690689"/>
            <a:ext cx="8515349" cy="1661845"/>
          </a:xfrm>
        </p:spPr>
        <p:txBody>
          <a:bodyPr>
            <a:normAutofit fontScale="85000" lnSpcReduction="20000"/>
          </a:bodyPr>
          <a:lstStyle/>
          <a:p>
            <a:r>
              <a:rPr lang="id-ID" dirty="0"/>
              <a:t>Menghapus elemen </a:t>
            </a:r>
            <a:r>
              <a:rPr lang="id-ID" i="1" dirty="0"/>
              <a:t>tuple</a:t>
            </a:r>
            <a:r>
              <a:rPr lang="id-ID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id-ID" dirty="0"/>
              <a:t>individual tidak dimungkinkan</a:t>
            </a:r>
            <a:endParaRPr lang="en-US" dirty="0"/>
          </a:p>
          <a:p>
            <a:r>
              <a:rPr lang="en-US" dirty="0"/>
              <a:t>Kita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id-ID" dirty="0"/>
              <a:t>dengan menyusun </a:t>
            </a:r>
            <a:r>
              <a:rPr lang="id-ID" i="1" dirty="0"/>
              <a:t>tuple</a:t>
            </a:r>
            <a:r>
              <a:rPr lang="id-ID" dirty="0"/>
              <a:t> lain dengan elemen yang tidak diinginkan dibuang</a:t>
            </a:r>
            <a:endParaRPr lang="en-US" dirty="0"/>
          </a:p>
          <a:p>
            <a:r>
              <a:rPr lang="id-ID" dirty="0"/>
              <a:t>Untuk menghapus seluruh </a:t>
            </a:r>
            <a:r>
              <a:rPr lang="id-ID" i="1" dirty="0"/>
              <a:t>tuple</a:t>
            </a:r>
            <a:r>
              <a:rPr lang="id-ID" dirty="0"/>
              <a:t> secara eksplisit, cukup gunakan pernyataan del. Sebagai contoh:</a:t>
            </a:r>
            <a:endParaRPr lang="en-US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E7DBE61-F66A-41DE-B241-4E779E9376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4525" y="3300282"/>
            <a:ext cx="7229475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6451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DE8D4-37E5-47F5-AF92-6F4EDF2CB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739498"/>
            <a:ext cx="8515350" cy="951191"/>
          </a:xfrm>
        </p:spPr>
        <p:txBody>
          <a:bodyPr>
            <a:normAutofit/>
          </a:bodyPr>
          <a:lstStyle/>
          <a:p>
            <a:r>
              <a:rPr lang="en-US" dirty="0" err="1"/>
              <a:t>Menguji</a:t>
            </a:r>
            <a:r>
              <a:rPr lang="en-US" dirty="0"/>
              <a:t> </a:t>
            </a:r>
            <a:r>
              <a:rPr lang="en-US" dirty="0" err="1"/>
              <a:t>Keanggotaan</a:t>
            </a:r>
            <a:r>
              <a:rPr lang="en-US" dirty="0"/>
              <a:t> </a:t>
            </a:r>
            <a:r>
              <a:rPr lang="en-US" i="1" dirty="0"/>
              <a:t>Tuple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84CDC-6CD1-4C69-8557-80918CD026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285" y="1690689"/>
            <a:ext cx="8515349" cy="1661845"/>
          </a:xfrm>
        </p:spPr>
        <p:txBody>
          <a:bodyPr>
            <a:normAutofit/>
          </a:bodyPr>
          <a:lstStyle/>
          <a:p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halnya</a:t>
            </a:r>
            <a:r>
              <a:rPr lang="en-US" dirty="0"/>
              <a:t> </a:t>
            </a:r>
            <a:r>
              <a:rPr lang="en-US" i="1" dirty="0"/>
              <a:t>string</a:t>
            </a:r>
            <a:r>
              <a:rPr lang="en-US" dirty="0"/>
              <a:t> dan </a:t>
            </a:r>
            <a:r>
              <a:rPr lang="en-US" i="1" dirty="0"/>
              <a:t>list</a:t>
            </a:r>
            <a:r>
              <a:rPr lang="en-US" dirty="0"/>
              <a:t>,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menguji</a:t>
            </a:r>
            <a:r>
              <a:rPr lang="en-US" dirty="0"/>
              <a:t> </a:t>
            </a:r>
            <a:r>
              <a:rPr lang="en-US" dirty="0" err="1"/>
              <a:t>apakah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anggota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i="1" dirty="0"/>
              <a:t>tuple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,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operator </a:t>
            </a:r>
            <a:r>
              <a:rPr lang="en-US" i="1" dirty="0"/>
              <a:t>in 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i="1" dirty="0"/>
              <a:t>out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kebalikannya</a:t>
            </a:r>
            <a:endParaRPr lang="en-US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31B45A-7C56-488E-B1A6-8A0C3A194E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8601" y="3352533"/>
            <a:ext cx="6123027" cy="2943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1768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DE8D4-37E5-47F5-AF92-6F4EDF2CB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739498"/>
            <a:ext cx="8515350" cy="951191"/>
          </a:xfrm>
        </p:spPr>
        <p:txBody>
          <a:bodyPr>
            <a:normAutofit/>
          </a:bodyPr>
          <a:lstStyle/>
          <a:p>
            <a:r>
              <a:rPr lang="en-US" dirty="0" err="1"/>
              <a:t>Metode</a:t>
            </a:r>
            <a:r>
              <a:rPr lang="en-US" dirty="0"/>
              <a:t> dan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Bawaan</a:t>
            </a:r>
            <a:r>
              <a:rPr lang="en-US" dirty="0"/>
              <a:t> </a:t>
            </a:r>
            <a:r>
              <a:rPr lang="en-US" i="1" dirty="0"/>
              <a:t>Tuple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84CDC-6CD1-4C69-8557-80918CD026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285" y="1690689"/>
            <a:ext cx="8515349" cy="1661845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i="1" dirty="0"/>
              <a:t>count(x) </a:t>
            </a:r>
            <a:r>
              <a:rPr lang="en-US" dirty="0" err="1"/>
              <a:t>berfungsi</a:t>
            </a:r>
            <a:r>
              <a:rPr lang="en-US" dirty="0"/>
              <a:t> </a:t>
            </a:r>
            <a:r>
              <a:rPr lang="en-US" dirty="0" err="1"/>
              <a:t>mengembalikan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item yang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x pada tuple</a:t>
            </a:r>
          </a:p>
          <a:p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i="1" dirty="0"/>
              <a:t>index(x) </a:t>
            </a:r>
            <a:r>
              <a:rPr lang="nn-NO" dirty="0"/>
              <a:t>berfungsi mengembalikan indeks dari item pertama yang sama dengan x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6462B5-5052-4350-80E7-F9A14DD3DA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773" y="3429000"/>
            <a:ext cx="7833861" cy="237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0611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DE8D4-37E5-47F5-AF92-6F4EDF2CB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739498"/>
            <a:ext cx="8515350" cy="951191"/>
          </a:xfrm>
        </p:spPr>
        <p:txBody>
          <a:bodyPr>
            <a:normAutofit/>
          </a:bodyPr>
          <a:lstStyle/>
          <a:p>
            <a:r>
              <a:rPr lang="en-US" dirty="0" err="1"/>
              <a:t>Metode</a:t>
            </a:r>
            <a:r>
              <a:rPr lang="en-US" dirty="0"/>
              <a:t> dan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Bawaan</a:t>
            </a:r>
            <a:r>
              <a:rPr lang="en-US" dirty="0"/>
              <a:t> </a:t>
            </a:r>
            <a:r>
              <a:rPr lang="en-US" i="1" dirty="0"/>
              <a:t>Tuple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911713F7-9B68-42CA-BDFA-BD21F99EA4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0564053"/>
              </p:ext>
            </p:extLst>
          </p:nvPr>
        </p:nvGraphicFramePr>
        <p:xfrm>
          <a:off x="628650" y="1541417"/>
          <a:ext cx="8045087" cy="4607356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246657">
                  <a:extLst>
                    <a:ext uri="{9D8B030D-6E8A-4147-A177-3AD203B41FA5}">
                      <a16:colId xmlns:a16="http://schemas.microsoft.com/office/drawing/2014/main" val="3696539167"/>
                    </a:ext>
                  </a:extLst>
                </a:gridCol>
                <a:gridCol w="6798430">
                  <a:extLst>
                    <a:ext uri="{9D8B030D-6E8A-4147-A177-3AD203B41FA5}">
                      <a16:colId xmlns:a16="http://schemas.microsoft.com/office/drawing/2014/main" val="943877999"/>
                    </a:ext>
                  </a:extLst>
                </a:gridCol>
              </a:tblGrid>
              <a:tr h="409177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/>
                        <a:t>Fungsi</a:t>
                      </a:r>
                      <a:endParaRPr lang="en-US" sz="2400" b="1" dirty="0"/>
                    </a:p>
                  </a:txBody>
                  <a:tcPr marL="59607" marR="59607" marT="29804" marB="2980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/>
                        <a:t>Deskripsi</a:t>
                      </a:r>
                      <a:endParaRPr lang="en-US" sz="2400" b="1" dirty="0"/>
                    </a:p>
                  </a:txBody>
                  <a:tcPr marL="59607" marR="59607" marT="29804" marB="29804" anchor="ctr"/>
                </a:tc>
                <a:extLst>
                  <a:ext uri="{0D108BD9-81ED-4DB2-BD59-A6C34878D82A}">
                    <a16:rowId xmlns:a16="http://schemas.microsoft.com/office/drawing/2014/main" val="1642691900"/>
                  </a:ext>
                </a:extLst>
              </a:tr>
              <a:tr h="596074"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all()</a:t>
                      </a:r>
                      <a:endParaRPr lang="en-US" sz="1400" dirty="0"/>
                    </a:p>
                  </a:txBody>
                  <a:tcPr marL="59607" marR="59607" marT="29804" marB="29804" anchor="ctr"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Mengembalikan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>
                          <a:effectLst/>
                        </a:rPr>
                        <a:t>True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jika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semua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anggota</a:t>
                      </a:r>
                      <a:r>
                        <a:rPr lang="en-US" sz="1400" dirty="0"/>
                        <a:t> tuple </a:t>
                      </a:r>
                      <a:r>
                        <a:rPr lang="en-US" sz="1400" dirty="0" err="1"/>
                        <a:t>adalah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benar</a:t>
                      </a:r>
                      <a:r>
                        <a:rPr lang="en-US" sz="1400" dirty="0"/>
                        <a:t> ( </a:t>
                      </a:r>
                      <a:r>
                        <a:rPr lang="en-US" sz="1400" dirty="0" err="1"/>
                        <a:t>tidak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ada</a:t>
                      </a:r>
                      <a:r>
                        <a:rPr lang="en-US" sz="1400" dirty="0"/>
                        <a:t> yang </a:t>
                      </a:r>
                      <a:r>
                        <a:rPr lang="en-US" sz="1400" dirty="0" err="1"/>
                        <a:t>kosong</a:t>
                      </a:r>
                      <a:r>
                        <a:rPr lang="en-US" sz="1400" dirty="0"/>
                        <a:t> )</a:t>
                      </a:r>
                    </a:p>
                  </a:txBody>
                  <a:tcPr marL="59607" marR="59607" marT="29804" marB="29804" anchor="ctr"/>
                </a:tc>
                <a:extLst>
                  <a:ext uri="{0D108BD9-81ED-4DB2-BD59-A6C34878D82A}">
                    <a16:rowId xmlns:a16="http://schemas.microsoft.com/office/drawing/2014/main" val="1528492815"/>
                  </a:ext>
                </a:extLst>
              </a:tr>
              <a:tr h="596074"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any()</a:t>
                      </a:r>
                      <a:endParaRPr lang="en-US" sz="1400" dirty="0"/>
                    </a:p>
                  </a:txBody>
                  <a:tcPr marL="59607" marR="59607" marT="29804" marB="29804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Mengembalikan </a:t>
                      </a:r>
                      <a:r>
                        <a:rPr lang="en-US" sz="1400">
                          <a:effectLst/>
                        </a:rPr>
                        <a:t>True</a:t>
                      </a:r>
                      <a:r>
                        <a:rPr lang="en-US" sz="1400"/>
                        <a:t> jika salah satu atau semua bernilai benar. Jika tuple kosong, maka akan mengambalikan </a:t>
                      </a:r>
                      <a:r>
                        <a:rPr lang="en-US" sz="1400">
                          <a:effectLst/>
                        </a:rPr>
                        <a:t>False</a:t>
                      </a:r>
                      <a:r>
                        <a:rPr lang="en-US" sz="1400"/>
                        <a:t>.</a:t>
                      </a:r>
                    </a:p>
                  </a:txBody>
                  <a:tcPr marL="59607" marR="59607" marT="29804" marB="29804" anchor="ctr"/>
                </a:tc>
                <a:extLst>
                  <a:ext uri="{0D108BD9-81ED-4DB2-BD59-A6C34878D82A}">
                    <a16:rowId xmlns:a16="http://schemas.microsoft.com/office/drawing/2014/main" val="360730216"/>
                  </a:ext>
                </a:extLst>
              </a:tr>
              <a:tr h="596074"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enumerate()</a:t>
                      </a:r>
                      <a:endParaRPr lang="en-US" sz="1400" dirty="0"/>
                    </a:p>
                  </a:txBody>
                  <a:tcPr marL="59607" marR="59607" marT="29804" marB="29804" anchor="ctr"/>
                </a:tc>
                <a:tc>
                  <a:txBody>
                    <a:bodyPr/>
                    <a:lstStyle/>
                    <a:p>
                      <a:r>
                        <a:rPr lang="nl-NL" sz="1400"/>
                        <a:t>Mengembalikan objek enumerasi. Objek enumerasi adalah objek yang terdiri dari pasangan indeks dan nilai.</a:t>
                      </a:r>
                    </a:p>
                  </a:txBody>
                  <a:tcPr marL="59607" marR="59607" marT="29804" marB="29804" anchor="ctr"/>
                </a:tc>
                <a:extLst>
                  <a:ext uri="{0D108BD9-81ED-4DB2-BD59-A6C34878D82A}">
                    <a16:rowId xmlns:a16="http://schemas.microsoft.com/office/drawing/2014/main" val="2977632571"/>
                  </a:ext>
                </a:extLst>
              </a:tr>
              <a:tr h="417252">
                <a:tc>
                  <a:txBody>
                    <a:bodyPr/>
                    <a:lstStyle/>
                    <a:p>
                      <a:r>
                        <a:rPr lang="en-US" sz="1400" dirty="0" err="1">
                          <a:effectLst/>
                        </a:rPr>
                        <a:t>len</a:t>
                      </a:r>
                      <a:r>
                        <a:rPr lang="en-US" sz="1400" dirty="0">
                          <a:effectLst/>
                        </a:rPr>
                        <a:t>()</a:t>
                      </a:r>
                      <a:endParaRPr lang="en-US" sz="1400" dirty="0"/>
                    </a:p>
                  </a:txBody>
                  <a:tcPr marL="59607" marR="59607" marT="29804" marB="29804" anchor="ctr"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Mengembalikan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panjang</a:t>
                      </a:r>
                      <a:r>
                        <a:rPr lang="en-US" sz="1400" dirty="0"/>
                        <a:t> (</a:t>
                      </a:r>
                      <a:r>
                        <a:rPr lang="en-US" sz="1400" dirty="0" err="1"/>
                        <a:t>jumlah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anggota</a:t>
                      </a:r>
                      <a:r>
                        <a:rPr lang="en-US" sz="1400" dirty="0"/>
                        <a:t>) tuple</a:t>
                      </a:r>
                    </a:p>
                  </a:txBody>
                  <a:tcPr marL="59607" marR="59607" marT="29804" marB="29804" anchor="ctr"/>
                </a:tc>
                <a:extLst>
                  <a:ext uri="{0D108BD9-81ED-4DB2-BD59-A6C34878D82A}">
                    <a16:rowId xmlns:a16="http://schemas.microsoft.com/office/drawing/2014/main" val="48507571"/>
                  </a:ext>
                </a:extLst>
              </a:tr>
              <a:tr h="238429"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max()</a:t>
                      </a:r>
                      <a:endParaRPr lang="en-US" sz="1400" dirty="0"/>
                    </a:p>
                  </a:txBody>
                  <a:tcPr marL="59607" marR="59607" marT="29804" marB="29804" anchor="ctr"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Mengembalikan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anggota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terbesar</a:t>
                      </a:r>
                      <a:r>
                        <a:rPr lang="en-US" sz="1400" dirty="0"/>
                        <a:t> di tuple</a:t>
                      </a:r>
                    </a:p>
                  </a:txBody>
                  <a:tcPr marL="59607" marR="59607" marT="29804" marB="29804" anchor="ctr"/>
                </a:tc>
                <a:extLst>
                  <a:ext uri="{0D108BD9-81ED-4DB2-BD59-A6C34878D82A}">
                    <a16:rowId xmlns:a16="http://schemas.microsoft.com/office/drawing/2014/main" val="2945536849"/>
                  </a:ext>
                </a:extLst>
              </a:tr>
              <a:tr h="238429"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min() </a:t>
                      </a:r>
                      <a:endParaRPr lang="en-US" sz="1400" dirty="0"/>
                    </a:p>
                  </a:txBody>
                  <a:tcPr marL="59607" marR="59607" marT="29804" marB="29804" anchor="ctr"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Mengembalikan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anggota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terkecil</a:t>
                      </a:r>
                      <a:r>
                        <a:rPr lang="en-US" sz="1400" dirty="0"/>
                        <a:t> di tuple</a:t>
                      </a:r>
                    </a:p>
                  </a:txBody>
                  <a:tcPr marL="59607" marR="59607" marT="29804" marB="29804" anchor="ctr"/>
                </a:tc>
                <a:extLst>
                  <a:ext uri="{0D108BD9-81ED-4DB2-BD59-A6C34878D82A}">
                    <a16:rowId xmlns:a16="http://schemas.microsoft.com/office/drawing/2014/main" val="2947689660"/>
                  </a:ext>
                </a:extLst>
              </a:tr>
              <a:tr h="596074"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sorted()</a:t>
                      </a:r>
                      <a:endParaRPr lang="en-US" sz="1400" dirty="0"/>
                    </a:p>
                  </a:txBody>
                  <a:tcPr marL="59607" marR="59607" marT="29804" marB="29804" anchor="ctr"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Mengambil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anggota</a:t>
                      </a:r>
                      <a:r>
                        <a:rPr lang="en-US" sz="1400" dirty="0"/>
                        <a:t> tuple dan </a:t>
                      </a:r>
                      <a:r>
                        <a:rPr lang="en-US" sz="1400" dirty="0" err="1"/>
                        <a:t>mengembalikan</a:t>
                      </a:r>
                      <a:r>
                        <a:rPr lang="en-US" sz="1400" dirty="0"/>
                        <a:t> list </a:t>
                      </a:r>
                      <a:r>
                        <a:rPr lang="en-US" sz="1400" dirty="0" err="1"/>
                        <a:t>baru</a:t>
                      </a:r>
                      <a:r>
                        <a:rPr lang="en-US" sz="1400" dirty="0"/>
                        <a:t> yang </a:t>
                      </a:r>
                      <a:r>
                        <a:rPr lang="en-US" sz="1400" dirty="0" err="1"/>
                        <a:t>sudah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diurutkan</a:t>
                      </a:r>
                      <a:endParaRPr lang="en-US" sz="1400" dirty="0"/>
                    </a:p>
                  </a:txBody>
                  <a:tcPr marL="59607" marR="59607" marT="29804" marB="29804" anchor="ctr"/>
                </a:tc>
                <a:extLst>
                  <a:ext uri="{0D108BD9-81ED-4DB2-BD59-A6C34878D82A}">
                    <a16:rowId xmlns:a16="http://schemas.microsoft.com/office/drawing/2014/main" val="2007816502"/>
                  </a:ext>
                </a:extLst>
              </a:tr>
              <a:tr h="417252"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sum()</a:t>
                      </a:r>
                      <a:endParaRPr lang="en-US" sz="1400" dirty="0"/>
                    </a:p>
                  </a:txBody>
                  <a:tcPr marL="59607" marR="59607" marT="29804" marB="29804" anchor="ctr"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Mengembalikan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jumlah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dari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semua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anggota</a:t>
                      </a:r>
                      <a:r>
                        <a:rPr lang="en-US" sz="1400" dirty="0"/>
                        <a:t> tuple</a:t>
                      </a:r>
                    </a:p>
                  </a:txBody>
                  <a:tcPr marL="59607" marR="59607" marT="29804" marB="29804" anchor="ctr"/>
                </a:tc>
                <a:extLst>
                  <a:ext uri="{0D108BD9-81ED-4DB2-BD59-A6C34878D82A}">
                    <a16:rowId xmlns:a16="http://schemas.microsoft.com/office/drawing/2014/main" val="1584809799"/>
                  </a:ext>
                </a:extLst>
              </a:tr>
              <a:tr h="417252"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tuple()</a:t>
                      </a:r>
                      <a:endParaRPr lang="en-US" sz="1400" dirty="0"/>
                    </a:p>
                  </a:txBody>
                  <a:tcPr marL="59607" marR="59607" marT="29804" marB="29804" anchor="ctr"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Mengubah</a:t>
                      </a:r>
                      <a:r>
                        <a:rPr lang="en-US" sz="1400" dirty="0"/>
                        <a:t> sequence (list, string, set, dictionary) </a:t>
                      </a:r>
                      <a:r>
                        <a:rPr lang="en-US" sz="1400" dirty="0" err="1"/>
                        <a:t>menjadi</a:t>
                      </a:r>
                      <a:r>
                        <a:rPr lang="en-US" sz="1400" dirty="0"/>
                        <a:t> tuple</a:t>
                      </a:r>
                    </a:p>
                  </a:txBody>
                  <a:tcPr marL="59607" marR="59607" marT="29804" marB="29804" anchor="ctr"/>
                </a:tc>
                <a:extLst>
                  <a:ext uri="{0D108BD9-81ED-4DB2-BD59-A6C34878D82A}">
                    <a16:rowId xmlns:a16="http://schemas.microsoft.com/office/drawing/2014/main" val="36232220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62960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DE8D4-37E5-47F5-AF92-6F4EDF2CB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Lab Session - Tuple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E9BE7FF-2B85-490F-8858-14800C0211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7522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246983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B71CCB7-8ED5-4035-88BE-828FE36AD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Istirahat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D2A1F7-1EA2-4DF5-AD64-14ABB2BB67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496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DE8D4-37E5-47F5-AF92-6F4EDF2CB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Struktur</a:t>
            </a:r>
            <a:r>
              <a:rPr lang="en-US" dirty="0"/>
              <a:t> Data - </a:t>
            </a:r>
            <a:r>
              <a:rPr lang="en-US" i="1" dirty="0"/>
              <a:t>Dictionary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C45062B-6560-43B3-B3C8-4C184D328D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571" y="2232837"/>
            <a:ext cx="8564857" cy="2721935"/>
          </a:xfrm>
        </p:spPr>
        <p:txBody>
          <a:bodyPr>
            <a:normAutofit fontScale="85000" lnSpcReduction="10000"/>
          </a:bodyPr>
          <a:lstStyle/>
          <a:p>
            <a:r>
              <a:rPr lang="en-US" sz="3200" i="1" dirty="0"/>
              <a:t>Dictionary</a:t>
            </a:r>
            <a:r>
              <a:rPr lang="en-US" sz="3200" dirty="0"/>
              <a:t> </a:t>
            </a:r>
            <a:r>
              <a:rPr lang="en-US" sz="3200" dirty="0" err="1"/>
              <a:t>adalah</a:t>
            </a:r>
            <a:r>
              <a:rPr lang="en-US" sz="3200" dirty="0"/>
              <a:t> </a:t>
            </a:r>
            <a:r>
              <a:rPr lang="en-US" sz="3200" dirty="0" err="1"/>
              <a:t>stuktur</a:t>
            </a:r>
            <a:r>
              <a:rPr lang="en-US" sz="3200" dirty="0"/>
              <a:t> data yang </a:t>
            </a:r>
            <a:r>
              <a:rPr lang="en-US" sz="3200" dirty="0" err="1"/>
              <a:t>bentuknya</a:t>
            </a:r>
            <a:r>
              <a:rPr lang="en-US" sz="3200" dirty="0"/>
              <a:t> </a:t>
            </a:r>
            <a:r>
              <a:rPr lang="en-US" sz="3200" dirty="0" err="1"/>
              <a:t>seperti</a:t>
            </a:r>
            <a:r>
              <a:rPr lang="en-US" sz="3200" dirty="0"/>
              <a:t> </a:t>
            </a:r>
            <a:r>
              <a:rPr lang="en-US" sz="3200" dirty="0" err="1"/>
              <a:t>kamus</a:t>
            </a:r>
            <a:r>
              <a:rPr lang="en-US" sz="3200" dirty="0"/>
              <a:t>. Ada kata </a:t>
            </a:r>
            <a:r>
              <a:rPr lang="en-US" sz="3200" b="1" dirty="0" err="1"/>
              <a:t>kunci</a:t>
            </a:r>
            <a:r>
              <a:rPr lang="en-US" sz="3200" dirty="0"/>
              <a:t> </a:t>
            </a:r>
            <a:r>
              <a:rPr lang="en-US" sz="3200" dirty="0" err="1"/>
              <a:t>kemudian</a:t>
            </a:r>
            <a:r>
              <a:rPr lang="en-US" sz="3200" dirty="0"/>
              <a:t> </a:t>
            </a:r>
            <a:r>
              <a:rPr lang="en-US" sz="3200" dirty="0" err="1"/>
              <a:t>ada</a:t>
            </a:r>
            <a:r>
              <a:rPr lang="en-US" sz="3200" dirty="0"/>
              <a:t> </a:t>
            </a:r>
            <a:r>
              <a:rPr lang="en-US" sz="3200" b="1" dirty="0" err="1"/>
              <a:t>nilainya</a:t>
            </a:r>
            <a:r>
              <a:rPr lang="en-US" sz="3200" dirty="0"/>
              <a:t>. Kata </a:t>
            </a:r>
            <a:r>
              <a:rPr lang="en-US" sz="3200" dirty="0" err="1"/>
              <a:t>kunci</a:t>
            </a:r>
            <a:r>
              <a:rPr lang="en-US" sz="3200" dirty="0"/>
              <a:t> </a:t>
            </a:r>
            <a:r>
              <a:rPr lang="en-US" sz="3200" dirty="0" err="1"/>
              <a:t>harus</a:t>
            </a:r>
            <a:r>
              <a:rPr lang="en-US" sz="3200" dirty="0"/>
              <a:t> </a:t>
            </a:r>
            <a:r>
              <a:rPr lang="en-US" sz="3200" dirty="0" err="1"/>
              <a:t>unik</a:t>
            </a:r>
            <a:r>
              <a:rPr lang="en-US" sz="3200" dirty="0"/>
              <a:t>, </a:t>
            </a:r>
            <a:r>
              <a:rPr lang="en-US" sz="3200" dirty="0" err="1"/>
              <a:t>sedangkan</a:t>
            </a:r>
            <a:r>
              <a:rPr lang="en-US" sz="3200" dirty="0"/>
              <a:t> </a:t>
            </a:r>
            <a:r>
              <a:rPr lang="en-US" sz="3200" dirty="0" err="1"/>
              <a:t>nilai</a:t>
            </a:r>
            <a:r>
              <a:rPr lang="en-US" sz="3200" dirty="0"/>
              <a:t> </a:t>
            </a:r>
            <a:r>
              <a:rPr lang="en-US" sz="3200" dirty="0" err="1"/>
              <a:t>boleh</a:t>
            </a:r>
            <a:r>
              <a:rPr lang="en-US" sz="3200" dirty="0"/>
              <a:t> </a:t>
            </a:r>
            <a:r>
              <a:rPr lang="en-US" sz="3200" dirty="0" err="1"/>
              <a:t>diisi</a:t>
            </a:r>
            <a:r>
              <a:rPr lang="en-US" sz="3200" dirty="0"/>
              <a:t> </a:t>
            </a:r>
            <a:r>
              <a:rPr lang="en-US" sz="3200" dirty="0" err="1"/>
              <a:t>denga</a:t>
            </a:r>
            <a:r>
              <a:rPr lang="id-ID" sz="3200" dirty="0"/>
              <a:t>n</a:t>
            </a:r>
            <a:r>
              <a:rPr lang="en-US" sz="3200" dirty="0"/>
              <a:t> </a:t>
            </a:r>
            <a:r>
              <a:rPr lang="en-US" sz="3200" dirty="0" err="1"/>
              <a:t>apa</a:t>
            </a:r>
            <a:r>
              <a:rPr lang="en-US" sz="3200" dirty="0"/>
              <a:t> </a:t>
            </a:r>
            <a:r>
              <a:rPr lang="en-US" sz="3200" dirty="0" err="1"/>
              <a:t>saja</a:t>
            </a:r>
            <a:endParaRPr lang="en-US" sz="3200" dirty="0"/>
          </a:p>
          <a:p>
            <a:r>
              <a:rPr lang="en-US" sz="3200" dirty="0" err="1"/>
              <a:t>Setiap</a:t>
            </a:r>
            <a:r>
              <a:rPr lang="en-US" sz="3200" dirty="0"/>
              <a:t> </a:t>
            </a:r>
            <a:r>
              <a:rPr lang="en-US" sz="3200" i="1" dirty="0"/>
              <a:t>key</a:t>
            </a:r>
            <a:r>
              <a:rPr lang="en-US" sz="3200" dirty="0"/>
              <a:t> </a:t>
            </a:r>
            <a:r>
              <a:rPr lang="en-US" sz="3200" dirty="0" err="1"/>
              <a:t>dipisahkan</a:t>
            </a:r>
            <a:r>
              <a:rPr lang="en-US" sz="3200" dirty="0"/>
              <a:t> </a:t>
            </a:r>
            <a:r>
              <a:rPr lang="en-US" sz="3200" dirty="0" err="1"/>
              <a:t>dengan</a:t>
            </a:r>
            <a:r>
              <a:rPr lang="en-US" sz="3200" dirty="0"/>
              <a:t> colon </a:t>
            </a:r>
            <a:r>
              <a:rPr lang="en-US" sz="3200" b="1" dirty="0"/>
              <a:t>(:) </a:t>
            </a:r>
            <a:r>
              <a:rPr lang="en-US" sz="3200" dirty="0"/>
              <a:t>, </a:t>
            </a:r>
            <a:r>
              <a:rPr lang="en-US" sz="3200" dirty="0" err="1"/>
              <a:t>semuanya</a:t>
            </a:r>
            <a:r>
              <a:rPr lang="en-US" sz="3200" dirty="0"/>
              <a:t> </a:t>
            </a:r>
            <a:r>
              <a:rPr lang="en-US" sz="3200" dirty="0" err="1"/>
              <a:t>tertutup</a:t>
            </a:r>
            <a:r>
              <a:rPr lang="en-US" sz="3200" dirty="0"/>
              <a:t> </a:t>
            </a:r>
            <a:r>
              <a:rPr lang="en-US" sz="3200" dirty="0" err="1"/>
              <a:t>dengan</a:t>
            </a:r>
            <a:r>
              <a:rPr lang="en-US" sz="3200" dirty="0"/>
              <a:t> </a:t>
            </a:r>
            <a:r>
              <a:rPr lang="en-US" sz="3200" dirty="0" err="1"/>
              <a:t>kurung</a:t>
            </a:r>
            <a:r>
              <a:rPr lang="en-US" sz="3200" dirty="0"/>
              <a:t> </a:t>
            </a:r>
            <a:r>
              <a:rPr lang="en-US" sz="3200" dirty="0" err="1"/>
              <a:t>kurawal</a:t>
            </a:r>
            <a:r>
              <a:rPr lang="en-US" sz="3200" b="1" dirty="0"/>
              <a:t> </a:t>
            </a:r>
          </a:p>
          <a:p>
            <a:r>
              <a:rPr lang="en-US" sz="3200" i="1" dirty="0"/>
              <a:t>Key</a:t>
            </a:r>
            <a:r>
              <a:rPr lang="en-US" sz="3200" dirty="0"/>
              <a:t> </a:t>
            </a:r>
            <a:r>
              <a:rPr lang="en-US" sz="3200" dirty="0" err="1"/>
              <a:t>harus</a:t>
            </a:r>
            <a:r>
              <a:rPr lang="en-US" sz="3200" dirty="0"/>
              <a:t> </a:t>
            </a:r>
            <a:r>
              <a:rPr lang="en-US" sz="3200" i="1" dirty="0"/>
              <a:t>unique</a:t>
            </a:r>
            <a:r>
              <a:rPr lang="en-US" sz="3200" dirty="0"/>
              <a:t> </a:t>
            </a:r>
            <a:r>
              <a:rPr lang="en-US" sz="3200" dirty="0" err="1"/>
              <a:t>sementara</a:t>
            </a:r>
            <a:r>
              <a:rPr lang="en-US" sz="3200" dirty="0"/>
              <a:t> </a:t>
            </a:r>
            <a:r>
              <a:rPr lang="en-US" sz="3200" i="1" dirty="0"/>
              <a:t>value</a:t>
            </a:r>
            <a:r>
              <a:rPr lang="en-US" sz="3200" dirty="0"/>
              <a:t> </a:t>
            </a:r>
            <a:r>
              <a:rPr lang="en-US" sz="3200" dirty="0" err="1"/>
              <a:t>tidak</a:t>
            </a:r>
            <a:r>
              <a:rPr lang="en-US" sz="3200" dirty="0"/>
              <a:t> </a:t>
            </a:r>
            <a:r>
              <a:rPr lang="en-US" sz="3200" dirty="0" err="1"/>
              <a:t>harus</a:t>
            </a:r>
            <a:r>
              <a:rPr lang="en-US" sz="3200" dirty="0"/>
              <a:t>. Nilai </a:t>
            </a:r>
            <a:r>
              <a:rPr lang="en-US" sz="3200" dirty="0" err="1"/>
              <a:t>bisa</a:t>
            </a:r>
            <a:r>
              <a:rPr lang="en-US" sz="3200" dirty="0"/>
              <a:t> </a:t>
            </a:r>
            <a:r>
              <a:rPr lang="en-US" sz="3200" dirty="0" err="1"/>
              <a:t>terdiri</a:t>
            </a:r>
            <a:r>
              <a:rPr lang="en-US" sz="3200" dirty="0"/>
              <a:t> </a:t>
            </a:r>
            <a:r>
              <a:rPr lang="en-US" sz="3200" dirty="0" err="1"/>
              <a:t>dari</a:t>
            </a:r>
            <a:r>
              <a:rPr lang="en-US" sz="3200" dirty="0"/>
              <a:t> </a:t>
            </a:r>
            <a:r>
              <a:rPr lang="en-US" sz="3200" dirty="0" err="1"/>
              <a:t>berbagai</a:t>
            </a:r>
            <a:r>
              <a:rPr lang="en-US" sz="3200" dirty="0"/>
              <a:t> </a:t>
            </a:r>
            <a:r>
              <a:rPr lang="en-US" sz="3200" dirty="0" err="1"/>
              <a:t>tipe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848519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DE8D4-37E5-47F5-AF92-6F4EDF2CB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739498"/>
            <a:ext cx="8515350" cy="951191"/>
          </a:xfrm>
        </p:spPr>
        <p:txBody>
          <a:bodyPr>
            <a:normAutofit/>
          </a:bodyPr>
          <a:lstStyle/>
          <a:p>
            <a:r>
              <a:rPr lang="en-US" dirty="0"/>
              <a:t>Dictionary – </a:t>
            </a:r>
            <a:r>
              <a:rPr lang="en-US" i="1" dirty="0"/>
              <a:t>Accessing Values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FE9A5F5-7971-48FA-8C40-C3DF47AC42C5}"/>
              </a:ext>
            </a:extLst>
          </p:cNvPr>
          <p:cNvSpPr txBox="1">
            <a:spLocks/>
          </p:cNvSpPr>
          <p:nvPr/>
        </p:nvSpPr>
        <p:spPr>
          <a:xfrm>
            <a:off x="6287391" y="1495447"/>
            <a:ext cx="1753281" cy="5034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Output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04255C-E3CD-4230-94F5-D832271C9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594112"/>
            <a:ext cx="5658741" cy="844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6223C70-1246-4DD1-8920-AF32D129EC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5695" y="1998943"/>
            <a:ext cx="2895980" cy="879137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BB9D398-9D39-4121-A46A-62B6C194BB78}"/>
              </a:ext>
            </a:extLst>
          </p:cNvPr>
          <p:cNvSpPr txBox="1">
            <a:spLocks/>
          </p:cNvSpPr>
          <p:nvPr/>
        </p:nvSpPr>
        <p:spPr>
          <a:xfrm>
            <a:off x="628650" y="3040905"/>
            <a:ext cx="8564857" cy="84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Akan </a:t>
            </a:r>
            <a:r>
              <a:rPr lang="en-US" sz="2400" dirty="0" err="1"/>
              <a:t>terjadi</a:t>
            </a:r>
            <a:r>
              <a:rPr lang="en-US" sz="2400" dirty="0"/>
              <a:t> </a:t>
            </a:r>
            <a:r>
              <a:rPr lang="en-US" sz="2400" i="1" dirty="0"/>
              <a:t>error</a:t>
            </a:r>
            <a:r>
              <a:rPr lang="en-US" sz="2400" dirty="0"/>
              <a:t> </a:t>
            </a:r>
            <a:r>
              <a:rPr lang="en-US" sz="2400" dirty="0" err="1"/>
              <a:t>jika</a:t>
            </a:r>
            <a:r>
              <a:rPr lang="en-US" sz="2400" dirty="0"/>
              <a:t> </a:t>
            </a:r>
            <a:r>
              <a:rPr lang="en-US" sz="2400" dirty="0" err="1"/>
              <a:t>mengakses</a:t>
            </a:r>
            <a:r>
              <a:rPr lang="en-US" sz="2400" dirty="0"/>
              <a:t> data </a:t>
            </a:r>
            <a:r>
              <a:rPr lang="en-US" sz="2400" i="1" dirty="0"/>
              <a:t>key</a:t>
            </a:r>
            <a:r>
              <a:rPr lang="en-US" sz="2400" dirty="0"/>
              <a:t> yang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terdapat</a:t>
            </a:r>
            <a:r>
              <a:rPr lang="en-US" sz="2400" dirty="0"/>
              <a:t> di </a:t>
            </a:r>
            <a:r>
              <a:rPr lang="en-US" sz="2400" i="1" dirty="0"/>
              <a:t>dictionary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BD99926-E519-4283-9F2C-D69C0B4DE5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739" y="3885305"/>
            <a:ext cx="7206933" cy="74331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790DA8F-FF55-41E1-B022-38725ECA8A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4148" y="5038437"/>
            <a:ext cx="4060803" cy="1422923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AF90A81-263D-43BE-BA31-E181C7C94964}"/>
              </a:ext>
            </a:extLst>
          </p:cNvPr>
          <p:cNvSpPr txBox="1">
            <a:spLocks/>
          </p:cNvSpPr>
          <p:nvPr/>
        </p:nvSpPr>
        <p:spPr>
          <a:xfrm>
            <a:off x="754148" y="4568854"/>
            <a:ext cx="8564857" cy="5034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16656968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DE8D4-37E5-47F5-AF92-6F4EDF2CB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Dictionary – </a:t>
            </a:r>
            <a:r>
              <a:rPr lang="en-US" i="1" dirty="0"/>
              <a:t>Updating List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5CBABC9-E956-4470-968B-F485CFCBFA09}"/>
              </a:ext>
            </a:extLst>
          </p:cNvPr>
          <p:cNvSpPr txBox="1">
            <a:spLocks/>
          </p:cNvSpPr>
          <p:nvPr/>
        </p:nvSpPr>
        <p:spPr>
          <a:xfrm>
            <a:off x="628650" y="3429000"/>
            <a:ext cx="8515350" cy="9511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0099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Dictionary – </a:t>
            </a:r>
            <a:r>
              <a:rPr lang="en-US" i="1" dirty="0"/>
              <a:t>Delete List Element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72A148D-CCC5-40EA-A343-FF37E9EADD84}"/>
              </a:ext>
            </a:extLst>
          </p:cNvPr>
          <p:cNvSpPr txBox="1">
            <a:spLocks/>
          </p:cNvSpPr>
          <p:nvPr/>
        </p:nvSpPr>
        <p:spPr>
          <a:xfrm>
            <a:off x="5778939" y="1833922"/>
            <a:ext cx="1637431" cy="5486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/>
              <a:t>Output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51F637B-8513-4B7A-89CA-7D369219D67D}"/>
              </a:ext>
            </a:extLst>
          </p:cNvPr>
          <p:cNvSpPr txBox="1">
            <a:spLocks/>
          </p:cNvSpPr>
          <p:nvPr/>
        </p:nvSpPr>
        <p:spPr>
          <a:xfrm>
            <a:off x="5514817" y="4223176"/>
            <a:ext cx="1637431" cy="5486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/>
              <a:t>Output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282F13C-E778-4C08-818C-00C69D0A25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183" y="1794527"/>
            <a:ext cx="4877756" cy="135919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F5A45D6-0466-4136-A442-A96EB3DC41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8939" y="2319244"/>
            <a:ext cx="3027278" cy="73672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BEEDC9B-8885-4CAF-9DB6-47915C58DA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019" y="4380191"/>
            <a:ext cx="4758828" cy="142660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A064149-C23D-40FE-96FB-82AC01498B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86425" y="4678119"/>
            <a:ext cx="3457575" cy="127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5978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DE8D4-37E5-47F5-AF92-6F4EDF2CB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836280"/>
            <a:ext cx="8515350" cy="951191"/>
          </a:xfrm>
        </p:spPr>
        <p:txBody>
          <a:bodyPr>
            <a:normAutofit fontScale="90000"/>
          </a:bodyPr>
          <a:lstStyle/>
          <a:p>
            <a:r>
              <a:rPr lang="en-US" dirty="0"/>
              <a:t>Dictionary – </a:t>
            </a:r>
            <a:r>
              <a:rPr lang="en-US" i="1" dirty="0"/>
              <a:t>Built-in List Functions &amp; Methods</a:t>
            </a:r>
          </a:p>
        </p:txBody>
      </p:sp>
      <p:pic>
        <p:nvPicPr>
          <p:cNvPr id="4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C4C29256-DF4F-4928-B5E4-65137A6AF9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7763" y="1787471"/>
            <a:ext cx="5922553" cy="4771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130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DE8D4-37E5-47F5-AF92-6F4EDF2CB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Struktur</a:t>
            </a:r>
            <a:r>
              <a:rPr lang="en-US" dirty="0"/>
              <a:t> Data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0E6C263-8966-4CFA-BD14-D7E30FE59A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143" y="1641033"/>
            <a:ext cx="8564857" cy="5216967"/>
          </a:xfrm>
        </p:spPr>
        <p:txBody>
          <a:bodyPr>
            <a:normAutofit/>
          </a:bodyPr>
          <a:lstStyle/>
          <a:p>
            <a:r>
              <a:rPr lang="en-US" sz="3200" dirty="0"/>
              <a:t>4 </a:t>
            </a:r>
            <a:r>
              <a:rPr lang="en-US" sz="3200" dirty="0" err="1"/>
              <a:t>struktur</a:t>
            </a:r>
            <a:r>
              <a:rPr lang="en-US" sz="3200" dirty="0"/>
              <a:t> data yang </a:t>
            </a:r>
            <a:r>
              <a:rPr lang="en-US" sz="3200" dirty="0" err="1"/>
              <a:t>akan</a:t>
            </a:r>
            <a:r>
              <a:rPr lang="en-US" sz="3200" dirty="0"/>
              <a:t> </a:t>
            </a:r>
            <a:r>
              <a:rPr lang="en-US" sz="3200" dirty="0" err="1"/>
              <a:t>dibahas</a:t>
            </a:r>
            <a:r>
              <a:rPr lang="en-US" sz="3200" dirty="0"/>
              <a:t>:</a:t>
            </a:r>
          </a:p>
          <a:p>
            <a:pPr lvl="1"/>
            <a:r>
              <a:rPr lang="en-US" sz="2800" i="1" dirty="0"/>
              <a:t>List</a:t>
            </a:r>
          </a:p>
          <a:p>
            <a:pPr lvl="1"/>
            <a:r>
              <a:rPr lang="en-US" sz="2800" i="1" dirty="0"/>
              <a:t>Tuple</a:t>
            </a:r>
          </a:p>
          <a:p>
            <a:pPr lvl="1"/>
            <a:r>
              <a:rPr lang="en-US" sz="2800" i="1" dirty="0"/>
              <a:t>Dictionary</a:t>
            </a:r>
          </a:p>
          <a:p>
            <a:pPr lvl="1"/>
            <a:r>
              <a:rPr lang="en-US" sz="2800" i="1" dirty="0"/>
              <a:t>Set</a:t>
            </a:r>
          </a:p>
          <a:p>
            <a:r>
              <a:rPr lang="en-US" sz="3200" dirty="0" err="1"/>
              <a:t>Stuktur</a:t>
            </a:r>
            <a:r>
              <a:rPr lang="en-US" sz="3200" dirty="0"/>
              <a:t> </a:t>
            </a:r>
            <a:r>
              <a:rPr lang="id-ID" sz="3200" dirty="0"/>
              <a:t>data </a:t>
            </a:r>
            <a:r>
              <a:rPr lang="en-US" sz="3200" dirty="0"/>
              <a:t>yang paling </a:t>
            </a:r>
            <a:r>
              <a:rPr lang="en-US" sz="3200" dirty="0" err="1"/>
              <a:t>dasar</a:t>
            </a:r>
            <a:r>
              <a:rPr lang="en-US" sz="3200" dirty="0"/>
              <a:t> di </a:t>
            </a:r>
            <a:r>
              <a:rPr lang="en-US" sz="3200" dirty="0" err="1"/>
              <a:t>Pyt</a:t>
            </a:r>
            <a:r>
              <a:rPr lang="id-ID" sz="3200" dirty="0"/>
              <a:t>h</a:t>
            </a:r>
            <a:r>
              <a:rPr lang="en-US" sz="3200" dirty="0"/>
              <a:t>on </a:t>
            </a:r>
            <a:r>
              <a:rPr lang="en-US" sz="3200" dirty="0" err="1"/>
              <a:t>adalah</a:t>
            </a:r>
            <a:r>
              <a:rPr lang="en-US" sz="3200" dirty="0"/>
              <a:t> </a:t>
            </a:r>
            <a:r>
              <a:rPr lang="en-US" sz="3200" i="1" dirty="0"/>
              <a:t>sequence</a:t>
            </a:r>
          </a:p>
          <a:p>
            <a:r>
              <a:rPr lang="en-US" sz="3200" dirty="0" err="1"/>
              <a:t>Struktur</a:t>
            </a:r>
            <a:r>
              <a:rPr lang="en-US" sz="3200" dirty="0"/>
              <a:t> data </a:t>
            </a:r>
            <a:r>
              <a:rPr lang="en-US" sz="3200" dirty="0" err="1"/>
              <a:t>dapat</a:t>
            </a:r>
            <a:r>
              <a:rPr lang="en-US" sz="3200" dirty="0"/>
              <a:t> </a:t>
            </a:r>
            <a:r>
              <a:rPr lang="en-US" sz="3200" dirty="0" err="1"/>
              <a:t>melakukan</a:t>
            </a:r>
            <a:r>
              <a:rPr lang="en-US" sz="3200" dirty="0"/>
              <a:t> </a:t>
            </a:r>
            <a:r>
              <a:rPr lang="en-US" sz="3200" dirty="0" err="1"/>
              <a:t>penyimpanan</a:t>
            </a:r>
            <a:r>
              <a:rPr lang="en-US" sz="3200" dirty="0"/>
              <a:t>, </a:t>
            </a:r>
            <a:r>
              <a:rPr lang="en-US" sz="3200" dirty="0" err="1"/>
              <a:t>pengurutan</a:t>
            </a:r>
            <a:r>
              <a:rPr lang="en-US" sz="3200" dirty="0"/>
              <a:t>, </a:t>
            </a:r>
            <a:r>
              <a:rPr lang="en-US" sz="3200" dirty="0" err="1"/>
              <a:t>pengelompakan</a:t>
            </a:r>
            <a:r>
              <a:rPr lang="en-US" sz="3200" dirty="0"/>
              <a:t> dan </a:t>
            </a:r>
            <a:r>
              <a:rPr lang="en-US" sz="3200" dirty="0" err="1"/>
              <a:t>menampilkan</a:t>
            </a:r>
            <a:r>
              <a:rPr lang="en-US" sz="3200" dirty="0"/>
              <a:t> </a:t>
            </a:r>
            <a:r>
              <a:rPr lang="en-US" sz="3200" dirty="0" err="1"/>
              <a:t>suatu</a:t>
            </a:r>
            <a:r>
              <a:rPr lang="en-US" sz="3200" dirty="0"/>
              <a:t> data</a:t>
            </a:r>
          </a:p>
        </p:txBody>
      </p:sp>
    </p:spTree>
    <p:extLst>
      <p:ext uri="{BB962C8B-B14F-4D97-AF65-F5344CB8AC3E}">
        <p14:creationId xmlns:p14="http://schemas.microsoft.com/office/powerpoint/2010/main" val="13193561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DE8D4-37E5-47F5-AF92-6F4EDF2CB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2494" y="1859622"/>
            <a:ext cx="2496620" cy="2609636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Dictionary – </a:t>
            </a:r>
            <a:r>
              <a:rPr lang="en-US" sz="4000" i="1" dirty="0"/>
              <a:t>Built-in List Functions &amp; Methods</a:t>
            </a:r>
          </a:p>
        </p:txBody>
      </p:sp>
      <p:pic>
        <p:nvPicPr>
          <p:cNvPr id="4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E6877DCE-220E-4518-8FF7-C567776D2C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3907" y="996592"/>
            <a:ext cx="4503394" cy="5522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0675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DE8D4-37E5-47F5-AF92-6F4EDF2CB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739498"/>
            <a:ext cx="8515350" cy="951191"/>
          </a:xfrm>
        </p:spPr>
        <p:txBody>
          <a:bodyPr>
            <a:normAutofit/>
          </a:bodyPr>
          <a:lstStyle/>
          <a:p>
            <a:r>
              <a:rPr lang="en-US" dirty="0"/>
              <a:t>Dictionary – </a:t>
            </a:r>
            <a:r>
              <a:rPr lang="en-US" dirty="0" err="1"/>
              <a:t>Contoh</a:t>
            </a:r>
            <a:r>
              <a:rPr lang="en-US" dirty="0"/>
              <a:t> Program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8A98818-1072-4E62-BC3E-D417876D769D}"/>
              </a:ext>
            </a:extLst>
          </p:cNvPr>
          <p:cNvGrpSpPr/>
          <p:nvPr/>
        </p:nvGrpSpPr>
        <p:grpSpPr>
          <a:xfrm>
            <a:off x="628650" y="1690689"/>
            <a:ext cx="6648450" cy="4856441"/>
            <a:chOff x="628650" y="1690689"/>
            <a:chExt cx="6648450" cy="4856441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F749706-4550-488F-A1D9-60C9B12ED0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8650" y="1690689"/>
              <a:ext cx="6648450" cy="2905125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BD6D5B26-92BD-4441-BA15-31DA519B3C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8650" y="4546880"/>
              <a:ext cx="6162675" cy="20002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889576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DE8D4-37E5-47F5-AF92-6F4EDF2CB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739498"/>
            <a:ext cx="8515350" cy="951191"/>
          </a:xfrm>
        </p:spPr>
        <p:txBody>
          <a:bodyPr>
            <a:normAutofit/>
          </a:bodyPr>
          <a:lstStyle/>
          <a:p>
            <a:r>
              <a:rPr lang="en-US" dirty="0"/>
              <a:t>Dictionary – </a:t>
            </a:r>
            <a:r>
              <a:rPr lang="en-US" dirty="0" err="1"/>
              <a:t>Contoh</a:t>
            </a:r>
            <a:r>
              <a:rPr lang="en-US" dirty="0"/>
              <a:t> Program Output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6D2F11-6136-4D8F-B5AF-1E7EC63D92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137" y="2266950"/>
            <a:ext cx="6943725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7369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DE8D4-37E5-47F5-AF92-6F4EDF2CB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739498"/>
            <a:ext cx="8515350" cy="951191"/>
          </a:xfrm>
        </p:spPr>
        <p:txBody>
          <a:bodyPr>
            <a:normAutofit/>
          </a:bodyPr>
          <a:lstStyle/>
          <a:p>
            <a:r>
              <a:rPr lang="en-US" dirty="0"/>
              <a:t>Dictionary – </a:t>
            </a:r>
            <a:r>
              <a:rPr lang="en-US" dirty="0" err="1"/>
              <a:t>Contoh</a:t>
            </a:r>
            <a:r>
              <a:rPr lang="en-US" dirty="0"/>
              <a:t> Program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356403-E32B-44F9-9EBC-5281251B38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442" y="1690689"/>
            <a:ext cx="6610350" cy="23431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5FF2137-681A-4F0F-A981-9B22E132F8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047" y="4173166"/>
            <a:ext cx="65532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6087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DE8D4-37E5-47F5-AF92-6F4EDF2CB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Lab Session – Dictionaries 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E9BE7FF-2B85-490F-8858-14800C0211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7522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5856871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DE8D4-37E5-47F5-AF92-6F4EDF2CB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Struktur</a:t>
            </a:r>
            <a:r>
              <a:rPr lang="en-US" dirty="0"/>
              <a:t> Data - </a:t>
            </a:r>
            <a:r>
              <a:rPr lang="en-US" i="1" dirty="0"/>
              <a:t>Set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6E34143-9468-4D88-8D51-F5E709ED2D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94443"/>
            <a:ext cx="8422883" cy="2587140"/>
          </a:xfrm>
        </p:spPr>
        <p:txBody>
          <a:bodyPr>
            <a:normAutofit fontScale="85000" lnSpcReduction="10000"/>
          </a:bodyPr>
          <a:lstStyle/>
          <a:p>
            <a:r>
              <a:rPr lang="en-US" sz="3200" dirty="0" err="1"/>
              <a:t>Bersifat</a:t>
            </a:r>
            <a:r>
              <a:rPr lang="en-US" sz="3200" i="1" dirty="0"/>
              <a:t> unique. </a:t>
            </a:r>
            <a:r>
              <a:rPr lang="en-US" sz="3200" dirty="0" err="1"/>
              <a:t>Apabila</a:t>
            </a:r>
            <a:r>
              <a:rPr lang="en-US" sz="3200" dirty="0"/>
              <a:t> </a:t>
            </a:r>
            <a:r>
              <a:rPr lang="en-US" sz="3200" dirty="0" err="1"/>
              <a:t>menginput</a:t>
            </a:r>
            <a:r>
              <a:rPr lang="en-US" sz="3200" dirty="0"/>
              <a:t> </a:t>
            </a:r>
            <a:r>
              <a:rPr lang="en-US" sz="3200" dirty="0" err="1"/>
              <a:t>sebuah</a:t>
            </a:r>
            <a:r>
              <a:rPr lang="en-US" sz="3200" dirty="0"/>
              <a:t> </a:t>
            </a:r>
            <a:r>
              <a:rPr lang="en-US" sz="3200" dirty="0" err="1"/>
              <a:t>nilai</a:t>
            </a:r>
            <a:r>
              <a:rPr lang="en-US" sz="3200" dirty="0"/>
              <a:t> yang </a:t>
            </a:r>
            <a:r>
              <a:rPr lang="en-US" sz="3200" dirty="0" err="1"/>
              <a:t>sama</a:t>
            </a:r>
            <a:r>
              <a:rPr lang="en-US" sz="3200" dirty="0"/>
              <a:t> pada </a:t>
            </a:r>
            <a:r>
              <a:rPr lang="en-US" sz="3200" b="1" dirty="0"/>
              <a:t>set</a:t>
            </a:r>
            <a:r>
              <a:rPr lang="en-US" sz="3200" dirty="0"/>
              <a:t>, </a:t>
            </a:r>
            <a:r>
              <a:rPr lang="en-US" sz="3200" dirty="0" err="1"/>
              <a:t>maka</a:t>
            </a:r>
            <a:r>
              <a:rPr lang="en-US" sz="3200" dirty="0"/>
              <a:t> salah </a:t>
            </a:r>
            <a:r>
              <a:rPr lang="en-US" sz="3200" dirty="0" err="1"/>
              <a:t>satu</a:t>
            </a:r>
            <a:r>
              <a:rPr lang="en-US" sz="3200" dirty="0"/>
              <a:t> </a:t>
            </a:r>
            <a:r>
              <a:rPr lang="en-US" sz="3200" dirty="0" err="1"/>
              <a:t>akan</a:t>
            </a:r>
            <a:r>
              <a:rPr lang="en-US" sz="3200" dirty="0"/>
              <a:t> di</a:t>
            </a:r>
            <a:r>
              <a:rPr lang="id-ID" sz="3200" dirty="0"/>
              <a:t>-</a:t>
            </a:r>
            <a:r>
              <a:rPr lang="en-US" sz="3200" i="1" dirty="0"/>
              <a:t>replace</a:t>
            </a:r>
            <a:r>
              <a:rPr lang="en-US" sz="3200" dirty="0"/>
              <a:t> </a:t>
            </a:r>
          </a:p>
          <a:p>
            <a:r>
              <a:rPr lang="en-US" sz="3200" b="1" dirty="0"/>
              <a:t>Unordered</a:t>
            </a:r>
          </a:p>
          <a:p>
            <a:r>
              <a:rPr lang="en-US" sz="3200" b="1" dirty="0"/>
              <a:t>Unindexed – </a:t>
            </a:r>
            <a:r>
              <a:rPr lang="en-US" sz="3200" dirty="0" err="1"/>
              <a:t>tidak</a:t>
            </a:r>
            <a:r>
              <a:rPr lang="en-US" sz="3200" dirty="0"/>
              <a:t> </a:t>
            </a:r>
            <a:r>
              <a:rPr lang="en-US" sz="3200" dirty="0" err="1"/>
              <a:t>ada</a:t>
            </a:r>
            <a:r>
              <a:rPr lang="en-US" sz="3200" dirty="0"/>
              <a:t> </a:t>
            </a:r>
            <a:r>
              <a:rPr lang="en-US" sz="3200" dirty="0" err="1"/>
              <a:t>indeks</a:t>
            </a:r>
            <a:r>
              <a:rPr lang="en-US" sz="3200" dirty="0"/>
              <a:t> yang </a:t>
            </a:r>
            <a:r>
              <a:rPr lang="en-US" sz="3200" dirty="0" err="1"/>
              <a:t>dilampirkan</a:t>
            </a:r>
            <a:endParaRPr lang="en-US" sz="3200" dirty="0"/>
          </a:p>
          <a:p>
            <a:r>
              <a:rPr lang="en-US" sz="3200" b="1" dirty="0"/>
              <a:t>Immutable </a:t>
            </a:r>
            <a:r>
              <a:rPr lang="en-US" sz="3200" dirty="0"/>
              <a:t>– </a:t>
            </a:r>
            <a:r>
              <a:rPr lang="en-US" sz="3200" dirty="0" err="1"/>
              <a:t>Elemen-elemen</a:t>
            </a:r>
            <a:r>
              <a:rPr lang="en-US" sz="3200" dirty="0"/>
              <a:t> </a:t>
            </a:r>
            <a:r>
              <a:rPr lang="en-US" sz="3200" dirty="0" err="1"/>
              <a:t>dalam</a:t>
            </a:r>
            <a:r>
              <a:rPr lang="en-US" sz="3200" dirty="0"/>
              <a:t> set </a:t>
            </a:r>
            <a:r>
              <a:rPr lang="en-US" sz="3200" dirty="0" err="1"/>
              <a:t>tidak</a:t>
            </a:r>
            <a:r>
              <a:rPr lang="en-US" sz="3200" dirty="0"/>
              <a:t> </a:t>
            </a:r>
            <a:r>
              <a:rPr lang="en-US" sz="3200" dirty="0" err="1"/>
              <a:t>bisa</a:t>
            </a:r>
            <a:r>
              <a:rPr lang="en-US" sz="3200" dirty="0"/>
              <a:t> </a:t>
            </a:r>
            <a:r>
              <a:rPr lang="en-US" sz="3200" dirty="0" err="1"/>
              <a:t>dirubah</a:t>
            </a:r>
            <a:r>
              <a:rPr lang="en-US" sz="3200" dirty="0"/>
              <a:t>, </a:t>
            </a:r>
            <a:r>
              <a:rPr lang="en-US" sz="3200" dirty="0" err="1"/>
              <a:t>namun</a:t>
            </a:r>
            <a:r>
              <a:rPr lang="en-US" sz="3200" dirty="0"/>
              <a:t> </a:t>
            </a:r>
            <a:r>
              <a:rPr lang="en-US" sz="3200" i="1" dirty="0"/>
              <a:t>set</a:t>
            </a:r>
            <a:r>
              <a:rPr lang="en-US" sz="3200" b="1" dirty="0"/>
              <a:t> </a:t>
            </a:r>
            <a:r>
              <a:rPr lang="en-US" sz="3200" dirty="0" err="1"/>
              <a:t>secara</a:t>
            </a:r>
            <a:r>
              <a:rPr lang="en-US" sz="3200" dirty="0"/>
              <a:t> </a:t>
            </a:r>
            <a:r>
              <a:rPr lang="en-US" sz="3200" dirty="0" err="1"/>
              <a:t>keseluruhan</a:t>
            </a:r>
            <a:r>
              <a:rPr lang="en-US" sz="3200" dirty="0"/>
              <a:t> </a:t>
            </a:r>
            <a:r>
              <a:rPr lang="en-US" sz="3200" dirty="0" err="1"/>
              <a:t>dapat</a:t>
            </a:r>
            <a:r>
              <a:rPr lang="en-US" sz="3200" dirty="0"/>
              <a:t> </a:t>
            </a:r>
            <a:r>
              <a:rPr lang="en-US" sz="3200" dirty="0" err="1"/>
              <a:t>dirubah</a:t>
            </a:r>
            <a:endParaRPr lang="en-US" sz="3200" b="1" dirty="0"/>
          </a:p>
        </p:txBody>
      </p:sp>
      <p:pic>
        <p:nvPicPr>
          <p:cNvPr id="5" name="Picture 4" descr="A picture containing screenshot&#10;&#10;Description generated with high confidence">
            <a:extLst>
              <a:ext uri="{FF2B5EF4-FFF2-40B4-BE49-F238E27FC236}">
                <a16:creationId xmlns:a16="http://schemas.microsoft.com/office/drawing/2014/main" id="{F1377456-90A7-4E75-A909-15C1F2C1DC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648" y="4122129"/>
            <a:ext cx="5900009" cy="143403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6285254-CB75-48B5-AB81-0BE78E8306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3862" y="5988143"/>
            <a:ext cx="4352925" cy="59055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9DA6AAD-B9B5-4518-9F98-87D8856BE4E2}"/>
              </a:ext>
            </a:extLst>
          </p:cNvPr>
          <p:cNvSpPr txBox="1">
            <a:spLocks/>
          </p:cNvSpPr>
          <p:nvPr/>
        </p:nvSpPr>
        <p:spPr>
          <a:xfrm>
            <a:off x="1267369" y="5691882"/>
            <a:ext cx="1637431" cy="445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8030339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DE8D4-37E5-47F5-AF92-6F4EDF2CB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Set – </a:t>
            </a:r>
            <a:r>
              <a:rPr lang="en-US" i="1" dirty="0"/>
              <a:t>Accessing Values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116EDEE-0545-49E6-BA45-C316FDE01379}"/>
              </a:ext>
            </a:extLst>
          </p:cNvPr>
          <p:cNvSpPr txBox="1">
            <a:spLocks/>
          </p:cNvSpPr>
          <p:nvPr/>
        </p:nvSpPr>
        <p:spPr>
          <a:xfrm>
            <a:off x="7170826" y="1275907"/>
            <a:ext cx="1848896" cy="610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Output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3BC9B26-DC76-4BB5-8584-99288F238D27}"/>
              </a:ext>
            </a:extLst>
          </p:cNvPr>
          <p:cNvSpPr txBox="1">
            <a:spLocks/>
          </p:cNvSpPr>
          <p:nvPr/>
        </p:nvSpPr>
        <p:spPr>
          <a:xfrm>
            <a:off x="226822" y="1727239"/>
            <a:ext cx="6775574" cy="21136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bisa</a:t>
            </a:r>
            <a:r>
              <a:rPr lang="en-US" sz="2400" dirty="0"/>
              <a:t> </a:t>
            </a:r>
            <a:r>
              <a:rPr lang="en-US" sz="2400" dirty="0" err="1"/>
              <a:t>mengakses</a:t>
            </a:r>
            <a:r>
              <a:rPr lang="en-US" sz="2400" dirty="0"/>
              <a:t> </a:t>
            </a:r>
            <a:r>
              <a:rPr lang="en-US" sz="2400" i="1" dirty="0"/>
              <a:t>individual value </a:t>
            </a:r>
            <a:r>
              <a:rPr lang="en-US" sz="2400" dirty="0"/>
              <a:t> </a:t>
            </a:r>
            <a:r>
              <a:rPr lang="en-US" sz="2400" dirty="0" err="1"/>
              <a:t>suatu</a:t>
            </a:r>
            <a:r>
              <a:rPr lang="en-US" sz="2400" dirty="0"/>
              <a:t> set. </a:t>
            </a:r>
            <a:r>
              <a:rPr lang="en-US" sz="2400" dirty="0" err="1"/>
              <a:t>Hanya</a:t>
            </a:r>
            <a:r>
              <a:rPr lang="en-US" sz="2400" dirty="0"/>
              <a:t> </a:t>
            </a:r>
            <a:r>
              <a:rPr lang="en-US" sz="2400" dirty="0" err="1"/>
              <a:t>bisa</a:t>
            </a:r>
            <a:r>
              <a:rPr lang="en-US" sz="2400" dirty="0"/>
              <a:t> </a:t>
            </a:r>
            <a:r>
              <a:rPr lang="en-US" sz="2400" dirty="0" err="1"/>
              <a:t>mengakses</a:t>
            </a:r>
            <a:r>
              <a:rPr lang="en-US" sz="2400" dirty="0"/>
              <a:t> </a:t>
            </a:r>
            <a:r>
              <a:rPr lang="en-US" sz="2400" dirty="0" err="1"/>
              <a:t>keseluruhan</a:t>
            </a:r>
            <a:r>
              <a:rPr lang="en-US" sz="2400" dirty="0"/>
              <a:t> </a:t>
            </a:r>
            <a:r>
              <a:rPr lang="en-US" sz="2400" dirty="0" err="1"/>
              <a:t>elemen</a:t>
            </a:r>
            <a:r>
              <a:rPr lang="en-US" sz="2400" dirty="0"/>
              <a:t>. </a:t>
            </a:r>
            <a:r>
              <a:rPr lang="en-US" sz="2400" dirty="0" err="1"/>
              <a:t>Mendapatkan</a:t>
            </a:r>
            <a:r>
              <a:rPr lang="en-US" sz="2400" dirty="0"/>
              <a:t> </a:t>
            </a:r>
            <a:r>
              <a:rPr lang="en-US" sz="2400" i="1" dirty="0"/>
              <a:t>individual element </a:t>
            </a:r>
            <a:r>
              <a:rPr lang="en-US" sz="2400" i="1" dirty="0" err="1"/>
              <a:t>dengan</a:t>
            </a:r>
            <a:r>
              <a:rPr lang="en-US" sz="2400" i="1" dirty="0"/>
              <a:t> </a:t>
            </a:r>
            <a:r>
              <a:rPr lang="en-US" sz="2400" i="1" dirty="0" err="1"/>
              <a:t>menggunakan</a:t>
            </a:r>
            <a:r>
              <a:rPr lang="en-US" sz="2400" i="1" dirty="0"/>
              <a:t> looping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FB7B9D9-5729-435C-B6AF-6BDFD2B50E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367" y="3429000"/>
            <a:ext cx="6570485" cy="111008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D7F40D0-63BD-45C0-8951-959FA779F9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0826" y="1907677"/>
            <a:ext cx="1643807" cy="3395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1050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DE8D4-37E5-47F5-AF92-6F4EDF2CB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– </a:t>
            </a:r>
            <a:r>
              <a:rPr lang="en-US" i="1" dirty="0"/>
              <a:t>Adding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6BDC710-B110-4634-AE49-D7C284C12632}"/>
              </a:ext>
            </a:extLst>
          </p:cNvPr>
          <p:cNvSpPr txBox="1">
            <a:spLocks/>
          </p:cNvSpPr>
          <p:nvPr/>
        </p:nvSpPr>
        <p:spPr>
          <a:xfrm>
            <a:off x="628650" y="3523709"/>
            <a:ext cx="8515350" cy="9511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0099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Set – </a:t>
            </a:r>
            <a:r>
              <a:rPr lang="en-US" i="1" dirty="0"/>
              <a:t>Removing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C9CD6B8-2652-41B4-B7E7-D89ADF5E6AB8}"/>
              </a:ext>
            </a:extLst>
          </p:cNvPr>
          <p:cNvSpPr txBox="1">
            <a:spLocks/>
          </p:cNvSpPr>
          <p:nvPr/>
        </p:nvSpPr>
        <p:spPr>
          <a:xfrm>
            <a:off x="628650" y="2605218"/>
            <a:ext cx="1637431" cy="34110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Output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856FECC-DA2F-436E-8B70-CECC0BEC074B}"/>
              </a:ext>
            </a:extLst>
          </p:cNvPr>
          <p:cNvSpPr txBox="1">
            <a:spLocks/>
          </p:cNvSpPr>
          <p:nvPr/>
        </p:nvSpPr>
        <p:spPr>
          <a:xfrm>
            <a:off x="628650" y="4421462"/>
            <a:ext cx="8153843" cy="219861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/>
              <a:t>Ada </a:t>
            </a:r>
            <a:r>
              <a:rPr lang="en-US" sz="3200" dirty="0" err="1"/>
              <a:t>beberapa</a:t>
            </a:r>
            <a:r>
              <a:rPr lang="en-US" sz="3200" dirty="0"/>
              <a:t> </a:t>
            </a:r>
            <a:r>
              <a:rPr lang="en-US" sz="3200" dirty="0" err="1"/>
              <a:t>cara</a:t>
            </a:r>
            <a:r>
              <a:rPr lang="en-US" sz="3200" dirty="0"/>
              <a:t> yang </a:t>
            </a:r>
            <a:r>
              <a:rPr lang="en-US" sz="3200" dirty="0" err="1"/>
              <a:t>digunakan</a:t>
            </a:r>
            <a:r>
              <a:rPr lang="en-US" sz="3200" dirty="0"/>
              <a:t> </a:t>
            </a:r>
            <a:r>
              <a:rPr lang="en-US" sz="3200" dirty="0" err="1"/>
              <a:t>untuk</a:t>
            </a:r>
            <a:r>
              <a:rPr lang="en-US" sz="3200" dirty="0"/>
              <a:t> </a:t>
            </a:r>
            <a:r>
              <a:rPr lang="en-US" sz="3200" dirty="0" err="1"/>
              <a:t>menghapus</a:t>
            </a:r>
            <a:r>
              <a:rPr lang="en-US" sz="3200" dirty="0"/>
              <a:t> data di set</a:t>
            </a:r>
            <a:r>
              <a:rPr lang="en-US" sz="3200" b="1" dirty="0"/>
              <a:t>:</a:t>
            </a:r>
          </a:p>
          <a:p>
            <a:pPr marL="514350" indent="-514350">
              <a:buAutoNum type="arabicPeriod"/>
            </a:pPr>
            <a:r>
              <a:rPr lang="en-US" sz="2900" dirty="0">
                <a:latin typeface="Consolas" panose="020B0609020204030204" pitchFamily="49" charset="0"/>
              </a:rPr>
              <a:t>remove()</a:t>
            </a:r>
            <a:r>
              <a:rPr lang="en-US" sz="3200" dirty="0"/>
              <a:t> – </a:t>
            </a:r>
            <a:r>
              <a:rPr lang="en-US" sz="3200" dirty="0" err="1"/>
              <a:t>menghapus</a:t>
            </a:r>
            <a:r>
              <a:rPr lang="en-US" sz="3200" dirty="0"/>
              <a:t> </a:t>
            </a:r>
            <a:r>
              <a:rPr lang="en-US" sz="3200" dirty="0" err="1"/>
              <a:t>suatu</a:t>
            </a:r>
            <a:r>
              <a:rPr lang="en-US" sz="3200" dirty="0"/>
              <a:t> data pada </a:t>
            </a:r>
            <a:r>
              <a:rPr lang="en-US" sz="3200" i="1" dirty="0"/>
              <a:t>set</a:t>
            </a:r>
            <a:r>
              <a:rPr lang="en-US" sz="3200" dirty="0"/>
              <a:t>. </a:t>
            </a:r>
            <a:r>
              <a:rPr lang="en-US" sz="3200" dirty="0" err="1"/>
              <a:t>Terjadi</a:t>
            </a:r>
            <a:r>
              <a:rPr lang="en-US" sz="3200" dirty="0"/>
              <a:t> </a:t>
            </a:r>
            <a:r>
              <a:rPr lang="en-US" sz="3200" i="1" dirty="0"/>
              <a:t>error</a:t>
            </a:r>
            <a:r>
              <a:rPr lang="en-US" sz="3200" dirty="0"/>
              <a:t> </a:t>
            </a:r>
            <a:r>
              <a:rPr lang="en-US" sz="3200" dirty="0" err="1"/>
              <a:t>jika</a:t>
            </a:r>
            <a:r>
              <a:rPr lang="en-US" sz="3200" dirty="0"/>
              <a:t> data yang </a:t>
            </a:r>
            <a:r>
              <a:rPr lang="en-US" sz="3200" dirty="0" err="1"/>
              <a:t>ingin</a:t>
            </a:r>
            <a:r>
              <a:rPr lang="en-US" sz="3200" dirty="0"/>
              <a:t> </a:t>
            </a:r>
            <a:r>
              <a:rPr lang="en-US" sz="3200" dirty="0" err="1"/>
              <a:t>dihapus</a:t>
            </a:r>
            <a:r>
              <a:rPr lang="en-US" sz="3200" dirty="0"/>
              <a:t> </a:t>
            </a:r>
            <a:r>
              <a:rPr lang="en-US" sz="3200" dirty="0" err="1"/>
              <a:t>tidak</a:t>
            </a:r>
            <a:r>
              <a:rPr lang="en-US" sz="3200" dirty="0"/>
              <a:t> </a:t>
            </a:r>
            <a:r>
              <a:rPr lang="en-US" sz="3200" dirty="0" err="1"/>
              <a:t>terdapat</a:t>
            </a:r>
            <a:r>
              <a:rPr lang="en-US" sz="3200" dirty="0"/>
              <a:t> di </a:t>
            </a:r>
            <a:r>
              <a:rPr lang="en-US" sz="3200" i="1" dirty="0"/>
              <a:t>set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sz="2900" dirty="0">
                <a:latin typeface="Consolas" panose="020B0609020204030204" pitchFamily="49" charset="0"/>
              </a:rPr>
              <a:t>discard()</a:t>
            </a:r>
            <a:r>
              <a:rPr lang="en-US" sz="3200" b="1" dirty="0"/>
              <a:t> - </a:t>
            </a:r>
            <a:r>
              <a:rPr lang="en-US" sz="3200" dirty="0" err="1"/>
              <a:t>menghapus</a:t>
            </a:r>
            <a:r>
              <a:rPr lang="en-US" sz="3200" dirty="0"/>
              <a:t> </a:t>
            </a:r>
            <a:r>
              <a:rPr lang="en-US" sz="3200" dirty="0" err="1"/>
              <a:t>suatu</a:t>
            </a:r>
            <a:r>
              <a:rPr lang="en-US" sz="3200" dirty="0"/>
              <a:t> data pada </a:t>
            </a:r>
            <a:r>
              <a:rPr lang="en-US" sz="3200" i="1" dirty="0"/>
              <a:t>set</a:t>
            </a:r>
            <a:r>
              <a:rPr lang="en-US" sz="3200" dirty="0"/>
              <a:t>. </a:t>
            </a:r>
            <a:r>
              <a:rPr lang="en-US" sz="3200" dirty="0" err="1"/>
              <a:t>Tidak</a:t>
            </a:r>
            <a:r>
              <a:rPr lang="en-US" sz="3200" dirty="0"/>
              <a:t> </a:t>
            </a:r>
            <a:r>
              <a:rPr lang="en-US" sz="3200" dirty="0" err="1"/>
              <a:t>akan</a:t>
            </a:r>
            <a:r>
              <a:rPr lang="en-US" sz="3200" dirty="0"/>
              <a:t> </a:t>
            </a:r>
            <a:r>
              <a:rPr lang="en-US" sz="3200" dirty="0" err="1"/>
              <a:t>terjadi</a:t>
            </a:r>
            <a:r>
              <a:rPr lang="en-US" sz="3200" dirty="0"/>
              <a:t> </a:t>
            </a:r>
            <a:r>
              <a:rPr lang="en-US" sz="3200" i="1" dirty="0"/>
              <a:t>error</a:t>
            </a:r>
            <a:r>
              <a:rPr lang="en-US" sz="3200" dirty="0"/>
              <a:t> </a:t>
            </a:r>
            <a:r>
              <a:rPr lang="en-US" sz="3200" dirty="0" err="1"/>
              <a:t>jika</a:t>
            </a:r>
            <a:r>
              <a:rPr lang="en-US" sz="3200" dirty="0"/>
              <a:t> data yang </a:t>
            </a:r>
            <a:r>
              <a:rPr lang="en-US" sz="3200" dirty="0" err="1"/>
              <a:t>ingin</a:t>
            </a:r>
            <a:r>
              <a:rPr lang="en-US" sz="3200" dirty="0"/>
              <a:t> </a:t>
            </a:r>
            <a:r>
              <a:rPr lang="en-US" sz="3200" dirty="0" err="1"/>
              <a:t>dihapus</a:t>
            </a:r>
            <a:r>
              <a:rPr lang="en-US" sz="3200" dirty="0"/>
              <a:t> </a:t>
            </a:r>
            <a:r>
              <a:rPr lang="en-US" sz="3200" dirty="0" err="1"/>
              <a:t>tidak</a:t>
            </a:r>
            <a:r>
              <a:rPr lang="en-US" sz="3200" dirty="0"/>
              <a:t> </a:t>
            </a:r>
            <a:r>
              <a:rPr lang="en-US" sz="3200" dirty="0" err="1"/>
              <a:t>terdapat</a:t>
            </a:r>
            <a:r>
              <a:rPr lang="en-US" sz="3200" dirty="0"/>
              <a:t> di </a:t>
            </a:r>
            <a:r>
              <a:rPr lang="en-US" sz="3200" i="1" dirty="0"/>
              <a:t>set</a:t>
            </a:r>
            <a:r>
              <a:rPr lang="en-US" sz="3200" dirty="0"/>
              <a:t> </a:t>
            </a:r>
          </a:p>
          <a:p>
            <a:pPr marL="514350" indent="-514350">
              <a:buAutoNum type="arabicPeriod"/>
            </a:pPr>
            <a:r>
              <a:rPr lang="en-US" sz="2900" dirty="0">
                <a:latin typeface="Consolas" panose="020B0609020204030204" pitchFamily="49" charset="0"/>
              </a:rPr>
              <a:t>pop()</a:t>
            </a:r>
            <a:r>
              <a:rPr lang="en-US" sz="3200" dirty="0"/>
              <a:t> -  data </a:t>
            </a:r>
            <a:r>
              <a:rPr lang="en-US" sz="3200" dirty="0" err="1"/>
              <a:t>pertama</a:t>
            </a:r>
            <a:r>
              <a:rPr lang="en-US" sz="3200" dirty="0"/>
              <a:t> </a:t>
            </a:r>
            <a:r>
              <a:rPr lang="en-US" sz="3200" dirty="0" err="1"/>
              <a:t>dari</a:t>
            </a:r>
            <a:r>
              <a:rPr lang="en-US" sz="3200" dirty="0"/>
              <a:t> </a:t>
            </a:r>
            <a:r>
              <a:rPr lang="en-US" sz="3200" i="1" dirty="0"/>
              <a:t>set</a:t>
            </a:r>
            <a:r>
              <a:rPr lang="en-US" sz="3200" dirty="0"/>
              <a:t> </a:t>
            </a:r>
            <a:r>
              <a:rPr lang="en-US" sz="3200" dirty="0" err="1"/>
              <a:t>akan</a:t>
            </a:r>
            <a:r>
              <a:rPr lang="en-US" sz="3200" dirty="0"/>
              <a:t> </a:t>
            </a:r>
            <a:r>
              <a:rPr lang="en-US" sz="3200" dirty="0" err="1"/>
              <a:t>dihapus</a:t>
            </a:r>
            <a:endParaRPr lang="en-US" sz="3200" dirty="0"/>
          </a:p>
          <a:p>
            <a:pPr marL="0" indent="0">
              <a:buNone/>
            </a:pPr>
            <a:endParaRPr lang="en-US" sz="32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DED433-F102-46C7-BC07-375C2F1B49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624497"/>
            <a:ext cx="4533900" cy="81204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AC6AB2A-9E71-4ABE-8EA8-43B75A0DDD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2940471"/>
            <a:ext cx="4985034" cy="259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96011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DE8D4-37E5-47F5-AF92-6F4EDF2CB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Lab Session – Sets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E9BE7FF-2B85-490F-8858-14800C0211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7522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83263905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CF837-FAD0-4925-9B7D-4D5DA5D7C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Referensi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77A71-4F7D-41D4-9241-F563F7E78B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https://courses.cognitiveclass.ai</a:t>
            </a:r>
          </a:p>
          <a:p>
            <a:r>
              <a:rPr lang="en-US" dirty="0"/>
              <a:t>Mueller, John Paul. </a:t>
            </a:r>
            <a:r>
              <a:rPr lang="en-US" i="1" dirty="0"/>
              <a:t>Beginning Programming with Python for Dummies</a:t>
            </a:r>
            <a:r>
              <a:rPr lang="en-US" dirty="0"/>
              <a:t>, John Wiley &amp; Sons, Incorporated, 2014</a:t>
            </a:r>
          </a:p>
          <a:p>
            <a:r>
              <a:rPr lang="en-US" dirty="0" err="1"/>
              <a:t>Deitel</a:t>
            </a:r>
            <a:r>
              <a:rPr lang="en-US" dirty="0"/>
              <a:t>. </a:t>
            </a:r>
            <a:r>
              <a:rPr lang="en-US" i="1" dirty="0"/>
              <a:t>How to program Python</a:t>
            </a:r>
            <a:endParaRPr lang="en-US" dirty="0"/>
          </a:p>
          <a:p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https://www.petanikode.com</a:t>
            </a:r>
            <a:endParaRPr lang="en-US" dirty="0"/>
          </a:p>
          <a:p>
            <a:r>
              <a:rPr lang="en-US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https://www.tutorialspoint.com/python</a:t>
            </a:r>
            <a:endParaRPr lang="en-US" dirty="0"/>
          </a:p>
          <a:p>
            <a:r>
              <a:rPr lang="en-US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https://developers.google.com/edu/python/lists</a:t>
            </a:r>
            <a:endParaRPr lang="en-US" dirty="0"/>
          </a:p>
          <a:p>
            <a:r>
              <a:rPr lang="en-US" dirty="0"/>
              <a:t>https://hiwijaya.com/</a:t>
            </a:r>
          </a:p>
          <a:p>
            <a:r>
              <a:rPr lang="en-US" dirty="0"/>
              <a:t>https://www.pythonindo.com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137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DE8D4-37E5-47F5-AF92-6F4EDF2CB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Struktur</a:t>
            </a:r>
            <a:r>
              <a:rPr lang="en-US" dirty="0"/>
              <a:t> Data - </a:t>
            </a:r>
            <a:r>
              <a:rPr lang="en-US" i="1" dirty="0"/>
              <a:t>List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96CCE9D-6CDD-4213-BD2C-729C99812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143" y="1812316"/>
            <a:ext cx="8564857" cy="2721935"/>
          </a:xfrm>
        </p:spPr>
        <p:txBody>
          <a:bodyPr>
            <a:normAutofit/>
          </a:bodyPr>
          <a:lstStyle/>
          <a:p>
            <a:r>
              <a:rPr lang="en-US" sz="3200" dirty="0"/>
              <a:t>List </a:t>
            </a:r>
            <a:r>
              <a:rPr lang="en-US" sz="3200" dirty="0" err="1"/>
              <a:t>merupakan</a:t>
            </a:r>
            <a:r>
              <a:rPr lang="en-US" sz="3200" dirty="0"/>
              <a:t> </a:t>
            </a:r>
            <a:r>
              <a:rPr lang="en-US" sz="3200" dirty="0" err="1"/>
              <a:t>struktur</a:t>
            </a:r>
            <a:r>
              <a:rPr lang="en-US" sz="3200" dirty="0"/>
              <a:t> data </a:t>
            </a:r>
            <a:r>
              <a:rPr lang="en-US" sz="3200" dirty="0" err="1"/>
              <a:t>pada</a:t>
            </a:r>
            <a:r>
              <a:rPr lang="en-US" sz="3200" dirty="0"/>
              <a:t> Python yang </a:t>
            </a:r>
            <a:r>
              <a:rPr lang="en-US" sz="3200" dirty="0" err="1"/>
              <a:t>mampu</a:t>
            </a:r>
            <a:r>
              <a:rPr lang="en-US" sz="3200" dirty="0"/>
              <a:t> </a:t>
            </a:r>
            <a:r>
              <a:rPr lang="en-US" sz="3200" dirty="0" err="1"/>
              <a:t>menyimpan</a:t>
            </a:r>
            <a:r>
              <a:rPr lang="en-US" sz="3200" dirty="0"/>
              <a:t> </a:t>
            </a:r>
            <a:r>
              <a:rPr lang="en-US" sz="3200" dirty="0" err="1"/>
              <a:t>lebih</a:t>
            </a:r>
            <a:r>
              <a:rPr lang="en-US" sz="3200" dirty="0"/>
              <a:t> </a:t>
            </a:r>
            <a:r>
              <a:rPr lang="en-US" sz="3200" dirty="0" err="1"/>
              <a:t>dari</a:t>
            </a:r>
            <a:r>
              <a:rPr lang="en-US" sz="3200" dirty="0"/>
              <a:t> </a:t>
            </a:r>
            <a:r>
              <a:rPr lang="en-US" sz="3200" dirty="0" err="1"/>
              <a:t>satu</a:t>
            </a:r>
            <a:r>
              <a:rPr lang="en-US" sz="3200" dirty="0"/>
              <a:t> data</a:t>
            </a:r>
            <a:r>
              <a:rPr lang="id-ID" sz="3200" dirty="0"/>
              <a:t>;</a:t>
            </a:r>
            <a:r>
              <a:rPr lang="en-US" sz="3200" dirty="0"/>
              <a:t> </a:t>
            </a:r>
            <a:r>
              <a:rPr lang="en-US" sz="3200" dirty="0" err="1"/>
              <a:t>seperti</a:t>
            </a:r>
            <a:r>
              <a:rPr lang="en-US" sz="3200" dirty="0"/>
              <a:t> </a:t>
            </a:r>
            <a:r>
              <a:rPr lang="en-US" sz="3200" i="1" dirty="0"/>
              <a:t>array</a:t>
            </a:r>
          </a:p>
          <a:p>
            <a:r>
              <a:rPr lang="en-US" sz="3200" dirty="0" err="1"/>
              <a:t>Dimulai</a:t>
            </a:r>
            <a:r>
              <a:rPr lang="en-US" sz="3200" dirty="0"/>
              <a:t> </a:t>
            </a:r>
            <a:r>
              <a:rPr lang="en-US" sz="3200" dirty="0" err="1"/>
              <a:t>dengan</a:t>
            </a:r>
            <a:r>
              <a:rPr lang="en-US" sz="3200" dirty="0"/>
              <a:t> index 0</a:t>
            </a:r>
            <a:r>
              <a:rPr lang="id-ID" sz="3200" dirty="0"/>
              <a:t>; </a:t>
            </a:r>
            <a:r>
              <a:rPr lang="en-US" sz="3200" dirty="0" err="1"/>
              <a:t>ditulis</a:t>
            </a:r>
            <a:r>
              <a:rPr lang="en-US" sz="3200" dirty="0"/>
              <a:t> </a:t>
            </a:r>
            <a:r>
              <a:rPr lang="en-US" sz="3200" dirty="0" err="1"/>
              <a:t>menggunakan</a:t>
            </a:r>
            <a:r>
              <a:rPr lang="en-US" sz="3200" dirty="0"/>
              <a:t> </a:t>
            </a:r>
            <a:r>
              <a:rPr lang="en-US" sz="3200" i="1" dirty="0"/>
              <a:t>square brackets </a:t>
            </a:r>
            <a:r>
              <a:rPr lang="en-US" dirty="0">
                <a:latin typeface="Consolas" panose="020B0609020204030204" pitchFamily="49" charset="0"/>
              </a:rPr>
              <a:t>[]</a:t>
            </a:r>
            <a:endParaRPr lang="en-US" sz="3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4D1F56-64F2-43BE-88F4-F489D70234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0222" y="4643013"/>
            <a:ext cx="6518979" cy="1475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19513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088EDB95-D57D-43D6-839D-F21AFB3EFF2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222" r="2424"/>
          <a:stretch/>
        </p:blipFill>
        <p:spPr>
          <a:xfrm>
            <a:off x="4195051" y="0"/>
            <a:ext cx="5061527" cy="6858000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539FCA66-5646-4B0E-8DAB-6A9D8EC1C265}"/>
              </a:ext>
            </a:extLst>
          </p:cNvPr>
          <p:cNvGrpSpPr/>
          <p:nvPr/>
        </p:nvGrpSpPr>
        <p:grpSpPr>
          <a:xfrm>
            <a:off x="479456" y="3027641"/>
            <a:ext cx="2716277" cy="1073283"/>
            <a:chOff x="2206243" y="3959676"/>
            <a:chExt cx="2716277" cy="1073283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C0680D9-1347-439D-B54E-62825519D7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1537" y="4518056"/>
              <a:ext cx="187746" cy="187746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A4A983BD-FDF3-467D-B6FC-5262B278349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1537" y="4066816"/>
              <a:ext cx="187746" cy="187746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974C9ED1-F614-40B7-B987-364331AEA7A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1537" y="4292436"/>
              <a:ext cx="187746" cy="187746"/>
            </a:xfrm>
            <a:prstGeom prst="rect">
              <a:avLst/>
            </a:prstGeom>
          </p:spPr>
        </p:pic>
        <p:sp>
          <p:nvSpPr>
            <p:cNvPr id="10" name="Title 1">
              <a:extLst>
                <a:ext uri="{FF2B5EF4-FFF2-40B4-BE49-F238E27FC236}">
                  <a16:creationId xmlns:a16="http://schemas.microsoft.com/office/drawing/2014/main" id="{1D067117-5FDC-4612-B064-B663709B1833}"/>
                </a:ext>
              </a:extLst>
            </p:cNvPr>
            <p:cNvSpPr txBox="1">
              <a:spLocks/>
            </p:cNvSpPr>
            <p:nvPr/>
          </p:nvSpPr>
          <p:spPr>
            <a:xfrm>
              <a:off x="2424490" y="3959676"/>
              <a:ext cx="1993143" cy="37841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fontAlgn="base"/>
              <a:r>
                <a:rPr lang="en-US" sz="1400" dirty="0" err="1">
                  <a:solidFill>
                    <a:schemeClr val="accent1">
                      <a:lumMod val="50000"/>
                    </a:schemeClr>
                  </a:solidFill>
                  <a:latin typeface="HP Simplified" panose="020B0606020204020204" pitchFamily="34" charset="0"/>
                </a:rPr>
                <a:t>digitalent.kominfo</a:t>
              </a:r>
              <a:endParaRPr lang="en-US" sz="7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endParaRPr>
            </a:p>
          </p:txBody>
        </p:sp>
        <p:sp>
          <p:nvSpPr>
            <p:cNvPr id="11" name="Title 1">
              <a:extLst>
                <a:ext uri="{FF2B5EF4-FFF2-40B4-BE49-F238E27FC236}">
                  <a16:creationId xmlns:a16="http://schemas.microsoft.com/office/drawing/2014/main" id="{1836F539-354E-46E3-8616-C5F4B6531B84}"/>
                </a:ext>
              </a:extLst>
            </p:cNvPr>
            <p:cNvSpPr txBox="1">
              <a:spLocks/>
            </p:cNvSpPr>
            <p:nvPr/>
          </p:nvSpPr>
          <p:spPr>
            <a:xfrm>
              <a:off x="2424490" y="4187630"/>
              <a:ext cx="1993143" cy="37841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fontAlgn="base"/>
              <a:r>
                <a:rPr lang="en-US" sz="1400" dirty="0" err="1">
                  <a:solidFill>
                    <a:schemeClr val="accent1">
                      <a:lumMod val="50000"/>
                    </a:schemeClr>
                  </a:solidFill>
                  <a:latin typeface="HP Simplified" panose="020B0606020204020204" pitchFamily="34" charset="0"/>
                </a:rPr>
                <a:t>digitalent.kominfo</a:t>
              </a:r>
              <a:endParaRPr lang="en-US" sz="7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endParaRPr>
            </a:p>
          </p:txBody>
        </p:sp>
        <p:sp>
          <p:nvSpPr>
            <p:cNvPr id="12" name="Title 1">
              <a:extLst>
                <a:ext uri="{FF2B5EF4-FFF2-40B4-BE49-F238E27FC236}">
                  <a16:creationId xmlns:a16="http://schemas.microsoft.com/office/drawing/2014/main" id="{01C47935-32DD-4412-BB89-98F47C0CF21E}"/>
                </a:ext>
              </a:extLst>
            </p:cNvPr>
            <p:cNvSpPr txBox="1">
              <a:spLocks/>
            </p:cNvSpPr>
            <p:nvPr/>
          </p:nvSpPr>
          <p:spPr>
            <a:xfrm>
              <a:off x="2424490" y="4422719"/>
              <a:ext cx="1993143" cy="37841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fontAlgn="base"/>
              <a:r>
                <a:rPr lang="en-US" sz="1400" dirty="0" err="1">
                  <a:solidFill>
                    <a:schemeClr val="accent1">
                      <a:lumMod val="50000"/>
                    </a:schemeClr>
                  </a:solidFill>
                  <a:latin typeface="HP Simplified" panose="020B0606020204020204" pitchFamily="34" charset="0"/>
                </a:rPr>
                <a:t>DTS_kominfo</a:t>
              </a:r>
              <a:endParaRPr lang="en-US" sz="7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endParaRP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CDCACA51-C325-4023-9C88-859ACDFAD9D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06243" y="4743676"/>
              <a:ext cx="193040" cy="193040"/>
            </a:xfrm>
            <a:prstGeom prst="rect">
              <a:avLst/>
            </a:prstGeom>
          </p:spPr>
        </p:pic>
        <p:sp>
          <p:nvSpPr>
            <p:cNvPr id="14" name="Title 1">
              <a:extLst>
                <a:ext uri="{FF2B5EF4-FFF2-40B4-BE49-F238E27FC236}">
                  <a16:creationId xmlns:a16="http://schemas.microsoft.com/office/drawing/2014/main" id="{AB5299A3-9580-4C35-8ACF-51B39D383A60}"/>
                </a:ext>
              </a:extLst>
            </p:cNvPr>
            <p:cNvSpPr txBox="1">
              <a:spLocks/>
            </p:cNvSpPr>
            <p:nvPr/>
          </p:nvSpPr>
          <p:spPr>
            <a:xfrm>
              <a:off x="2424490" y="4654540"/>
              <a:ext cx="2498030" cy="37841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fontAlgn="base"/>
              <a:r>
                <a:rPr lang="en-US" sz="1400" dirty="0">
                  <a:solidFill>
                    <a:schemeClr val="accent1">
                      <a:lumMod val="50000"/>
                    </a:schemeClr>
                  </a:solidFill>
                  <a:latin typeface="HP Simplified" panose="020B0606020204020204" pitchFamily="34" charset="0"/>
                </a:rPr>
                <a:t>Digital Talent Scholarship 2019</a:t>
              </a:r>
              <a:endParaRPr lang="en-US" sz="7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endParaRPr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15B4ECB2-1EA2-45BD-A1C4-83B0C6BDA2C2}"/>
              </a:ext>
            </a:extLst>
          </p:cNvPr>
          <p:cNvSpPr txBox="1">
            <a:spLocks/>
          </p:cNvSpPr>
          <p:nvPr/>
        </p:nvSpPr>
        <p:spPr>
          <a:xfrm>
            <a:off x="396745" y="1534458"/>
            <a:ext cx="1827720" cy="5877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IKUTI KAMI</a:t>
            </a:r>
            <a:endParaRPr lang="en-US" sz="900" dirty="0">
              <a:solidFill>
                <a:schemeClr val="accent1">
                  <a:lumMod val="50000"/>
                </a:schemeClr>
              </a:solidFill>
              <a:latin typeface="HP Simplified" panose="020B0606020204020204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9ECE9BA-4A57-4C40-8543-79ADE3BA9D81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24" t="28606" r="7380" b="32333"/>
          <a:stretch/>
        </p:blipFill>
        <p:spPr>
          <a:xfrm>
            <a:off x="314035" y="2050357"/>
            <a:ext cx="1827720" cy="86584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FE69A50C-EA9B-47A2-B1B3-8D385A77FE0F}"/>
              </a:ext>
            </a:extLst>
          </p:cNvPr>
          <p:cNvSpPr/>
          <p:nvPr/>
        </p:nvSpPr>
        <p:spPr>
          <a:xfrm>
            <a:off x="422449" y="4294918"/>
            <a:ext cx="550944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Pusat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Pengembangan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Profesi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 dan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Sertifikasi</a:t>
            </a:r>
            <a:endParaRPr lang="en-US" sz="1400" dirty="0">
              <a:solidFill>
                <a:schemeClr val="accent1">
                  <a:lumMod val="50000"/>
                </a:schemeClr>
              </a:solidFill>
              <a:latin typeface="HP Simplified" panose="020B0606020204020204" pitchFamily="34" charset="0"/>
            </a:endParaRP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Badan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Penelitian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 dan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Pengembangan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 SDM</a:t>
            </a: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Kementerian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Komunikasi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 dan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Informatika</a:t>
            </a:r>
            <a:endParaRPr lang="en-US" sz="1400" dirty="0">
              <a:solidFill>
                <a:schemeClr val="accent1">
                  <a:lumMod val="50000"/>
                </a:schemeClr>
              </a:solidFill>
              <a:latin typeface="HP Simplified" panose="020B0606020204020204" pitchFamily="34" charset="0"/>
            </a:endParaRP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Jl. Medan Merdeka Barat No. 9 </a:t>
            </a: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(Gd.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Belakang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 Lt. 4 - 5) </a:t>
            </a: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Jakarta Pusat, 10110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D8B2030-99C4-4505-9667-DE6CE4B6CE0B}"/>
              </a:ext>
            </a:extLst>
          </p:cNvPr>
          <p:cNvGrpSpPr/>
          <p:nvPr/>
        </p:nvGrpSpPr>
        <p:grpSpPr>
          <a:xfrm>
            <a:off x="5674242" y="6327045"/>
            <a:ext cx="2170463" cy="378419"/>
            <a:chOff x="4279782" y="5408838"/>
            <a:chExt cx="2170463" cy="378419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9587EFBD-0C26-4194-996D-1BA694E97DC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9782" y="5490038"/>
              <a:ext cx="216020" cy="216020"/>
            </a:xfrm>
            <a:prstGeom prst="rect">
              <a:avLst/>
            </a:prstGeom>
          </p:spPr>
        </p:pic>
        <p:sp>
          <p:nvSpPr>
            <p:cNvPr id="22" name="Title 1">
              <a:extLst>
                <a:ext uri="{FF2B5EF4-FFF2-40B4-BE49-F238E27FC236}">
                  <a16:creationId xmlns:a16="http://schemas.microsoft.com/office/drawing/2014/main" id="{D2C9E095-20A3-45B6-B340-94169BBF4AC4}"/>
                </a:ext>
              </a:extLst>
            </p:cNvPr>
            <p:cNvSpPr txBox="1">
              <a:spLocks/>
            </p:cNvSpPr>
            <p:nvPr/>
          </p:nvSpPr>
          <p:spPr>
            <a:xfrm>
              <a:off x="4457102" y="5408838"/>
              <a:ext cx="1993143" cy="37841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fontAlgn="base"/>
              <a:r>
                <a:rPr lang="en-US" sz="1400" dirty="0">
                  <a:solidFill>
                    <a:schemeClr val="accent1">
                      <a:lumMod val="50000"/>
                    </a:schemeClr>
                  </a:solidFill>
                  <a:latin typeface="HP Simplified" panose="020B0606020204020204" pitchFamily="34" charset="0"/>
                </a:rPr>
                <a:t>digitalent.kominfo.go.id</a:t>
              </a:r>
              <a:endParaRPr lang="en-US" sz="7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20748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DE8D4-37E5-47F5-AF92-6F4EDF2CB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 – </a:t>
            </a:r>
            <a:r>
              <a:rPr lang="en-US" i="1" dirty="0"/>
              <a:t>Accessing Values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A8D42A9-4558-44AE-97FC-C95AF49E37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61535"/>
            <a:ext cx="8564857" cy="1297172"/>
          </a:xfrm>
        </p:spPr>
        <p:txBody>
          <a:bodyPr>
            <a:normAutofit/>
          </a:bodyPr>
          <a:lstStyle/>
          <a:p>
            <a:r>
              <a:rPr lang="en-US" sz="3200" dirty="0" err="1"/>
              <a:t>Untuk</a:t>
            </a:r>
            <a:r>
              <a:rPr lang="en-US" sz="3200" dirty="0"/>
              <a:t> </a:t>
            </a:r>
            <a:r>
              <a:rPr lang="en-US" sz="3200" dirty="0" err="1"/>
              <a:t>mengakses</a:t>
            </a:r>
            <a:r>
              <a:rPr lang="en-US" sz="3200" dirty="0"/>
              <a:t> </a:t>
            </a:r>
            <a:r>
              <a:rPr lang="en-US" sz="3200" dirty="0" err="1"/>
              <a:t>nilai</a:t>
            </a:r>
            <a:r>
              <a:rPr lang="en-US" sz="3200" dirty="0"/>
              <a:t> di </a:t>
            </a:r>
            <a:r>
              <a:rPr lang="en-US" sz="3200" i="1" dirty="0"/>
              <a:t>list</a:t>
            </a:r>
            <a:r>
              <a:rPr lang="en-US" sz="3200" dirty="0"/>
              <a:t>, </a:t>
            </a:r>
            <a:r>
              <a:rPr lang="en-US" sz="3200" dirty="0" err="1"/>
              <a:t>gunakan</a:t>
            </a:r>
            <a:r>
              <a:rPr lang="en-US" sz="3200" dirty="0"/>
              <a:t> </a:t>
            </a:r>
            <a:r>
              <a:rPr lang="en-US" sz="3200" dirty="0" err="1"/>
              <a:t>kurung</a:t>
            </a:r>
            <a:r>
              <a:rPr lang="en-US" sz="3200" dirty="0"/>
              <a:t> </a:t>
            </a:r>
            <a:r>
              <a:rPr lang="en-US" sz="3200" dirty="0" err="1"/>
              <a:t>siku</a:t>
            </a:r>
            <a:r>
              <a:rPr lang="en-US" sz="3200" dirty="0"/>
              <a:t> [] </a:t>
            </a:r>
            <a:r>
              <a:rPr lang="en-US" sz="3200" dirty="0" err="1"/>
              <a:t>bersamaan</a:t>
            </a:r>
            <a:r>
              <a:rPr lang="en-US" sz="3200" dirty="0"/>
              <a:t> </a:t>
            </a:r>
            <a:r>
              <a:rPr lang="en-US" sz="3200" dirty="0" err="1"/>
              <a:t>dengan</a:t>
            </a:r>
            <a:r>
              <a:rPr lang="en-US" sz="3200" dirty="0"/>
              <a:t> </a:t>
            </a:r>
            <a:r>
              <a:rPr lang="en-US" sz="3200" dirty="0" err="1"/>
              <a:t>indeks</a:t>
            </a:r>
            <a:endParaRPr lang="en-US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8BE163-3458-40F4-BBBE-AADDE9708E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830" y="3198468"/>
            <a:ext cx="6421639" cy="129717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E70A0C5-A706-49DF-B469-343BDA44D0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869" y="5263768"/>
            <a:ext cx="2457450" cy="66675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BAB58ED-A290-4BD9-9D87-0E5B3CE55A82}"/>
              </a:ext>
            </a:extLst>
          </p:cNvPr>
          <p:cNvSpPr txBox="1">
            <a:spLocks/>
          </p:cNvSpPr>
          <p:nvPr/>
        </p:nvSpPr>
        <p:spPr>
          <a:xfrm>
            <a:off x="878830" y="4746059"/>
            <a:ext cx="8564857" cy="50349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1182257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DE8D4-37E5-47F5-AF92-6F4EDF2CB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 – </a:t>
            </a:r>
            <a:r>
              <a:rPr lang="en-US" i="1" dirty="0"/>
              <a:t>Updating List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E2C30F1-B826-4D57-ACA9-9C42C9CBCA6A}"/>
              </a:ext>
            </a:extLst>
          </p:cNvPr>
          <p:cNvSpPr txBox="1">
            <a:spLocks/>
          </p:cNvSpPr>
          <p:nvPr/>
        </p:nvSpPr>
        <p:spPr>
          <a:xfrm>
            <a:off x="628650" y="3614550"/>
            <a:ext cx="8515350" cy="9511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0099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List – </a:t>
            </a:r>
            <a:r>
              <a:rPr lang="en-US" i="1" dirty="0"/>
              <a:t>Delete List Element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32A0616-13FB-4382-8043-87E96B90DFCF}"/>
              </a:ext>
            </a:extLst>
          </p:cNvPr>
          <p:cNvSpPr txBox="1">
            <a:spLocks/>
          </p:cNvSpPr>
          <p:nvPr/>
        </p:nvSpPr>
        <p:spPr>
          <a:xfrm>
            <a:off x="5534134" y="1477282"/>
            <a:ext cx="1637431" cy="5486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/>
              <a:t>Output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673F72E-6F2F-4C8E-AFEC-31EAFCA821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473" y="1776600"/>
            <a:ext cx="4533900" cy="14668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9909FA1-9489-49A2-AB6A-F7A449EE80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6128" y="2062350"/>
            <a:ext cx="3190875" cy="11811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0CAC401-F0BF-4E49-A5C2-7EBEDF880A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" y="4595733"/>
            <a:ext cx="4714875" cy="11715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701BB06-3CB3-487A-840C-C54508A2B8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3380" y="4936841"/>
            <a:ext cx="3657600" cy="1019175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7EC7A3F-A322-4FBC-B91C-9028D2591D32}"/>
              </a:ext>
            </a:extLst>
          </p:cNvPr>
          <p:cNvSpPr txBox="1">
            <a:spLocks/>
          </p:cNvSpPr>
          <p:nvPr/>
        </p:nvSpPr>
        <p:spPr>
          <a:xfrm>
            <a:off x="5467350" y="4416531"/>
            <a:ext cx="1637431" cy="5486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3928945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DE8D4-37E5-47F5-AF92-6F4EDF2CB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 – </a:t>
            </a:r>
            <a:r>
              <a:rPr lang="en-US" i="1" dirty="0"/>
              <a:t>Adding List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1F9AF5A-13B1-49C2-96EB-6498AE778A63}"/>
              </a:ext>
            </a:extLst>
          </p:cNvPr>
          <p:cNvSpPr txBox="1">
            <a:spLocks/>
          </p:cNvSpPr>
          <p:nvPr/>
        </p:nvSpPr>
        <p:spPr>
          <a:xfrm>
            <a:off x="628650" y="1522487"/>
            <a:ext cx="2901359" cy="52169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0" indent="-342900">
              <a:buFont typeface="+mj-lt"/>
              <a:buAutoNum type="arabicPeriod"/>
            </a:pPr>
            <a:r>
              <a:rPr lang="en-US" sz="2400" dirty="0">
                <a:latin typeface="Consolas" panose="020B0609020204030204" pitchFamily="49" charset="0"/>
              </a:rPr>
              <a:t>prepend(item)</a:t>
            </a:r>
            <a:r>
              <a:rPr lang="en-US" sz="3600" dirty="0"/>
              <a:t> </a:t>
            </a:r>
            <a:r>
              <a:rPr lang="en-US" sz="2000" dirty="0" err="1"/>
              <a:t>menambahkan</a:t>
            </a:r>
            <a:r>
              <a:rPr lang="en-US" sz="2000" dirty="0"/>
              <a:t> item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depan</a:t>
            </a:r>
            <a:endParaRPr lang="en-US" sz="2000" dirty="0"/>
          </a:p>
          <a:p>
            <a:pPr marL="342900" lvl="0" indent="-342900">
              <a:buFont typeface="+mj-lt"/>
              <a:buAutoNum type="arabicPeriod"/>
            </a:pPr>
            <a:endParaRPr lang="en-US" sz="2400" dirty="0"/>
          </a:p>
          <a:p>
            <a:pPr marL="342900" lvl="0" indent="-342900">
              <a:buFont typeface="+mj-lt"/>
              <a:buAutoNum type="arabicPeriod"/>
            </a:pPr>
            <a:r>
              <a:rPr lang="en-US" sz="2400" dirty="0">
                <a:latin typeface="Consolas" panose="020B0609020204030204" pitchFamily="49" charset="0"/>
              </a:rPr>
              <a:t>append(item)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sz="2000" dirty="0" err="1"/>
              <a:t>menambahkan</a:t>
            </a:r>
            <a:r>
              <a:rPr lang="en-US" sz="2000" dirty="0"/>
              <a:t> item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belakang</a:t>
            </a:r>
            <a:endParaRPr lang="en-US" sz="2000" dirty="0"/>
          </a:p>
          <a:p>
            <a:pPr marL="342900" lvl="0" indent="-342900">
              <a:buFont typeface="+mj-lt"/>
              <a:buAutoNum type="arabicPeriod"/>
            </a:pPr>
            <a:endParaRPr lang="en-US" sz="2000" dirty="0"/>
          </a:p>
          <a:p>
            <a:pPr marL="342900" lvl="0" indent="-342900">
              <a:buFont typeface="+mj-lt"/>
              <a:buAutoNum type="arabicPeriod"/>
            </a:pPr>
            <a:endParaRPr lang="en-US" sz="2000" dirty="0"/>
          </a:p>
          <a:p>
            <a:pPr marL="342900" lvl="0" indent="-342900">
              <a:buFont typeface="+mj-lt"/>
              <a:buAutoNum type="arabicPeriod"/>
            </a:pPr>
            <a:r>
              <a:rPr lang="en-US" sz="2400" dirty="0">
                <a:latin typeface="Consolas" panose="020B0609020204030204" pitchFamily="49" charset="0"/>
              </a:rPr>
              <a:t>insert(index, item) </a:t>
            </a:r>
            <a:r>
              <a:rPr lang="en-US" sz="2000" dirty="0" err="1"/>
              <a:t>menambahkan</a:t>
            </a:r>
            <a:r>
              <a:rPr lang="en-US" sz="2000" dirty="0"/>
              <a:t> item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indeks</a:t>
            </a:r>
            <a:r>
              <a:rPr lang="en-US" sz="2000" dirty="0"/>
              <a:t> </a:t>
            </a:r>
            <a:r>
              <a:rPr lang="en-US" sz="2000" dirty="0" err="1"/>
              <a:t>tertentu</a:t>
            </a:r>
            <a:endParaRPr lang="en-US" sz="2000" dirty="0"/>
          </a:p>
          <a:p>
            <a:pPr marL="0" indent="0">
              <a:buNone/>
            </a:pPr>
            <a:endParaRPr lang="en-US" sz="320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B5900DA-2574-4D04-88F6-F200945591AF}"/>
              </a:ext>
            </a:extLst>
          </p:cNvPr>
          <p:cNvGrpSpPr/>
          <p:nvPr/>
        </p:nvGrpSpPr>
        <p:grpSpPr>
          <a:xfrm>
            <a:off x="3296646" y="3210351"/>
            <a:ext cx="5838825" cy="1590675"/>
            <a:chOff x="3305175" y="1690689"/>
            <a:chExt cx="5838825" cy="159067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FE59564-76C8-4F66-83F6-DF91EEFE7D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40838" y="1690689"/>
              <a:ext cx="5524500" cy="120015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3DDCB21-88BE-4C42-A957-27FA221933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05175" y="2890839"/>
              <a:ext cx="5838825" cy="390525"/>
            </a:xfrm>
            <a:prstGeom prst="rect">
              <a:avLst/>
            </a:prstGeom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3CB250AA-DB3D-4148-BF71-3465436E2F96}"/>
              </a:ext>
            </a:extLst>
          </p:cNvPr>
          <p:cNvGrpSpPr/>
          <p:nvPr/>
        </p:nvGrpSpPr>
        <p:grpSpPr>
          <a:xfrm>
            <a:off x="3332309" y="1659174"/>
            <a:ext cx="5581650" cy="1160652"/>
            <a:chOff x="3361604" y="3705258"/>
            <a:chExt cx="5581650" cy="116065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635EAB1-F9A2-4861-8D68-55CF75CF0F4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31324" y="3705258"/>
              <a:ext cx="5343525" cy="904875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F9D89040-97DE-481B-9B11-DBD7D2AA365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361604" y="4542060"/>
              <a:ext cx="5581650" cy="323850"/>
            </a:xfrm>
            <a:prstGeom prst="rect">
              <a:avLst/>
            </a:prstGeom>
          </p:spPr>
        </p:pic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23DFEF7D-7E96-49AA-B14B-B54E303F67A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32309" y="5117320"/>
            <a:ext cx="5372100" cy="86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6229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DE8D4-37E5-47F5-AF92-6F4EDF2CB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 – </a:t>
            </a:r>
            <a:r>
              <a:rPr lang="en-US" i="1" dirty="0"/>
              <a:t>Basic Operations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B123572-5167-4CB7-A6FE-087DB5737C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01981"/>
            <a:ext cx="7565397" cy="1773647"/>
          </a:xfrm>
        </p:spPr>
        <p:txBody>
          <a:bodyPr>
            <a:normAutofit/>
          </a:bodyPr>
          <a:lstStyle/>
          <a:p>
            <a:r>
              <a:rPr lang="en-US" sz="3600" dirty="0"/>
              <a:t> + </a:t>
            </a:r>
            <a:r>
              <a:rPr lang="en-US" sz="3600" dirty="0" err="1"/>
              <a:t>Penggabungan</a:t>
            </a:r>
            <a:endParaRPr lang="en-US" sz="3600" dirty="0"/>
          </a:p>
          <a:p>
            <a:r>
              <a:rPr lang="en-US" sz="3600" dirty="0"/>
              <a:t>* </a:t>
            </a:r>
            <a:r>
              <a:rPr lang="en-US" sz="3600" dirty="0" err="1"/>
              <a:t>Pengulangan</a:t>
            </a:r>
            <a:endParaRPr lang="en-US" sz="3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109F0D-8034-4207-8998-157CC527C4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85" y="2864662"/>
            <a:ext cx="9144000" cy="2842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791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DE8D4-37E5-47F5-AF92-6F4EDF2CB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 – </a:t>
            </a:r>
            <a:r>
              <a:rPr lang="en-US" dirty="0" err="1"/>
              <a:t>Multidimensi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BB30330-D3AC-4A11-97B1-7E5A44C6A4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5603620"/>
            <a:ext cx="8233919" cy="1197417"/>
          </a:xfrm>
        </p:spPr>
        <p:txBody>
          <a:bodyPr>
            <a:normAutofit/>
          </a:bodyPr>
          <a:lstStyle/>
          <a:p>
            <a:r>
              <a:rPr lang="en-US" sz="2000" i="1" dirty="0"/>
              <a:t>List</a:t>
            </a:r>
            <a:r>
              <a:rPr lang="en-US" sz="2000" dirty="0"/>
              <a:t> </a:t>
            </a:r>
            <a:r>
              <a:rPr lang="en-US" sz="2000" dirty="0" err="1"/>
              <a:t>multidimensi</a:t>
            </a:r>
            <a:r>
              <a:rPr lang="en-US" sz="2000" dirty="0"/>
              <a:t> </a:t>
            </a:r>
            <a:r>
              <a:rPr lang="en-US" sz="2000" dirty="0" err="1"/>
              <a:t>biasanya</a:t>
            </a:r>
            <a:r>
              <a:rPr lang="en-US" sz="2000" dirty="0"/>
              <a:t> </a:t>
            </a:r>
            <a:r>
              <a:rPr lang="en-US" sz="2000" dirty="0" err="1"/>
              <a:t>digunakan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menyimpan</a:t>
            </a:r>
            <a:r>
              <a:rPr lang="en-US" sz="2000" dirty="0"/>
              <a:t> </a:t>
            </a:r>
            <a:r>
              <a:rPr lang="en-US" sz="2000" dirty="0" err="1"/>
              <a:t>struktur</a:t>
            </a:r>
            <a:r>
              <a:rPr lang="en-US" sz="2000" dirty="0"/>
              <a:t> data yang </a:t>
            </a:r>
            <a:r>
              <a:rPr lang="en-US" sz="2000" dirty="0" err="1"/>
              <a:t>kompleks</a:t>
            </a:r>
            <a:r>
              <a:rPr lang="en-US" sz="2000" dirty="0"/>
              <a:t> </a:t>
            </a:r>
            <a:r>
              <a:rPr lang="en-US" sz="2000" dirty="0" err="1"/>
              <a:t>seperti</a:t>
            </a:r>
            <a:r>
              <a:rPr lang="en-US" sz="2000" dirty="0"/>
              <a:t> </a:t>
            </a:r>
            <a:r>
              <a:rPr lang="en-US" sz="2000" dirty="0" err="1"/>
              <a:t>tabel</a:t>
            </a:r>
            <a:r>
              <a:rPr lang="en-US" sz="2000" dirty="0"/>
              <a:t>, </a:t>
            </a:r>
            <a:r>
              <a:rPr lang="en-US" sz="2000" dirty="0" err="1"/>
              <a:t>matriks</a:t>
            </a:r>
            <a:r>
              <a:rPr lang="en-US" sz="2000" dirty="0"/>
              <a:t>, </a:t>
            </a:r>
            <a:r>
              <a:rPr lang="en-US" sz="2000" i="1" dirty="0"/>
              <a:t>graph</a:t>
            </a:r>
            <a:r>
              <a:rPr lang="en-US" sz="2000" dirty="0"/>
              <a:t>, </a:t>
            </a:r>
            <a:r>
              <a:rPr lang="en-US" sz="2000" i="1" dirty="0"/>
              <a:t>tree</a:t>
            </a:r>
            <a:r>
              <a:rPr lang="en-US" sz="2000" dirty="0"/>
              <a:t>, </a:t>
            </a:r>
            <a:r>
              <a:rPr lang="en-US" sz="2000" dirty="0" err="1"/>
              <a:t>dsb</a:t>
            </a:r>
            <a:r>
              <a:rPr lang="en-US" sz="2000" dirty="0"/>
              <a:t>.</a:t>
            </a:r>
          </a:p>
          <a:p>
            <a:endParaRPr lang="en-US" sz="1800" dirty="0"/>
          </a:p>
        </p:txBody>
      </p:sp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B6437BC-BE01-4F72-9DCE-1DED0553BE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4199" y="1527789"/>
            <a:ext cx="3139801" cy="1465819"/>
          </a:xfrm>
          <a:prstGeom prst="rect">
            <a:avLst/>
          </a:prstGeom>
        </p:spPr>
      </p:pic>
      <p:pic>
        <p:nvPicPr>
          <p:cNvPr id="6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72FE6715-2570-4D31-A328-1164659A87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436" y="1625596"/>
            <a:ext cx="5495925" cy="32194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D75FF88-423D-4D45-BEE1-456D7EC3D9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2327" y="5065050"/>
            <a:ext cx="1247775" cy="352425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FF0949A-265F-4235-9856-041D35ED21D8}"/>
              </a:ext>
            </a:extLst>
          </p:cNvPr>
          <p:cNvSpPr txBox="1">
            <a:spLocks/>
          </p:cNvSpPr>
          <p:nvPr/>
        </p:nvSpPr>
        <p:spPr>
          <a:xfrm>
            <a:off x="969289" y="5031191"/>
            <a:ext cx="1546926" cy="4201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Output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8157103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2213</TotalTime>
  <Words>1002</Words>
  <Application>Microsoft Office PowerPoint</Application>
  <PresentationFormat>On-screen Show (4:3)</PresentationFormat>
  <Paragraphs>147</Paragraphs>
  <Slides>40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Arial</vt:lpstr>
      <vt:lpstr>Calibri</vt:lpstr>
      <vt:lpstr>Calibri Light</vt:lpstr>
      <vt:lpstr>Consolas</vt:lpstr>
      <vt:lpstr>HP Simplified</vt:lpstr>
      <vt:lpstr>Office Theme</vt:lpstr>
      <vt:lpstr>PowerPoint Presentation</vt:lpstr>
      <vt:lpstr>Sesi 9 Pengenalan Python (9)</vt:lpstr>
      <vt:lpstr>Struktur Data</vt:lpstr>
      <vt:lpstr>Struktur Data - List</vt:lpstr>
      <vt:lpstr>List – Accessing Values</vt:lpstr>
      <vt:lpstr>List – Updating List</vt:lpstr>
      <vt:lpstr>List – Adding List</vt:lpstr>
      <vt:lpstr>List – Basic Operations</vt:lpstr>
      <vt:lpstr>List – Multidimensi</vt:lpstr>
      <vt:lpstr>List – Contoh Program</vt:lpstr>
      <vt:lpstr>List – Contoh Program</vt:lpstr>
      <vt:lpstr>List – Built-in List Functions &amp; Methods</vt:lpstr>
      <vt:lpstr>Lab Session - List</vt:lpstr>
      <vt:lpstr>Lab</vt:lpstr>
      <vt:lpstr>Struktur Data - Tuples</vt:lpstr>
      <vt:lpstr>Tuples – Accessing Values</vt:lpstr>
      <vt:lpstr>Tuples – Accessing Values</vt:lpstr>
      <vt:lpstr>Tuples – Updating Values</vt:lpstr>
      <vt:lpstr>Tuples – Updating Values</vt:lpstr>
      <vt:lpstr>Tuples – Delete Element</vt:lpstr>
      <vt:lpstr>Menguji Keanggotaan Tuple</vt:lpstr>
      <vt:lpstr>Metode dan Fungsi Bawaan Tuple</vt:lpstr>
      <vt:lpstr>Metode dan Fungsi Bawaan Tuple</vt:lpstr>
      <vt:lpstr>Lab Session - Tuple</vt:lpstr>
      <vt:lpstr>Istirahat</vt:lpstr>
      <vt:lpstr>Struktur Data - Dictionary</vt:lpstr>
      <vt:lpstr>Dictionary – Accessing Values</vt:lpstr>
      <vt:lpstr>Dictionary – Updating List</vt:lpstr>
      <vt:lpstr>Dictionary – Built-in List Functions &amp; Methods</vt:lpstr>
      <vt:lpstr>Dictionary – Built-in List Functions &amp; Methods</vt:lpstr>
      <vt:lpstr>Dictionary – Contoh Program</vt:lpstr>
      <vt:lpstr>Dictionary – Contoh Program Output</vt:lpstr>
      <vt:lpstr>Dictionary – Contoh Program</vt:lpstr>
      <vt:lpstr>Lab Session – Dictionaries </vt:lpstr>
      <vt:lpstr>Struktur Data - Set</vt:lpstr>
      <vt:lpstr>Set – Accessing Values</vt:lpstr>
      <vt:lpstr>Set – Adding</vt:lpstr>
      <vt:lpstr>Lab Session – Sets</vt:lpstr>
      <vt:lpstr>Referensi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Jamal Hardy</dc:creator>
  <cp:lastModifiedBy>Sufia Adha Putri</cp:lastModifiedBy>
  <cp:revision>115</cp:revision>
  <dcterms:created xsi:type="dcterms:W3CDTF">2019-04-10T03:52:40Z</dcterms:created>
  <dcterms:modified xsi:type="dcterms:W3CDTF">2019-09-27T02:43:32Z</dcterms:modified>
</cp:coreProperties>
</file>