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5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57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Depan" id="{387B323B-7277-446F-8290-0644BE8971DE}">
          <p14:sldIdLst>
            <p14:sldId id="256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fia Adha Putri" initials="SAP" lastIdx="2" clrIdx="0">
    <p:extLst>
      <p:ext uri="{19B8F6BF-5375-455C-9EA6-DF929625EA0E}">
        <p15:presenceInfo xmlns:p15="http://schemas.microsoft.com/office/powerpoint/2012/main" xmlns="" userId="15d0a63277db9e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324" autoAdjust="0"/>
  </p:normalViewPr>
  <p:slideViewPr>
    <p:cSldViewPr snapToGrid="0">
      <p:cViewPr>
        <p:scale>
          <a:sx n="80" d="100"/>
          <a:sy n="80" d="100"/>
        </p:scale>
        <p:origin x="-1098" y="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D1A5B-2F8D-470B-A633-95A9AFA0D47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2C9E6-8DB1-4B0A-80AA-3BD2ED3CC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6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Dari data</a:t>
            </a:r>
            <a:r>
              <a:rPr lang="en-US" baseline="0" dirty="0" smtClean="0"/>
              <a:t> source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mengambil</a:t>
            </a:r>
            <a:r>
              <a:rPr lang="en-US" baseline="0" dirty="0" smtClean="0"/>
              <a:t> data / crawling data. </a:t>
            </a:r>
            <a:r>
              <a:rPr lang="en-US" baseline="0" dirty="0" err="1" smtClean="0"/>
              <a:t>Contohnya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mengambil</a:t>
            </a:r>
            <a:r>
              <a:rPr lang="en-US" baseline="0" dirty="0" smtClean="0"/>
              <a:t> data html </a:t>
            </a:r>
            <a:r>
              <a:rPr lang="en-US" baseline="0" dirty="0" err="1" smtClean="0"/>
              <a:t>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dsana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menemukan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struktur</a:t>
            </a:r>
            <a:r>
              <a:rPr lang="en-US" baseline="0" dirty="0" smtClean="0"/>
              <a:t> HTML </a:t>
            </a:r>
            <a:r>
              <a:rPr lang="en-US" baseline="0" dirty="0" err="1" smtClean="0"/>
              <a:t>nya</a:t>
            </a:r>
            <a:r>
              <a:rPr lang="en-US" baseline="0" dirty="0" smtClean="0"/>
              <a:t> 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2C9E6-8DB1-4B0A-80AA-3BD2ED3CC6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56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case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2C9E6-8DB1-4B0A-80AA-3BD2ED3CC6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33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Dari </a:t>
            </a:r>
            <a:r>
              <a:rPr lang="en-US" dirty="0" err="1" smtClean="0"/>
              <a:t>satu</a:t>
            </a:r>
            <a:r>
              <a:rPr lang="en-US" dirty="0" smtClean="0"/>
              <a:t> URL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r>
              <a:rPr lang="en-US" baseline="0" dirty="0" smtClean="0"/>
              <a:t> , 1 URL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mengambil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banyak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jaringan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sehingga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dibutuhkan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batasan</a:t>
            </a:r>
            <a:r>
              <a:rPr lang="en-US" baseline="0" dirty="0" smtClean="0"/>
              <a:t> crawl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2C9E6-8DB1-4B0A-80AA-3BD2ED3CC6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0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Crawling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sifatnya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user .. </a:t>
            </a:r>
            <a:br>
              <a:rPr lang="en-US" dirty="0" smtClean="0"/>
            </a:br>
            <a:r>
              <a:rPr lang="en-US" dirty="0" smtClean="0"/>
              <a:t>Hal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biasanya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search engine </a:t>
            </a:r>
            <a:r>
              <a:rPr lang="en-US" baseline="0" dirty="0" err="1" smtClean="0"/>
              <a:t>seperti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dkk</a:t>
            </a:r>
            <a:endParaRPr lang="en-US" baseline="0" dirty="0" smtClean="0"/>
          </a:p>
          <a:p>
            <a:r>
              <a:rPr lang="en-US" baseline="0" dirty="0" smtClean="0"/>
              <a:t>Yang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ditemukan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 search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2C9E6-8DB1-4B0A-80AA-3BD2ED3CC6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49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arsitektur</a:t>
            </a:r>
            <a:r>
              <a:rPr lang="en-US" baseline="0" dirty="0" smtClean="0"/>
              <a:t> web crawler yang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detail </a:t>
            </a:r>
            <a:r>
              <a:rPr lang="en-US" baseline="0" dirty="0" err="1" smtClean="0"/>
              <a:t>lagi</a:t>
            </a:r>
            <a:r>
              <a:rPr lang="en-US" baseline="0" dirty="0" smtClean="0"/>
              <a:t> ,, </a:t>
            </a:r>
            <a:br>
              <a:rPr lang="en-US" baseline="0" dirty="0" smtClean="0"/>
            </a:br>
            <a:r>
              <a:rPr lang="en-US" baseline="0" dirty="0" err="1" smtClean="0"/>
              <a:t>menerjemahkan</a:t>
            </a:r>
            <a:r>
              <a:rPr lang="en-US" baseline="0" dirty="0" smtClean="0"/>
              <a:t> = parse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2C9E6-8DB1-4B0A-80AA-3BD2ED3CC6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5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742122"/>
            <a:ext cx="9256578" cy="611587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8B8B-1B1C-42C4-BE9B-2D151637790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950315" y="-81785"/>
            <a:ext cx="1591241" cy="753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691" y="80650"/>
            <a:ext cx="552117" cy="57557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xmlns="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pic>
        <p:nvPicPr>
          <p:cNvPr id="1026" name="Picture 2" descr="Image result for logo filkom ub">
            <a:extLst>
              <a:ext uri="{FF2B5EF4-FFF2-40B4-BE49-F238E27FC236}">
                <a16:creationId xmlns:a16="http://schemas.microsoft.com/office/drawing/2014/main" xmlns="" id="{899EC78E-F9C2-458E-A9E4-54A2EB2AB7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78" y="136524"/>
            <a:ext cx="2050991" cy="45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robots.txt" TargetMode="External"/><Relationship Id="rId2" Type="http://schemas.openxmlformats.org/officeDocument/2006/relationships/hyperlink" Target="http://www.ebay.com/robots.txt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twitter.com/en/app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xmlns="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xmlns="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314035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830890" y="593558"/>
            <a:ext cx="1591241" cy="753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488" y="593998"/>
            <a:ext cx="719456" cy="750022"/>
          </a:xfrm>
          <a:prstGeom prst="rect">
            <a:avLst/>
          </a:prstGeom>
        </p:spPr>
      </p:pic>
      <p:pic>
        <p:nvPicPr>
          <p:cNvPr id="2050" name="Picture 2" descr="Image result for logo filkom ub">
            <a:extLst>
              <a:ext uri="{FF2B5EF4-FFF2-40B4-BE49-F238E27FC236}">
                <a16:creationId xmlns:a16="http://schemas.microsoft.com/office/drawing/2014/main" xmlns="" id="{38EEF935-7794-4E24-8F6B-F160CCB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35" y="627887"/>
            <a:ext cx="2760453" cy="61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FFA618-3E90-4305-9A64-3EE879ED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Web Crawlers </a:t>
            </a:r>
            <a:r>
              <a:rPr lang="en-US" dirty="0"/>
              <a:t>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11F534-F1FF-455D-B8BF-128DB64FF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memperdalam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i="1" dirty="0"/>
              <a:t>Data Crawling</a:t>
            </a:r>
            <a:r>
              <a:rPr lang="en-US" dirty="0"/>
              <a:t>,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i="1" dirty="0"/>
              <a:t>Web crawling</a:t>
            </a:r>
            <a:r>
              <a:rPr lang="en-US" dirty="0"/>
              <a:t>.</a:t>
            </a:r>
          </a:p>
          <a:p>
            <a:r>
              <a:rPr lang="en-US" i="1" dirty="0"/>
              <a:t>Web crawling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website yang </a:t>
            </a:r>
            <a:r>
              <a:rPr lang="en-US" dirty="0" err="1"/>
              <a:t>ada</a:t>
            </a:r>
            <a:r>
              <a:rPr lang="en-US" dirty="0"/>
              <a:t> di Internet.</a:t>
            </a:r>
          </a:p>
          <a:p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web crawling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web crawlers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4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A1908D-3174-419D-B2C1-8D8EA05A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Web Crawlers </a:t>
            </a:r>
            <a:r>
              <a:rPr lang="en-US" dirty="0"/>
              <a:t>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01BC78-C61F-4179-B156-C3F1650E2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700" i="1" dirty="0"/>
              <a:t>Web crawler</a:t>
            </a:r>
            <a:r>
              <a:rPr lang="en-US" sz="2700" dirty="0"/>
              <a:t> </a:t>
            </a:r>
            <a:r>
              <a:rPr lang="en-US" sz="2700" dirty="0" err="1"/>
              <a:t>adalah</a:t>
            </a:r>
            <a:r>
              <a:rPr lang="en-US" sz="2700" dirty="0"/>
              <a:t> </a:t>
            </a:r>
          </a:p>
          <a:p>
            <a:pPr lvl="1"/>
            <a:r>
              <a:rPr lang="en-US" sz="2700" dirty="0" err="1"/>
              <a:t>sebuah</a:t>
            </a:r>
            <a:r>
              <a:rPr lang="en-US" sz="2700" dirty="0"/>
              <a:t> proses </a:t>
            </a:r>
            <a:r>
              <a:rPr lang="en-US" sz="2700" dirty="0" err="1"/>
              <a:t>atau</a:t>
            </a:r>
            <a:r>
              <a:rPr lang="en-US" sz="2700" dirty="0"/>
              <a:t> program yang </a:t>
            </a:r>
            <a:r>
              <a:rPr lang="en-US" sz="2700" dirty="0" err="1"/>
              <a:t>digunakan</a:t>
            </a:r>
            <a:r>
              <a:rPr lang="en-US" sz="2700" dirty="0"/>
              <a:t> oleh </a:t>
            </a:r>
            <a:r>
              <a:rPr lang="en-US" sz="2700" dirty="0" err="1"/>
              <a:t>mesin</a:t>
            </a:r>
            <a:r>
              <a:rPr lang="en-US" sz="2700" dirty="0"/>
              <a:t> </a:t>
            </a:r>
            <a:r>
              <a:rPr lang="en-US" sz="2700" dirty="0" err="1"/>
              <a:t>pencari</a:t>
            </a:r>
            <a:r>
              <a:rPr lang="en-US" sz="2700" dirty="0"/>
              <a:t> </a:t>
            </a:r>
            <a:r>
              <a:rPr lang="en-US" sz="2700" dirty="0" err="1"/>
              <a:t>untuk</a:t>
            </a:r>
            <a:r>
              <a:rPr lang="en-US" sz="2700" dirty="0"/>
              <a:t> </a:t>
            </a:r>
            <a:r>
              <a:rPr lang="en-US" sz="2700" dirty="0" err="1"/>
              <a:t>mengunduh</a:t>
            </a:r>
            <a:r>
              <a:rPr lang="en-US" sz="2700" dirty="0"/>
              <a:t> </a:t>
            </a:r>
            <a:r>
              <a:rPr lang="en-US" sz="2700" dirty="0" err="1"/>
              <a:t>halaman-halaman</a:t>
            </a:r>
            <a:r>
              <a:rPr lang="en-US" sz="2700" dirty="0"/>
              <a:t> </a:t>
            </a:r>
            <a:r>
              <a:rPr lang="en-US" sz="2700" dirty="0" err="1"/>
              <a:t>dari</a:t>
            </a:r>
            <a:r>
              <a:rPr lang="en-US" sz="2700" dirty="0"/>
              <a:t> web </a:t>
            </a:r>
            <a:r>
              <a:rPr lang="en-US" sz="2700" dirty="0" err="1"/>
              <a:t>untuk</a:t>
            </a:r>
            <a:r>
              <a:rPr lang="en-US" sz="2700" dirty="0"/>
              <a:t> </a:t>
            </a:r>
            <a:r>
              <a:rPr lang="en-US" sz="2700" dirty="0" err="1"/>
              <a:t>diproses</a:t>
            </a:r>
            <a:r>
              <a:rPr lang="en-US" sz="2700" dirty="0"/>
              <a:t> </a:t>
            </a:r>
            <a:r>
              <a:rPr lang="en-US" sz="2700" dirty="0" err="1"/>
              <a:t>lebih</a:t>
            </a:r>
            <a:r>
              <a:rPr lang="en-US" sz="2700" dirty="0"/>
              <a:t> </a:t>
            </a:r>
            <a:r>
              <a:rPr lang="en-US" sz="2700" dirty="0" err="1"/>
              <a:t>lanjut</a:t>
            </a:r>
            <a:r>
              <a:rPr lang="en-US" sz="2700" dirty="0"/>
              <a:t> </a:t>
            </a:r>
            <a:r>
              <a:rPr lang="en-US" sz="2700" dirty="0" err="1"/>
              <a:t>dalam</a:t>
            </a:r>
            <a:r>
              <a:rPr lang="en-US" sz="2700" dirty="0"/>
              <a:t> </a:t>
            </a:r>
            <a:r>
              <a:rPr lang="en-US" sz="2700" dirty="0" err="1"/>
              <a:t>membuat</a:t>
            </a:r>
            <a:r>
              <a:rPr lang="en-US" sz="2700" dirty="0"/>
              <a:t> index web. </a:t>
            </a:r>
          </a:p>
          <a:p>
            <a:pPr lvl="2"/>
            <a:r>
              <a:rPr lang="en-US" sz="2700" dirty="0"/>
              <a:t>Index web </a:t>
            </a:r>
            <a:r>
              <a:rPr lang="en-US" sz="2700" dirty="0" err="1"/>
              <a:t>kemudian</a:t>
            </a:r>
            <a:r>
              <a:rPr lang="en-US" sz="2700" dirty="0"/>
              <a:t> </a:t>
            </a:r>
            <a:r>
              <a:rPr lang="en-US" sz="2700" dirty="0" err="1"/>
              <a:t>digunakan</a:t>
            </a:r>
            <a:r>
              <a:rPr lang="en-US" sz="2700" dirty="0"/>
              <a:t> </a:t>
            </a:r>
            <a:r>
              <a:rPr lang="en-US" sz="2700" dirty="0" err="1"/>
              <a:t>untuk</a:t>
            </a:r>
            <a:r>
              <a:rPr lang="en-US" sz="2700" dirty="0"/>
              <a:t> </a:t>
            </a:r>
            <a:r>
              <a:rPr lang="en-US" sz="2700" dirty="0" err="1"/>
              <a:t>mempercepat</a:t>
            </a:r>
            <a:r>
              <a:rPr lang="en-US" sz="2700" dirty="0"/>
              <a:t> proses </a:t>
            </a:r>
            <a:r>
              <a:rPr lang="en-US" sz="2700" dirty="0" err="1"/>
              <a:t>pencarian</a:t>
            </a:r>
            <a:r>
              <a:rPr lang="en-US" sz="2700" dirty="0"/>
              <a:t> </a:t>
            </a:r>
            <a:r>
              <a:rPr lang="en-US" sz="2700" dirty="0" err="1"/>
              <a:t>informasi</a:t>
            </a:r>
            <a:r>
              <a:rPr lang="en-US" sz="2700" dirty="0"/>
              <a:t> di Internet.</a:t>
            </a:r>
          </a:p>
          <a:p>
            <a:pPr lvl="1"/>
            <a:r>
              <a:rPr lang="en-US" sz="2700" dirty="0" err="1"/>
              <a:t>sebuah</a:t>
            </a:r>
            <a:r>
              <a:rPr lang="en-US" sz="2700" dirty="0"/>
              <a:t> program </a:t>
            </a:r>
            <a:r>
              <a:rPr lang="en-US" sz="2700" dirty="0" err="1"/>
              <a:t>atau</a:t>
            </a:r>
            <a:r>
              <a:rPr lang="en-US" sz="2700" dirty="0"/>
              <a:t> script </a:t>
            </a:r>
            <a:r>
              <a:rPr lang="en-US" sz="2700" dirty="0" err="1"/>
              <a:t>otomatis</a:t>
            </a:r>
            <a:r>
              <a:rPr lang="en-US" sz="2700" dirty="0"/>
              <a:t> yang </a:t>
            </a:r>
            <a:r>
              <a:rPr lang="en-US" sz="2700" dirty="0" err="1"/>
              <a:t>merambah</a:t>
            </a:r>
            <a:r>
              <a:rPr lang="en-US" sz="2700" dirty="0"/>
              <a:t> website di internet </a:t>
            </a:r>
            <a:r>
              <a:rPr lang="en-US" sz="2700" dirty="0" err="1"/>
              <a:t>dengan</a:t>
            </a:r>
            <a:r>
              <a:rPr lang="en-US" sz="2700" dirty="0"/>
              <a:t> </a:t>
            </a:r>
            <a:r>
              <a:rPr lang="en-US" sz="2700" dirty="0" err="1"/>
              <a:t>cara</a:t>
            </a:r>
            <a:r>
              <a:rPr lang="en-US" sz="2700" dirty="0"/>
              <a:t> yang </a:t>
            </a:r>
            <a:r>
              <a:rPr lang="en-US" sz="2700" dirty="0" err="1"/>
              <a:t>terstruktur</a:t>
            </a:r>
            <a:r>
              <a:rPr lang="en-US" sz="2700" dirty="0"/>
              <a:t>.</a:t>
            </a:r>
          </a:p>
          <a:p>
            <a:pPr lvl="1"/>
            <a:r>
              <a:rPr lang="en-US" sz="2700" dirty="0"/>
              <a:t>juga </a:t>
            </a:r>
            <a:r>
              <a:rPr lang="en-US" sz="2700" dirty="0" err="1"/>
              <a:t>dikenal</a:t>
            </a:r>
            <a:r>
              <a:rPr lang="en-US" sz="2700" dirty="0"/>
              <a:t> </a:t>
            </a:r>
            <a:r>
              <a:rPr lang="en-US" sz="2700" dirty="0" err="1"/>
              <a:t>sebagai</a:t>
            </a:r>
            <a:r>
              <a:rPr lang="en-US" sz="2700" dirty="0"/>
              <a:t> </a:t>
            </a:r>
            <a:r>
              <a:rPr lang="en-US" sz="2700" dirty="0" err="1"/>
              <a:t>aplikasi</a:t>
            </a:r>
            <a:r>
              <a:rPr lang="en-US" sz="2700" dirty="0"/>
              <a:t> </a:t>
            </a:r>
            <a:r>
              <a:rPr lang="en-US" sz="2700" i="1" dirty="0"/>
              <a:t>web spider</a:t>
            </a:r>
            <a:r>
              <a:rPr lang="en-US" sz="2700" dirty="0"/>
              <a:t> dan </a:t>
            </a:r>
            <a:r>
              <a:rPr lang="en-US" sz="2700" i="1" dirty="0"/>
              <a:t>web robots</a:t>
            </a:r>
            <a:r>
              <a:rPr lang="en-US" sz="2700" dirty="0"/>
              <a:t>.</a:t>
            </a:r>
          </a:p>
          <a:p>
            <a:pPr lvl="1"/>
            <a:r>
              <a:rPr lang="en-US" sz="2700" dirty="0" err="1"/>
              <a:t>Istilah</a:t>
            </a:r>
            <a:r>
              <a:rPr lang="en-US" sz="2700" dirty="0"/>
              <a:t> lain yang </a:t>
            </a:r>
            <a:r>
              <a:rPr lang="en-US" sz="2700" dirty="0" err="1"/>
              <a:t>jarang</a:t>
            </a:r>
            <a:r>
              <a:rPr lang="en-US" sz="2700" dirty="0"/>
              <a:t> </a:t>
            </a:r>
            <a:r>
              <a:rPr lang="en-US" sz="2700" dirty="0" err="1"/>
              <a:t>digunakan</a:t>
            </a:r>
            <a:r>
              <a:rPr lang="en-US" sz="2700" dirty="0"/>
              <a:t>: </a:t>
            </a:r>
            <a:r>
              <a:rPr lang="en-US" sz="2700" i="1" dirty="0"/>
              <a:t>ants</a:t>
            </a:r>
            <a:r>
              <a:rPr lang="en-US" sz="2700" dirty="0"/>
              <a:t>, </a:t>
            </a:r>
            <a:r>
              <a:rPr lang="en-US" sz="2700" i="1" dirty="0"/>
              <a:t>bots</a:t>
            </a:r>
            <a:r>
              <a:rPr lang="en-US" sz="2700" dirty="0"/>
              <a:t> dan </a:t>
            </a:r>
            <a:r>
              <a:rPr lang="en-US" sz="2700" i="1" dirty="0"/>
              <a:t>worms.</a:t>
            </a:r>
            <a:endParaRPr lang="en-US" sz="27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9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54F1BD-27C7-451A-AE7C-7094ECDB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Web Crawlers </a:t>
            </a:r>
            <a:r>
              <a:rPr lang="en-US" dirty="0"/>
              <a:t>(3)</a:t>
            </a:r>
            <a:r>
              <a:rPr lang="en-US" i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29C050-5C4B-4583-97BE-C8F9149AD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Web crawlers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Internet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segudang</a:t>
            </a:r>
            <a:r>
              <a:rPr lang="en-US" dirty="0"/>
              <a:t> website yang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website di Internet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yang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9AE7C46-6D67-42F7-BCBA-3D64AC1F1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915" y="3792337"/>
            <a:ext cx="6019800" cy="287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16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200243-7C56-41F5-B179-109E078C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i="1" dirty="0"/>
              <a:t>Web Crawler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55C177-FF55-4064-9A4A-2CE593EE0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Web crawler</a:t>
            </a:r>
            <a:r>
              <a:rPr lang="en-US" dirty="0"/>
              <a:t> </a:t>
            </a:r>
            <a:r>
              <a:rPr lang="en-US" dirty="0" err="1"/>
              <a:t>mengawali</a:t>
            </a:r>
            <a:r>
              <a:rPr lang="en-US" dirty="0"/>
              <a:t> proses </a:t>
            </a:r>
            <a:r>
              <a:rPr lang="en-US" dirty="0" err="1"/>
              <a:t>dari</a:t>
            </a:r>
            <a:r>
              <a:rPr lang="en-US" dirty="0"/>
              <a:t> daftar URL website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dikunjungi</a:t>
            </a:r>
            <a:r>
              <a:rPr lang="en-US" dirty="0"/>
              <a:t>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/>
              <a:t>seeds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i="1" dirty="0"/>
              <a:t>web crawler</a:t>
            </a:r>
            <a:r>
              <a:rPr lang="en-US" dirty="0"/>
              <a:t> </a:t>
            </a:r>
            <a:r>
              <a:rPr lang="en-US" dirty="0" err="1"/>
              <a:t>mengunjungi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website di </a:t>
            </a:r>
            <a:r>
              <a:rPr lang="en-US" dirty="0" err="1"/>
              <a:t>dalam</a:t>
            </a:r>
            <a:r>
              <a:rPr lang="en-US" dirty="0"/>
              <a:t> daftar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hyperlinks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website </a:t>
            </a:r>
            <a:r>
              <a:rPr lang="en-US" dirty="0" err="1"/>
              <a:t>tersebut</a:t>
            </a:r>
            <a:r>
              <a:rPr lang="en-US" dirty="0"/>
              <a:t> dan </a:t>
            </a:r>
            <a:r>
              <a:rPr lang="en-US" dirty="0" err="1"/>
              <a:t>menambahkannya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daftar URL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dikunjungi</a:t>
            </a:r>
            <a:r>
              <a:rPr lang="en-US" dirty="0"/>
              <a:t>,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/>
              <a:t>crawl frontier</a:t>
            </a:r>
            <a:r>
              <a:rPr lang="en-US" dirty="0"/>
              <a:t>.</a:t>
            </a:r>
          </a:p>
          <a:p>
            <a:r>
              <a:rPr lang="en-US" dirty="0"/>
              <a:t>URL </a:t>
            </a:r>
            <a:r>
              <a:rPr lang="en-US" dirty="0" err="1"/>
              <a:t>dari</a:t>
            </a:r>
            <a:r>
              <a:rPr lang="en-US" dirty="0"/>
              <a:t> daftar </a:t>
            </a:r>
            <a:r>
              <a:rPr lang="en-US" i="1" dirty="0"/>
              <a:t>crawl frontier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i="1" dirty="0"/>
              <a:t>seeds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kunjungan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yang sudah </a:t>
            </a:r>
            <a:r>
              <a:rPr lang="en-US" dirty="0" err="1"/>
              <a:t>ditetapkan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46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029C2C-D010-4EC4-B221-0F066BAA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i="1" dirty="0"/>
              <a:t>Web Crawling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385CA2-2E77-4276-8897-D30B7E3A4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Web crawlers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algorima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BB277A41-F57A-4838-8F23-1A85E610C4A6}"/>
              </a:ext>
            </a:extLst>
          </p:cNvPr>
          <p:cNvSpPr txBox="1">
            <a:spLocks/>
          </p:cNvSpPr>
          <p:nvPr/>
        </p:nvSpPr>
        <p:spPr>
          <a:xfrm>
            <a:off x="1000125" y="2434624"/>
            <a:ext cx="7772400" cy="411413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normAutofit fontScale="62500" lnSpcReduction="20000"/>
          </a:bodyPr>
          <a:lstStyle>
            <a:lvl1pPr marL="231775" indent="-231775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73088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04863" indent="-231775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23938" indent="-21907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2538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 queue (Q) with initial set of known URL’s.</a:t>
            </a:r>
          </a:p>
          <a:p>
            <a:pPr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Until Q empty or page or time limit exhausted:</a:t>
            </a:r>
          </a:p>
          <a:p>
            <a:pPr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Pop URL, L, from front of Q.</a:t>
            </a:r>
          </a:p>
          <a:p>
            <a:pPr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If L is not an HTML page (.gif, .jpeg, 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.pdf, .ppt…)</a:t>
            </a:r>
          </a:p>
          <a:p>
            <a:pPr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exit loop.</a:t>
            </a:r>
          </a:p>
          <a:p>
            <a:pPr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If already visited L, continue loop(get next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Download page, P, for L.</a:t>
            </a:r>
          </a:p>
          <a:p>
            <a:pPr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If cannot download P (e.g. 404 error, robot excluded)</a:t>
            </a:r>
          </a:p>
          <a:p>
            <a:pPr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exit  loop, </a:t>
            </a:r>
          </a:p>
          <a:p>
            <a:pPr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else.</a:t>
            </a:r>
          </a:p>
          <a:p>
            <a:pPr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Index P (e.g. add to inverted index or store cached copy).</a:t>
            </a:r>
          </a:p>
          <a:p>
            <a:pPr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Parse P to obtain list of new links N.</a:t>
            </a:r>
          </a:p>
          <a:p>
            <a:pPr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Append N to the end of Q.</a:t>
            </a:r>
          </a:p>
        </p:txBody>
      </p:sp>
    </p:spTree>
    <p:extLst>
      <p:ext uri="{BB962C8B-B14F-4D97-AF65-F5344CB8AC3E}">
        <p14:creationId xmlns:p14="http://schemas.microsoft.com/office/powerpoint/2010/main" val="2826400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56B89-5BF7-4FB5-88B8-98A8C6AF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i="1" dirty="0"/>
              <a:t>Web Crawling </a:t>
            </a:r>
            <a:r>
              <a:rPr lang="en-US" dirty="0"/>
              <a:t>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690C7B-6B40-4545-9571-7B7E4F689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i="1" dirty="0"/>
              <a:t>web crawler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graph index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 descr="F:\extra\web crawler\Section10.0_files\image001.gif">
            <a:extLst>
              <a:ext uri="{FF2B5EF4-FFF2-40B4-BE49-F238E27FC236}">
                <a16:creationId xmlns:a16="http://schemas.microsoft.com/office/drawing/2014/main" xmlns="" id="{A10DFA05-646F-4429-9CEB-4E11DCA1C22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1762" y="2521257"/>
            <a:ext cx="5574437" cy="399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5288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5E463E-FD46-4695-ADDD-0BA43CEE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i="1" dirty="0"/>
              <a:t>Web Crawler </a:t>
            </a:r>
            <a:r>
              <a:rPr lang="en-US" dirty="0"/>
              <a:t>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7E4F43-653F-42D4-9B93-7D3C80598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i="1" dirty="0"/>
              <a:t>web crawler </a:t>
            </a:r>
            <a:r>
              <a:rPr lang="en-US" dirty="0"/>
              <a:t>juga bisa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i="1" dirty="0"/>
              <a:t>web crawler</a:t>
            </a:r>
            <a:r>
              <a:rPr lang="en-US" dirty="0"/>
              <a:t>.</a:t>
            </a:r>
          </a:p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i="1" dirty="0"/>
              <a:t>web crawler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Web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directed graph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vertices</a:t>
            </a:r>
            <a:r>
              <a:rPr lang="en-US" dirty="0"/>
              <a:t> dan hyperlinks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edges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Analisa </a:t>
            </a:r>
            <a:r>
              <a:rPr lang="en-US" i="1" dirty="0"/>
              <a:t>directed graph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i="1" dirty="0"/>
              <a:t>graph traversal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i="1" dirty="0"/>
              <a:t>graph traversal</a:t>
            </a:r>
            <a:r>
              <a:rPr lang="en-US" dirty="0"/>
              <a:t>, </a:t>
            </a:r>
            <a:r>
              <a:rPr lang="en-US" i="1" dirty="0"/>
              <a:t>nodes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vertices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dan </a:t>
            </a:r>
            <a:r>
              <a:rPr lang="en-US" i="1" dirty="0"/>
              <a:t>directed edges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panah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69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5688FA-2C29-4D0C-A06C-92DFF22D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i="1" dirty="0"/>
              <a:t>Web Crawler </a:t>
            </a:r>
            <a:r>
              <a:rPr lang="en-US" dirty="0"/>
              <a:t>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80BA90-7538-4DD4-B874-740584A0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i="1" dirty="0"/>
              <a:t>web crawler</a:t>
            </a:r>
            <a:r>
              <a:rPr lang="en-US" dirty="0"/>
              <a:t> yang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Breadth-First Search Traversal</a:t>
            </a:r>
          </a:p>
          <a:p>
            <a:pPr lvl="1"/>
            <a:r>
              <a:rPr lang="en-US" dirty="0"/>
              <a:t>Depth-First Search Traversal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11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3C2EAC-B284-4E43-A07A-E8BB9426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i="1" dirty="0"/>
              <a:t>Web Crawler</a:t>
            </a:r>
            <a:r>
              <a:rPr lang="en-US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A5097-6C86-4023-B0F8-E382B07E0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Breadth-First Traversal</a:t>
            </a:r>
          </a:p>
          <a:p>
            <a:pPr lvl="1"/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sembarang</a:t>
            </a:r>
            <a:r>
              <a:rPr lang="en-US" sz="2000" dirty="0"/>
              <a:t> </a:t>
            </a:r>
            <a:r>
              <a:rPr lang="en-US" sz="2000" i="1" dirty="0"/>
              <a:t>graph</a:t>
            </a:r>
            <a:r>
              <a:rPr lang="en-US" sz="2000" dirty="0"/>
              <a:t> dan </a:t>
            </a:r>
            <a:r>
              <a:rPr lang="en-US" sz="2000" dirty="0" err="1"/>
              <a:t>sekumpulan</a:t>
            </a:r>
            <a:r>
              <a:rPr lang="en-US" sz="2000" dirty="0"/>
              <a:t> </a:t>
            </a:r>
            <a:r>
              <a:rPr lang="en-US" sz="2000" i="1" dirty="0"/>
              <a:t>seeds</a:t>
            </a:r>
            <a:r>
              <a:rPr lang="en-US" sz="2000" dirty="0"/>
              <a:t>, </a:t>
            </a:r>
            <a:r>
              <a:rPr lang="en-US" sz="2000" i="1" dirty="0"/>
              <a:t>graph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bisa </a:t>
            </a:r>
            <a:r>
              <a:rPr lang="en-US" sz="2000" dirty="0" err="1"/>
              <a:t>dilalui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:</a:t>
            </a:r>
          </a:p>
          <a:p>
            <a:pPr marL="1030288" lvl="2" indent="-457200">
              <a:buFont typeface="+mj-lt"/>
              <a:buAutoNum type="arabicPeriod"/>
            </a:pPr>
            <a:r>
              <a:rPr lang="en-US" dirty="0"/>
              <a:t>Masukkan daftar URL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seeds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antrean</a:t>
            </a:r>
            <a:r>
              <a:rPr lang="en-US" dirty="0"/>
              <a:t>;</a:t>
            </a:r>
          </a:p>
          <a:p>
            <a:pPr marL="1030288" lvl="2" indent="-457200">
              <a:buFont typeface="+mj-lt"/>
              <a:buAutoNum type="arabicPeriod"/>
            </a:pPr>
            <a:r>
              <a:rPr lang="en-US" dirty="0" err="1"/>
              <a:t>Persiapkan</a:t>
            </a:r>
            <a:r>
              <a:rPr lang="en-US" dirty="0"/>
              <a:t> daftar </a:t>
            </a:r>
            <a:r>
              <a:rPr lang="en-US" i="1" dirty="0"/>
              <a:t>nodes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dikunjungi</a:t>
            </a:r>
            <a:r>
              <a:rPr lang="en-US" dirty="0"/>
              <a:t> (daftar ini </a:t>
            </a:r>
            <a:r>
              <a:rPr lang="en-US" dirty="0" err="1"/>
              <a:t>awalnya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);</a:t>
            </a:r>
          </a:p>
          <a:p>
            <a:pPr marL="1030288" lvl="2" indent="-457200">
              <a:buFont typeface="+mj-lt"/>
              <a:buAutoNum type="arabicPeriod"/>
            </a:pP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antrean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data URL:</a:t>
            </a:r>
          </a:p>
          <a:p>
            <a:pPr marL="1249363" lvl="3" indent="-457200">
              <a:buFont typeface="+mj-lt"/>
              <a:buAutoNum type="alphaLcPeriod"/>
            </a:pPr>
            <a:r>
              <a:rPr lang="en-US" dirty="0" err="1"/>
              <a:t>Hilangkan</a:t>
            </a:r>
            <a:r>
              <a:rPr lang="en-US" dirty="0"/>
              <a:t> </a:t>
            </a:r>
            <a:r>
              <a:rPr lang="en-US" i="1" dirty="0"/>
              <a:t>node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antrean</a:t>
            </a:r>
            <a:r>
              <a:rPr lang="en-US" dirty="0"/>
              <a:t>;</a:t>
            </a:r>
          </a:p>
          <a:p>
            <a:pPr marL="1249363" lvl="3" indent="-457200">
              <a:buFont typeface="+mj-lt"/>
              <a:buAutoNum type="alphaLcPeriod"/>
            </a:pP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i="1" dirty="0"/>
              <a:t>node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daftar </a:t>
            </a:r>
            <a:r>
              <a:rPr lang="en-US" i="1" dirty="0"/>
              <a:t>node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dikunjungi</a:t>
            </a:r>
            <a:r>
              <a:rPr lang="en-US" dirty="0"/>
              <a:t>.</a:t>
            </a:r>
          </a:p>
          <a:p>
            <a:pPr marL="1249363" lvl="3" indent="-457200">
              <a:buFont typeface="+mj-lt"/>
              <a:buAutoNum type="alphaL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i="1" dirty="0"/>
              <a:t>edge</a:t>
            </a:r>
            <a:r>
              <a:rPr lang="en-US" dirty="0"/>
              <a:t> yang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node </a:t>
            </a:r>
            <a:r>
              <a:rPr lang="en-US" dirty="0" err="1"/>
              <a:t>tersebut</a:t>
            </a:r>
            <a:r>
              <a:rPr lang="en-US" dirty="0"/>
              <a:t>:</a:t>
            </a:r>
          </a:p>
          <a:p>
            <a:pPr marL="1535113" lvl="4" indent="-514350">
              <a:buFont typeface="+mj-lt"/>
              <a:buAutoNum type="romanLcPeriod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/>
              <a:t>node</a:t>
            </a:r>
            <a:r>
              <a:rPr lang="en-US" dirty="0"/>
              <a:t> pada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i="1" dirty="0"/>
              <a:t>edge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daftar </a:t>
            </a:r>
            <a:r>
              <a:rPr lang="en-US" i="1" dirty="0"/>
              <a:t>node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dikunjungi</a:t>
            </a:r>
            <a:r>
              <a:rPr lang="en-US" i="1" dirty="0"/>
              <a:t> </a:t>
            </a:r>
            <a:r>
              <a:rPr lang="en-US" dirty="0" err="1"/>
              <a:t>atau</a:t>
            </a:r>
            <a:r>
              <a:rPr lang="en-US" dirty="0"/>
              <a:t> sudah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antrean</a:t>
            </a:r>
            <a:r>
              <a:rPr lang="en-US" dirty="0"/>
              <a:t>,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apa-apa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i="1" dirty="0"/>
              <a:t>edge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;</a:t>
            </a:r>
          </a:p>
          <a:p>
            <a:pPr marL="1535113" lvl="4" indent="-514350">
              <a:buFont typeface="+mj-lt"/>
              <a:buAutoNum type="romanLcPeriod"/>
            </a:pPr>
            <a:r>
              <a:rPr lang="en-US" dirty="0" err="1"/>
              <a:t>Sebaliknya</a:t>
            </a:r>
            <a:r>
              <a:rPr lang="en-US" dirty="0"/>
              <a:t>,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i="1" dirty="0"/>
              <a:t>node</a:t>
            </a:r>
            <a:r>
              <a:rPr lang="en-US" dirty="0"/>
              <a:t> pada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i="1" dirty="0"/>
              <a:t>edge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antrean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84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06429F-5280-4F49-8920-F9922D85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i="1" dirty="0"/>
              <a:t>Web Crawler</a:t>
            </a:r>
            <a:r>
              <a:rPr lang="en-US" dirty="0"/>
              <a:t>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B0462D-5D09-4F20-8EA5-4255425B5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breadth-first crawlers:</a:t>
            </a:r>
          </a:p>
          <a:p>
            <a:endParaRPr lang="en-US" dirty="0"/>
          </a:p>
        </p:txBody>
      </p:sp>
      <p:pic>
        <p:nvPicPr>
          <p:cNvPr id="4" name="Content Placeholder 3" descr="spider1">
            <a:extLst>
              <a:ext uri="{FF2B5EF4-FFF2-40B4-BE49-F238E27FC236}">
                <a16:creationId xmlns:a16="http://schemas.microsoft.com/office/drawing/2014/main" xmlns="" id="{8AEB6940-049B-45F4-8CFF-2EB081FAF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0023" y="2266573"/>
            <a:ext cx="6260977" cy="417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53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F5609C-4EDB-4CCB-98C2-2070C6914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smtClean="0"/>
              <a:t>12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Crawling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395A4A4-DF61-4BDA-8AD9-A018A67BB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Big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083954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F23931-4267-4619-8423-18CBEFE2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i="1" dirty="0"/>
              <a:t>Web Crawler</a:t>
            </a:r>
            <a:r>
              <a:rPr lang="en-US" dirty="0"/>
              <a:t>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C0CBCA-8BA8-4222-A8C0-26ECAF310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depth-first search (DFS):</a:t>
            </a:r>
          </a:p>
          <a:p>
            <a:pPr lvl="1"/>
            <a:r>
              <a:rPr lang="en-US" dirty="0" err="1"/>
              <a:t>Ambil</a:t>
            </a:r>
            <a:r>
              <a:rPr lang="en-US" dirty="0"/>
              <a:t> link </a:t>
            </a:r>
            <a:r>
              <a:rPr lang="en-US" dirty="0" err="1"/>
              <a:t>pertama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dikunjungi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Kunjungi</a:t>
            </a:r>
            <a:r>
              <a:rPr lang="en-US" dirty="0"/>
              <a:t> link </a:t>
            </a:r>
            <a:r>
              <a:rPr lang="en-US" dirty="0" err="1"/>
              <a:t>tersebut</a:t>
            </a:r>
            <a:r>
              <a:rPr lang="en-US" dirty="0"/>
              <a:t> dan </a:t>
            </a:r>
            <a:r>
              <a:rPr lang="en-US" dirty="0" err="1"/>
              <a:t>ambil</a:t>
            </a:r>
            <a:r>
              <a:rPr lang="en-US" dirty="0"/>
              <a:t> link </a:t>
            </a:r>
            <a:r>
              <a:rPr lang="en-US" dirty="0" err="1"/>
              <a:t>pertama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dikunjungi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link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dikunjungi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Kunjungi</a:t>
            </a:r>
            <a:r>
              <a:rPr lang="en-US" dirty="0"/>
              <a:t> link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dikunjungi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level </a:t>
            </a:r>
            <a:r>
              <a:rPr lang="en-US" dirty="0" err="1"/>
              <a:t>sebelumnya</a:t>
            </a:r>
            <a:r>
              <a:rPr lang="en-US" dirty="0"/>
              <a:t> dan </a:t>
            </a: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30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2568A7-7F3A-4D9C-93B2-F56D9C82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i="1" dirty="0"/>
              <a:t>Web Crawler</a:t>
            </a:r>
            <a:r>
              <a:rPr lang="en-US" dirty="0"/>
              <a:t>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62C252-2F31-4BE4-95F0-4EBC56826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depth-first traversal:</a:t>
            </a:r>
          </a:p>
          <a:p>
            <a:endParaRPr lang="en-US" dirty="0"/>
          </a:p>
        </p:txBody>
      </p:sp>
      <p:pic>
        <p:nvPicPr>
          <p:cNvPr id="4" name="Content Placeholder 3" descr="spider1">
            <a:extLst>
              <a:ext uri="{FF2B5EF4-FFF2-40B4-BE49-F238E27FC236}">
                <a16:creationId xmlns:a16="http://schemas.microsoft.com/office/drawing/2014/main" xmlns="" id="{A04586E1-DB7E-4CB5-BC16-A6E28722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0225" y="2197099"/>
            <a:ext cx="6172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9417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0A236-E17D-4891-B1D5-924CCEF8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i="1" dirty="0"/>
              <a:t>Web Crawler </a:t>
            </a:r>
            <a:r>
              <a:rPr lang="en-US" dirty="0"/>
              <a:t>(7)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38A2F0-6235-4F34-86DD-DFC95B227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Depth-First vs Breadth-First:</a:t>
            </a:r>
          </a:p>
          <a:p>
            <a:pPr lvl="1"/>
            <a:r>
              <a:rPr lang="en-US" dirty="0"/>
              <a:t>Depth-First </a:t>
            </a:r>
            <a:r>
              <a:rPr lang="en-US" dirty="0" err="1"/>
              <a:t>bekerja</a:t>
            </a:r>
            <a:r>
              <a:rPr lang="en-US" dirty="0"/>
              <a:t> pada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i="1" dirty="0"/>
              <a:t>vertices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edge</a:t>
            </a:r>
            <a:endParaRPr lang="en-US" dirty="0"/>
          </a:p>
          <a:p>
            <a:pPr lvl="2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/>
              <a:t>edge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i="1" dirty="0"/>
              <a:t>vertices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endParaRPr lang="en-US" dirty="0"/>
          </a:p>
          <a:p>
            <a:pPr lvl="2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optimal</a:t>
            </a:r>
          </a:p>
          <a:p>
            <a:pPr lvl="2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di banding Breadth-First</a:t>
            </a:r>
          </a:p>
          <a:p>
            <a:pPr lvl="3"/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i="1" dirty="0"/>
              <a:t>node </a:t>
            </a:r>
            <a:r>
              <a:rPr lang="en-US" dirty="0"/>
              <a:t>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dikunjungi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di </a:t>
            </a:r>
            <a:r>
              <a:rPr lang="en-US" dirty="0" err="1"/>
              <a:t>awasi</a:t>
            </a:r>
            <a:endParaRPr lang="en-US" dirty="0"/>
          </a:p>
          <a:p>
            <a:pPr lvl="3"/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endParaRPr lang="en-US" dirty="0"/>
          </a:p>
          <a:p>
            <a:pPr lvl="1"/>
            <a:r>
              <a:rPr lang="en-US" dirty="0"/>
              <a:t>Breadth-First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alternative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teliti</a:t>
            </a:r>
            <a:endParaRPr lang="en-US" dirty="0"/>
          </a:p>
          <a:p>
            <a:pPr lvl="2"/>
            <a:r>
              <a:rPr lang="en-US" dirty="0" err="1"/>
              <a:t>Lengkap</a:t>
            </a:r>
            <a:r>
              <a:rPr lang="en-US" dirty="0"/>
              <a:t> dan optimal</a:t>
            </a:r>
          </a:p>
          <a:p>
            <a:pPr lvl="2"/>
            <a:r>
              <a:rPr lang="en-US" dirty="0" err="1"/>
              <a:t>Membutuhkan</a:t>
            </a:r>
            <a:r>
              <a:rPr lang="en-US" dirty="0"/>
              <a:t> memory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besar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84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2BDE95-2BCB-48B7-873F-8F6179AE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i="1" dirty="0"/>
              <a:t>Web Crawler </a:t>
            </a:r>
            <a:r>
              <a:rPr lang="en-US" dirty="0"/>
              <a:t>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7F9A21-412F-471A-A137-6D599405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i="1" dirty="0"/>
              <a:t>search engine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B5855F9-38EC-4108-84FC-CC398B96B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5634" y="2274208"/>
            <a:ext cx="6749249" cy="414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67942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05C855-8E44-4A38-9C13-3B5A1599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i="1" dirty="0"/>
              <a:t>Web Crawler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510726-7797-4108-94A3-1A34A6609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i="1" dirty="0"/>
              <a:t>web crawler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xmlns="" id="{0A565C7F-63EB-492A-911D-1F912E74D7E1}"/>
              </a:ext>
            </a:extLst>
          </p:cNvPr>
          <p:cNvGrpSpPr>
            <a:grpSpLocks noGrp="1"/>
          </p:cNvGrpSpPr>
          <p:nvPr/>
        </p:nvGrpSpPr>
        <p:grpSpPr bwMode="auto">
          <a:xfrm>
            <a:off x="1563302" y="2294014"/>
            <a:ext cx="6646046" cy="4017885"/>
            <a:chOff x="336" y="1143"/>
            <a:chExt cx="4224" cy="30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923B966B-DC67-480E-801C-07D231F03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776"/>
              <a:ext cx="336" cy="18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www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570599DF-AB05-4414-B740-95C99B337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776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DNS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9B54345-8094-431F-A9D3-20CA619BC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400"/>
              <a:ext cx="480" cy="12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Fetch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1344DD5-3281-4829-BB54-6D6269E00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968"/>
              <a:ext cx="384" cy="13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dirty="0"/>
                <a:t>Parse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60979D57-B52C-44BD-9B01-DE4ABF8C2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52"/>
              <a:ext cx="57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Content</a:t>
              </a:r>
            </a:p>
            <a:p>
              <a:pPr algn="ctr"/>
              <a:r>
                <a:rPr lang="en-US" altLang="zh-TW"/>
                <a:t>Seen?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C91A7B97-D39A-497E-AF11-4044E6E86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352"/>
              <a:ext cx="57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URL</a:t>
              </a:r>
            </a:p>
            <a:p>
              <a:pPr algn="ctr"/>
              <a:r>
                <a:rPr lang="en-US" altLang="zh-TW"/>
                <a:t>Filter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968DB5FA-A49F-4FEE-84F9-40A3E2DB6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352"/>
              <a:ext cx="57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dirty="0"/>
                <a:t>Dup</a:t>
              </a:r>
            </a:p>
            <a:p>
              <a:pPr algn="ctr"/>
              <a:r>
                <a:rPr lang="en-US" altLang="zh-TW" dirty="0"/>
                <a:t>URL</a:t>
              </a:r>
            </a:p>
            <a:p>
              <a:pPr algn="ctr"/>
              <a:r>
                <a:rPr lang="en-US" altLang="zh-TW" dirty="0" err="1"/>
                <a:t>Elim</a:t>
              </a:r>
              <a:endParaRPr lang="en-US" altLang="zh-TW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3BADDEFA-D7E1-4B40-94D1-56E1B34B5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744"/>
              <a:ext cx="1968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dirty="0"/>
                <a:t>URL Frontier</a:t>
              </a:r>
            </a:p>
          </p:txBody>
        </p:sp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xmlns="" id="{80588B22-DBAB-4321-85BD-415577F60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872"/>
              <a:ext cx="240" cy="48"/>
            </a:xfrm>
            <a:prstGeom prst="left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AutoShape 13">
              <a:extLst>
                <a:ext uri="{FF2B5EF4-FFF2-40B4-BE49-F238E27FC236}">
                  <a16:creationId xmlns:a16="http://schemas.microsoft.com/office/drawing/2014/main" xmlns="" id="{2762A860-E9F3-4B2F-8293-FAC40D1A1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832"/>
              <a:ext cx="240" cy="48"/>
            </a:xfrm>
            <a:prstGeom prst="left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AutoShape 14">
              <a:extLst>
                <a:ext uri="{FF2B5EF4-FFF2-40B4-BE49-F238E27FC236}">
                  <a16:creationId xmlns:a16="http://schemas.microsoft.com/office/drawing/2014/main" xmlns="" id="{56E30272-F67D-436F-886A-7674EEC9A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064"/>
              <a:ext cx="48" cy="336"/>
            </a:xfrm>
            <a:prstGeom prst="upDownArrow">
              <a:avLst>
                <a:gd name="adj1" fmla="val 50000"/>
                <a:gd name="adj2" fmla="val 14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IN"/>
            </a:p>
          </p:txBody>
        </p:sp>
        <p:sp>
          <p:nvSpPr>
            <p:cNvPr id="16" name="AutoShape 15">
              <a:extLst>
                <a:ext uri="{FF2B5EF4-FFF2-40B4-BE49-F238E27FC236}">
                  <a16:creationId xmlns:a16="http://schemas.microsoft.com/office/drawing/2014/main" xmlns="" id="{CCBB453E-F9D8-4CCA-8E9B-3185F9F63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688"/>
              <a:ext cx="288" cy="48"/>
            </a:xfrm>
            <a:prstGeom prst="rightArrow">
              <a:avLst>
                <a:gd name="adj1" fmla="val 50000"/>
                <a:gd name="adj2" fmla="val 1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AutoShape 16">
              <a:extLst>
                <a:ext uri="{FF2B5EF4-FFF2-40B4-BE49-F238E27FC236}">
                  <a16:creationId xmlns:a16="http://schemas.microsoft.com/office/drawing/2014/main" xmlns="" id="{6C0FD3DF-3040-4620-98EB-3A48E5151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96"/>
              <a:ext cx="384" cy="48"/>
            </a:xfrm>
            <a:prstGeom prst="rightArrow">
              <a:avLst>
                <a:gd name="adj1" fmla="val 50000"/>
                <a:gd name="adj2" fmla="val 2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AutoShape 17">
              <a:extLst>
                <a:ext uri="{FF2B5EF4-FFF2-40B4-BE49-F238E27FC236}">
                  <a16:creationId xmlns:a16="http://schemas.microsoft.com/office/drawing/2014/main" xmlns="" id="{8B63D6A8-2457-4453-A97A-D376C2F9E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496"/>
              <a:ext cx="192" cy="48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AutoShape 18">
              <a:extLst>
                <a:ext uri="{FF2B5EF4-FFF2-40B4-BE49-F238E27FC236}">
                  <a16:creationId xmlns:a16="http://schemas.microsoft.com/office/drawing/2014/main" xmlns="" id="{EE8F0A7C-9D30-4817-A2EE-3C28CCE54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496"/>
              <a:ext cx="192" cy="48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20" name="AutoShape 22">
              <a:extLst>
                <a:ext uri="{FF2B5EF4-FFF2-40B4-BE49-F238E27FC236}">
                  <a16:creationId xmlns:a16="http://schemas.microsoft.com/office/drawing/2014/main" xmlns="" id="{454AB9EE-F494-46F6-87B6-DC30C63276A6}"/>
                </a:ext>
              </a:extLst>
            </p:cNvPr>
            <p:cNvCxnSpPr>
              <a:cxnSpLocks noChangeShapeType="1"/>
              <a:stCxn id="11" idx="2"/>
              <a:endCxn id="12" idx="3"/>
            </p:cNvCxnSpPr>
            <p:nvPr/>
          </p:nvCxnSpPr>
          <p:spPr bwMode="auto">
            <a:xfrm rot="5400000">
              <a:off x="3612" y="3300"/>
              <a:ext cx="1080" cy="2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21" name="AutoShape 23">
              <a:extLst>
                <a:ext uri="{FF2B5EF4-FFF2-40B4-BE49-F238E27FC236}">
                  <a16:creationId xmlns:a16="http://schemas.microsoft.com/office/drawing/2014/main" xmlns="" id="{CAEF3AD0-DAD3-4ACF-8069-28C0FA36B902}"/>
                </a:ext>
              </a:extLst>
            </p:cNvPr>
            <p:cNvCxnSpPr>
              <a:cxnSpLocks noChangeShapeType="1"/>
              <a:stCxn id="12" idx="1"/>
              <a:endCxn id="7" idx="2"/>
            </p:cNvCxnSpPr>
            <p:nvPr/>
          </p:nvCxnSpPr>
          <p:spPr bwMode="auto">
            <a:xfrm rot="10800000">
              <a:off x="1152" y="3648"/>
              <a:ext cx="912" cy="31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22" name="AutoShape 24">
              <a:extLst>
                <a:ext uri="{FF2B5EF4-FFF2-40B4-BE49-F238E27FC236}">
                  <a16:creationId xmlns:a16="http://schemas.microsoft.com/office/drawing/2014/main" xmlns="" id="{858CFC47-9CA8-452C-A360-61FA2897A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728"/>
              <a:ext cx="336" cy="384"/>
            </a:xfrm>
            <a:prstGeom prst="can">
              <a:avLst>
                <a:gd name="adj" fmla="val 2857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AutoShape 25">
              <a:extLst>
                <a:ext uri="{FF2B5EF4-FFF2-40B4-BE49-F238E27FC236}">
                  <a16:creationId xmlns:a16="http://schemas.microsoft.com/office/drawing/2014/main" xmlns="" id="{56ED26FD-C112-4A2E-AE54-A0882E613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728"/>
              <a:ext cx="336" cy="384"/>
            </a:xfrm>
            <a:prstGeom prst="can">
              <a:avLst>
                <a:gd name="adj" fmla="val 2857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AutoShape 26">
              <a:extLst>
                <a:ext uri="{FF2B5EF4-FFF2-40B4-BE49-F238E27FC236}">
                  <a16:creationId xmlns:a16="http://schemas.microsoft.com/office/drawing/2014/main" xmlns="" id="{3B359A12-E2AE-42AE-B8A0-690D6AD1D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728"/>
              <a:ext cx="336" cy="384"/>
            </a:xfrm>
            <a:prstGeom prst="can">
              <a:avLst>
                <a:gd name="adj" fmla="val 2857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AutoShape 27">
              <a:extLst>
                <a:ext uri="{FF2B5EF4-FFF2-40B4-BE49-F238E27FC236}">
                  <a16:creationId xmlns:a16="http://schemas.microsoft.com/office/drawing/2014/main" xmlns="" id="{A51F8797-4F79-4561-B2DF-70AA26539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112"/>
              <a:ext cx="48" cy="240"/>
            </a:xfrm>
            <a:prstGeom prst="upDown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IN"/>
            </a:p>
          </p:txBody>
        </p:sp>
        <p:sp>
          <p:nvSpPr>
            <p:cNvPr id="26" name="AutoShape 28">
              <a:extLst>
                <a:ext uri="{FF2B5EF4-FFF2-40B4-BE49-F238E27FC236}">
                  <a16:creationId xmlns:a16="http://schemas.microsoft.com/office/drawing/2014/main" xmlns="" id="{9B70122E-21D4-4434-90F3-CE43FAFA5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112"/>
              <a:ext cx="48" cy="240"/>
            </a:xfrm>
            <a:prstGeom prst="upDown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IN"/>
            </a:p>
          </p:txBody>
        </p:sp>
        <p:sp>
          <p:nvSpPr>
            <p:cNvPr id="27" name="AutoShape 29">
              <a:extLst>
                <a:ext uri="{FF2B5EF4-FFF2-40B4-BE49-F238E27FC236}">
                  <a16:creationId xmlns:a16="http://schemas.microsoft.com/office/drawing/2014/main" xmlns="" id="{8B01484C-0DAD-41D1-87DB-92FDC7C56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112"/>
              <a:ext cx="48" cy="240"/>
            </a:xfrm>
            <a:prstGeom prst="upDown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IN"/>
            </a:p>
          </p:txBody>
        </p:sp>
        <p:sp>
          <p:nvSpPr>
            <p:cNvPr id="28" name="Text Box 30">
              <a:extLst>
                <a:ext uri="{FF2B5EF4-FFF2-40B4-BE49-F238E27FC236}">
                  <a16:creationId xmlns:a16="http://schemas.microsoft.com/office/drawing/2014/main" xmlns="" id="{EE13D0BC-C0A4-413E-9E16-AEA713368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143"/>
              <a:ext cx="672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400"/>
                <a:t>Doc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400"/>
                <a:t>Fingerprint</a:t>
              </a:r>
            </a:p>
          </p:txBody>
        </p:sp>
        <p:sp>
          <p:nvSpPr>
            <p:cNvPr id="29" name="Text Box 31">
              <a:extLst>
                <a:ext uri="{FF2B5EF4-FFF2-40B4-BE49-F238E27FC236}">
                  <a16:creationId xmlns:a16="http://schemas.microsoft.com/office/drawing/2014/main" xmlns="" id="{E211F5EC-395E-4FE6-8752-C33156449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143"/>
              <a:ext cx="672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400" dirty="0"/>
                <a:t>Robots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400" dirty="0"/>
                <a:t>templates</a:t>
              </a:r>
            </a:p>
          </p:txBody>
        </p:sp>
        <p:sp>
          <p:nvSpPr>
            <p:cNvPr id="30" name="Text Box 32">
              <a:extLst>
                <a:ext uri="{FF2B5EF4-FFF2-40B4-BE49-F238E27FC236}">
                  <a16:creationId xmlns:a16="http://schemas.microsoft.com/office/drawing/2014/main" xmlns="" id="{37F24660-D047-45A2-B8F5-210D1331C9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143"/>
              <a:ext cx="384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400" dirty="0"/>
                <a:t>URL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400" dirty="0"/>
                <a:t>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7559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D74B5B-85D0-4A18-9759-922B94FD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i="1" dirty="0"/>
              <a:t>Web Crawler</a:t>
            </a:r>
            <a:r>
              <a:rPr lang="en-US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42E42A-EF58-43DB-8EBF-2D4A2D13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URL Frontier</a:t>
            </a:r>
            <a:r>
              <a:rPr lang="en-US" dirty="0"/>
              <a:t>: </a:t>
            </a:r>
            <a:r>
              <a:rPr lang="en-US" dirty="0" err="1"/>
              <a:t>mengandung</a:t>
            </a:r>
            <a:r>
              <a:rPr lang="en-US" dirty="0"/>
              <a:t> URL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dikunjungi</a:t>
            </a:r>
            <a:r>
              <a:rPr lang="en-US" dirty="0"/>
              <a:t>. </a:t>
            </a:r>
            <a:r>
              <a:rPr lang="en-US" dirty="0" err="1"/>
              <a:t>Awalnya</a:t>
            </a:r>
            <a:r>
              <a:rPr lang="en-US" dirty="0"/>
              <a:t>,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seeds </a:t>
            </a:r>
            <a:r>
              <a:rPr lang="en-US" dirty="0" err="1"/>
              <a:t>disimpan</a:t>
            </a:r>
            <a:r>
              <a:rPr lang="en-US" dirty="0"/>
              <a:t> pada URL Frontier dan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web crawler </a:t>
            </a:r>
            <a:r>
              <a:rPr lang="en-US" dirty="0" err="1"/>
              <a:t>memulai</a:t>
            </a:r>
            <a:r>
              <a:rPr lang="en-US" dirty="0"/>
              <a:t> proses </a:t>
            </a:r>
            <a:r>
              <a:rPr lang="en-US" dirty="0" err="1"/>
              <a:t>dari</a:t>
            </a:r>
            <a:r>
              <a:rPr lang="en-US" dirty="0"/>
              <a:t> URL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URL frontier.</a:t>
            </a:r>
          </a:p>
          <a:p>
            <a:r>
              <a:rPr lang="en-US" b="1" dirty="0"/>
              <a:t>DNS</a:t>
            </a:r>
            <a:r>
              <a:rPr lang="en-US" dirty="0"/>
              <a:t>: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Domain Name Service yang </a:t>
            </a:r>
            <a:r>
              <a:rPr lang="en-US" dirty="0" err="1"/>
              <a:t>memetakan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domain name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IP.</a:t>
            </a:r>
          </a:p>
          <a:p>
            <a:r>
              <a:rPr lang="en-US" b="1" dirty="0"/>
              <a:t>Fetch</a:t>
            </a:r>
            <a:r>
              <a:rPr lang="en-US" dirty="0"/>
              <a:t>: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HTTP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URL.</a:t>
            </a:r>
          </a:p>
          <a:p>
            <a:r>
              <a:rPr lang="en-US" b="1" dirty="0"/>
              <a:t>Parse</a:t>
            </a:r>
            <a:r>
              <a:rPr lang="en-US" dirty="0"/>
              <a:t>: </a:t>
            </a:r>
            <a:r>
              <a:rPr lang="en-US" dirty="0" err="1"/>
              <a:t>halaman</a:t>
            </a:r>
            <a:r>
              <a:rPr lang="en-US" dirty="0"/>
              <a:t> web di </a:t>
            </a:r>
            <a:r>
              <a:rPr lang="en-US" dirty="0" err="1"/>
              <a:t>urai</a:t>
            </a:r>
            <a:r>
              <a:rPr lang="en-US" dirty="0"/>
              <a:t> dan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text dan link.</a:t>
            </a:r>
          </a:p>
          <a:p>
            <a:r>
              <a:rPr lang="en-US" b="1" dirty="0"/>
              <a:t>Content Seen?</a:t>
            </a:r>
            <a:r>
              <a:rPr lang="en-US" dirty="0"/>
              <a:t>: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URL yang lain.</a:t>
            </a:r>
          </a:p>
        </p:txBody>
      </p:sp>
    </p:spTree>
    <p:extLst>
      <p:ext uri="{BB962C8B-B14F-4D97-AF65-F5344CB8AC3E}">
        <p14:creationId xmlns:p14="http://schemas.microsoft.com/office/powerpoint/2010/main" val="4251961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904172-9426-455C-BCE3-CB0DD8EA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i="1" dirty="0"/>
              <a:t>Web Crawler</a:t>
            </a:r>
            <a:r>
              <a:rPr lang="en-US" dirty="0"/>
              <a:t>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D50E1B-3CCC-4533-94A8-D85723425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b="1" dirty="0"/>
              <a:t>URL Filter:</a:t>
            </a:r>
          </a:p>
          <a:p>
            <a:pPr lvl="1"/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memeriksa</a:t>
            </a:r>
            <a:r>
              <a:rPr lang="en-US" sz="2300" dirty="0"/>
              <a:t> </a:t>
            </a:r>
            <a:r>
              <a:rPr lang="en-US" sz="2300" dirty="0" err="1"/>
              <a:t>apakah</a:t>
            </a:r>
            <a:r>
              <a:rPr lang="en-US" sz="2300" dirty="0"/>
              <a:t> URL yang </a:t>
            </a:r>
            <a:r>
              <a:rPr lang="en-US" sz="2300" dirty="0" err="1"/>
              <a:t>terbaca</a:t>
            </a:r>
            <a:r>
              <a:rPr lang="en-US" sz="2300" dirty="0"/>
              <a:t> </a:t>
            </a:r>
            <a:r>
              <a:rPr lang="en-US" sz="2300" dirty="0" err="1"/>
              <a:t>harus</a:t>
            </a:r>
            <a:r>
              <a:rPr lang="en-US" sz="2300" dirty="0"/>
              <a:t> </a:t>
            </a:r>
            <a:r>
              <a:rPr lang="en-US" sz="2300" dirty="0" err="1"/>
              <a:t>dikeluarkan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daftar URL Frontier (</a:t>
            </a:r>
            <a:r>
              <a:rPr lang="en-US" sz="2300" dirty="0" err="1"/>
              <a:t>pengaruh</a:t>
            </a:r>
            <a:r>
              <a:rPr lang="en-US" sz="2300" dirty="0"/>
              <a:t> </a:t>
            </a:r>
            <a:r>
              <a:rPr lang="en-US" sz="2300" dirty="0" err="1"/>
              <a:t>konfigurasi</a:t>
            </a:r>
            <a:r>
              <a:rPr lang="en-US" sz="2300" dirty="0"/>
              <a:t> robots.txt).</a:t>
            </a:r>
          </a:p>
          <a:p>
            <a:pPr lvl="1"/>
            <a:r>
              <a:rPr lang="en-US" sz="2300" dirty="0"/>
              <a:t>URL </a:t>
            </a:r>
            <a:r>
              <a:rPr lang="en-US" sz="2300" dirty="0" err="1"/>
              <a:t>harus</a:t>
            </a:r>
            <a:r>
              <a:rPr lang="en-US" sz="2300" dirty="0"/>
              <a:t> </a:t>
            </a:r>
            <a:r>
              <a:rPr lang="en-US" sz="2300" dirty="0" err="1"/>
              <a:t>dinormalisasi</a:t>
            </a:r>
            <a:r>
              <a:rPr lang="en-US" sz="2300" dirty="0"/>
              <a:t>.</a:t>
            </a:r>
          </a:p>
          <a:p>
            <a:r>
              <a:rPr lang="en-US" sz="2700" b="1" dirty="0"/>
              <a:t>Dup URL </a:t>
            </a:r>
            <a:r>
              <a:rPr lang="en-US" sz="2700" b="1" dirty="0" err="1"/>
              <a:t>Elim</a:t>
            </a:r>
            <a:r>
              <a:rPr lang="en-US" sz="2700" dirty="0"/>
              <a:t>: URL </a:t>
            </a:r>
            <a:r>
              <a:rPr lang="en-US" sz="2700" dirty="0" err="1"/>
              <a:t>diperiksa</a:t>
            </a:r>
            <a:r>
              <a:rPr lang="en-US" sz="2700" dirty="0"/>
              <a:t> </a:t>
            </a:r>
            <a:r>
              <a:rPr lang="en-US" sz="2700" dirty="0" err="1"/>
              <a:t>untuk</a:t>
            </a:r>
            <a:r>
              <a:rPr lang="en-US" sz="2700" dirty="0"/>
              <a:t> </a:t>
            </a:r>
            <a:r>
              <a:rPr lang="en-US" sz="2700" dirty="0" err="1"/>
              <a:t>menghilangkan</a:t>
            </a:r>
            <a:r>
              <a:rPr lang="en-US" sz="2700" dirty="0"/>
              <a:t> </a:t>
            </a:r>
            <a:r>
              <a:rPr lang="en-US" sz="2700" dirty="0" err="1"/>
              <a:t>duplikasi</a:t>
            </a:r>
            <a:r>
              <a:rPr lang="en-US" sz="2700" dirty="0"/>
              <a:t>.</a:t>
            </a:r>
            <a:endParaRPr lang="en-US" sz="27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10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FA4478-3D05-442B-8FD0-7387E725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Web Crawler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BF3EAD-9470-49A5-AF8C-F83EADBA1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web crawler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selection</a:t>
            </a:r>
            <a:r>
              <a:rPr lang="en-US" dirty="0"/>
              <a:t> yang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mana yang bisa </a:t>
            </a:r>
            <a:r>
              <a:rPr lang="en-US" dirty="0" err="1"/>
              <a:t>diakses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re-visit</a:t>
            </a:r>
            <a:r>
              <a:rPr lang="en-US" dirty="0"/>
              <a:t> yang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di </a:t>
            </a:r>
            <a:r>
              <a:rPr lang="en-US" dirty="0" err="1"/>
              <a:t>kunjungi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pembaharuan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politeness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proses yang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website.</a:t>
            </a:r>
          </a:p>
          <a:p>
            <a:pPr lvl="1"/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parallelization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mengkoordinasi</a:t>
            </a:r>
            <a:r>
              <a:rPr lang="en-US" dirty="0"/>
              <a:t> </a:t>
            </a:r>
            <a:r>
              <a:rPr lang="en-US" i="1" dirty="0"/>
              <a:t>web crawler</a:t>
            </a:r>
            <a:r>
              <a:rPr lang="en-US" dirty="0"/>
              <a:t> yang </a:t>
            </a:r>
            <a:r>
              <a:rPr lang="en-US" dirty="0" err="1"/>
              <a:t>terdistribusi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75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C67697-89AE-457C-AF63-5D033011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Web Crawlers </a:t>
            </a:r>
            <a:r>
              <a:rPr lang="en-US" dirty="0"/>
              <a:t>(2)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89A83D-2A5E-4D15-928E-6AA5E85C5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Selection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pencari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melingkupi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internet.</a:t>
            </a:r>
          </a:p>
          <a:p>
            <a:pPr lvl="1"/>
            <a:r>
              <a:rPr lang="en-US" dirty="0"/>
              <a:t>Hal ini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pencari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mengunduh</a:t>
            </a:r>
            <a:r>
              <a:rPr lang="en-US" dirty="0"/>
              <a:t> </a:t>
            </a:r>
            <a:r>
              <a:rPr lang="en-US" dirty="0" err="1"/>
              <a:t>halaman-halaman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selection </a:t>
            </a:r>
            <a:r>
              <a:rPr lang="en-US" dirty="0" err="1"/>
              <a:t>memilki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selection</a:t>
            </a:r>
            <a:r>
              <a:rPr lang="en-US" dirty="0"/>
              <a:t> yang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lvl="2"/>
            <a:r>
              <a:rPr lang="en-US" i="1" dirty="0"/>
              <a:t>Restricting followed links</a:t>
            </a:r>
          </a:p>
          <a:p>
            <a:pPr lvl="2"/>
            <a:r>
              <a:rPr lang="en-US" i="1" dirty="0"/>
              <a:t>Path-ascending crawling</a:t>
            </a:r>
          </a:p>
          <a:p>
            <a:pPr lvl="2"/>
            <a:r>
              <a:rPr lang="en-US" i="1" dirty="0"/>
              <a:t>Focused crawling</a:t>
            </a:r>
          </a:p>
          <a:p>
            <a:pPr lvl="2"/>
            <a:r>
              <a:rPr lang="en-US" i="1" dirty="0"/>
              <a:t>Crawling the Deep 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56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DFC4BE-B6BB-47F3-B5ED-C62CB7BE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Web Crawlers </a:t>
            </a:r>
            <a:r>
              <a:rPr lang="en-US" dirty="0"/>
              <a:t>(3)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8CB153-91F8-45BD-870E-65F140650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Re-visit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Web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/>
              <a:t> proses </a:t>
            </a:r>
            <a:r>
              <a:rPr lang="en-US" i="1" dirty="0"/>
              <a:t>crawling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lama.</a:t>
            </a:r>
          </a:p>
          <a:p>
            <a:pPr lvl="1"/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Freshness</a:t>
            </a:r>
            <a:r>
              <a:rPr lang="en-US" dirty="0"/>
              <a:t> dan </a:t>
            </a:r>
            <a:r>
              <a:rPr lang="en-US" i="1" dirty="0"/>
              <a:t>Age-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crawler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Freshness </a:t>
            </a:r>
            <a:r>
              <a:rPr lang="en-US" dirty="0"/>
              <a:t>yang </a:t>
            </a:r>
            <a:r>
              <a:rPr lang="en-US" dirty="0" err="1"/>
              <a:t>tinggi</a:t>
            </a:r>
            <a:r>
              <a:rPr lang="en-US" dirty="0"/>
              <a:t> dan </a:t>
            </a:r>
            <a:r>
              <a:rPr lang="en-US" i="1" dirty="0"/>
              <a:t>Age</a:t>
            </a:r>
            <a:r>
              <a:rPr lang="en-US" dirty="0"/>
              <a:t> yang </a:t>
            </a:r>
            <a:r>
              <a:rPr lang="en-US" dirty="0" err="1"/>
              <a:t>rendah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re-visit</a:t>
            </a:r>
            <a:r>
              <a:rPr lang="en-US" dirty="0"/>
              <a:t>:</a:t>
            </a:r>
          </a:p>
          <a:p>
            <a:pPr lvl="2"/>
            <a:r>
              <a:rPr lang="en-US" i="1" dirty="0"/>
              <a:t>Uniform Policy</a:t>
            </a:r>
          </a:p>
          <a:p>
            <a:pPr lvl="2"/>
            <a:r>
              <a:rPr lang="en-US" i="1" dirty="0"/>
              <a:t>Proportional Policy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1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Daftar Isi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Pengenalan Data Crawling</a:t>
            </a:r>
          </a:p>
          <a:p>
            <a:r>
              <a:rPr lang="id-ID" dirty="0"/>
              <a:t>Konsep dasar Data Crawling</a:t>
            </a:r>
          </a:p>
          <a:p>
            <a:r>
              <a:rPr lang="id-ID" dirty="0"/>
              <a:t>Web Crawling, sebagai contoh Data Crawling</a:t>
            </a:r>
          </a:p>
          <a:p>
            <a:pPr lvl="1"/>
            <a:r>
              <a:rPr lang="id-ID" dirty="0"/>
              <a:t>Cara Kerja Web Crawler</a:t>
            </a:r>
          </a:p>
          <a:p>
            <a:pPr lvl="1"/>
            <a:r>
              <a:rPr lang="id-ID" dirty="0"/>
              <a:t>Strategi Web Crawler</a:t>
            </a:r>
          </a:p>
          <a:p>
            <a:pPr lvl="1"/>
            <a:r>
              <a:rPr lang="id-ID" dirty="0"/>
              <a:t>Arsitektur Web Crawler</a:t>
            </a:r>
          </a:p>
          <a:p>
            <a:pPr lvl="1"/>
            <a:r>
              <a:rPr lang="id-ID" dirty="0"/>
              <a:t>Kebijakan Web Crawler</a:t>
            </a:r>
          </a:p>
          <a:p>
            <a:r>
              <a:rPr lang="id-ID" dirty="0"/>
              <a:t>Data Crawling dari Twitter</a:t>
            </a:r>
          </a:p>
          <a:p>
            <a:pPr lvl="1"/>
            <a:r>
              <a:rPr lang="id-ID" dirty="0"/>
              <a:t>Konfigurasi Twitter untuk Data Crawling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9241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4C5800-6819-41EE-87FE-8B19441D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Web Crawlers </a:t>
            </a:r>
            <a:r>
              <a:rPr lang="en-US" dirty="0"/>
              <a:t>(4)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96F810-329E-4090-B174-33C212972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Politeness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Crawlers</a:t>
            </a:r>
            <a:r>
              <a:rPr lang="en-US" dirty="0"/>
              <a:t> bisa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melumpuhkan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website.</a:t>
            </a:r>
          </a:p>
          <a:p>
            <a:pPr lvl="1"/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i="1" dirty="0"/>
              <a:t>web crawlers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pada:</a:t>
            </a:r>
          </a:p>
          <a:p>
            <a:pPr lvl="2"/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pada Server.</a:t>
            </a:r>
          </a:p>
          <a:p>
            <a:pPr lvl="2"/>
            <a:r>
              <a:rPr lang="en-US" dirty="0" err="1"/>
              <a:t>Kerusakan</a:t>
            </a:r>
            <a:r>
              <a:rPr lang="en-US" dirty="0"/>
              <a:t> pada Server/Router.</a:t>
            </a:r>
          </a:p>
          <a:p>
            <a:pPr lvl="2"/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dan server.</a:t>
            </a:r>
          </a:p>
          <a:p>
            <a:pPr lvl="1"/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masalah-masalah ini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robots exclusion protocol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86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30FC89-16E5-4AF6-8D53-20CFF7EE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Web Crawlers </a:t>
            </a:r>
            <a:r>
              <a:rPr lang="en-US" dirty="0"/>
              <a:t>(5)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5DA593-1281-415E-A142-136B93CCB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Politeness</a:t>
            </a:r>
            <a:r>
              <a:rPr lang="en-US" dirty="0"/>
              <a:t>,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teknisnya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robot exclusion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Website dan </a:t>
            </a:r>
            <a:r>
              <a:rPr lang="en-US" dirty="0" err="1"/>
              <a:t>halaman</a:t>
            </a:r>
            <a:r>
              <a:rPr lang="en-US" dirty="0"/>
              <a:t> bisa </a:t>
            </a:r>
            <a:r>
              <a:rPr lang="en-US" dirty="0" err="1"/>
              <a:t>menspesifikasi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robot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mengunjungi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index pada area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robot exclusion</a:t>
            </a:r>
            <a:r>
              <a:rPr lang="en-US" dirty="0"/>
              <a:t>:</a:t>
            </a:r>
          </a:p>
          <a:p>
            <a:pPr lvl="2"/>
            <a:r>
              <a:rPr lang="en-US" b="1" i="1" dirty="0"/>
              <a:t>Robot Exclusion Protocol</a:t>
            </a:r>
            <a:r>
              <a:rPr lang="en-US" dirty="0"/>
              <a:t> (robots.txt): website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daftar </a:t>
            </a:r>
            <a:r>
              <a:rPr lang="en-US" dirty="0" err="1"/>
              <a:t>direktori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.</a:t>
            </a:r>
          </a:p>
          <a:p>
            <a:pPr lvl="2"/>
            <a:r>
              <a:rPr lang="en-US" b="1" i="1" dirty="0"/>
              <a:t>Robots META Tag</a:t>
            </a:r>
            <a:r>
              <a:rPr lang="en-US" dirty="0"/>
              <a:t>: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/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i="1" dirty="0"/>
              <a:t>meta tag</a:t>
            </a:r>
            <a:r>
              <a:rPr lang="en-US" dirty="0"/>
              <a:t> yang </a:t>
            </a:r>
            <a:r>
              <a:rPr lang="en-US" dirty="0" err="1"/>
              <a:t>melarang</a:t>
            </a:r>
            <a:r>
              <a:rPr lang="en-US" dirty="0"/>
              <a:t> robot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index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link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5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30038C-D247-4757-8B7D-487B47FE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Web Crawlers </a:t>
            </a:r>
            <a:r>
              <a:rPr lang="en-US" dirty="0"/>
              <a:t>(6)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7B816A-B4F1-4D18-9900-8FDD0B6D5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Politeness</a:t>
            </a:r>
            <a:r>
              <a:rPr lang="en-US" dirty="0"/>
              <a:t>,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teknisnya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robot exclusion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Website dan </a:t>
            </a:r>
            <a:r>
              <a:rPr lang="en-US" dirty="0" err="1"/>
              <a:t>halaman</a:t>
            </a:r>
            <a:r>
              <a:rPr lang="en-US" dirty="0"/>
              <a:t> bisa </a:t>
            </a:r>
            <a:r>
              <a:rPr lang="en-US" dirty="0" err="1"/>
              <a:t>menspesifikasi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robot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mengunjungi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index pada area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robot exclusion</a:t>
            </a:r>
            <a:r>
              <a:rPr lang="en-US" dirty="0"/>
              <a:t>:</a:t>
            </a:r>
          </a:p>
          <a:p>
            <a:pPr lvl="2"/>
            <a:r>
              <a:rPr lang="en-US" b="1" i="1" dirty="0"/>
              <a:t>Robot Exclusion Protocol</a:t>
            </a:r>
            <a:r>
              <a:rPr lang="en-US" dirty="0"/>
              <a:t> (robots.txt): website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daftar </a:t>
            </a:r>
            <a:r>
              <a:rPr lang="en-US" dirty="0" err="1"/>
              <a:t>direktori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.</a:t>
            </a:r>
          </a:p>
          <a:p>
            <a:pPr lvl="2"/>
            <a:r>
              <a:rPr lang="en-US" b="1" i="1" dirty="0"/>
              <a:t>Robots META Tag</a:t>
            </a:r>
            <a:r>
              <a:rPr lang="en-US" dirty="0"/>
              <a:t>: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/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i="1" dirty="0"/>
              <a:t>meta tag</a:t>
            </a:r>
            <a:r>
              <a:rPr lang="en-US" dirty="0"/>
              <a:t> yang </a:t>
            </a:r>
            <a:r>
              <a:rPr lang="en-US" dirty="0" err="1"/>
              <a:t>melarang</a:t>
            </a:r>
            <a:r>
              <a:rPr lang="en-US" dirty="0"/>
              <a:t> robot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index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link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25135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6E096F-0757-43AE-A21B-6310A838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Web Crawlers </a:t>
            </a:r>
            <a:r>
              <a:rPr lang="en-US" dirty="0"/>
              <a:t>(7)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AD1B6D-84B8-4EFB-A945-FA103C6C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website </a:t>
            </a:r>
            <a:r>
              <a:rPr lang="en-US" dirty="0" err="1"/>
              <a:t>menaruh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file “robots.txt” pada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(root)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web. </a:t>
            </a:r>
            <a:r>
              <a:rPr lang="en-US" dirty="0" err="1"/>
              <a:t>Contohnya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http://www.ebay.com/robots.txt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http://www.Wikipedia.com/robots.txt</a:t>
            </a:r>
            <a:endParaRPr lang="en-US" dirty="0"/>
          </a:p>
          <a:p>
            <a:r>
              <a:rPr lang="en-US" dirty="0"/>
              <a:t>File “robots.txt” </a:t>
            </a:r>
            <a:r>
              <a:rPr lang="en-US" dirty="0" err="1"/>
              <a:t>berisi</a:t>
            </a:r>
            <a:r>
              <a:rPr lang="en-US" dirty="0"/>
              <a:t> daftar </a:t>
            </a:r>
            <a:r>
              <a:rPr lang="en-US" dirty="0" err="1"/>
              <a:t>direktori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oleh robot </a:t>
            </a:r>
            <a:r>
              <a:rPr lang="en-US" dirty="0" err="1"/>
              <a:t>tertentu</a:t>
            </a:r>
            <a:r>
              <a:rPr lang="en-US" dirty="0"/>
              <a:t> (user-agent).</a:t>
            </a:r>
          </a:p>
          <a:p>
            <a:pPr lvl="1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“robots.txt” yang </a:t>
            </a:r>
            <a:r>
              <a:rPr lang="en-US" dirty="0" err="1"/>
              <a:t>melarang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robot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website:</a:t>
            </a:r>
          </a:p>
          <a:p>
            <a:pPr>
              <a:buNone/>
            </a:pPr>
            <a:r>
              <a:rPr lang="en-US" sz="2400" dirty="0">
                <a:latin typeface="Courier New" charset="0"/>
              </a:rPr>
              <a:t>		User-agent: *</a:t>
            </a:r>
          </a:p>
          <a:p>
            <a:pPr>
              <a:buNone/>
            </a:pPr>
            <a:r>
              <a:rPr lang="en-US" sz="2400" dirty="0">
                <a:latin typeface="Courier New" charset="0"/>
              </a:rPr>
              <a:t>     Disallow: /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39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63FB9C-5A00-499C-91C1-9DFEEEA9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Web Crawlers</a:t>
            </a:r>
            <a:r>
              <a:rPr lang="en-US" dirty="0"/>
              <a:t> (8)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CBB7D6-953B-4132-82DD-841E5EBD9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Parallelization</a:t>
            </a:r>
            <a:endParaRPr lang="en-US" dirty="0"/>
          </a:p>
          <a:p>
            <a:pPr lvl="1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i="1" dirty="0"/>
              <a:t>crawler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proses </a:t>
            </a:r>
            <a:r>
              <a:rPr lang="en-US" dirty="0" err="1"/>
              <a:t>secara</a:t>
            </a:r>
            <a:r>
              <a:rPr lang="en-US" dirty="0"/>
              <a:t> parallel.</a:t>
            </a:r>
          </a:p>
          <a:p>
            <a:pPr lvl="1"/>
            <a:r>
              <a:rPr lang="en-US" dirty="0" err="1"/>
              <a:t>Tujuannya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Memaksimalkan</a:t>
            </a:r>
            <a:r>
              <a:rPr lang="en-US" dirty="0"/>
              <a:t> rata-rata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unduh</a:t>
            </a:r>
            <a:endParaRPr lang="en-US" dirty="0"/>
          </a:p>
          <a:p>
            <a:pPr lvl="2"/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i="1" dirty="0"/>
              <a:t>overhead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parallelization</a:t>
            </a:r>
          </a:p>
          <a:p>
            <a:pPr lvl="2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diunduh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kali.</a:t>
            </a:r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i="1" dirty="0"/>
              <a:t>crawling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menandai</a:t>
            </a:r>
            <a:r>
              <a:rPr lang="en-US" dirty="0"/>
              <a:t> URL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proses </a:t>
            </a:r>
            <a:r>
              <a:rPr lang="en-US" i="1" dirty="0"/>
              <a:t>crawling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00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50776C-201D-43AE-95F3-BA60BB40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Data Crawling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Twitter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17FBD7-57CF-4048-A5CA-4F25822E4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i="1" dirty="0"/>
              <a:t>Data Crawling</a:t>
            </a:r>
            <a:r>
              <a:rPr lang="en-US" dirty="0"/>
              <a:t> yang </a:t>
            </a:r>
            <a:r>
              <a:rPr lang="en-US" dirty="0" err="1"/>
              <a:t>sekarang</a:t>
            </a:r>
            <a:r>
              <a:rPr lang="en-US" dirty="0"/>
              <a:t>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i="1" dirty="0"/>
              <a:t>Machine Learning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Data Crawling </a:t>
            </a:r>
            <a:r>
              <a:rPr lang="en-US" dirty="0" err="1"/>
              <a:t>dari</a:t>
            </a:r>
            <a:r>
              <a:rPr lang="en-US" dirty="0"/>
              <a:t> Twitter.</a:t>
            </a:r>
          </a:p>
          <a:p>
            <a:r>
              <a:rPr lang="en-US" dirty="0"/>
              <a:t>Twitter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social yang popular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penggunanya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pesan-pesan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/>
              <a:t>tweets</a:t>
            </a:r>
            <a:r>
              <a:rPr lang="en-US" dirty="0"/>
              <a:t>. </a:t>
            </a:r>
          </a:p>
          <a:p>
            <a:r>
              <a:rPr lang="en-US" dirty="0" err="1"/>
              <a:t>Penggunaan</a:t>
            </a:r>
            <a:r>
              <a:rPr lang="en-US" dirty="0"/>
              <a:t> Twitter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sekedar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ide, link, </a:t>
            </a:r>
            <a:r>
              <a:rPr lang="en-US" dirty="0" err="1"/>
              <a:t>gambar</a:t>
            </a:r>
            <a:r>
              <a:rPr lang="en-US" dirty="0"/>
              <a:t> dan video,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jurnalis</a:t>
            </a:r>
            <a:r>
              <a:rPr lang="en-US" dirty="0"/>
              <a:t> pada event </a:t>
            </a:r>
            <a:r>
              <a:rPr lang="en-US" i="1" dirty="0"/>
              <a:t>live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.</a:t>
            </a:r>
          </a:p>
          <a:p>
            <a:r>
              <a:rPr lang="en-US" dirty="0"/>
              <a:t>Twitter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500 </a:t>
            </a:r>
            <a:r>
              <a:rPr lang="en-US" dirty="0" err="1"/>
              <a:t>juta</a:t>
            </a:r>
            <a:r>
              <a:rPr lang="en-US" dirty="0"/>
              <a:t> tweets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, yang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38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757AA-F1AA-4D0A-A8E7-3B0995BD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Data Crawling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Twitter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E21F0C-EBDA-41FC-BFC0-61AAB112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mengolah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twitter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pada </a:t>
            </a:r>
            <a:r>
              <a:rPr lang="en-US" i="1" dirty="0"/>
              <a:t>data crawler</a:t>
            </a:r>
            <a:r>
              <a:rPr lang="en-US" dirty="0"/>
              <a:t>. </a:t>
            </a:r>
          </a:p>
          <a:p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seorang</a:t>
            </a:r>
            <a:r>
              <a:rPr lang="en-US" dirty="0"/>
              <a:t> data </a:t>
            </a:r>
            <a:r>
              <a:rPr lang="en-US" dirty="0" err="1"/>
              <a:t>analis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API yang </a:t>
            </a:r>
            <a:r>
              <a:rPr lang="en-US" dirty="0" err="1"/>
              <a:t>disediakan</a:t>
            </a:r>
            <a:r>
              <a:rPr lang="en-US" dirty="0"/>
              <a:t> oleh Twitter.</a:t>
            </a:r>
          </a:p>
          <a:p>
            <a:r>
              <a:rPr lang="en-US" dirty="0"/>
              <a:t>Data </a:t>
            </a:r>
            <a:r>
              <a:rPr lang="en-US" dirty="0" err="1"/>
              <a:t>analis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key </a:t>
            </a:r>
            <a:r>
              <a:rPr lang="en-US" dirty="0" err="1"/>
              <a:t>tersebut</a:t>
            </a:r>
            <a:r>
              <a:rPr lang="en-US" dirty="0"/>
              <a:t> pada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menganalisa</a:t>
            </a:r>
            <a:r>
              <a:rPr lang="en-US" dirty="0"/>
              <a:t> data-data twitter.</a:t>
            </a:r>
          </a:p>
        </p:txBody>
      </p:sp>
    </p:spTree>
    <p:extLst>
      <p:ext uri="{BB962C8B-B14F-4D97-AF65-F5344CB8AC3E}">
        <p14:creationId xmlns:p14="http://schemas.microsoft.com/office/powerpoint/2010/main" val="1072556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7FBE49-C851-4603-9A7D-C31DB706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Data Crawling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Twitter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064E7B-5F76-4429-8B2E-F89D0CE6C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i="1" dirty="0"/>
              <a:t>access key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twitter, data </a:t>
            </a:r>
            <a:r>
              <a:rPr lang="en-US" dirty="0" err="1"/>
              <a:t>analis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Twitter API.</a:t>
            </a:r>
          </a:p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mendaftarkan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Twitter. </a:t>
            </a:r>
            <a:r>
              <a:rPr lang="en-US" dirty="0" err="1"/>
              <a:t>Linknya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https://developer.twitter.com/en/apps</a:t>
            </a:r>
            <a:endParaRPr lang="en-US" dirty="0"/>
          </a:p>
          <a:p>
            <a:r>
              <a:rPr lang="en-US" dirty="0"/>
              <a:t>Login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twitter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twitter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memilikinya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05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4EFBAC-79C6-4963-962D-3E331388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Data Crawling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Twitter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68BF5C-3A86-4D74-8CC7-7DF0BE539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developer twitter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2430F5-413E-4967-8EA0-7940F557B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116" y="2364419"/>
            <a:ext cx="6759526" cy="42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73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63FCB9-274D-4EAD-B9D0-34684A78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Data Crawling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Twitter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BA833F-302E-47F6-91DC-C16D3F0CA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link Create an app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data twitter.</a:t>
            </a:r>
          </a:p>
          <a:p>
            <a:r>
              <a:rPr lang="en-US" dirty="0" err="1"/>
              <a:t>Halaman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0B4992-38DB-4E2C-8EE2-882410406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867" y="3251884"/>
            <a:ext cx="5330605" cy="322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0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D087AE-DFC3-47E1-8316-9D65A415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i="1" dirty="0"/>
              <a:t>Data Crawling </a:t>
            </a:r>
            <a:r>
              <a:rPr lang="en-US" dirty="0"/>
              <a:t>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3C4401-0B9F-4BB4-A5FD-FE273C22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terminologi</a:t>
            </a:r>
            <a:r>
              <a:rPr lang="en-US" dirty="0"/>
              <a:t> pada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data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data crawling</a:t>
            </a:r>
            <a:r>
              <a:rPr lang="en-US" dirty="0"/>
              <a:t>.</a:t>
            </a:r>
          </a:p>
          <a:p>
            <a:r>
              <a:rPr lang="en-US" i="1" dirty="0"/>
              <a:t>Data crawling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data. </a:t>
            </a:r>
            <a:r>
              <a:rPr lang="en-US" i="1" dirty="0"/>
              <a:t>Data crawling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melacak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level </a:t>
            </a:r>
            <a:r>
              <a:rPr lang="en-US" dirty="0" err="1"/>
              <a:t>sumber</a:t>
            </a:r>
            <a:r>
              <a:rPr lang="en-US" dirty="0"/>
              <a:t> data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63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E077C0-4119-43E4-97D4-978B108C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Data Crawling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Twitter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7C6912-CB7C-4309-BAB3-EDCA6B4AF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twitter,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FA55E0F-0172-4995-9716-F0580298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741" y="2751200"/>
            <a:ext cx="6853561" cy="384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26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E31853-47D6-449F-8FAD-DE1F4767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Data Crawling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Twitter (7)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632F01-8287-446E-9F5A-9E034383A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tab Keys and Token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access key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data Twitter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C182C0-B64C-4F09-9A92-21661508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618" y="2972253"/>
            <a:ext cx="6931981" cy="349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72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80CD10-BB2B-4694-9477-130A15F3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F86105-2A3A-4B95-BA3B-A62E59063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Pertanyaan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6747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xmlns="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xmlns="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xmlns="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xmlns="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0B74CE-D346-4B72-A74E-6FA92898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i="1" dirty="0"/>
              <a:t>Data Crawling </a:t>
            </a:r>
            <a:r>
              <a:rPr lang="en-US" dirty="0"/>
              <a:t>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E19EE4-BF04-45EB-A19C-BB64B67E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Sumber</a:t>
            </a:r>
            <a:r>
              <a:rPr lang="en-US" dirty="0"/>
              <a:t> data crawling yang paling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“website”.</a:t>
            </a:r>
          </a:p>
          <a:p>
            <a:pPr lvl="1"/>
            <a:r>
              <a:rPr lang="en-US" i="1" dirty="0"/>
              <a:t>Data crawling </a:t>
            </a:r>
            <a:r>
              <a:rPr lang="en-US" dirty="0"/>
              <a:t>yang </a:t>
            </a:r>
            <a:r>
              <a:rPr lang="en-US" dirty="0" err="1"/>
              <a:t>bersumber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website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/>
              <a:t>web crawling</a:t>
            </a:r>
            <a:r>
              <a:rPr lang="en-US" dirty="0"/>
              <a:t>. </a:t>
            </a:r>
          </a:p>
          <a:p>
            <a:r>
              <a:rPr lang="en-US" i="1" dirty="0"/>
              <a:t>Data crawling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tersebar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website. </a:t>
            </a:r>
          </a:p>
          <a:p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i="1" dirty="0"/>
              <a:t>search engine </a:t>
            </a:r>
            <a:r>
              <a:rPr lang="en-US" dirty="0"/>
              <a:t>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web crawling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index web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di internet.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2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CD6851-B25A-4799-A38E-7F503082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Konsep Dasar </a:t>
            </a:r>
            <a:r>
              <a:rPr lang="nn-NO" i="1" dirty="0"/>
              <a:t>Data Crawling </a:t>
            </a:r>
            <a:r>
              <a:rPr lang="nn-NO" dirty="0"/>
              <a:t>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8D39F2-5991-44C1-9485-763123C1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Data crawling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i="1" dirty="0"/>
              <a:t>crawler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i="1" dirty="0"/>
              <a:t>crawler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program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menjangkau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dan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yang sudah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“</a:t>
            </a:r>
            <a:r>
              <a:rPr lang="en-US" dirty="0" err="1"/>
              <a:t>kesegaran</a:t>
            </a:r>
            <a:r>
              <a:rPr lang="en-US" dirty="0"/>
              <a:t>”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8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45230B-B836-4751-9319-C5C78847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Dasar </a:t>
            </a:r>
            <a:r>
              <a:rPr lang="en-US" i="1" dirty="0"/>
              <a:t>Data Crawling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E08DC3-0ABF-4B75-BD93-FAA6DFED2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proses </a:t>
            </a:r>
            <a:r>
              <a:rPr lang="en-US" i="1" dirty="0"/>
              <a:t>data crawling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xmlns="" id="{DAA66D8A-682C-4C5B-88EC-B2B918672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8" y="2848253"/>
            <a:ext cx="7406942" cy="28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2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FEC87E-8A9C-47A1-923D-7EA6A6E4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Dasar </a:t>
            </a:r>
            <a:r>
              <a:rPr lang="en-US" i="1" dirty="0"/>
              <a:t>Data Crawling </a:t>
            </a:r>
            <a:r>
              <a:rPr lang="en-US" dirty="0"/>
              <a:t>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D189F3-A389-475D-92A1-E8E9BE73E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Langkah-langkah</a:t>
            </a:r>
            <a:r>
              <a:rPr lang="en-US" sz="2400" dirty="0"/>
              <a:t> </a:t>
            </a:r>
            <a:r>
              <a:rPr lang="en-US" sz="2400" i="1" dirty="0"/>
              <a:t>Data Crawling</a:t>
            </a:r>
            <a:r>
              <a:rPr lang="en-US" sz="2400" dirty="0"/>
              <a:t>:</a:t>
            </a:r>
          </a:p>
          <a:p>
            <a:pPr lvl="1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sumber-sumber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pPr lvl="2"/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daftar </a:t>
            </a:r>
            <a:r>
              <a:rPr lang="en-US" dirty="0" err="1"/>
              <a:t>sumber-sumber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web crawling</a:t>
            </a:r>
            <a:r>
              <a:rPr lang="en-US" dirty="0"/>
              <a:t>, </a:t>
            </a:r>
            <a:r>
              <a:rPr lang="en-US" dirty="0" err="1"/>
              <a:t>membuat</a:t>
            </a:r>
            <a:r>
              <a:rPr lang="en-US" dirty="0"/>
              <a:t> daftar-daftar URL website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informasinya</a:t>
            </a:r>
            <a:r>
              <a:rPr lang="en-US" dirty="0"/>
              <a:t>. Daftar website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kredibel</a:t>
            </a:r>
            <a:r>
              <a:rPr lang="en-US" dirty="0"/>
              <a:t> dan </a:t>
            </a:r>
            <a:r>
              <a:rPr lang="en-US" dirty="0" err="1"/>
              <a:t>hindari</a:t>
            </a:r>
            <a:r>
              <a:rPr lang="en-US" dirty="0"/>
              <a:t> website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mengijinkan</a:t>
            </a:r>
            <a:r>
              <a:rPr lang="en-US" dirty="0"/>
              <a:t> </a:t>
            </a:r>
            <a:r>
              <a:rPr lang="en-US" i="1" dirty="0"/>
              <a:t>automated crawling</a:t>
            </a:r>
            <a:r>
              <a:rPr lang="en-US" dirty="0"/>
              <a:t> pada </a:t>
            </a:r>
            <a:r>
              <a:rPr lang="en-US" dirty="0" err="1"/>
              <a:t>konfigurasi</a:t>
            </a:r>
            <a:r>
              <a:rPr lang="en-US" dirty="0"/>
              <a:t> robots.txt </a:t>
            </a:r>
            <a:r>
              <a:rPr lang="en-US" dirty="0" err="1"/>
              <a:t>atau</a:t>
            </a:r>
            <a:r>
              <a:rPr lang="en-US" dirty="0"/>
              <a:t> di </a:t>
            </a:r>
            <a:r>
              <a:rPr lang="en-US" dirty="0" err="1"/>
              <a:t>halaman</a:t>
            </a:r>
            <a:r>
              <a:rPr lang="en-US" dirty="0"/>
              <a:t> TOS.</a:t>
            </a:r>
          </a:p>
          <a:p>
            <a:pPr lvl="1"/>
            <a:r>
              <a:rPr lang="en-US" dirty="0" err="1"/>
              <a:t>Mengkonfigurasi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i="1" dirty="0"/>
              <a:t>crawler</a:t>
            </a:r>
          </a:p>
          <a:p>
            <a:pPr lvl="2"/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pada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dan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poin-poin</a:t>
            </a:r>
            <a:r>
              <a:rPr lang="en-US" dirty="0"/>
              <a:t> yang bisa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yang sudah </a:t>
            </a:r>
            <a:r>
              <a:rPr lang="en-US" dirty="0" err="1"/>
              <a:t>ditentukan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60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17F61F-6175-4E03-9604-555E3883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Dasar </a:t>
            </a:r>
            <a:r>
              <a:rPr lang="en-US" i="1" dirty="0"/>
              <a:t>Data Crawling </a:t>
            </a:r>
            <a:r>
              <a:rPr lang="en-US" dirty="0"/>
              <a:t>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4F1487-2143-4590-B9AF-D65A071F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cleansing</a:t>
            </a:r>
            <a:r>
              <a:rPr lang="en-US" dirty="0"/>
              <a:t> dan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duplikasi</a:t>
            </a:r>
            <a:r>
              <a:rPr lang="en-US" dirty="0"/>
              <a:t> data</a:t>
            </a:r>
          </a:p>
          <a:p>
            <a:pPr lvl="2"/>
            <a:r>
              <a:rPr lang="en-US" dirty="0"/>
              <a:t>Data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i="1" dirty="0"/>
              <a:t>crawler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data-data </a:t>
            </a:r>
            <a:r>
              <a:rPr lang="en-US" dirty="0" err="1"/>
              <a:t>anomali</a:t>
            </a:r>
            <a:r>
              <a:rPr lang="en-US" dirty="0"/>
              <a:t> dan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duplikasi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 </a:t>
            </a:r>
            <a:r>
              <a:rPr lang="en-US" dirty="0" err="1"/>
              <a:t>Kondisi</a:t>
            </a:r>
            <a:r>
              <a:rPr lang="en-US" dirty="0"/>
              <a:t> ini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dan </a:t>
            </a:r>
            <a:r>
              <a:rPr lang="en-US" dirty="0" err="1"/>
              <a:t>analisa</a:t>
            </a:r>
            <a:r>
              <a:rPr lang="en-US" dirty="0"/>
              <a:t> data. Karena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langkah</a:t>
            </a:r>
            <a:r>
              <a:rPr lang="en-US" dirty="0"/>
              <a:t> ini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membersihkan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data-data </a:t>
            </a:r>
            <a:r>
              <a:rPr lang="en-US" dirty="0" err="1"/>
              <a:t>anomali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data yang </a:t>
            </a:r>
            <a:r>
              <a:rPr lang="en-US" dirty="0" err="1"/>
              <a:t>terduplikasi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Restrukturisasi</a:t>
            </a:r>
            <a:r>
              <a:rPr lang="en-US" dirty="0"/>
              <a:t> data</a:t>
            </a:r>
          </a:p>
          <a:p>
            <a:pPr lvl="2"/>
            <a:r>
              <a:rPr lang="en-US" dirty="0"/>
              <a:t>Data 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i="1" dirty="0"/>
              <a:t>cleansing</a:t>
            </a:r>
            <a:r>
              <a:rPr lang="en-US" dirty="0"/>
              <a:t> dan </a:t>
            </a:r>
            <a:r>
              <a:rPr lang="en-US" dirty="0" err="1"/>
              <a:t>penghilangan</a:t>
            </a:r>
            <a:r>
              <a:rPr lang="en-US" dirty="0"/>
              <a:t> </a:t>
            </a:r>
            <a:r>
              <a:rPr lang="en-US" dirty="0" err="1"/>
              <a:t>duplikasi</a:t>
            </a:r>
            <a:r>
              <a:rPr lang="en-US" dirty="0"/>
              <a:t>,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struktur-nya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yang </a:t>
            </a:r>
            <a:r>
              <a:rPr lang="en-US" dirty="0" err="1"/>
              <a:t>dipahami</a:t>
            </a:r>
            <a:r>
              <a:rPr lang="en-US" dirty="0"/>
              <a:t> oleh </a:t>
            </a:r>
            <a:r>
              <a:rPr lang="en-US" dirty="0" err="1"/>
              <a:t>komputer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data yang </a:t>
            </a:r>
            <a:r>
              <a:rPr lang="en-US" dirty="0" err="1"/>
              <a:t>terstruktur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dan </a:t>
            </a:r>
            <a:r>
              <a:rPr lang="en-US" dirty="0" err="1"/>
              <a:t>analisa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0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Theme_FGA</Template>
  <TotalTime>310</TotalTime>
  <Words>2305</Words>
  <Application>Microsoft Office PowerPoint</Application>
  <PresentationFormat>On-screen Show (4:3)</PresentationFormat>
  <Paragraphs>259</Paragraphs>
  <Slides>43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PowerPoint Presentation</vt:lpstr>
      <vt:lpstr>Sesi 12 Data Crawling</vt:lpstr>
      <vt:lpstr>Daftar Isi</vt:lpstr>
      <vt:lpstr>Pengenalan Data Crawling (1)</vt:lpstr>
      <vt:lpstr>Pengenalan Data Crawling (2)</vt:lpstr>
      <vt:lpstr>Konsep Dasar Data Crawling (1)</vt:lpstr>
      <vt:lpstr>Konsep Dasar Data Crawling (2)</vt:lpstr>
      <vt:lpstr>Konsep Dasar Data Crawling (3)</vt:lpstr>
      <vt:lpstr>Konsep Dasar Data Crawling (4)</vt:lpstr>
      <vt:lpstr>Web Crawlers (1)</vt:lpstr>
      <vt:lpstr>Web Crawlers (2)</vt:lpstr>
      <vt:lpstr>Web Crawlers (3) </vt:lpstr>
      <vt:lpstr>Cara Kerja Web Crawler (1)</vt:lpstr>
      <vt:lpstr>Cara Kerja Web Crawling (2)</vt:lpstr>
      <vt:lpstr>Cara Kerja Web Crawling (3)</vt:lpstr>
      <vt:lpstr>Strategi Web Crawler (1)</vt:lpstr>
      <vt:lpstr>Strategi Web Crawler (2)</vt:lpstr>
      <vt:lpstr>Strategi Web Crawler (3)</vt:lpstr>
      <vt:lpstr>Strategi Web Crawler (4)</vt:lpstr>
      <vt:lpstr>Strategi Web Crawler (5)</vt:lpstr>
      <vt:lpstr>Strategi Web Crawler (6)</vt:lpstr>
      <vt:lpstr>Strategi Web Crawler (7)</vt:lpstr>
      <vt:lpstr>Arsitektur Web Crawler (1)</vt:lpstr>
      <vt:lpstr>Arsitektur Web Crawler (2)</vt:lpstr>
      <vt:lpstr>Arsitektur Web Crawler (3)</vt:lpstr>
      <vt:lpstr>Arsitektur Web Crawler (4)</vt:lpstr>
      <vt:lpstr>Kebijakan Web Crawler (1)</vt:lpstr>
      <vt:lpstr>Kebijakan Web Crawlers (2) </vt:lpstr>
      <vt:lpstr>Kebijakan Web Crawlers (3) </vt:lpstr>
      <vt:lpstr>Kebijakan Web Crawlers (4) </vt:lpstr>
      <vt:lpstr>Kebijakan Web Crawlers (5) </vt:lpstr>
      <vt:lpstr>Kebijakan Web Crawlers (6) </vt:lpstr>
      <vt:lpstr>Kebijakan Web Crawlers (7) </vt:lpstr>
      <vt:lpstr>Kebijakan Web Crawlers (8)</vt:lpstr>
      <vt:lpstr>Data Crawling dari Twitter (1)</vt:lpstr>
      <vt:lpstr>Data Crawling dari Twitter (2)</vt:lpstr>
      <vt:lpstr>Data Crawling dari Twitter (3)</vt:lpstr>
      <vt:lpstr>Data Crawling dari Twitter (4)</vt:lpstr>
      <vt:lpstr>Data Crawling dari Twitter (5)</vt:lpstr>
      <vt:lpstr>Data Crawling dari Twitter (6)</vt:lpstr>
      <vt:lpstr>Data Crawling dari Twitter (7)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Hardy</dc:creator>
  <cp:lastModifiedBy>Windows User</cp:lastModifiedBy>
  <cp:revision>42</cp:revision>
  <dcterms:created xsi:type="dcterms:W3CDTF">2019-04-10T03:52:40Z</dcterms:created>
  <dcterms:modified xsi:type="dcterms:W3CDTF">2019-10-02T07:15:53Z</dcterms:modified>
</cp:coreProperties>
</file>