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3.xml" ContentType="application/vnd.openxmlformats-officedocument.theme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4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theme/theme5.xml" ContentType="application/vnd.openxmlformats-officedocument.theme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6.xml" ContentType="application/vnd.openxmlformats-officedocument.theme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theme/theme7.xml" ContentType="application/vnd.openxmlformats-officedocument.theme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8" r:id="rId2"/>
    <p:sldMasterId id="2147483696" r:id="rId3"/>
    <p:sldMasterId id="2147483712" r:id="rId4"/>
    <p:sldMasterId id="2147483728" r:id="rId5"/>
    <p:sldMasterId id="2147483748" r:id="rId6"/>
    <p:sldMasterId id="2147483780" r:id="rId7"/>
    <p:sldMasterId id="2147483792" r:id="rId8"/>
  </p:sldMasterIdLst>
  <p:notesMasterIdLst>
    <p:notesMasterId r:id="rId39"/>
  </p:notesMasterIdLst>
  <p:sldIdLst>
    <p:sldId id="256" r:id="rId9"/>
    <p:sldId id="503" r:id="rId10"/>
    <p:sldId id="608" r:id="rId11"/>
    <p:sldId id="609" r:id="rId12"/>
    <p:sldId id="610" r:id="rId13"/>
    <p:sldId id="611" r:id="rId14"/>
    <p:sldId id="612" r:id="rId15"/>
    <p:sldId id="613" r:id="rId16"/>
    <p:sldId id="614" r:id="rId17"/>
    <p:sldId id="615" r:id="rId18"/>
    <p:sldId id="616" r:id="rId19"/>
    <p:sldId id="617" r:id="rId20"/>
    <p:sldId id="618" r:id="rId21"/>
    <p:sldId id="619" r:id="rId22"/>
    <p:sldId id="620" r:id="rId23"/>
    <p:sldId id="621" r:id="rId24"/>
    <p:sldId id="622" r:id="rId25"/>
    <p:sldId id="623" r:id="rId26"/>
    <p:sldId id="624" r:id="rId27"/>
    <p:sldId id="625" r:id="rId28"/>
    <p:sldId id="626" r:id="rId29"/>
    <p:sldId id="627" r:id="rId30"/>
    <p:sldId id="628" r:id="rId31"/>
    <p:sldId id="629" r:id="rId32"/>
    <p:sldId id="630" r:id="rId33"/>
    <p:sldId id="631" r:id="rId34"/>
    <p:sldId id="585" r:id="rId35"/>
    <p:sldId id="606" r:id="rId36"/>
    <p:sldId id="632" r:id="rId37"/>
    <p:sldId id="502" r:id="rId38"/>
  </p:sldIdLst>
  <p:sldSz cx="9144000" cy="6858000" type="screen4x3"/>
  <p:notesSz cx="9144000" cy="6858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18" autoAdjust="0"/>
    <p:restoredTop sz="92240" autoAdjust="0"/>
  </p:normalViewPr>
  <p:slideViewPr>
    <p:cSldViewPr>
      <p:cViewPr>
        <p:scale>
          <a:sx n="66" d="100"/>
          <a:sy n="66" d="100"/>
        </p:scale>
        <p:origin x="1566" y="150"/>
      </p:cViewPr>
      <p:guideLst>
        <p:guide orient="horz" pos="2880"/>
        <p:guide pos="2160"/>
      </p:guideLst>
    </p:cSldViewPr>
  </p:slideViewPr>
  <p:notesTextViewPr>
    <p:cViewPr>
      <p:scale>
        <a:sx n="75" d="100"/>
        <a:sy n="7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3.xml"/><Relationship Id="rId34" Type="http://schemas.openxmlformats.org/officeDocument/2006/relationships/slide" Target="slides/slide26.xml"/><Relationship Id="rId42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slide" Target="slides/slide21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slide" Target="slides/slide24.xml"/><Relationship Id="rId37" Type="http://schemas.openxmlformats.org/officeDocument/2006/relationships/slide" Target="slides/slide29.xml"/><Relationship Id="rId40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36" Type="http://schemas.openxmlformats.org/officeDocument/2006/relationships/slide" Target="slides/slide28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slide" Target="slides/slide2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slide" Target="slides/slide22.xml"/><Relationship Id="rId35" Type="http://schemas.openxmlformats.org/officeDocument/2006/relationships/slide" Target="slides/slide27.xml"/><Relationship Id="rId43" Type="http://schemas.openxmlformats.org/officeDocument/2006/relationships/tableStyles" Target="tableStyles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slide" Target="slides/slide25.xml"/><Relationship Id="rId38" Type="http://schemas.openxmlformats.org/officeDocument/2006/relationships/slide" Target="slides/slide3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875CF9-6A4F-40AD-A6C4-164992EBE1D4}" type="datetimeFigureOut">
              <a:rPr lang="id-ID" smtClean="0"/>
              <a:t>06/10/2019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D18FE9-A3EF-4B6F-A2F8-3A81991B1AC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81151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b="1" dirty="0" smtClean="0"/>
              <a:t>Bivariate</a:t>
            </a:r>
            <a:r>
              <a:rPr lang="id-ID" dirty="0" smtClean="0"/>
              <a:t> Analysis, adalah analisis yang dilakukan untuk menganalisis hubungan dua variabel. Multivariate Analysis, adalah analisis yang dilakukan untuk menganalisis hubungan lebih dari dua variabel.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D18FE9-A3EF-4B6F-A2F8-3A81991B1ACC}" type="slidenum">
              <a:rPr lang="id-ID" smtClean="0"/>
              <a:t>14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971715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 smtClean="0">
                <a:effectLst/>
              </a:rPr>
              <a:t>Ada dua Jenis Data dasar, yaitu:</a:t>
            </a:r>
          </a:p>
          <a:p>
            <a:r>
              <a:rPr lang="id-ID" dirty="0" smtClean="0">
                <a:effectLst/>
              </a:rPr>
              <a:t>Non-Metrik atau kualitatif (data tidak berupa angka), data ini bisa berupa atribut, karakteristik, atau sifat kategorik yang menunjukkan atau menggambarkan suatu subjek.</a:t>
            </a:r>
          </a:p>
          <a:p>
            <a:endParaRPr lang="id-ID" dirty="0" smtClean="0">
              <a:effectLst/>
            </a:endParaRPr>
          </a:p>
          <a:p>
            <a:r>
              <a:rPr lang="id-ID" dirty="0" smtClean="0">
                <a:effectLst/>
              </a:rPr>
              <a:t>Metrik atau kuantitatif (data berupa angka), pengukuran dilakukan sehingga suatu subjek dapat diketahui perbedaannya dalam jumlah atau derajat. variabel yang diukur menggunakan skala interval dan ratio umumnya merupakan variabel metrik</a:t>
            </a:r>
          </a:p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D18FE9-A3EF-4B6F-A2F8-3A81991B1ACC}" type="slidenum">
              <a:rPr lang="id-ID" smtClean="0"/>
              <a:t>21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581854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1.png"/><Relationship Id="rId4" Type="http://schemas.microsoft.com/office/2007/relationships/hdphoto" Target="../media/hdphoto2.wdp"/><Relationship Id="rId9" Type="http://schemas.microsoft.com/office/2007/relationships/hdphoto" Target="../media/hdphoto3.wdp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4.png"/><Relationship Id="rId11" Type="http://schemas.openxmlformats.org/officeDocument/2006/relationships/image" Target="../media/image7.png"/><Relationship Id="rId5" Type="http://schemas.openxmlformats.org/officeDocument/2006/relationships/image" Target="../media/image3.png"/><Relationship Id="rId10" Type="http://schemas.microsoft.com/office/2007/relationships/hdphoto" Target="../media/hdphoto2.wdp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5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5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7.png"/><Relationship Id="rId11" Type="http://schemas.openxmlformats.org/officeDocument/2006/relationships/image" Target="../media/image11.png"/><Relationship Id="rId5" Type="http://schemas.microsoft.com/office/2007/relationships/hdphoto" Target="../media/hdphoto2.wdp"/><Relationship Id="rId10" Type="http://schemas.microsoft.com/office/2007/relationships/hdphoto" Target="../media/hdphoto3.wdp"/><Relationship Id="rId4" Type="http://schemas.openxmlformats.org/officeDocument/2006/relationships/image" Target="../media/image6.png"/><Relationship Id="rId9" Type="http://schemas.openxmlformats.org/officeDocument/2006/relationships/image" Target="../media/image10.png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6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6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bk object 22"/>
          <p:cNvSpPr/>
          <p:nvPr/>
        </p:nvSpPr>
        <p:spPr>
          <a:xfrm>
            <a:off x="14858" y="6080378"/>
            <a:ext cx="9116695" cy="576580"/>
          </a:xfrm>
          <a:custGeom>
            <a:avLst/>
            <a:gdLst/>
            <a:ahLst/>
            <a:cxnLst/>
            <a:rect l="l" t="t" r="r" b="b"/>
            <a:pathLst>
              <a:path w="9116695" h="576579">
                <a:moveTo>
                  <a:pt x="0" y="576072"/>
                </a:moveTo>
                <a:lnTo>
                  <a:pt x="9116568" y="576072"/>
                </a:lnTo>
                <a:lnTo>
                  <a:pt x="9116568" y="0"/>
                </a:lnTo>
                <a:lnTo>
                  <a:pt x="0" y="0"/>
                </a:lnTo>
                <a:lnTo>
                  <a:pt x="0" y="57607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14858" y="6080378"/>
            <a:ext cx="9116695" cy="576580"/>
          </a:xfrm>
          <a:custGeom>
            <a:avLst/>
            <a:gdLst/>
            <a:ahLst/>
            <a:cxnLst/>
            <a:rect l="l" t="t" r="r" b="b"/>
            <a:pathLst>
              <a:path w="9116695" h="576579">
                <a:moveTo>
                  <a:pt x="0" y="576072"/>
                </a:moveTo>
                <a:lnTo>
                  <a:pt x="9116568" y="576072"/>
                </a:lnTo>
                <a:lnTo>
                  <a:pt x="9116568" y="0"/>
                </a:lnTo>
                <a:lnTo>
                  <a:pt x="0" y="0"/>
                </a:lnTo>
                <a:lnTo>
                  <a:pt x="0" y="576072"/>
                </a:lnTo>
                <a:close/>
              </a:path>
            </a:pathLst>
          </a:custGeom>
          <a:ln w="25146">
            <a:solidFill>
              <a:srgbClr val="FFFFFF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799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10/6/2019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1CA5F2D1-C77B-4614-B681-5858C958408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222" r="2424"/>
          <a:stretch/>
        </p:blipFill>
        <p:spPr>
          <a:xfrm>
            <a:off x="4078932" y="0"/>
            <a:ext cx="5061527" cy="6858000"/>
          </a:xfrm>
          <a:prstGeom prst="rect">
            <a:avLst/>
          </a:prstGeom>
        </p:spPr>
      </p:pic>
      <p:sp>
        <p:nvSpPr>
          <p:cNvPr id="24" name="Rectangle 23"/>
          <p:cNvSpPr/>
          <p:nvPr userDrawn="1"/>
        </p:nvSpPr>
        <p:spPr>
          <a:xfrm>
            <a:off x="-13251" y="1204722"/>
            <a:ext cx="9153710" cy="5452236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25" name="Picture 24"/>
          <p:cNvPicPr>
            <a:picLocks noChangeAspect="1"/>
          </p:cNvPicPr>
          <p:nvPr userDrawn="1"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70172"/>
          <a:stretch/>
        </p:blipFill>
        <p:spPr>
          <a:xfrm>
            <a:off x="8524121" y="62541"/>
            <a:ext cx="500177" cy="368337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1CA5F2D1-C77B-4614-B681-5858C958408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222" t="97842" r="2424"/>
          <a:stretch/>
        </p:blipFill>
        <p:spPr>
          <a:xfrm flipH="1">
            <a:off x="-16792" y="1122315"/>
            <a:ext cx="8769245" cy="99875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xmlns="" id="{2CE453EB-EDB4-49CF-90BE-4F74F5C3CE5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99" y="6688225"/>
            <a:ext cx="153901" cy="153901"/>
          </a:xfrm>
          <a:prstGeom prst="rect">
            <a:avLst/>
          </a:prstGeom>
        </p:spPr>
      </p:pic>
      <p:sp>
        <p:nvSpPr>
          <p:cNvPr id="31" name="Title 1">
            <a:extLst>
              <a:ext uri="{FF2B5EF4-FFF2-40B4-BE49-F238E27FC236}">
                <a16:creationId xmlns:a16="http://schemas.microsoft.com/office/drawing/2014/main" xmlns="" id="{73E0DBD7-B92C-4F4C-A59F-F8EF3A4C3876}"/>
              </a:ext>
            </a:extLst>
          </p:cNvPr>
          <p:cNvSpPr txBox="1">
            <a:spLocks/>
          </p:cNvSpPr>
          <p:nvPr userDrawn="1"/>
        </p:nvSpPr>
        <p:spPr>
          <a:xfrm>
            <a:off x="206104" y="6672653"/>
            <a:ext cx="1048783" cy="17921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base"/>
            <a:r>
              <a:rPr lang="en-US" sz="800" kern="12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  <a:ea typeface="+mj-ea"/>
                <a:cs typeface="+mj-cs"/>
              </a:rPr>
              <a:t>digitalent.kominfo.go.id</a:t>
            </a:r>
          </a:p>
        </p:txBody>
      </p:sp>
      <p:sp>
        <p:nvSpPr>
          <p:cNvPr id="33" name="Title Placeholder 1"/>
          <p:cNvSpPr txBox="1">
            <a:spLocks/>
          </p:cNvSpPr>
          <p:nvPr userDrawn="1"/>
        </p:nvSpPr>
        <p:spPr>
          <a:xfrm>
            <a:off x="58751" y="84796"/>
            <a:ext cx="8991091" cy="9511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HP Simplified Light"/>
              </a:rPr>
              <a:t>Click to edit Master title style</a:t>
            </a:r>
            <a:endParaRPr kumimoji="0" lang="en-US" sz="40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HP Simplified Light"/>
            </a:endParaRP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xmlns="" id="{8EA70F98-D6BF-44D5-864A-E8B8E6EA8A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24" t="28606" r="7380" b="32333"/>
          <a:stretch/>
        </p:blipFill>
        <p:spPr>
          <a:xfrm>
            <a:off x="4969269" y="6647431"/>
            <a:ext cx="439237" cy="208079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xmlns="" id="{089B2762-C2F9-4BAC-B1EE-95539397A963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9521" y="6680594"/>
            <a:ext cx="163600" cy="170550"/>
          </a:xfrm>
          <a:prstGeom prst="rect">
            <a:avLst/>
          </a:prstGeom>
        </p:spPr>
      </p:pic>
      <p:pic>
        <p:nvPicPr>
          <p:cNvPr id="37" name="Picture 36" descr="LambangUB-Baru-Kecil.jpg"/>
          <p:cNvPicPr/>
          <p:nvPr userDrawn="1"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6680594"/>
            <a:ext cx="193201" cy="17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Picture 37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814" y="6691244"/>
            <a:ext cx="618971" cy="135959"/>
          </a:xfrm>
          <a:prstGeom prst="rect">
            <a:avLst/>
          </a:prstGeom>
        </p:spPr>
      </p:pic>
      <p:sp>
        <p:nvSpPr>
          <p:cNvPr id="39" name="Slide Number Placeholder 5"/>
          <p:cNvSpPr txBox="1">
            <a:spLocks/>
          </p:cNvSpPr>
          <p:nvPr userDrawn="1"/>
        </p:nvSpPr>
        <p:spPr>
          <a:xfrm>
            <a:off x="7814966" y="6662515"/>
            <a:ext cx="1326329" cy="18466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8A2BCBC-50EF-4175-83E0-F618B60D4316}" type="slidenum">
              <a:rPr lang="en-US" sz="600" smtClean="0"/>
              <a:pPr/>
              <a:t>‹#›</a:t>
            </a:fld>
            <a:endParaRPr lang="en-US" sz="600" dirty="0"/>
          </a:p>
        </p:txBody>
      </p:sp>
      <p:sp>
        <p:nvSpPr>
          <p:cNvPr id="40" name="Title 1">
            <a:extLst>
              <a:ext uri="{FF2B5EF4-FFF2-40B4-BE49-F238E27FC236}">
                <a16:creationId xmlns:a16="http://schemas.microsoft.com/office/drawing/2014/main" xmlns="" id="{73E0DBD7-B92C-4F4C-A59F-F8EF3A4C3876}"/>
              </a:ext>
            </a:extLst>
          </p:cNvPr>
          <p:cNvSpPr txBox="1">
            <a:spLocks/>
          </p:cNvSpPr>
          <p:nvPr userDrawn="1"/>
        </p:nvSpPr>
        <p:spPr>
          <a:xfrm>
            <a:off x="7693588" y="6696656"/>
            <a:ext cx="1048783" cy="1384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base"/>
            <a:r>
              <a:rPr lang="id-ID" sz="800" kern="1200" dirty="0" smtClean="0">
                <a:solidFill>
                  <a:schemeClr val="bg2">
                    <a:lumMod val="90000"/>
                  </a:schemeClr>
                </a:solidFill>
                <a:latin typeface="HP Simplified" panose="020B0606020204020204" pitchFamily="34" charset="0"/>
                <a:ea typeface="+mj-ea"/>
                <a:cs typeface="+mj-cs"/>
              </a:rPr>
              <a:t>filkom</a:t>
            </a:r>
            <a:r>
              <a:rPr lang="en-US" sz="800" kern="1200" dirty="0" smtClean="0">
                <a:solidFill>
                  <a:schemeClr val="bg2">
                    <a:lumMod val="90000"/>
                  </a:schemeClr>
                </a:solidFill>
                <a:latin typeface="HP Simplified" panose="020B0606020204020204" pitchFamily="34" charset="0"/>
                <a:ea typeface="+mj-ea"/>
                <a:cs typeface="+mj-cs"/>
              </a:rPr>
              <a:t>.</a:t>
            </a:r>
            <a:r>
              <a:rPr lang="id-ID" sz="800" kern="1200" dirty="0" smtClean="0">
                <a:solidFill>
                  <a:schemeClr val="bg2">
                    <a:lumMod val="90000"/>
                  </a:schemeClr>
                </a:solidFill>
                <a:latin typeface="HP Simplified" panose="020B0606020204020204" pitchFamily="34" charset="0"/>
                <a:ea typeface="+mj-ea"/>
                <a:cs typeface="+mj-cs"/>
              </a:rPr>
              <a:t>ub</a:t>
            </a:r>
            <a:r>
              <a:rPr lang="en-US" sz="800" kern="1200" dirty="0" smtClean="0">
                <a:solidFill>
                  <a:schemeClr val="bg2">
                    <a:lumMod val="90000"/>
                  </a:schemeClr>
                </a:solidFill>
                <a:latin typeface="HP Simplified" panose="020B0606020204020204" pitchFamily="34" charset="0"/>
                <a:ea typeface="+mj-ea"/>
                <a:cs typeface="+mj-cs"/>
              </a:rPr>
              <a:t>.</a:t>
            </a:r>
            <a:r>
              <a:rPr lang="id-ID" sz="800" kern="1200" dirty="0" smtClean="0">
                <a:solidFill>
                  <a:schemeClr val="bg2">
                    <a:lumMod val="90000"/>
                  </a:schemeClr>
                </a:solidFill>
                <a:latin typeface="HP Simplified" panose="020B0606020204020204" pitchFamily="34" charset="0"/>
                <a:ea typeface="+mj-ea"/>
                <a:cs typeface="+mj-cs"/>
              </a:rPr>
              <a:t>ac.</a:t>
            </a:r>
            <a:r>
              <a:rPr lang="en-US" sz="800" kern="1200" dirty="0" smtClean="0">
                <a:solidFill>
                  <a:schemeClr val="bg2">
                    <a:lumMod val="90000"/>
                  </a:schemeClr>
                </a:solidFill>
                <a:latin typeface="HP Simplified" panose="020B0606020204020204" pitchFamily="34" charset="0"/>
                <a:ea typeface="+mj-ea"/>
                <a:cs typeface="+mj-cs"/>
              </a:rPr>
              <a:t>id</a:t>
            </a:r>
            <a:endParaRPr lang="en-US" sz="800" kern="1200" dirty="0">
              <a:solidFill>
                <a:schemeClr val="bg2">
                  <a:lumMod val="90000"/>
                </a:schemeClr>
              </a:solidFill>
              <a:latin typeface="HP Simplified" panose="020B0606020204020204" pitchFamily="34" charset="0"/>
              <a:ea typeface="+mj-ea"/>
              <a:cs typeface="+mj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8BDBC8-C62A-416A-ACA2-C61266AA6033}" type="slidenum">
              <a:rPr lang="es-E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s-E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4161515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10/6/2019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5286555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10/6/2019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1539187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10/6/2019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8718925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10/6/2019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4902583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10/6/2019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3529058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10/6/2019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7895818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10/6/2019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8146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94B48-4A5E-4840-8AC0-46F039463EA4}" type="slidenum">
              <a:rPr lang="es-E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s-E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88761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09AA11-FB14-48B5-8B54-3F9171BE7782}" type="slidenum">
              <a:rPr lang="es-E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s-E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81640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AFF9C4-21A0-491F-A975-F5BAC3736FB7}" type="slidenum">
              <a:rPr lang="es-E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s-E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94618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7A4669-42D2-4070-850F-E1EE133A5297}" type="slidenum">
              <a:rPr lang="es-E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s-E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96729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F7785C-DA4E-4BB5-B19A-CD4FE3AEF8E1}" type="slidenum">
              <a:rPr lang="es-E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s-E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19962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553665-8A7E-4FB8-ADFE-CEFC5CB87EE9}" type="slidenum">
              <a:rPr lang="es-E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s-E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08545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>
              <a:defRPr/>
            </a:pPr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544957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>
              <a:defRPr/>
            </a:pPr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09011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>
              <a:defRPr/>
            </a:pPr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1424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58341" y="2165096"/>
            <a:ext cx="7227316" cy="1718310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10/6/2019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033" y="0"/>
            <a:ext cx="6976852" cy="951191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>
              <a:defRPr/>
            </a:pPr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13587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30" y="0"/>
            <a:ext cx="7070370" cy="970379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>
              <a:defRPr/>
            </a:pPr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49806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032" y="0"/>
            <a:ext cx="7037010" cy="951191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>
              <a:defRPr/>
            </a:pPr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668977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>
              <a:defRPr/>
            </a:pPr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657824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7218947" cy="86627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>
              <a:defRPr/>
            </a:pPr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544195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12" y="10863"/>
            <a:ext cx="6275377" cy="938463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>
              <a:defRPr/>
            </a:pPr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797028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032" y="0"/>
            <a:ext cx="6976852" cy="951191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>
              <a:defRPr/>
            </a:pPr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892817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1070810"/>
            <a:ext cx="1971675" cy="5106152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070811"/>
            <a:ext cx="5800725" cy="5106152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>
              <a:defRPr/>
            </a:pPr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857414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nippet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6400" y="1427747"/>
            <a:ext cx="3521242" cy="4749216"/>
          </a:xfrm>
        </p:spPr>
        <p:txBody>
          <a:bodyPr anchor="ctr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184898" y="1427747"/>
            <a:ext cx="5197228" cy="4749216"/>
          </a:xfrm>
          <a:ln>
            <a:solidFill>
              <a:schemeClr val="tx1"/>
            </a:solidFill>
            <a:prstDash val="lgDash"/>
          </a:ln>
        </p:spPr>
        <p:txBody>
          <a:bodyPr anchor="ctr">
            <a:normAutofit/>
          </a:bodyPr>
          <a:lstStyle>
            <a:lvl1pPr marL="88900" indent="0">
              <a:buNone/>
              <a:defRPr sz="11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75265771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4898" y="1427747"/>
            <a:ext cx="4313284" cy="846472"/>
          </a:xfrm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4898" y="2274219"/>
            <a:ext cx="4313284" cy="391544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27747"/>
            <a:ext cx="4378492" cy="846472"/>
          </a:xfrm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274219"/>
            <a:ext cx="4378492" cy="391544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84898" y="63553"/>
            <a:ext cx="7022018" cy="842804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80101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10/6/2019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184897" y="1556084"/>
            <a:ext cx="8822577" cy="4122821"/>
          </a:xfrm>
        </p:spPr>
        <p:txBody>
          <a:bodyPr/>
          <a:lstStyle/>
          <a:p>
            <a:endParaRPr lang="id-ID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84896" y="136524"/>
            <a:ext cx="7118271" cy="842804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8015611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93243" y="6420519"/>
            <a:ext cx="914400" cy="365125"/>
          </a:xfrm>
        </p:spPr>
        <p:txBody>
          <a:bodyPr/>
          <a:lstStyle>
            <a:lvl1pPr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F0E258F-04D6-46E9-8B77-0866F5CD991D}" type="slidenum">
              <a:rPr lang="id-ID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id-ID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13" r="7281" b="22399"/>
          <a:stretch/>
        </p:blipFill>
        <p:spPr>
          <a:xfrm>
            <a:off x="508617" y="121182"/>
            <a:ext cx="363863" cy="34344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762" y="113994"/>
            <a:ext cx="806818" cy="35063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13" y="121182"/>
            <a:ext cx="333345" cy="343446"/>
          </a:xfrm>
          <a:prstGeom prst="rect">
            <a:avLst/>
          </a:prstGeom>
        </p:spPr>
      </p:pic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184897" y="585809"/>
            <a:ext cx="8822577" cy="5762353"/>
          </a:xfrm>
        </p:spPr>
        <p:txBody>
          <a:bodyPr/>
          <a:lstStyle/>
          <a:p>
            <a:endParaRPr lang="id-ID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3916279" y="45113"/>
            <a:ext cx="50913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d-ID" sz="900" dirty="0">
                <a:solidFill>
                  <a:srgbClr val="CEDBE6">
                    <a:lumMod val="25000"/>
                  </a:srgb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Program Fresh Graduate Academy Digital Talent Scholarship 2019 |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311589981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>
              <a:defRPr/>
            </a:pPr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299017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>
              <a:defRPr/>
            </a:pPr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699066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>
              <a:defRPr/>
            </a:pPr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451538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033" y="0"/>
            <a:ext cx="6976852" cy="951191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>
              <a:defRPr/>
            </a:pPr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524004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30" y="0"/>
            <a:ext cx="7070370" cy="970379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>
              <a:defRPr/>
            </a:pPr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564257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032" y="0"/>
            <a:ext cx="7037010" cy="951191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>
              <a:defRPr/>
            </a:pPr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993164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>
              <a:defRPr/>
            </a:pPr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417848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7218947" cy="86627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>
              <a:defRPr/>
            </a:pPr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1432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10/6/2019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12" y="10863"/>
            <a:ext cx="6275377" cy="938463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>
              <a:defRPr/>
            </a:pPr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730244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032" y="0"/>
            <a:ext cx="6976852" cy="951191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>
              <a:defRPr/>
            </a:pPr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913009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1070810"/>
            <a:ext cx="1971675" cy="5106152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070811"/>
            <a:ext cx="5800725" cy="5106152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>
              <a:defRPr/>
            </a:pPr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920089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nippet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6400" y="1427747"/>
            <a:ext cx="3521242" cy="4749216"/>
          </a:xfrm>
        </p:spPr>
        <p:txBody>
          <a:bodyPr anchor="ctr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184898" y="1427747"/>
            <a:ext cx="5197228" cy="4749216"/>
          </a:xfrm>
          <a:ln>
            <a:solidFill>
              <a:schemeClr val="tx1"/>
            </a:solidFill>
            <a:prstDash val="lgDash"/>
          </a:ln>
        </p:spPr>
        <p:txBody>
          <a:bodyPr anchor="ctr">
            <a:normAutofit/>
          </a:bodyPr>
          <a:lstStyle>
            <a:lvl1pPr marL="88900" indent="0">
              <a:buNone/>
              <a:defRPr sz="11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8652653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4898" y="1427747"/>
            <a:ext cx="4313284" cy="846472"/>
          </a:xfrm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4898" y="2274219"/>
            <a:ext cx="4313284" cy="391544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27747"/>
            <a:ext cx="4378492" cy="846472"/>
          </a:xfrm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274219"/>
            <a:ext cx="4378492" cy="391544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84898" y="63553"/>
            <a:ext cx="7022018" cy="842804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8116006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184897" y="1556084"/>
            <a:ext cx="8822577" cy="4122821"/>
          </a:xfrm>
        </p:spPr>
        <p:txBody>
          <a:bodyPr/>
          <a:lstStyle/>
          <a:p>
            <a:endParaRPr lang="id-ID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84896" y="136524"/>
            <a:ext cx="7118271" cy="842804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372846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93243" y="6420519"/>
            <a:ext cx="914400" cy="365125"/>
          </a:xfrm>
        </p:spPr>
        <p:txBody>
          <a:bodyPr/>
          <a:lstStyle>
            <a:lvl1pPr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F0E258F-04D6-46E9-8B77-0866F5CD991D}" type="slidenum">
              <a:rPr lang="id-ID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id-ID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13" r="7281" b="22399"/>
          <a:stretch/>
        </p:blipFill>
        <p:spPr>
          <a:xfrm>
            <a:off x="508617" y="121182"/>
            <a:ext cx="363863" cy="34344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762" y="113994"/>
            <a:ext cx="806818" cy="35063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13" y="121182"/>
            <a:ext cx="333345" cy="343446"/>
          </a:xfrm>
          <a:prstGeom prst="rect">
            <a:avLst/>
          </a:prstGeom>
        </p:spPr>
      </p:pic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184897" y="585809"/>
            <a:ext cx="8822577" cy="5762353"/>
          </a:xfrm>
        </p:spPr>
        <p:txBody>
          <a:bodyPr/>
          <a:lstStyle/>
          <a:p>
            <a:endParaRPr lang="id-ID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3916279" y="45113"/>
            <a:ext cx="50913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d-ID" sz="900" dirty="0">
                <a:solidFill>
                  <a:srgbClr val="CEDBE6">
                    <a:lumMod val="25000"/>
                  </a:srgb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Program Fresh Graduate Academy Digital Talent Scholarship 2019 |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337647342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>
              <a:defRPr/>
            </a:pPr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425955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>
              <a:defRPr/>
            </a:pPr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097305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>
              <a:defRPr/>
            </a:pPr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8470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10/6/2019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033" y="0"/>
            <a:ext cx="6976852" cy="951191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>
              <a:defRPr/>
            </a:pPr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196991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30" y="0"/>
            <a:ext cx="7070370" cy="970379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>
              <a:defRPr/>
            </a:pPr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7668377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032" y="0"/>
            <a:ext cx="7037010" cy="951191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>
              <a:defRPr/>
            </a:pPr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572064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>
              <a:defRPr/>
            </a:pPr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937025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7218947" cy="86627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>
              <a:defRPr/>
            </a:pPr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883133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12" y="10863"/>
            <a:ext cx="6275377" cy="938463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>
              <a:defRPr/>
            </a:pPr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582274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032" y="0"/>
            <a:ext cx="6976852" cy="951191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>
              <a:defRPr/>
            </a:pPr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268966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1070810"/>
            <a:ext cx="1971675" cy="5106152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070811"/>
            <a:ext cx="5800725" cy="5106152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>
              <a:defRPr/>
            </a:pPr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9343948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nippet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6400" y="1427747"/>
            <a:ext cx="3521242" cy="4749216"/>
          </a:xfrm>
        </p:spPr>
        <p:txBody>
          <a:bodyPr anchor="ctr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184898" y="1427747"/>
            <a:ext cx="5197228" cy="4749216"/>
          </a:xfrm>
          <a:ln>
            <a:solidFill>
              <a:schemeClr val="tx1"/>
            </a:solidFill>
            <a:prstDash val="lgDash"/>
          </a:ln>
        </p:spPr>
        <p:txBody>
          <a:bodyPr anchor="ctr">
            <a:normAutofit/>
          </a:bodyPr>
          <a:lstStyle>
            <a:lvl1pPr marL="88900" indent="0">
              <a:buNone/>
              <a:defRPr sz="11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181653096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4898" y="1427747"/>
            <a:ext cx="4313284" cy="846472"/>
          </a:xfrm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4898" y="2274219"/>
            <a:ext cx="4313284" cy="391544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27747"/>
            <a:ext cx="4378492" cy="846472"/>
          </a:xfrm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274219"/>
            <a:ext cx="4378492" cy="391544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84898" y="63553"/>
            <a:ext cx="7022018" cy="842804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44836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0">
          <a:blip r:embed="rId2">
            <a:alphaModFix amt="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Holder 2"/>
          <p:cNvSpPr>
            <a:spLocks noGrp="1"/>
          </p:cNvSpPr>
          <p:nvPr>
            <p:ph type="title"/>
          </p:nvPr>
        </p:nvSpPr>
        <p:spPr>
          <a:xfrm>
            <a:off x="1663064" y="38354"/>
            <a:ext cx="5817870" cy="314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15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79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6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10/6/2019</a:t>
            </a:fld>
            <a:endParaRPr lang="en-US"/>
          </a:p>
        </p:txBody>
      </p:sp>
      <p:sp>
        <p:nvSpPr>
          <p:cNvPr id="17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3"/>
          <a:srcRect t="6054" r="1470" b="8471"/>
          <a:stretch/>
        </p:blipFill>
        <p:spPr>
          <a:xfrm>
            <a:off x="5550147" y="1386227"/>
            <a:ext cx="3315798" cy="266804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088EDB95-D57D-43D6-839D-F21AFB3EFF2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471" r="2423" b="74722"/>
          <a:stretch/>
        </p:blipFill>
        <p:spPr>
          <a:xfrm>
            <a:off x="7031172" y="4736"/>
            <a:ext cx="2112828" cy="1733550"/>
          </a:xfrm>
          <a:prstGeom prst="rect">
            <a:avLst/>
          </a:prstGeom>
        </p:spPr>
      </p:pic>
      <p:sp>
        <p:nvSpPr>
          <p:cNvPr id="20" name="Title 1">
            <a:extLst>
              <a:ext uri="{FF2B5EF4-FFF2-40B4-BE49-F238E27FC236}">
                <a16:creationId xmlns:a16="http://schemas.microsoft.com/office/drawing/2014/main" xmlns="" id="{FE488684-4B91-45E0-AC48-E54C1020FB09}"/>
              </a:ext>
            </a:extLst>
          </p:cNvPr>
          <p:cNvSpPr txBox="1">
            <a:spLocks/>
          </p:cNvSpPr>
          <p:nvPr userDrawn="1"/>
        </p:nvSpPr>
        <p:spPr>
          <a:xfrm>
            <a:off x="534648" y="1605390"/>
            <a:ext cx="4457989" cy="23134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DIGITAL TALENT SCHOLARSHIP</a:t>
            </a:r>
          </a:p>
          <a:p>
            <a:pPr fontAlgn="base"/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2019</a:t>
            </a:r>
            <a:endParaRPr lang="id-ID" sz="2800" dirty="0">
              <a:solidFill>
                <a:schemeClr val="accent1">
                  <a:lumMod val="50000"/>
                </a:schemeClr>
              </a:solidFill>
              <a:latin typeface="HP Simplified" panose="020B0606020204020204" pitchFamily="34" charset="0"/>
            </a:endParaRPr>
          </a:p>
          <a:p>
            <a:pPr fontAlgn="base"/>
            <a:endParaRPr lang="id-ID" sz="1100" dirty="0">
              <a:solidFill>
                <a:schemeClr val="accent1">
                  <a:lumMod val="50000"/>
                </a:schemeClr>
              </a:solidFill>
              <a:latin typeface="HP Simplified" panose="020B0606020204020204" pitchFamily="34" charset="0"/>
            </a:endParaRPr>
          </a:p>
          <a:p>
            <a:pPr fontAlgn="base"/>
            <a:endParaRPr lang="id-ID" sz="1100" dirty="0">
              <a:solidFill>
                <a:schemeClr val="accent1">
                  <a:lumMod val="50000"/>
                </a:schemeClr>
              </a:solidFill>
              <a:latin typeface="HP Simplified" panose="020B0606020204020204" pitchFamily="34" charset="0"/>
            </a:endParaRPr>
          </a:p>
          <a:p>
            <a:pPr fontAlgn="base"/>
            <a:r>
              <a:rPr lang="id-ID" sz="24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Big Data </a:t>
            </a:r>
            <a:r>
              <a:rPr lang="id-ID" sz="2400" dirty="0" err="1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Analytics</a:t>
            </a:r>
            <a:endParaRPr lang="en-US" sz="2800" dirty="0">
              <a:solidFill>
                <a:schemeClr val="accent1">
                  <a:lumMod val="50000"/>
                </a:schemeClr>
              </a:solidFill>
              <a:latin typeface="HP Simplified" panose="020B0606020204020204" pitchFamily="34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8EA70F98-D6BF-44D5-864A-E8B8E6EA8A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24" t="28606" r="7380" b="32333"/>
          <a:stretch/>
        </p:blipFill>
        <p:spPr>
          <a:xfrm>
            <a:off x="2749480" y="559632"/>
            <a:ext cx="1591241" cy="75381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xmlns="" id="{089B2762-C2F9-4BAC-B1EE-95539397A963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196" y="560072"/>
            <a:ext cx="719456" cy="750022"/>
          </a:xfrm>
          <a:prstGeom prst="rect">
            <a:avLst/>
          </a:prstGeom>
        </p:spPr>
      </p:pic>
      <p:pic>
        <p:nvPicPr>
          <p:cNvPr id="23" name="Picture 22" descr="LambangUB-Baru-Kecil.jpg"/>
          <p:cNvPicPr/>
          <p:nvPr userDrawn="1"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894" y="435429"/>
            <a:ext cx="904474" cy="874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Picture 23"/>
          <p:cNvPicPr>
            <a:picLocks noChangeAspect="1"/>
          </p:cNvPicPr>
          <p:nvPr userDrawn="1"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70172"/>
          <a:stretch/>
        </p:blipFill>
        <p:spPr>
          <a:xfrm>
            <a:off x="7208046" y="23924"/>
            <a:ext cx="684098" cy="503778"/>
          </a:xfrm>
          <a:prstGeom prst="rect">
            <a:avLst/>
          </a:prstGeom>
        </p:spPr>
      </p:pic>
      <p:sp>
        <p:nvSpPr>
          <p:cNvPr id="25" name="Title 1">
            <a:extLst>
              <a:ext uri="{FF2B5EF4-FFF2-40B4-BE49-F238E27FC236}">
                <a16:creationId xmlns:a16="http://schemas.microsoft.com/office/drawing/2014/main" xmlns="" id="{73E0DBD7-B92C-4F4C-A59F-F8EF3A4C3876}"/>
              </a:ext>
            </a:extLst>
          </p:cNvPr>
          <p:cNvSpPr txBox="1">
            <a:spLocks/>
          </p:cNvSpPr>
          <p:nvPr userDrawn="1"/>
        </p:nvSpPr>
        <p:spPr>
          <a:xfrm>
            <a:off x="7814598" y="67946"/>
            <a:ext cx="1241733" cy="3389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id-ID" sz="1400" kern="1200" dirty="0" smtClean="0">
                <a:solidFill>
                  <a:schemeClr val="bg1"/>
                </a:solidFill>
                <a:latin typeface="HP Simplified" panose="020B0606020204020204" pitchFamily="34" charset="0"/>
                <a:ea typeface="+mj-ea"/>
                <a:cs typeface="+mj-cs"/>
              </a:rPr>
              <a:t>filkom.ub.ac</a:t>
            </a:r>
            <a:r>
              <a:rPr lang="en-US" sz="1400" dirty="0" smtClean="0">
                <a:solidFill>
                  <a:schemeClr val="bg1"/>
                </a:solidFill>
                <a:latin typeface="HP Simplified" panose="020B0606020204020204" pitchFamily="34" charset="0"/>
              </a:rPr>
              <a:t>.id</a:t>
            </a:r>
            <a:endParaRPr lang="en-US" sz="700" dirty="0">
              <a:solidFill>
                <a:schemeClr val="bg1"/>
              </a:solidFill>
              <a:latin typeface="HP Simplified" panose="020B0606020204020204" pitchFamily="34" charset="0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1CA5F2D1-C77B-4614-B681-5858C958408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222" t="85079" r="2424"/>
          <a:stretch/>
        </p:blipFill>
        <p:spPr>
          <a:xfrm>
            <a:off x="4082472" y="5856017"/>
            <a:ext cx="5061527" cy="1023257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xmlns="" id="{4B60F85D-D540-4735-B378-D7D9225FE7F3}"/>
              </a:ext>
            </a:extLst>
          </p:cNvPr>
          <p:cNvGrpSpPr/>
          <p:nvPr userDrawn="1"/>
        </p:nvGrpSpPr>
        <p:grpSpPr>
          <a:xfrm>
            <a:off x="5674242" y="6327045"/>
            <a:ext cx="2170463" cy="378419"/>
            <a:chOff x="4279782" y="5408838"/>
            <a:chExt cx="2170463" cy="378419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xmlns="" id="{2CE453EB-EDB4-49CF-90BE-4F74F5C3CE5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9782" y="5490038"/>
              <a:ext cx="216020" cy="216020"/>
            </a:xfrm>
            <a:prstGeom prst="rect">
              <a:avLst/>
            </a:prstGeom>
          </p:spPr>
        </p:pic>
        <p:sp>
          <p:nvSpPr>
            <p:cNvPr id="29" name="Title 1">
              <a:extLst>
                <a:ext uri="{FF2B5EF4-FFF2-40B4-BE49-F238E27FC236}">
                  <a16:creationId xmlns:a16="http://schemas.microsoft.com/office/drawing/2014/main" xmlns="" id="{73E0DBD7-B92C-4F4C-A59F-F8EF3A4C3876}"/>
                </a:ext>
              </a:extLst>
            </p:cNvPr>
            <p:cNvSpPr txBox="1">
              <a:spLocks/>
            </p:cNvSpPr>
            <p:nvPr/>
          </p:nvSpPr>
          <p:spPr>
            <a:xfrm>
              <a:off x="4457102" y="5408838"/>
              <a:ext cx="1993143" cy="37841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fontAlgn="base"/>
              <a:r>
                <a:rPr lang="en-US" sz="1400" dirty="0">
                  <a:solidFill>
                    <a:schemeClr val="accent1">
                      <a:lumMod val="50000"/>
                    </a:schemeClr>
                  </a:solidFill>
                  <a:latin typeface="HP Simplified" panose="020B0606020204020204" pitchFamily="34" charset="0"/>
                </a:rPr>
                <a:t>digitalent.kominfo.go.id</a:t>
              </a:r>
              <a:endParaRPr lang="en-US" sz="7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33914155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184897" y="1556084"/>
            <a:ext cx="8822577" cy="4122821"/>
          </a:xfrm>
        </p:spPr>
        <p:txBody>
          <a:bodyPr/>
          <a:lstStyle/>
          <a:p>
            <a:endParaRPr lang="id-ID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84896" y="136524"/>
            <a:ext cx="7118271" cy="842804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74718443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93243" y="6420519"/>
            <a:ext cx="914400" cy="365125"/>
          </a:xfrm>
        </p:spPr>
        <p:txBody>
          <a:bodyPr/>
          <a:lstStyle>
            <a:lvl1pPr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F0E258F-04D6-46E9-8B77-0866F5CD991D}" type="slidenum">
              <a:rPr lang="id-ID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id-ID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13" r="7281" b="22399"/>
          <a:stretch/>
        </p:blipFill>
        <p:spPr>
          <a:xfrm>
            <a:off x="508617" y="121182"/>
            <a:ext cx="363863" cy="34344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762" y="113994"/>
            <a:ext cx="806818" cy="35063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13" y="121182"/>
            <a:ext cx="333345" cy="343446"/>
          </a:xfrm>
          <a:prstGeom prst="rect">
            <a:avLst/>
          </a:prstGeom>
        </p:spPr>
      </p:pic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184897" y="585809"/>
            <a:ext cx="8822577" cy="5762353"/>
          </a:xfrm>
        </p:spPr>
        <p:txBody>
          <a:bodyPr/>
          <a:lstStyle/>
          <a:p>
            <a:endParaRPr lang="id-ID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3916279" y="45113"/>
            <a:ext cx="50913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d-ID" sz="900" dirty="0">
                <a:solidFill>
                  <a:srgbClr val="CEDBE6">
                    <a:lumMod val="25000"/>
                  </a:srgb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Program Fresh Graduate Academy Digital Talent Scholarship 2019 |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3430453220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nippet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6400" y="1427747"/>
            <a:ext cx="3521242" cy="4749216"/>
          </a:xfrm>
        </p:spPr>
        <p:txBody>
          <a:bodyPr anchor="ctr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84898" y="6420519"/>
            <a:ext cx="1467440" cy="365125"/>
          </a:xfrm>
          <a:prstGeom prst="rect">
            <a:avLst/>
          </a:prstGeom>
        </p:spPr>
        <p:txBody>
          <a:bodyPr/>
          <a:lstStyle/>
          <a:p>
            <a:fld id="{44A44607-3AC7-44C9-B2F9-3FA97C501EA1}" type="datetime1">
              <a:rPr lang="id-ID" smtClean="0">
                <a:solidFill>
                  <a:prstClr val="black"/>
                </a:solidFill>
              </a:rPr>
              <a:pPr/>
              <a:t>06/10/2019</a:t>
            </a:fld>
            <a:endParaRPr lang="id-ID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334127" y="6420519"/>
            <a:ext cx="4475746" cy="365125"/>
          </a:xfrm>
          <a:prstGeom prst="rect">
            <a:avLst/>
          </a:prstGeom>
        </p:spPr>
        <p:txBody>
          <a:bodyPr/>
          <a:lstStyle/>
          <a:p>
            <a:r>
              <a:rPr lang="id-ID">
                <a:solidFill>
                  <a:prstClr val="black"/>
                </a:solidFill>
              </a:rPr>
              <a:t>Judul Pembahasan Pertemuan Disini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184898" y="1427747"/>
            <a:ext cx="5197228" cy="4749216"/>
          </a:xfrm>
          <a:ln>
            <a:solidFill>
              <a:schemeClr val="tx1"/>
            </a:solidFill>
            <a:prstDash val="lgDash"/>
          </a:ln>
        </p:spPr>
        <p:txBody>
          <a:bodyPr anchor="ctr">
            <a:normAutofit/>
          </a:bodyPr>
          <a:lstStyle>
            <a:lvl1pPr marL="88900" indent="0">
              <a:buNone/>
              <a:defRPr sz="11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90808222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4898" y="1427747"/>
            <a:ext cx="4313284" cy="846472"/>
          </a:xfrm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4898" y="2274219"/>
            <a:ext cx="4313284" cy="391544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27747"/>
            <a:ext cx="4378492" cy="846472"/>
          </a:xfrm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274219"/>
            <a:ext cx="4378492" cy="391544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84898" y="6420519"/>
            <a:ext cx="1467440" cy="365125"/>
          </a:xfrm>
          <a:prstGeom prst="rect">
            <a:avLst/>
          </a:prstGeom>
        </p:spPr>
        <p:txBody>
          <a:bodyPr/>
          <a:lstStyle/>
          <a:p>
            <a:fld id="{1A1D2D5D-135A-408F-AB4B-DEF58244B559}" type="datetime1">
              <a:rPr lang="id-ID" smtClean="0">
                <a:solidFill>
                  <a:prstClr val="black"/>
                </a:solidFill>
              </a:rPr>
              <a:pPr/>
              <a:t>06/10/2019</a:t>
            </a:fld>
            <a:endParaRPr lang="id-ID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334127" y="6420519"/>
            <a:ext cx="4475746" cy="365125"/>
          </a:xfrm>
          <a:prstGeom prst="rect">
            <a:avLst/>
          </a:prstGeom>
        </p:spPr>
        <p:txBody>
          <a:bodyPr/>
          <a:lstStyle/>
          <a:p>
            <a:r>
              <a:rPr lang="id-ID">
                <a:solidFill>
                  <a:prstClr val="black"/>
                </a:solidFill>
              </a:rPr>
              <a:t>Judul Pembahasan Pertemuan Disini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652338" y="412469"/>
            <a:ext cx="7355304" cy="84280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402615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84898" y="6420519"/>
            <a:ext cx="1467440" cy="365125"/>
          </a:xfrm>
          <a:prstGeom prst="rect">
            <a:avLst/>
          </a:prstGeom>
        </p:spPr>
        <p:txBody>
          <a:bodyPr/>
          <a:lstStyle/>
          <a:p>
            <a:fld id="{34FC85E6-33D1-42FB-BDE5-D6E134B26CA8}" type="datetime1">
              <a:rPr lang="id-ID" smtClean="0">
                <a:solidFill>
                  <a:prstClr val="black"/>
                </a:solidFill>
              </a:rPr>
              <a:pPr/>
              <a:t>06/10/2019</a:t>
            </a:fld>
            <a:endParaRPr lang="id-ID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334127" y="6420519"/>
            <a:ext cx="4475746" cy="365125"/>
          </a:xfrm>
          <a:prstGeom prst="rect">
            <a:avLst/>
          </a:prstGeom>
        </p:spPr>
        <p:txBody>
          <a:bodyPr/>
          <a:lstStyle/>
          <a:p>
            <a:r>
              <a:rPr lang="id-ID">
                <a:solidFill>
                  <a:prstClr val="black"/>
                </a:solidFill>
              </a:rPr>
              <a:t>Judul Pembahasan Pertemuan Disini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184897" y="1556084"/>
            <a:ext cx="8822577" cy="4122821"/>
          </a:xfrm>
        </p:spPr>
        <p:txBody>
          <a:bodyPr/>
          <a:lstStyle/>
          <a:p>
            <a:endParaRPr lang="id-ID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703094" y="412469"/>
            <a:ext cx="6304548" cy="84280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46043939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84898" y="6420519"/>
            <a:ext cx="1467440" cy="365125"/>
          </a:xfrm>
          <a:prstGeom prst="rect">
            <a:avLst/>
          </a:prstGeom>
        </p:spPr>
        <p:txBody>
          <a:bodyPr/>
          <a:lstStyle/>
          <a:p>
            <a:fld id="{847A72E8-F829-4F58-BC39-B9C4A8118BE9}" type="datetime1">
              <a:rPr lang="id-ID" smtClean="0">
                <a:solidFill>
                  <a:prstClr val="black"/>
                </a:solidFill>
              </a:rPr>
              <a:pPr/>
              <a:t>06/10/2019</a:t>
            </a:fld>
            <a:endParaRPr lang="id-ID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362034" y="6420518"/>
            <a:ext cx="4475746" cy="365125"/>
          </a:xfrm>
          <a:prstGeom prst="rect">
            <a:avLst/>
          </a:prstGeom>
        </p:spPr>
        <p:txBody>
          <a:bodyPr/>
          <a:lstStyle/>
          <a:p>
            <a:r>
              <a:rPr lang="id-ID" dirty="0">
                <a:solidFill>
                  <a:prstClr val="black"/>
                </a:solidFill>
              </a:rPr>
              <a:t>Judul Pembahasan Pertemuan Disini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93243" y="6420519"/>
            <a:ext cx="914400" cy="365125"/>
          </a:xfrm>
        </p:spPr>
        <p:txBody>
          <a:bodyPr/>
          <a:lstStyle>
            <a:lvl1pPr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F0E258F-04D6-46E9-8B77-0866F5CD991D}" type="slidenum">
              <a:rPr lang="id-ID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id-ID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13" r="7281" b="22399"/>
          <a:stretch/>
        </p:blipFill>
        <p:spPr>
          <a:xfrm>
            <a:off x="508617" y="121182"/>
            <a:ext cx="363863" cy="34344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762" y="113994"/>
            <a:ext cx="806818" cy="35063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13" y="121182"/>
            <a:ext cx="333345" cy="343446"/>
          </a:xfrm>
          <a:prstGeom prst="rect">
            <a:avLst/>
          </a:prstGeom>
        </p:spPr>
      </p:pic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184897" y="585809"/>
            <a:ext cx="8822577" cy="5762353"/>
          </a:xfrm>
        </p:spPr>
        <p:txBody>
          <a:bodyPr/>
          <a:lstStyle/>
          <a:p>
            <a:endParaRPr lang="id-ID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3916279" y="45113"/>
            <a:ext cx="50913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d-ID" sz="900" dirty="0">
                <a:solidFill>
                  <a:srgbClr val="CEDBE6">
                    <a:lumMod val="25000"/>
                  </a:srgb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Program Fresh Graduate Academy Digital Talent Scholarship 2019 |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960625151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>
              <a:defRPr/>
            </a:pPr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8036335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>
              <a:defRPr/>
            </a:pPr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4193889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>
              <a:defRPr/>
            </a:pPr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4155027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033" y="0"/>
            <a:ext cx="6976852" cy="951191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>
              <a:defRPr/>
            </a:pPr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2182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0">
          <a:blip r:embed="rId2">
            <a:alphaModFix amt="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22"/>
          <p:cNvSpPr/>
          <p:nvPr userDrawn="1"/>
        </p:nvSpPr>
        <p:spPr>
          <a:xfrm>
            <a:off x="14858" y="6080378"/>
            <a:ext cx="9116695" cy="576580"/>
          </a:xfrm>
          <a:custGeom>
            <a:avLst/>
            <a:gdLst/>
            <a:ahLst/>
            <a:cxnLst/>
            <a:rect l="l" t="t" r="r" b="b"/>
            <a:pathLst>
              <a:path w="9116695" h="576579">
                <a:moveTo>
                  <a:pt x="0" y="576072"/>
                </a:moveTo>
                <a:lnTo>
                  <a:pt x="9116568" y="576072"/>
                </a:lnTo>
                <a:lnTo>
                  <a:pt x="9116568" y="0"/>
                </a:lnTo>
                <a:lnTo>
                  <a:pt x="0" y="0"/>
                </a:lnTo>
                <a:lnTo>
                  <a:pt x="0" y="57607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7" name="bk object 23"/>
          <p:cNvSpPr/>
          <p:nvPr userDrawn="1"/>
        </p:nvSpPr>
        <p:spPr>
          <a:xfrm>
            <a:off x="14858" y="6080378"/>
            <a:ext cx="9116695" cy="576580"/>
          </a:xfrm>
          <a:custGeom>
            <a:avLst/>
            <a:gdLst/>
            <a:ahLst/>
            <a:cxnLst/>
            <a:rect l="l" t="t" r="r" b="b"/>
            <a:pathLst>
              <a:path w="9116695" h="576579">
                <a:moveTo>
                  <a:pt x="0" y="576072"/>
                </a:moveTo>
                <a:lnTo>
                  <a:pt x="9116568" y="576072"/>
                </a:lnTo>
                <a:lnTo>
                  <a:pt x="9116568" y="0"/>
                </a:lnTo>
                <a:lnTo>
                  <a:pt x="0" y="0"/>
                </a:lnTo>
                <a:lnTo>
                  <a:pt x="0" y="576072"/>
                </a:lnTo>
                <a:close/>
              </a:path>
            </a:pathLst>
          </a:custGeom>
          <a:ln w="25146">
            <a:solidFill>
              <a:srgbClr val="FFFFFF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8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19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799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20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79" cy="342900"/>
          </a:xfr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21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10/6/2019</a:t>
            </a:fld>
            <a:endParaRPr lang="en-US"/>
          </a:p>
        </p:txBody>
      </p:sp>
      <p:sp>
        <p:nvSpPr>
          <p:cNvPr id="22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xmlns="" id="{1CA5F2D1-C77B-4614-B681-5858C958408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222" r="2424"/>
          <a:stretch/>
        </p:blipFill>
        <p:spPr>
          <a:xfrm>
            <a:off x="4078932" y="0"/>
            <a:ext cx="5061527" cy="6858000"/>
          </a:xfrm>
          <a:prstGeom prst="rect">
            <a:avLst/>
          </a:prstGeom>
        </p:spPr>
      </p:pic>
      <p:sp>
        <p:nvSpPr>
          <p:cNvPr id="24" name="Rectangle 23"/>
          <p:cNvSpPr/>
          <p:nvPr userDrawn="1"/>
        </p:nvSpPr>
        <p:spPr>
          <a:xfrm>
            <a:off x="-13251" y="1204722"/>
            <a:ext cx="9153710" cy="5452236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25" name="Picture 24"/>
          <p:cNvPicPr>
            <a:picLocks noChangeAspect="1"/>
          </p:cNvPicPr>
          <p:nvPr userDrawn="1"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70172"/>
          <a:stretch/>
        </p:blipFill>
        <p:spPr>
          <a:xfrm>
            <a:off x="8524121" y="62541"/>
            <a:ext cx="500177" cy="368337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1CA5F2D1-C77B-4614-B681-5858C958408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222" t="97842" r="2424"/>
          <a:stretch/>
        </p:blipFill>
        <p:spPr>
          <a:xfrm flipH="1">
            <a:off x="-16792" y="1122315"/>
            <a:ext cx="8769245" cy="9987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2CE453EB-EDB4-49CF-90BE-4F74F5C3CE50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99" y="6688225"/>
            <a:ext cx="153901" cy="153901"/>
          </a:xfrm>
          <a:prstGeom prst="rect">
            <a:avLst/>
          </a:prstGeom>
        </p:spPr>
      </p:pic>
      <p:sp>
        <p:nvSpPr>
          <p:cNvPr id="28" name="Title 1">
            <a:extLst>
              <a:ext uri="{FF2B5EF4-FFF2-40B4-BE49-F238E27FC236}">
                <a16:creationId xmlns:a16="http://schemas.microsoft.com/office/drawing/2014/main" xmlns="" id="{73E0DBD7-B92C-4F4C-A59F-F8EF3A4C3876}"/>
              </a:ext>
            </a:extLst>
          </p:cNvPr>
          <p:cNvSpPr txBox="1">
            <a:spLocks/>
          </p:cNvSpPr>
          <p:nvPr userDrawn="1"/>
        </p:nvSpPr>
        <p:spPr>
          <a:xfrm>
            <a:off x="206104" y="6672653"/>
            <a:ext cx="1048783" cy="17921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base"/>
            <a:r>
              <a:rPr lang="en-US" sz="800" kern="12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  <a:ea typeface="+mj-ea"/>
                <a:cs typeface="+mj-cs"/>
              </a:rPr>
              <a:t>digitalent.kominfo.go.id</a:t>
            </a:r>
          </a:p>
        </p:txBody>
      </p:sp>
      <p:sp>
        <p:nvSpPr>
          <p:cNvPr id="29" name="Title Placeholder 1"/>
          <p:cNvSpPr txBox="1">
            <a:spLocks/>
          </p:cNvSpPr>
          <p:nvPr userDrawn="1"/>
        </p:nvSpPr>
        <p:spPr>
          <a:xfrm>
            <a:off x="58751" y="84796"/>
            <a:ext cx="8991091" cy="9511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HP Simplified Light"/>
            </a:endParaRP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xmlns="" id="{8EA70F98-D6BF-44D5-864A-E8B8E6EA8A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24" t="28606" r="7380" b="32333"/>
          <a:stretch/>
        </p:blipFill>
        <p:spPr>
          <a:xfrm>
            <a:off x="4969269" y="6647431"/>
            <a:ext cx="439237" cy="208079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089B2762-C2F9-4BAC-B1EE-95539397A963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9521" y="6680594"/>
            <a:ext cx="163600" cy="170550"/>
          </a:xfrm>
          <a:prstGeom prst="rect">
            <a:avLst/>
          </a:prstGeom>
        </p:spPr>
      </p:pic>
      <p:pic>
        <p:nvPicPr>
          <p:cNvPr id="32" name="Picture 31" descr="LambangUB-Baru-Kecil.jpg"/>
          <p:cNvPicPr/>
          <p:nvPr userDrawn="1"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6680594"/>
            <a:ext cx="193201" cy="17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Picture 32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814" y="6691244"/>
            <a:ext cx="618971" cy="135959"/>
          </a:xfrm>
          <a:prstGeom prst="rect">
            <a:avLst/>
          </a:prstGeom>
        </p:spPr>
      </p:pic>
      <p:sp>
        <p:nvSpPr>
          <p:cNvPr id="34" name="Slide Number Placeholder 5"/>
          <p:cNvSpPr txBox="1">
            <a:spLocks/>
          </p:cNvSpPr>
          <p:nvPr userDrawn="1"/>
        </p:nvSpPr>
        <p:spPr>
          <a:xfrm>
            <a:off x="7814966" y="6662515"/>
            <a:ext cx="1326329" cy="18466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8A2BCBC-50EF-4175-83E0-F618B60D4316}" type="slidenum">
              <a:rPr lang="en-US" sz="600" smtClean="0"/>
              <a:pPr/>
              <a:t>‹#›</a:t>
            </a:fld>
            <a:endParaRPr lang="en-US" sz="600" dirty="0"/>
          </a:p>
        </p:txBody>
      </p:sp>
      <p:sp>
        <p:nvSpPr>
          <p:cNvPr id="35" name="Title 1">
            <a:extLst>
              <a:ext uri="{FF2B5EF4-FFF2-40B4-BE49-F238E27FC236}">
                <a16:creationId xmlns:a16="http://schemas.microsoft.com/office/drawing/2014/main" xmlns="" id="{73E0DBD7-B92C-4F4C-A59F-F8EF3A4C3876}"/>
              </a:ext>
            </a:extLst>
          </p:cNvPr>
          <p:cNvSpPr txBox="1">
            <a:spLocks/>
          </p:cNvSpPr>
          <p:nvPr userDrawn="1"/>
        </p:nvSpPr>
        <p:spPr>
          <a:xfrm>
            <a:off x="7693588" y="6696656"/>
            <a:ext cx="1048783" cy="1384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base"/>
            <a:r>
              <a:rPr lang="id-ID" sz="800" kern="1200" dirty="0" smtClean="0">
                <a:solidFill>
                  <a:schemeClr val="bg1"/>
                </a:solidFill>
                <a:latin typeface="HP Simplified" panose="020B0606020204020204" pitchFamily="34" charset="0"/>
                <a:ea typeface="+mj-ea"/>
                <a:cs typeface="+mj-cs"/>
              </a:rPr>
              <a:t>filkom</a:t>
            </a:r>
            <a:r>
              <a:rPr lang="en-US" sz="800" kern="1200" dirty="0" smtClean="0">
                <a:solidFill>
                  <a:schemeClr val="bg1"/>
                </a:solidFill>
                <a:latin typeface="HP Simplified" panose="020B0606020204020204" pitchFamily="34" charset="0"/>
                <a:ea typeface="+mj-ea"/>
                <a:cs typeface="+mj-cs"/>
              </a:rPr>
              <a:t>.</a:t>
            </a:r>
            <a:r>
              <a:rPr lang="id-ID" sz="800" kern="1200" dirty="0" smtClean="0">
                <a:solidFill>
                  <a:schemeClr val="bg1"/>
                </a:solidFill>
                <a:latin typeface="HP Simplified" panose="020B0606020204020204" pitchFamily="34" charset="0"/>
                <a:ea typeface="+mj-ea"/>
                <a:cs typeface="+mj-cs"/>
              </a:rPr>
              <a:t>ub</a:t>
            </a:r>
            <a:r>
              <a:rPr lang="en-US" sz="800" kern="1200" dirty="0" smtClean="0">
                <a:solidFill>
                  <a:schemeClr val="bg1"/>
                </a:solidFill>
                <a:latin typeface="HP Simplified" panose="020B0606020204020204" pitchFamily="34" charset="0"/>
                <a:ea typeface="+mj-ea"/>
                <a:cs typeface="+mj-cs"/>
              </a:rPr>
              <a:t>.</a:t>
            </a:r>
            <a:r>
              <a:rPr lang="id-ID" sz="800" kern="1200" dirty="0" smtClean="0">
                <a:solidFill>
                  <a:schemeClr val="bg1"/>
                </a:solidFill>
                <a:latin typeface="HP Simplified" panose="020B0606020204020204" pitchFamily="34" charset="0"/>
                <a:ea typeface="+mj-ea"/>
                <a:cs typeface="+mj-cs"/>
              </a:rPr>
              <a:t>ac.</a:t>
            </a:r>
            <a:r>
              <a:rPr lang="en-US" sz="800" kern="1200" dirty="0" smtClean="0">
                <a:solidFill>
                  <a:schemeClr val="bg1"/>
                </a:solidFill>
                <a:latin typeface="HP Simplified" panose="020B0606020204020204" pitchFamily="34" charset="0"/>
                <a:ea typeface="+mj-ea"/>
                <a:cs typeface="+mj-cs"/>
              </a:rPr>
              <a:t>id</a:t>
            </a:r>
            <a:endParaRPr lang="en-US" sz="800" kern="1200" dirty="0">
              <a:solidFill>
                <a:schemeClr val="bg1"/>
              </a:solidFill>
              <a:latin typeface="HP Simplified" panose="020B0606020204020204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710637482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30" y="0"/>
            <a:ext cx="7070370" cy="970379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>
              <a:defRPr/>
            </a:pPr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7767786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032" y="0"/>
            <a:ext cx="7037010" cy="951191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>
              <a:defRPr/>
            </a:pPr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9709990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>
              <a:defRPr/>
            </a:pPr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3562278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7218947" cy="86627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>
              <a:defRPr/>
            </a:pPr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1456586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12" y="10863"/>
            <a:ext cx="6275377" cy="938463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>
              <a:defRPr/>
            </a:pPr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1180082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032" y="0"/>
            <a:ext cx="6976852" cy="951191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>
              <a:defRPr/>
            </a:pPr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7521264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1070810"/>
            <a:ext cx="1971675" cy="5106152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070811"/>
            <a:ext cx="5800725" cy="5106152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>
              <a:defRPr/>
            </a:pPr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6168945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nippet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6400" y="1427747"/>
            <a:ext cx="3521242" cy="4749216"/>
          </a:xfrm>
        </p:spPr>
        <p:txBody>
          <a:bodyPr anchor="ctr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184898" y="1427747"/>
            <a:ext cx="5197228" cy="4749216"/>
          </a:xfrm>
          <a:ln>
            <a:solidFill>
              <a:schemeClr val="tx1"/>
            </a:solidFill>
            <a:prstDash val="lgDash"/>
          </a:ln>
        </p:spPr>
        <p:txBody>
          <a:bodyPr anchor="ctr">
            <a:normAutofit/>
          </a:bodyPr>
          <a:lstStyle>
            <a:lvl1pPr marL="88900" indent="0">
              <a:buNone/>
              <a:defRPr sz="11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56739327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4898" y="1427747"/>
            <a:ext cx="4313284" cy="846472"/>
          </a:xfrm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4898" y="2274219"/>
            <a:ext cx="4313284" cy="391544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27747"/>
            <a:ext cx="4378492" cy="846472"/>
          </a:xfrm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274219"/>
            <a:ext cx="4378492" cy="391544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84898" y="63553"/>
            <a:ext cx="7022018" cy="842804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64032014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184897" y="1556084"/>
            <a:ext cx="8822577" cy="4122821"/>
          </a:xfrm>
        </p:spPr>
        <p:txBody>
          <a:bodyPr/>
          <a:lstStyle/>
          <a:p>
            <a:endParaRPr lang="id-ID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84896" y="136524"/>
            <a:ext cx="7118271" cy="842804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92979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D84FF6-EAA3-4B80-99C0-166010AF6A0D}" type="slidenum">
              <a:rPr lang="es-E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s-E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5309530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93243" y="6420519"/>
            <a:ext cx="914400" cy="365125"/>
          </a:xfrm>
        </p:spPr>
        <p:txBody>
          <a:bodyPr/>
          <a:lstStyle>
            <a:lvl1pPr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F0E258F-04D6-46E9-8B77-0866F5CD991D}" type="slidenum">
              <a:rPr lang="id-ID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id-ID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13" r="7281" b="22399"/>
          <a:stretch/>
        </p:blipFill>
        <p:spPr>
          <a:xfrm>
            <a:off x="508617" y="121182"/>
            <a:ext cx="363863" cy="34344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762" y="113994"/>
            <a:ext cx="806818" cy="35063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13" y="121182"/>
            <a:ext cx="333345" cy="343446"/>
          </a:xfrm>
          <a:prstGeom prst="rect">
            <a:avLst/>
          </a:prstGeom>
        </p:spPr>
      </p:pic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184897" y="585809"/>
            <a:ext cx="8822577" cy="5762353"/>
          </a:xfrm>
        </p:spPr>
        <p:txBody>
          <a:bodyPr/>
          <a:lstStyle/>
          <a:p>
            <a:endParaRPr lang="id-ID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3916279" y="45113"/>
            <a:ext cx="50913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d-ID" sz="900" dirty="0">
                <a:solidFill>
                  <a:srgbClr val="CEDBE6">
                    <a:lumMod val="25000"/>
                  </a:srgb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Program Fresh Graduate Academy Digital Talent Scholarship 2019 |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1866713347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nippet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6400" y="1427747"/>
            <a:ext cx="3521242" cy="4749216"/>
          </a:xfrm>
        </p:spPr>
        <p:txBody>
          <a:bodyPr anchor="ctr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84898" y="6420519"/>
            <a:ext cx="1467440" cy="365125"/>
          </a:xfrm>
          <a:prstGeom prst="rect">
            <a:avLst/>
          </a:prstGeom>
        </p:spPr>
        <p:txBody>
          <a:bodyPr/>
          <a:lstStyle/>
          <a:p>
            <a:fld id="{44A44607-3AC7-44C9-B2F9-3FA97C501EA1}" type="datetime1">
              <a:rPr lang="id-ID" smtClean="0">
                <a:solidFill>
                  <a:prstClr val="black"/>
                </a:solidFill>
              </a:rPr>
              <a:pPr/>
              <a:t>06/10/2019</a:t>
            </a:fld>
            <a:endParaRPr lang="id-ID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334127" y="6420519"/>
            <a:ext cx="4475746" cy="365125"/>
          </a:xfrm>
          <a:prstGeom prst="rect">
            <a:avLst/>
          </a:prstGeom>
        </p:spPr>
        <p:txBody>
          <a:bodyPr/>
          <a:lstStyle/>
          <a:p>
            <a:r>
              <a:rPr lang="id-ID">
                <a:solidFill>
                  <a:prstClr val="black"/>
                </a:solidFill>
              </a:rPr>
              <a:t>Judul Pembahasan Pertemuan Disini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184898" y="1427747"/>
            <a:ext cx="5197228" cy="4749216"/>
          </a:xfrm>
          <a:ln>
            <a:solidFill>
              <a:schemeClr val="tx1"/>
            </a:solidFill>
            <a:prstDash val="lgDash"/>
          </a:ln>
        </p:spPr>
        <p:txBody>
          <a:bodyPr anchor="ctr">
            <a:normAutofit/>
          </a:bodyPr>
          <a:lstStyle>
            <a:lvl1pPr marL="88900" indent="0">
              <a:buNone/>
              <a:defRPr sz="11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553533594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4898" y="1427747"/>
            <a:ext cx="4313284" cy="846472"/>
          </a:xfrm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4898" y="2274219"/>
            <a:ext cx="4313284" cy="391544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27747"/>
            <a:ext cx="4378492" cy="846472"/>
          </a:xfrm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274219"/>
            <a:ext cx="4378492" cy="391544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84898" y="6420519"/>
            <a:ext cx="1467440" cy="365125"/>
          </a:xfrm>
          <a:prstGeom prst="rect">
            <a:avLst/>
          </a:prstGeom>
        </p:spPr>
        <p:txBody>
          <a:bodyPr/>
          <a:lstStyle/>
          <a:p>
            <a:fld id="{1A1D2D5D-135A-408F-AB4B-DEF58244B559}" type="datetime1">
              <a:rPr lang="id-ID" smtClean="0">
                <a:solidFill>
                  <a:prstClr val="black"/>
                </a:solidFill>
              </a:rPr>
              <a:pPr/>
              <a:t>06/10/2019</a:t>
            </a:fld>
            <a:endParaRPr lang="id-ID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334127" y="6420519"/>
            <a:ext cx="4475746" cy="365125"/>
          </a:xfrm>
          <a:prstGeom prst="rect">
            <a:avLst/>
          </a:prstGeom>
        </p:spPr>
        <p:txBody>
          <a:bodyPr/>
          <a:lstStyle/>
          <a:p>
            <a:r>
              <a:rPr lang="id-ID">
                <a:solidFill>
                  <a:prstClr val="black"/>
                </a:solidFill>
              </a:rPr>
              <a:t>Judul Pembahasan Pertemuan Disini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652338" y="412469"/>
            <a:ext cx="7355304" cy="84280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863038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84898" y="6420519"/>
            <a:ext cx="1467440" cy="365125"/>
          </a:xfrm>
          <a:prstGeom prst="rect">
            <a:avLst/>
          </a:prstGeom>
        </p:spPr>
        <p:txBody>
          <a:bodyPr/>
          <a:lstStyle/>
          <a:p>
            <a:fld id="{34FC85E6-33D1-42FB-BDE5-D6E134B26CA8}" type="datetime1">
              <a:rPr lang="id-ID" smtClean="0">
                <a:solidFill>
                  <a:prstClr val="black"/>
                </a:solidFill>
              </a:rPr>
              <a:pPr/>
              <a:t>06/10/2019</a:t>
            </a:fld>
            <a:endParaRPr lang="id-ID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334127" y="6420519"/>
            <a:ext cx="4475746" cy="365125"/>
          </a:xfrm>
          <a:prstGeom prst="rect">
            <a:avLst/>
          </a:prstGeom>
        </p:spPr>
        <p:txBody>
          <a:bodyPr/>
          <a:lstStyle/>
          <a:p>
            <a:r>
              <a:rPr lang="id-ID">
                <a:solidFill>
                  <a:prstClr val="black"/>
                </a:solidFill>
              </a:rPr>
              <a:t>Judul Pembahasan Pertemuan Disini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184897" y="1556084"/>
            <a:ext cx="8822577" cy="4122821"/>
          </a:xfrm>
        </p:spPr>
        <p:txBody>
          <a:bodyPr/>
          <a:lstStyle/>
          <a:p>
            <a:endParaRPr lang="id-ID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703094" y="412469"/>
            <a:ext cx="6304548" cy="84280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55110580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84898" y="6420519"/>
            <a:ext cx="1467440" cy="365125"/>
          </a:xfrm>
          <a:prstGeom prst="rect">
            <a:avLst/>
          </a:prstGeom>
        </p:spPr>
        <p:txBody>
          <a:bodyPr/>
          <a:lstStyle/>
          <a:p>
            <a:fld id="{847A72E8-F829-4F58-BC39-B9C4A8118BE9}" type="datetime1">
              <a:rPr lang="id-ID" smtClean="0">
                <a:solidFill>
                  <a:prstClr val="black"/>
                </a:solidFill>
              </a:rPr>
              <a:pPr/>
              <a:t>06/10/2019</a:t>
            </a:fld>
            <a:endParaRPr lang="id-ID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362034" y="6420518"/>
            <a:ext cx="4475746" cy="365125"/>
          </a:xfrm>
          <a:prstGeom prst="rect">
            <a:avLst/>
          </a:prstGeom>
        </p:spPr>
        <p:txBody>
          <a:bodyPr/>
          <a:lstStyle/>
          <a:p>
            <a:r>
              <a:rPr lang="id-ID" dirty="0">
                <a:solidFill>
                  <a:prstClr val="black"/>
                </a:solidFill>
              </a:rPr>
              <a:t>Judul Pembahasan Pertemuan Disini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93243" y="6420519"/>
            <a:ext cx="914400" cy="365125"/>
          </a:xfrm>
        </p:spPr>
        <p:txBody>
          <a:bodyPr/>
          <a:lstStyle>
            <a:lvl1pPr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F0E258F-04D6-46E9-8B77-0866F5CD991D}" type="slidenum">
              <a:rPr lang="id-ID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id-ID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13" r="7281" b="22399"/>
          <a:stretch/>
        </p:blipFill>
        <p:spPr>
          <a:xfrm>
            <a:off x="508617" y="121182"/>
            <a:ext cx="363863" cy="34344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762" y="113994"/>
            <a:ext cx="806818" cy="35063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13" y="121182"/>
            <a:ext cx="333345" cy="343446"/>
          </a:xfrm>
          <a:prstGeom prst="rect">
            <a:avLst/>
          </a:prstGeom>
        </p:spPr>
      </p:pic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184897" y="585809"/>
            <a:ext cx="8822577" cy="5762353"/>
          </a:xfrm>
        </p:spPr>
        <p:txBody>
          <a:bodyPr/>
          <a:lstStyle/>
          <a:p>
            <a:endParaRPr lang="id-ID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3916279" y="45113"/>
            <a:ext cx="50913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d-ID" sz="900" dirty="0">
                <a:solidFill>
                  <a:srgbClr val="CEDBE6">
                    <a:lumMod val="25000"/>
                  </a:srgb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Program Fresh Graduate Academy Digital Talent Scholarship 2019 |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3521528641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10/6/2019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158042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10/6/2019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8824780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10/6/2019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8658102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10/6/2019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872758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10/6/2019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1658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55FC94-4C0A-4189-B9B6-2F29C6DD3FFD}" type="slidenum">
              <a:rPr lang="es-E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s-E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7331978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10/6/2019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149471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10/6/2019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5070407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10/6/2019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1323770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10/6/2019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7513187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10/6/2019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8296897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10/6/2019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2192760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10/6/2019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5645873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10/6/2019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3726818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10/6/2019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5512967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10/6/2019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2459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6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12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7.png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Relationship Id="rId14" Type="http://schemas.microsoft.com/office/2007/relationships/hdphoto" Target="../media/hdphoto2.wdp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image" Target="../media/image12.jpeg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18" Type="http://schemas.openxmlformats.org/officeDocument/2006/relationships/image" Target="../media/image13.png"/><Relationship Id="rId3" Type="http://schemas.openxmlformats.org/officeDocument/2006/relationships/slideLayout" Target="../slideLayouts/slideLayout19.xml"/><Relationship Id="rId21" Type="http://schemas.openxmlformats.org/officeDocument/2006/relationships/image" Target="../media/image16.png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image" Target="../media/image2.png"/><Relationship Id="rId25" Type="http://schemas.microsoft.com/office/2007/relationships/hdphoto" Target="../media/hdphoto2.wdp"/><Relationship Id="rId2" Type="http://schemas.openxmlformats.org/officeDocument/2006/relationships/slideLayout" Target="../slideLayouts/slideLayout18.xml"/><Relationship Id="rId16" Type="http://schemas.openxmlformats.org/officeDocument/2006/relationships/theme" Target="../theme/theme3.xml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24" Type="http://schemas.openxmlformats.org/officeDocument/2006/relationships/image" Target="../media/image6.png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23" Type="http://schemas.openxmlformats.org/officeDocument/2006/relationships/image" Target="../media/image17.png"/><Relationship Id="rId10" Type="http://schemas.openxmlformats.org/officeDocument/2006/relationships/slideLayout" Target="../slideLayouts/slideLayout26.xml"/><Relationship Id="rId19" Type="http://schemas.openxmlformats.org/officeDocument/2006/relationships/image" Target="../media/image14.png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Relationship Id="rId22" Type="http://schemas.microsoft.com/office/2007/relationships/hdphoto" Target="../media/hdphoto4.wdp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9.xml"/><Relationship Id="rId13" Type="http://schemas.openxmlformats.org/officeDocument/2006/relationships/slideLayout" Target="../slideLayouts/slideLayout44.xml"/><Relationship Id="rId18" Type="http://schemas.openxmlformats.org/officeDocument/2006/relationships/image" Target="../media/image13.png"/><Relationship Id="rId3" Type="http://schemas.openxmlformats.org/officeDocument/2006/relationships/slideLayout" Target="../slideLayouts/slideLayout34.xml"/><Relationship Id="rId21" Type="http://schemas.openxmlformats.org/officeDocument/2006/relationships/image" Target="../media/image16.png"/><Relationship Id="rId7" Type="http://schemas.openxmlformats.org/officeDocument/2006/relationships/slideLayout" Target="../slideLayouts/slideLayout38.xml"/><Relationship Id="rId12" Type="http://schemas.openxmlformats.org/officeDocument/2006/relationships/slideLayout" Target="../slideLayouts/slideLayout43.xml"/><Relationship Id="rId17" Type="http://schemas.openxmlformats.org/officeDocument/2006/relationships/image" Target="../media/image2.png"/><Relationship Id="rId25" Type="http://schemas.microsoft.com/office/2007/relationships/hdphoto" Target="../media/hdphoto2.wdp"/><Relationship Id="rId2" Type="http://schemas.openxmlformats.org/officeDocument/2006/relationships/slideLayout" Target="../slideLayouts/slideLayout33.xml"/><Relationship Id="rId16" Type="http://schemas.openxmlformats.org/officeDocument/2006/relationships/theme" Target="../theme/theme4.xml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7.xml"/><Relationship Id="rId11" Type="http://schemas.openxmlformats.org/officeDocument/2006/relationships/slideLayout" Target="../slideLayouts/slideLayout42.xml"/><Relationship Id="rId24" Type="http://schemas.openxmlformats.org/officeDocument/2006/relationships/image" Target="../media/image6.png"/><Relationship Id="rId5" Type="http://schemas.openxmlformats.org/officeDocument/2006/relationships/slideLayout" Target="../slideLayouts/slideLayout36.xml"/><Relationship Id="rId15" Type="http://schemas.openxmlformats.org/officeDocument/2006/relationships/slideLayout" Target="../slideLayouts/slideLayout46.xml"/><Relationship Id="rId23" Type="http://schemas.openxmlformats.org/officeDocument/2006/relationships/image" Target="../media/image17.png"/><Relationship Id="rId10" Type="http://schemas.openxmlformats.org/officeDocument/2006/relationships/slideLayout" Target="../slideLayouts/slideLayout41.xml"/><Relationship Id="rId19" Type="http://schemas.openxmlformats.org/officeDocument/2006/relationships/image" Target="../media/image14.png"/><Relationship Id="rId4" Type="http://schemas.openxmlformats.org/officeDocument/2006/relationships/slideLayout" Target="../slideLayouts/slideLayout35.xml"/><Relationship Id="rId9" Type="http://schemas.openxmlformats.org/officeDocument/2006/relationships/slideLayout" Target="../slideLayouts/slideLayout40.xml"/><Relationship Id="rId14" Type="http://schemas.openxmlformats.org/officeDocument/2006/relationships/slideLayout" Target="../slideLayouts/slideLayout45.xml"/><Relationship Id="rId22" Type="http://schemas.microsoft.com/office/2007/relationships/hdphoto" Target="../media/hdphoto4.wdp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4.xml"/><Relationship Id="rId13" Type="http://schemas.openxmlformats.org/officeDocument/2006/relationships/slideLayout" Target="../slideLayouts/slideLayout59.xml"/><Relationship Id="rId18" Type="http://schemas.openxmlformats.org/officeDocument/2006/relationships/slideLayout" Target="../slideLayouts/slideLayout64.xml"/><Relationship Id="rId26" Type="http://schemas.microsoft.com/office/2007/relationships/hdphoto" Target="../media/hdphoto4.wdp"/><Relationship Id="rId3" Type="http://schemas.openxmlformats.org/officeDocument/2006/relationships/slideLayout" Target="../slideLayouts/slideLayout49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53.xml"/><Relationship Id="rId12" Type="http://schemas.openxmlformats.org/officeDocument/2006/relationships/slideLayout" Target="../slideLayouts/slideLayout58.xml"/><Relationship Id="rId17" Type="http://schemas.openxmlformats.org/officeDocument/2006/relationships/slideLayout" Target="../slideLayouts/slideLayout63.xml"/><Relationship Id="rId25" Type="http://schemas.openxmlformats.org/officeDocument/2006/relationships/image" Target="../media/image16.png"/><Relationship Id="rId2" Type="http://schemas.openxmlformats.org/officeDocument/2006/relationships/slideLayout" Target="../slideLayouts/slideLayout48.xml"/><Relationship Id="rId16" Type="http://schemas.openxmlformats.org/officeDocument/2006/relationships/slideLayout" Target="../slideLayouts/slideLayout62.xml"/><Relationship Id="rId20" Type="http://schemas.openxmlformats.org/officeDocument/2006/relationships/theme" Target="../theme/theme5.xml"/><Relationship Id="rId29" Type="http://schemas.microsoft.com/office/2007/relationships/hdphoto" Target="../media/hdphoto2.wdp"/><Relationship Id="rId1" Type="http://schemas.openxmlformats.org/officeDocument/2006/relationships/slideLayout" Target="../slideLayouts/slideLayout47.xml"/><Relationship Id="rId6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57.xml"/><Relationship Id="rId24" Type="http://schemas.openxmlformats.org/officeDocument/2006/relationships/image" Target="../media/image15.png"/><Relationship Id="rId5" Type="http://schemas.openxmlformats.org/officeDocument/2006/relationships/slideLayout" Target="../slideLayouts/slideLayout51.xml"/><Relationship Id="rId15" Type="http://schemas.openxmlformats.org/officeDocument/2006/relationships/slideLayout" Target="../slideLayouts/slideLayout61.xml"/><Relationship Id="rId23" Type="http://schemas.openxmlformats.org/officeDocument/2006/relationships/image" Target="../media/image14.png"/><Relationship Id="rId28" Type="http://schemas.openxmlformats.org/officeDocument/2006/relationships/image" Target="../media/image6.png"/><Relationship Id="rId10" Type="http://schemas.openxmlformats.org/officeDocument/2006/relationships/slideLayout" Target="../slideLayouts/slideLayout56.xml"/><Relationship Id="rId19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0.xml"/><Relationship Id="rId9" Type="http://schemas.openxmlformats.org/officeDocument/2006/relationships/slideLayout" Target="../slideLayouts/slideLayout55.xml"/><Relationship Id="rId14" Type="http://schemas.openxmlformats.org/officeDocument/2006/relationships/slideLayout" Target="../slideLayouts/slideLayout60.xml"/><Relationship Id="rId22" Type="http://schemas.openxmlformats.org/officeDocument/2006/relationships/image" Target="../media/image7.png"/><Relationship Id="rId27" Type="http://schemas.openxmlformats.org/officeDocument/2006/relationships/image" Target="../media/image17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3.xml"/><Relationship Id="rId13" Type="http://schemas.openxmlformats.org/officeDocument/2006/relationships/slideLayout" Target="../slideLayouts/slideLayout78.xml"/><Relationship Id="rId18" Type="http://schemas.openxmlformats.org/officeDocument/2006/relationships/slideLayout" Target="../slideLayouts/slideLayout83.xml"/><Relationship Id="rId26" Type="http://schemas.microsoft.com/office/2007/relationships/hdphoto" Target="../media/hdphoto4.wdp"/><Relationship Id="rId3" Type="http://schemas.openxmlformats.org/officeDocument/2006/relationships/slideLayout" Target="../slideLayouts/slideLayout68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2.xml"/><Relationship Id="rId12" Type="http://schemas.openxmlformats.org/officeDocument/2006/relationships/slideLayout" Target="../slideLayouts/slideLayout77.xml"/><Relationship Id="rId17" Type="http://schemas.openxmlformats.org/officeDocument/2006/relationships/slideLayout" Target="../slideLayouts/slideLayout82.xml"/><Relationship Id="rId25" Type="http://schemas.openxmlformats.org/officeDocument/2006/relationships/image" Target="../media/image16.png"/><Relationship Id="rId2" Type="http://schemas.openxmlformats.org/officeDocument/2006/relationships/slideLayout" Target="../slideLayouts/slideLayout67.xml"/><Relationship Id="rId16" Type="http://schemas.openxmlformats.org/officeDocument/2006/relationships/slideLayout" Target="../slideLayouts/slideLayout81.xml"/><Relationship Id="rId20" Type="http://schemas.openxmlformats.org/officeDocument/2006/relationships/theme" Target="../theme/theme6.xml"/><Relationship Id="rId29" Type="http://schemas.microsoft.com/office/2007/relationships/hdphoto" Target="../media/hdphoto2.wdp"/><Relationship Id="rId1" Type="http://schemas.openxmlformats.org/officeDocument/2006/relationships/slideLayout" Target="../slideLayouts/slideLayout66.xml"/><Relationship Id="rId6" Type="http://schemas.openxmlformats.org/officeDocument/2006/relationships/slideLayout" Target="../slideLayouts/slideLayout71.xml"/><Relationship Id="rId11" Type="http://schemas.openxmlformats.org/officeDocument/2006/relationships/slideLayout" Target="../slideLayouts/slideLayout76.xml"/><Relationship Id="rId24" Type="http://schemas.openxmlformats.org/officeDocument/2006/relationships/image" Target="../media/image15.png"/><Relationship Id="rId5" Type="http://schemas.openxmlformats.org/officeDocument/2006/relationships/slideLayout" Target="../slideLayouts/slideLayout70.xml"/><Relationship Id="rId15" Type="http://schemas.openxmlformats.org/officeDocument/2006/relationships/slideLayout" Target="../slideLayouts/slideLayout80.xml"/><Relationship Id="rId23" Type="http://schemas.openxmlformats.org/officeDocument/2006/relationships/image" Target="../media/image14.png"/><Relationship Id="rId28" Type="http://schemas.openxmlformats.org/officeDocument/2006/relationships/image" Target="../media/image6.png"/><Relationship Id="rId10" Type="http://schemas.openxmlformats.org/officeDocument/2006/relationships/slideLayout" Target="../slideLayouts/slideLayout75.xml"/><Relationship Id="rId19" Type="http://schemas.openxmlformats.org/officeDocument/2006/relationships/slideLayout" Target="../slideLayouts/slideLayout84.xml"/><Relationship Id="rId4" Type="http://schemas.openxmlformats.org/officeDocument/2006/relationships/slideLayout" Target="../slideLayouts/slideLayout69.xml"/><Relationship Id="rId9" Type="http://schemas.openxmlformats.org/officeDocument/2006/relationships/slideLayout" Target="../slideLayouts/slideLayout74.xml"/><Relationship Id="rId14" Type="http://schemas.openxmlformats.org/officeDocument/2006/relationships/slideLayout" Target="../slideLayouts/slideLayout79.xml"/><Relationship Id="rId22" Type="http://schemas.openxmlformats.org/officeDocument/2006/relationships/image" Target="../media/image7.png"/><Relationship Id="rId27" Type="http://schemas.openxmlformats.org/officeDocument/2006/relationships/image" Target="../media/image17.pn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2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87.xml"/><Relationship Id="rId7" Type="http://schemas.openxmlformats.org/officeDocument/2006/relationships/slideLayout" Target="../slideLayouts/slideLayout91.xml"/><Relationship Id="rId12" Type="http://schemas.openxmlformats.org/officeDocument/2006/relationships/theme" Target="../theme/theme7.xml"/><Relationship Id="rId17" Type="http://schemas.openxmlformats.org/officeDocument/2006/relationships/image" Target="../media/image22.jpeg"/><Relationship Id="rId2" Type="http://schemas.openxmlformats.org/officeDocument/2006/relationships/slideLayout" Target="../slideLayouts/slideLayout86.xml"/><Relationship Id="rId16" Type="http://schemas.openxmlformats.org/officeDocument/2006/relationships/image" Target="../media/image7.png"/><Relationship Id="rId1" Type="http://schemas.openxmlformats.org/officeDocument/2006/relationships/slideLayout" Target="../slideLayouts/slideLayout85.xml"/><Relationship Id="rId6" Type="http://schemas.openxmlformats.org/officeDocument/2006/relationships/slideLayout" Target="../slideLayouts/slideLayout90.xml"/><Relationship Id="rId11" Type="http://schemas.openxmlformats.org/officeDocument/2006/relationships/slideLayout" Target="../slideLayouts/slideLayout95.xml"/><Relationship Id="rId5" Type="http://schemas.openxmlformats.org/officeDocument/2006/relationships/slideLayout" Target="../slideLayouts/slideLayout89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94.xml"/><Relationship Id="rId4" Type="http://schemas.openxmlformats.org/officeDocument/2006/relationships/slideLayout" Target="../slideLayouts/slideLayout88.xml"/><Relationship Id="rId9" Type="http://schemas.openxmlformats.org/officeDocument/2006/relationships/slideLayout" Target="../slideLayouts/slideLayout93.xml"/><Relationship Id="rId14" Type="http://schemas.openxmlformats.org/officeDocument/2006/relationships/image" Target="../media/image3.pn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3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98.xml"/><Relationship Id="rId7" Type="http://schemas.openxmlformats.org/officeDocument/2006/relationships/slideLayout" Target="../slideLayouts/slideLayout102.xml"/><Relationship Id="rId12" Type="http://schemas.openxmlformats.org/officeDocument/2006/relationships/theme" Target="../theme/theme8.xml"/><Relationship Id="rId17" Type="http://schemas.openxmlformats.org/officeDocument/2006/relationships/image" Target="../media/image23.png"/><Relationship Id="rId2" Type="http://schemas.openxmlformats.org/officeDocument/2006/relationships/slideLayout" Target="../slideLayouts/slideLayout97.xml"/><Relationship Id="rId16" Type="http://schemas.openxmlformats.org/officeDocument/2006/relationships/image" Target="../media/image7.png"/><Relationship Id="rId1" Type="http://schemas.openxmlformats.org/officeDocument/2006/relationships/slideLayout" Target="../slideLayouts/slideLayout96.xml"/><Relationship Id="rId6" Type="http://schemas.openxmlformats.org/officeDocument/2006/relationships/slideLayout" Target="../slideLayouts/slideLayout101.xml"/><Relationship Id="rId11" Type="http://schemas.openxmlformats.org/officeDocument/2006/relationships/slideLayout" Target="../slideLayouts/slideLayout106.xml"/><Relationship Id="rId5" Type="http://schemas.openxmlformats.org/officeDocument/2006/relationships/slideLayout" Target="../slideLayouts/slideLayout100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105.xml"/><Relationship Id="rId4" Type="http://schemas.openxmlformats.org/officeDocument/2006/relationships/slideLayout" Target="../slideLayouts/slideLayout99.xml"/><Relationship Id="rId9" Type="http://schemas.openxmlformats.org/officeDocument/2006/relationships/slideLayout" Target="../slideLayouts/slideLayout104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663064" y="38354"/>
            <a:ext cx="5817870" cy="314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79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10/6/2019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7"/>
          <a:srcRect t="6054" r="1470" b="8471"/>
          <a:stretch/>
        </p:blipFill>
        <p:spPr>
          <a:xfrm>
            <a:off x="5550147" y="1386227"/>
            <a:ext cx="3315798" cy="266804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088EDB95-D57D-43D6-839D-F21AFB3EFF2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471" r="2423" b="74722"/>
          <a:stretch/>
        </p:blipFill>
        <p:spPr>
          <a:xfrm>
            <a:off x="7031172" y="4736"/>
            <a:ext cx="2112828" cy="173355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xmlns="" id="{FE488684-4B91-45E0-AC48-E54C1020FB09}"/>
              </a:ext>
            </a:extLst>
          </p:cNvPr>
          <p:cNvSpPr txBox="1">
            <a:spLocks/>
          </p:cNvSpPr>
          <p:nvPr userDrawn="1"/>
        </p:nvSpPr>
        <p:spPr>
          <a:xfrm>
            <a:off x="534648" y="1605390"/>
            <a:ext cx="4457989" cy="23134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DIGITAL TALENT SCHOLARSHIP</a:t>
            </a:r>
          </a:p>
          <a:p>
            <a:pPr fontAlgn="base"/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2019</a:t>
            </a:r>
            <a:endParaRPr lang="id-ID" sz="2800" dirty="0">
              <a:solidFill>
                <a:schemeClr val="accent1">
                  <a:lumMod val="50000"/>
                </a:schemeClr>
              </a:solidFill>
              <a:latin typeface="HP Simplified" panose="020B0606020204020204" pitchFamily="34" charset="0"/>
            </a:endParaRPr>
          </a:p>
          <a:p>
            <a:pPr fontAlgn="base"/>
            <a:endParaRPr lang="id-ID" sz="1100" dirty="0">
              <a:solidFill>
                <a:schemeClr val="accent1">
                  <a:lumMod val="50000"/>
                </a:schemeClr>
              </a:solidFill>
              <a:latin typeface="HP Simplified" panose="020B0606020204020204" pitchFamily="34" charset="0"/>
            </a:endParaRPr>
          </a:p>
          <a:p>
            <a:pPr fontAlgn="base"/>
            <a:endParaRPr lang="id-ID" sz="1100" dirty="0">
              <a:solidFill>
                <a:schemeClr val="accent1">
                  <a:lumMod val="50000"/>
                </a:schemeClr>
              </a:solidFill>
              <a:latin typeface="HP Simplified" panose="020B0606020204020204" pitchFamily="34" charset="0"/>
            </a:endParaRPr>
          </a:p>
          <a:p>
            <a:pPr fontAlgn="base"/>
            <a:r>
              <a:rPr lang="id-ID" sz="24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Big Data </a:t>
            </a:r>
            <a:r>
              <a:rPr lang="id-ID" sz="2400" dirty="0" err="1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Analytics</a:t>
            </a:r>
            <a:endParaRPr lang="en-US" sz="2800" dirty="0">
              <a:solidFill>
                <a:schemeClr val="accent1">
                  <a:lumMod val="50000"/>
                </a:schemeClr>
              </a:solidFill>
              <a:latin typeface="HP Simplified" panose="020B0606020204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8EA70F98-D6BF-44D5-864A-E8B8E6EA8A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24" t="28606" r="7380" b="32333"/>
          <a:stretch/>
        </p:blipFill>
        <p:spPr>
          <a:xfrm>
            <a:off x="2749480" y="559632"/>
            <a:ext cx="1591241" cy="7538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089B2762-C2F9-4BAC-B1EE-95539397A963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196" y="560072"/>
            <a:ext cx="719456" cy="750022"/>
          </a:xfrm>
          <a:prstGeom prst="rect">
            <a:avLst/>
          </a:prstGeom>
        </p:spPr>
      </p:pic>
      <p:pic>
        <p:nvPicPr>
          <p:cNvPr id="13" name="Picture 12" descr="LambangUB-Baru-Kecil.jpg"/>
          <p:cNvPicPr/>
          <p:nvPr userDrawn="1"/>
        </p:nvPicPr>
        <p:blipFill>
          <a:blip r:embed="rId11" cstate="print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894" y="435429"/>
            <a:ext cx="904474" cy="874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 rotWithShape="1"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70172"/>
          <a:stretch/>
        </p:blipFill>
        <p:spPr>
          <a:xfrm>
            <a:off x="7208046" y="23924"/>
            <a:ext cx="684098" cy="50377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1CA5F2D1-C77B-4614-B681-5858C958408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222" t="85079" r="2424"/>
          <a:stretch/>
        </p:blipFill>
        <p:spPr>
          <a:xfrm>
            <a:off x="4082472" y="5856017"/>
            <a:ext cx="5061527" cy="1023257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4B60F85D-D540-4735-B378-D7D9225FE7F3}"/>
              </a:ext>
            </a:extLst>
          </p:cNvPr>
          <p:cNvGrpSpPr/>
          <p:nvPr userDrawn="1"/>
        </p:nvGrpSpPr>
        <p:grpSpPr>
          <a:xfrm>
            <a:off x="5674242" y="6341559"/>
            <a:ext cx="2170463" cy="378419"/>
            <a:chOff x="4279782" y="5408838"/>
            <a:chExt cx="2170463" cy="378419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xmlns="" id="{2CE453EB-EDB4-49CF-90BE-4F74F5C3CE50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9782" y="5490038"/>
              <a:ext cx="216020" cy="216020"/>
            </a:xfrm>
            <a:prstGeom prst="rect">
              <a:avLst/>
            </a:prstGeom>
          </p:spPr>
        </p:pic>
        <p:sp>
          <p:nvSpPr>
            <p:cNvPr id="21" name="Title 1">
              <a:extLst>
                <a:ext uri="{FF2B5EF4-FFF2-40B4-BE49-F238E27FC236}">
                  <a16:creationId xmlns:a16="http://schemas.microsoft.com/office/drawing/2014/main" xmlns="" id="{73E0DBD7-B92C-4F4C-A59F-F8EF3A4C3876}"/>
                </a:ext>
              </a:extLst>
            </p:cNvPr>
            <p:cNvSpPr txBox="1">
              <a:spLocks/>
            </p:cNvSpPr>
            <p:nvPr/>
          </p:nvSpPr>
          <p:spPr>
            <a:xfrm>
              <a:off x="4457102" y="5408838"/>
              <a:ext cx="1993143" cy="37841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fontAlgn="base"/>
              <a:r>
                <a:rPr lang="en-US" sz="1400" dirty="0">
                  <a:solidFill>
                    <a:schemeClr val="accent1">
                      <a:lumMod val="50000"/>
                    </a:schemeClr>
                  </a:solidFill>
                  <a:latin typeface="HP Simplified" panose="020B0606020204020204" pitchFamily="34" charset="0"/>
                </a:rPr>
                <a:t>digitalent.kominfo.go.id</a:t>
              </a:r>
              <a:endParaRPr lang="en-US" sz="7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endParaRPr>
            </a:p>
          </p:txBody>
        </p:sp>
      </p:grpSp>
      <p:sp>
        <p:nvSpPr>
          <p:cNvPr id="17" name="Title 1">
            <a:extLst>
              <a:ext uri="{FF2B5EF4-FFF2-40B4-BE49-F238E27FC236}">
                <a16:creationId xmlns:a16="http://schemas.microsoft.com/office/drawing/2014/main" xmlns="" id="{73E0DBD7-B92C-4F4C-A59F-F8EF3A4C3876}"/>
              </a:ext>
            </a:extLst>
          </p:cNvPr>
          <p:cNvSpPr txBox="1">
            <a:spLocks/>
          </p:cNvSpPr>
          <p:nvPr userDrawn="1"/>
        </p:nvSpPr>
        <p:spPr>
          <a:xfrm>
            <a:off x="7816991" y="38100"/>
            <a:ext cx="1157180" cy="3731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id-ID" sz="1400" dirty="0" smtClean="0">
                <a:solidFill>
                  <a:schemeClr val="bg2">
                    <a:lumMod val="90000"/>
                  </a:schemeClr>
                </a:solidFill>
                <a:latin typeface="HP Simplified" panose="020B0606020204020204" pitchFamily="34" charset="0"/>
              </a:rPr>
              <a:t>filkom.ub.ac</a:t>
            </a:r>
            <a:r>
              <a:rPr lang="en-US" sz="1400" dirty="0" smtClean="0">
                <a:solidFill>
                  <a:schemeClr val="bg2">
                    <a:lumMod val="90000"/>
                  </a:schemeClr>
                </a:solidFill>
                <a:latin typeface="HP Simplified" panose="020B0606020204020204" pitchFamily="34" charset="0"/>
              </a:rPr>
              <a:t>.id</a:t>
            </a:r>
            <a:endParaRPr lang="en-US" sz="700" dirty="0">
              <a:solidFill>
                <a:schemeClr val="bg2">
                  <a:lumMod val="90000"/>
                </a:schemeClr>
              </a:solidFill>
              <a:latin typeface="HP Simplified" panose="020B0606020204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n-US" dirty="0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n-US" smtClean="0"/>
              <a:t>Haga clic para modificar el estilo de texto del patrón</a:t>
            </a:r>
          </a:p>
          <a:p>
            <a:pPr lvl="1"/>
            <a:r>
              <a:rPr lang="es-ES" altLang="en-US" smtClean="0"/>
              <a:t>Segundo nivel</a:t>
            </a:r>
          </a:p>
          <a:p>
            <a:pPr lvl="2"/>
            <a:r>
              <a:rPr lang="es-ES" altLang="en-US" smtClean="0"/>
              <a:t>Tercer nivel</a:t>
            </a:r>
          </a:p>
          <a:p>
            <a:pPr lvl="3"/>
            <a:r>
              <a:rPr lang="es-ES" altLang="en-US" smtClean="0"/>
              <a:t>Cuarto nivel</a:t>
            </a:r>
          </a:p>
          <a:p>
            <a:pPr lvl="4"/>
            <a:r>
              <a:rPr lang="es-ES" altLang="en-US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  <a:cs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  <a:cs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4561B2B-7D1D-4726-82AA-82304300F1E7}" type="slidenum">
              <a:rPr lang="es-ES" alt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s-E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7608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1CA5F2D1-C77B-4614-B681-5858C958408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222" r="2424"/>
          <a:stretch/>
        </p:blipFill>
        <p:spPr>
          <a:xfrm>
            <a:off x="4078932" y="0"/>
            <a:ext cx="5061527" cy="6858000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>
            <a:off x="-13251" y="742122"/>
            <a:ext cx="9153710" cy="597673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id-ID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8032" y="0"/>
            <a:ext cx="8515350" cy="9511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8032" y="1105966"/>
            <a:ext cx="8515350" cy="50709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8660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>
              <a:defRPr/>
            </a:pPr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4B60F85D-D540-4735-B378-D7D9225FE7F3}"/>
              </a:ext>
            </a:extLst>
          </p:cNvPr>
          <p:cNvGrpSpPr/>
          <p:nvPr userDrawn="1"/>
        </p:nvGrpSpPr>
        <p:grpSpPr>
          <a:xfrm>
            <a:off x="71968" y="6511126"/>
            <a:ext cx="2170463" cy="378419"/>
            <a:chOff x="4279782" y="5408838"/>
            <a:chExt cx="2170463" cy="378419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xmlns="" id="{2CE453EB-EDB4-49CF-90BE-4F74F5C3CE50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9782" y="5490038"/>
              <a:ext cx="216020" cy="216020"/>
            </a:xfrm>
            <a:prstGeom prst="rect">
              <a:avLst/>
            </a:prstGeom>
          </p:spPr>
        </p:pic>
        <p:sp>
          <p:nvSpPr>
            <p:cNvPr id="13" name="Title 1">
              <a:extLst>
                <a:ext uri="{FF2B5EF4-FFF2-40B4-BE49-F238E27FC236}">
                  <a16:creationId xmlns:a16="http://schemas.microsoft.com/office/drawing/2014/main" xmlns="" id="{73E0DBD7-B92C-4F4C-A59F-F8EF3A4C3876}"/>
                </a:ext>
              </a:extLst>
            </p:cNvPr>
            <p:cNvSpPr txBox="1">
              <a:spLocks/>
            </p:cNvSpPr>
            <p:nvPr/>
          </p:nvSpPr>
          <p:spPr>
            <a:xfrm>
              <a:off x="4457102" y="5408838"/>
              <a:ext cx="1993143" cy="37841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fontAlgn="base">
                <a:defRPr/>
              </a:pPr>
              <a:r>
                <a:rPr lang="en-US" sz="1400" dirty="0">
                  <a:solidFill>
                    <a:srgbClr val="3494BA">
                      <a:lumMod val="50000"/>
                    </a:srgbClr>
                  </a:solidFill>
                  <a:latin typeface="HP Simplified" panose="020B0606020204020204" pitchFamily="34" charset="0"/>
                </a:rPr>
                <a:t>digitalent.kominfo.go.id</a:t>
              </a:r>
              <a:endParaRPr lang="en-US" sz="700" dirty="0">
                <a:solidFill>
                  <a:srgbClr val="3494BA">
                    <a:lumMod val="50000"/>
                  </a:srgbClr>
                </a:solidFill>
                <a:latin typeface="HP Simplified" panose="020B0606020204020204" pitchFamily="34" charset="0"/>
              </a:endParaRPr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8EA70F98-D6BF-44D5-864A-E8B8E6EA8A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24" t="28606" r="7380" b="32333"/>
          <a:stretch/>
        </p:blipFill>
        <p:spPr>
          <a:xfrm>
            <a:off x="5396512" y="6268996"/>
            <a:ext cx="1163945" cy="55139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089B2762-C2F9-4BAC-B1EE-95539397A963}"/>
              </a:ext>
            </a:extLst>
          </p:cNvPr>
          <p:cNvPicPr>
            <a:picLocks noChangeAspect="1"/>
          </p:cNvPicPr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478" y="6228727"/>
            <a:ext cx="562118" cy="586000"/>
          </a:xfrm>
          <a:prstGeom prst="rect">
            <a:avLst/>
          </a:prstGeom>
        </p:spPr>
      </p:pic>
      <p:pic>
        <p:nvPicPr>
          <p:cNvPr id="18" name="Picture 17" descr="LambangUB-Baru-Kecil.jpg"/>
          <p:cNvPicPr/>
          <p:nvPr userDrawn="1"/>
        </p:nvPicPr>
        <p:blipFill>
          <a:blip r:embed="rId21" cstate="print">
            <a:extLst>
              <a:ext uri="{BEBA8EAE-BF5A-486C-A8C5-ECC9F3942E4B}">
                <a14:imgProps xmlns:a14="http://schemas.microsoft.com/office/drawing/2010/main">
                  <a14:imgLayer r:embed="rId22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0267" y="6297385"/>
            <a:ext cx="527104" cy="5173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287" y="6443482"/>
            <a:ext cx="1054699" cy="23166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1CA5F2D1-C77B-4614-B681-5858C958408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222" t="97842" r="2424"/>
          <a:stretch/>
        </p:blipFill>
        <p:spPr>
          <a:xfrm flipH="1">
            <a:off x="215096" y="926578"/>
            <a:ext cx="8769245" cy="9987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 userDrawn="1"/>
        </p:nvPicPr>
        <p:blipFill rotWithShape="1">
          <a:blip r:embed="rId24">
            <a:extLst>
              <a:ext uri="{BEBA8EAE-BF5A-486C-A8C5-ECC9F3942E4B}">
                <a14:imgProps xmlns:a14="http://schemas.microsoft.com/office/drawing/2010/main">
                  <a14:imgLayer r:embed="rId25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70172"/>
          <a:stretch/>
        </p:blipFill>
        <p:spPr>
          <a:xfrm>
            <a:off x="8608771" y="311760"/>
            <a:ext cx="500177" cy="368337"/>
          </a:xfrm>
          <a:prstGeom prst="rect">
            <a:avLst/>
          </a:prstGeom>
        </p:spPr>
      </p:pic>
      <p:sp>
        <p:nvSpPr>
          <p:cNvPr id="25" name="Title 1">
            <a:extLst>
              <a:ext uri="{FF2B5EF4-FFF2-40B4-BE49-F238E27FC236}">
                <a16:creationId xmlns:a16="http://schemas.microsoft.com/office/drawing/2014/main" xmlns="" id="{73E0DBD7-B92C-4F4C-A59F-F8EF3A4C3876}"/>
              </a:ext>
            </a:extLst>
          </p:cNvPr>
          <p:cNvSpPr txBox="1">
            <a:spLocks/>
          </p:cNvSpPr>
          <p:nvPr userDrawn="1"/>
        </p:nvSpPr>
        <p:spPr>
          <a:xfrm>
            <a:off x="7567198" y="394835"/>
            <a:ext cx="1183287" cy="3784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>
              <a:defRPr/>
            </a:pPr>
            <a:r>
              <a:rPr lang="id-ID" sz="1400" dirty="0">
                <a:solidFill>
                  <a:srgbClr val="CEDBE6">
                    <a:lumMod val="90000"/>
                  </a:srgbClr>
                </a:solidFill>
                <a:latin typeface="HP Simplified" panose="020B0606020204020204" pitchFamily="34" charset="0"/>
              </a:rPr>
              <a:t>filkom.ub.ac</a:t>
            </a:r>
            <a:r>
              <a:rPr lang="en-US" sz="1400" dirty="0">
                <a:solidFill>
                  <a:srgbClr val="CEDBE6">
                    <a:lumMod val="90000"/>
                  </a:srgbClr>
                </a:solidFill>
                <a:latin typeface="HP Simplified" panose="020B0606020204020204" pitchFamily="34" charset="0"/>
              </a:rPr>
              <a:t>.id</a:t>
            </a:r>
            <a:endParaRPr lang="en-US" sz="700" dirty="0">
              <a:solidFill>
                <a:srgbClr val="CEDBE6">
                  <a:lumMod val="90000"/>
                </a:srgbClr>
              </a:solidFill>
              <a:latin typeface="HP Simplified" panose="020B0606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1216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0099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1CA5F2D1-C77B-4614-B681-5858C958408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222" r="2424"/>
          <a:stretch/>
        </p:blipFill>
        <p:spPr>
          <a:xfrm>
            <a:off x="4078932" y="0"/>
            <a:ext cx="5061527" cy="6858000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>
            <a:off x="-13251" y="742122"/>
            <a:ext cx="9153710" cy="597673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id-ID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8032" y="0"/>
            <a:ext cx="8515350" cy="9511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8032" y="1105966"/>
            <a:ext cx="8515350" cy="50709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8660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>
              <a:defRPr/>
            </a:pPr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4B60F85D-D540-4735-B378-D7D9225FE7F3}"/>
              </a:ext>
            </a:extLst>
          </p:cNvPr>
          <p:cNvGrpSpPr/>
          <p:nvPr userDrawn="1"/>
        </p:nvGrpSpPr>
        <p:grpSpPr>
          <a:xfrm>
            <a:off x="71968" y="6511126"/>
            <a:ext cx="2170463" cy="378419"/>
            <a:chOff x="4279782" y="5408838"/>
            <a:chExt cx="2170463" cy="378419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xmlns="" id="{2CE453EB-EDB4-49CF-90BE-4F74F5C3CE50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9782" y="5490038"/>
              <a:ext cx="216020" cy="216020"/>
            </a:xfrm>
            <a:prstGeom prst="rect">
              <a:avLst/>
            </a:prstGeom>
          </p:spPr>
        </p:pic>
        <p:sp>
          <p:nvSpPr>
            <p:cNvPr id="13" name="Title 1">
              <a:extLst>
                <a:ext uri="{FF2B5EF4-FFF2-40B4-BE49-F238E27FC236}">
                  <a16:creationId xmlns:a16="http://schemas.microsoft.com/office/drawing/2014/main" xmlns="" id="{73E0DBD7-B92C-4F4C-A59F-F8EF3A4C3876}"/>
                </a:ext>
              </a:extLst>
            </p:cNvPr>
            <p:cNvSpPr txBox="1">
              <a:spLocks/>
            </p:cNvSpPr>
            <p:nvPr/>
          </p:nvSpPr>
          <p:spPr>
            <a:xfrm>
              <a:off x="4457102" y="5408838"/>
              <a:ext cx="1993143" cy="37841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fontAlgn="base">
                <a:defRPr/>
              </a:pPr>
              <a:r>
                <a:rPr lang="en-US" sz="1400" dirty="0">
                  <a:solidFill>
                    <a:srgbClr val="3494BA">
                      <a:lumMod val="50000"/>
                    </a:srgbClr>
                  </a:solidFill>
                  <a:latin typeface="HP Simplified" panose="020B0606020204020204" pitchFamily="34" charset="0"/>
                </a:rPr>
                <a:t>digitalent.kominfo.go.id</a:t>
              </a:r>
              <a:endParaRPr lang="en-US" sz="700" dirty="0">
                <a:solidFill>
                  <a:srgbClr val="3494BA">
                    <a:lumMod val="50000"/>
                  </a:srgbClr>
                </a:solidFill>
                <a:latin typeface="HP Simplified" panose="020B0606020204020204" pitchFamily="34" charset="0"/>
              </a:endParaRPr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8EA70F98-D6BF-44D5-864A-E8B8E6EA8A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24" t="28606" r="7380" b="32333"/>
          <a:stretch/>
        </p:blipFill>
        <p:spPr>
          <a:xfrm>
            <a:off x="5396512" y="6268996"/>
            <a:ext cx="1163945" cy="55139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089B2762-C2F9-4BAC-B1EE-95539397A963}"/>
              </a:ext>
            </a:extLst>
          </p:cNvPr>
          <p:cNvPicPr>
            <a:picLocks noChangeAspect="1"/>
          </p:cNvPicPr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478" y="6228727"/>
            <a:ext cx="562118" cy="586000"/>
          </a:xfrm>
          <a:prstGeom prst="rect">
            <a:avLst/>
          </a:prstGeom>
        </p:spPr>
      </p:pic>
      <p:pic>
        <p:nvPicPr>
          <p:cNvPr id="18" name="Picture 17" descr="LambangUB-Baru-Kecil.jpg"/>
          <p:cNvPicPr/>
          <p:nvPr userDrawn="1"/>
        </p:nvPicPr>
        <p:blipFill>
          <a:blip r:embed="rId21" cstate="print">
            <a:extLst>
              <a:ext uri="{BEBA8EAE-BF5A-486C-A8C5-ECC9F3942E4B}">
                <a14:imgProps xmlns:a14="http://schemas.microsoft.com/office/drawing/2010/main">
                  <a14:imgLayer r:embed="rId22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0267" y="6297385"/>
            <a:ext cx="527104" cy="5173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287" y="6443482"/>
            <a:ext cx="1054699" cy="23166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1CA5F2D1-C77B-4614-B681-5858C958408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222" t="97842" r="2424"/>
          <a:stretch/>
        </p:blipFill>
        <p:spPr>
          <a:xfrm flipH="1">
            <a:off x="215096" y="926578"/>
            <a:ext cx="8769245" cy="9987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 userDrawn="1"/>
        </p:nvPicPr>
        <p:blipFill rotWithShape="1">
          <a:blip r:embed="rId24">
            <a:extLst>
              <a:ext uri="{BEBA8EAE-BF5A-486C-A8C5-ECC9F3942E4B}">
                <a14:imgProps xmlns:a14="http://schemas.microsoft.com/office/drawing/2010/main">
                  <a14:imgLayer r:embed="rId25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70172"/>
          <a:stretch/>
        </p:blipFill>
        <p:spPr>
          <a:xfrm>
            <a:off x="8608771" y="311760"/>
            <a:ext cx="500177" cy="368337"/>
          </a:xfrm>
          <a:prstGeom prst="rect">
            <a:avLst/>
          </a:prstGeom>
        </p:spPr>
      </p:pic>
      <p:sp>
        <p:nvSpPr>
          <p:cNvPr id="25" name="Title 1">
            <a:extLst>
              <a:ext uri="{FF2B5EF4-FFF2-40B4-BE49-F238E27FC236}">
                <a16:creationId xmlns:a16="http://schemas.microsoft.com/office/drawing/2014/main" xmlns="" id="{73E0DBD7-B92C-4F4C-A59F-F8EF3A4C3876}"/>
              </a:ext>
            </a:extLst>
          </p:cNvPr>
          <p:cNvSpPr txBox="1">
            <a:spLocks/>
          </p:cNvSpPr>
          <p:nvPr userDrawn="1"/>
        </p:nvSpPr>
        <p:spPr>
          <a:xfrm>
            <a:off x="7567198" y="394835"/>
            <a:ext cx="1183287" cy="3784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>
              <a:defRPr/>
            </a:pPr>
            <a:r>
              <a:rPr lang="id-ID" sz="1400" dirty="0">
                <a:solidFill>
                  <a:srgbClr val="CEDBE6">
                    <a:lumMod val="90000"/>
                  </a:srgbClr>
                </a:solidFill>
                <a:latin typeface="HP Simplified" panose="020B0606020204020204" pitchFamily="34" charset="0"/>
              </a:rPr>
              <a:t>filkom.ub.ac</a:t>
            </a:r>
            <a:r>
              <a:rPr lang="en-US" sz="1400" dirty="0">
                <a:solidFill>
                  <a:srgbClr val="CEDBE6">
                    <a:lumMod val="90000"/>
                  </a:srgbClr>
                </a:solidFill>
                <a:latin typeface="HP Simplified" panose="020B0606020204020204" pitchFamily="34" charset="0"/>
              </a:rPr>
              <a:t>.id</a:t>
            </a:r>
            <a:endParaRPr lang="en-US" sz="700" dirty="0">
              <a:solidFill>
                <a:srgbClr val="CEDBE6">
                  <a:lumMod val="90000"/>
                </a:srgbClr>
              </a:solidFill>
              <a:latin typeface="HP Simplified" panose="020B0606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6301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  <p:sldLayoutId id="2147483726" r:id="rId14"/>
    <p:sldLayoutId id="2147483727" r:id="rId1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0099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1CA5F2D1-C77B-4614-B681-5858C958408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222" r="2424"/>
          <a:stretch/>
        </p:blipFill>
        <p:spPr>
          <a:xfrm>
            <a:off x="4078932" y="0"/>
            <a:ext cx="5061527" cy="6858000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>
            <a:off x="-13251" y="742122"/>
            <a:ext cx="9153710" cy="597673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id-ID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8032" y="0"/>
            <a:ext cx="8515350" cy="9511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8032" y="1105966"/>
            <a:ext cx="8515350" cy="50709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8660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>
              <a:defRPr/>
            </a:pPr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4B60F85D-D540-4735-B378-D7D9225FE7F3}"/>
              </a:ext>
            </a:extLst>
          </p:cNvPr>
          <p:cNvGrpSpPr/>
          <p:nvPr userDrawn="1"/>
        </p:nvGrpSpPr>
        <p:grpSpPr>
          <a:xfrm>
            <a:off x="71968" y="6511126"/>
            <a:ext cx="2170463" cy="378419"/>
            <a:chOff x="4279782" y="5408838"/>
            <a:chExt cx="2170463" cy="378419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xmlns="" id="{2CE453EB-EDB4-49CF-90BE-4F74F5C3CE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9782" y="5490038"/>
              <a:ext cx="216020" cy="216020"/>
            </a:xfrm>
            <a:prstGeom prst="rect">
              <a:avLst/>
            </a:prstGeom>
          </p:spPr>
        </p:pic>
        <p:sp>
          <p:nvSpPr>
            <p:cNvPr id="13" name="Title 1">
              <a:extLst>
                <a:ext uri="{FF2B5EF4-FFF2-40B4-BE49-F238E27FC236}">
                  <a16:creationId xmlns:a16="http://schemas.microsoft.com/office/drawing/2014/main" xmlns="" id="{73E0DBD7-B92C-4F4C-A59F-F8EF3A4C3876}"/>
                </a:ext>
              </a:extLst>
            </p:cNvPr>
            <p:cNvSpPr txBox="1">
              <a:spLocks/>
            </p:cNvSpPr>
            <p:nvPr/>
          </p:nvSpPr>
          <p:spPr>
            <a:xfrm>
              <a:off x="4457102" y="5408838"/>
              <a:ext cx="1993143" cy="37841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fontAlgn="base">
                <a:defRPr/>
              </a:pPr>
              <a:r>
                <a:rPr lang="en-US" sz="1400" dirty="0">
                  <a:solidFill>
                    <a:srgbClr val="3494BA">
                      <a:lumMod val="50000"/>
                    </a:srgbClr>
                  </a:solidFill>
                  <a:latin typeface="HP Simplified" panose="020B0606020204020204" pitchFamily="34" charset="0"/>
                </a:rPr>
                <a:t>digitalent.kominfo.go.id</a:t>
              </a:r>
              <a:endParaRPr lang="en-US" sz="700" dirty="0">
                <a:solidFill>
                  <a:srgbClr val="3494BA">
                    <a:lumMod val="50000"/>
                  </a:srgbClr>
                </a:solidFill>
                <a:latin typeface="HP Simplified" panose="020B0606020204020204" pitchFamily="34" charset="0"/>
              </a:endParaRPr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8EA70F98-D6BF-44D5-864A-E8B8E6EA8A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24" t="28606" r="7380" b="32333"/>
          <a:stretch/>
        </p:blipFill>
        <p:spPr>
          <a:xfrm>
            <a:off x="5396512" y="6268996"/>
            <a:ext cx="1163945" cy="55139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089B2762-C2F9-4BAC-B1EE-95539397A963}"/>
              </a:ext>
            </a:extLst>
          </p:cNvPr>
          <p:cNvPicPr>
            <a:picLocks noChangeAspect="1"/>
          </p:cNvPicPr>
          <p:nvPr userDrawn="1"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478" y="6228727"/>
            <a:ext cx="562118" cy="586000"/>
          </a:xfrm>
          <a:prstGeom prst="rect">
            <a:avLst/>
          </a:prstGeom>
        </p:spPr>
      </p:pic>
      <p:pic>
        <p:nvPicPr>
          <p:cNvPr id="18" name="Picture 17" descr="LambangUB-Baru-Kecil.jpg"/>
          <p:cNvPicPr/>
          <p:nvPr userDrawn="1"/>
        </p:nvPicPr>
        <p:blipFill>
          <a:blip r:embed="rId25" cstate="print">
            <a:extLst>
              <a:ext uri="{BEBA8EAE-BF5A-486C-A8C5-ECC9F3942E4B}">
                <a14:imgProps xmlns:a14="http://schemas.microsoft.com/office/drawing/2010/main">
                  <a14:imgLayer r:embed="rId26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0267" y="6297385"/>
            <a:ext cx="527104" cy="5173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287" y="6443482"/>
            <a:ext cx="1054699" cy="23166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1CA5F2D1-C77B-4614-B681-5858C958408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222" t="97842" r="2424"/>
          <a:stretch/>
        </p:blipFill>
        <p:spPr>
          <a:xfrm flipH="1">
            <a:off x="215096" y="926578"/>
            <a:ext cx="8769245" cy="9987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 userDrawn="1"/>
        </p:nvPicPr>
        <p:blipFill rotWithShape="1">
          <a:blip r:embed="rId28">
            <a:extLst>
              <a:ext uri="{BEBA8EAE-BF5A-486C-A8C5-ECC9F3942E4B}">
                <a14:imgProps xmlns:a14="http://schemas.microsoft.com/office/drawing/2010/main">
                  <a14:imgLayer r:embed="rId29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70172"/>
          <a:stretch/>
        </p:blipFill>
        <p:spPr>
          <a:xfrm>
            <a:off x="8608771" y="311760"/>
            <a:ext cx="500177" cy="368337"/>
          </a:xfrm>
          <a:prstGeom prst="rect">
            <a:avLst/>
          </a:prstGeom>
        </p:spPr>
      </p:pic>
      <p:sp>
        <p:nvSpPr>
          <p:cNvPr id="25" name="Title 1">
            <a:extLst>
              <a:ext uri="{FF2B5EF4-FFF2-40B4-BE49-F238E27FC236}">
                <a16:creationId xmlns:a16="http://schemas.microsoft.com/office/drawing/2014/main" xmlns="" id="{73E0DBD7-B92C-4F4C-A59F-F8EF3A4C3876}"/>
              </a:ext>
            </a:extLst>
          </p:cNvPr>
          <p:cNvSpPr txBox="1">
            <a:spLocks/>
          </p:cNvSpPr>
          <p:nvPr userDrawn="1"/>
        </p:nvSpPr>
        <p:spPr>
          <a:xfrm>
            <a:off x="7567198" y="394835"/>
            <a:ext cx="1183287" cy="3784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>
              <a:defRPr/>
            </a:pPr>
            <a:r>
              <a:rPr lang="id-ID" sz="1400" dirty="0">
                <a:solidFill>
                  <a:srgbClr val="CEDBE6">
                    <a:lumMod val="90000"/>
                  </a:srgbClr>
                </a:solidFill>
                <a:latin typeface="HP Simplified" panose="020B0606020204020204" pitchFamily="34" charset="0"/>
              </a:rPr>
              <a:t>filkom.ub.ac</a:t>
            </a:r>
            <a:r>
              <a:rPr lang="en-US" sz="1400" dirty="0">
                <a:solidFill>
                  <a:srgbClr val="CEDBE6">
                    <a:lumMod val="90000"/>
                  </a:srgbClr>
                </a:solidFill>
                <a:latin typeface="HP Simplified" panose="020B0606020204020204" pitchFamily="34" charset="0"/>
              </a:rPr>
              <a:t>.id</a:t>
            </a:r>
            <a:endParaRPr lang="en-US" sz="700" dirty="0">
              <a:solidFill>
                <a:srgbClr val="CEDBE6">
                  <a:lumMod val="90000"/>
                </a:srgbClr>
              </a:solidFill>
              <a:latin typeface="HP Simplified" panose="020B0606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6493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  <p:sldLayoutId id="2147483741" r:id="rId13"/>
    <p:sldLayoutId id="2147483742" r:id="rId14"/>
    <p:sldLayoutId id="2147483743" r:id="rId15"/>
    <p:sldLayoutId id="2147483744" r:id="rId16"/>
    <p:sldLayoutId id="2147483745" r:id="rId17"/>
    <p:sldLayoutId id="2147483746" r:id="rId18"/>
    <p:sldLayoutId id="2147483747" r:id="rId1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rgbClr val="000099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1CA5F2D1-C77B-4614-B681-5858C958408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222" r="2424"/>
          <a:stretch/>
        </p:blipFill>
        <p:spPr>
          <a:xfrm>
            <a:off x="4078932" y="0"/>
            <a:ext cx="5061527" cy="6858000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>
            <a:off x="-13251" y="742122"/>
            <a:ext cx="9153710" cy="597673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id-ID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8032" y="0"/>
            <a:ext cx="8515350" cy="9511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8032" y="1105966"/>
            <a:ext cx="8515350" cy="50709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8660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>
              <a:defRPr/>
            </a:pPr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="" xmlns:a16="http://schemas.microsoft.com/office/drawing/2014/main" id="{4B60F85D-D540-4735-B378-D7D9225FE7F3}"/>
              </a:ext>
            </a:extLst>
          </p:cNvPr>
          <p:cNvGrpSpPr/>
          <p:nvPr userDrawn="1"/>
        </p:nvGrpSpPr>
        <p:grpSpPr>
          <a:xfrm>
            <a:off x="71968" y="6511126"/>
            <a:ext cx="2170463" cy="378419"/>
            <a:chOff x="4279782" y="5408838"/>
            <a:chExt cx="2170463" cy="378419"/>
          </a:xfrm>
        </p:grpSpPr>
        <p:pic>
          <p:nvPicPr>
            <p:cNvPr id="12" name="Picture 11">
              <a:extLst>
                <a:ext uri="{FF2B5EF4-FFF2-40B4-BE49-F238E27FC236}">
                  <a16:creationId xmlns="" xmlns:a16="http://schemas.microsoft.com/office/drawing/2014/main" id="{2CE453EB-EDB4-49CF-90BE-4F74F5C3CE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9782" y="5490038"/>
              <a:ext cx="216020" cy="216020"/>
            </a:xfrm>
            <a:prstGeom prst="rect">
              <a:avLst/>
            </a:prstGeom>
          </p:spPr>
        </p:pic>
        <p:sp>
          <p:nvSpPr>
            <p:cNvPr id="13" name="Title 1">
              <a:extLst>
                <a:ext uri="{FF2B5EF4-FFF2-40B4-BE49-F238E27FC236}">
                  <a16:creationId xmlns="" xmlns:a16="http://schemas.microsoft.com/office/drawing/2014/main" id="{73E0DBD7-B92C-4F4C-A59F-F8EF3A4C3876}"/>
                </a:ext>
              </a:extLst>
            </p:cNvPr>
            <p:cNvSpPr txBox="1">
              <a:spLocks/>
            </p:cNvSpPr>
            <p:nvPr/>
          </p:nvSpPr>
          <p:spPr>
            <a:xfrm>
              <a:off x="4457102" y="5408838"/>
              <a:ext cx="1993143" cy="37841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fontAlgn="base">
                <a:defRPr/>
              </a:pPr>
              <a:r>
                <a:rPr lang="en-US" sz="1400" dirty="0">
                  <a:solidFill>
                    <a:srgbClr val="3494BA">
                      <a:lumMod val="50000"/>
                    </a:srgbClr>
                  </a:solidFill>
                  <a:latin typeface="HP Simplified" panose="020B0606020204020204" pitchFamily="34" charset="0"/>
                </a:rPr>
                <a:t>digitalent.kominfo.go.id</a:t>
              </a:r>
              <a:endParaRPr lang="en-US" sz="700" dirty="0">
                <a:solidFill>
                  <a:srgbClr val="3494BA">
                    <a:lumMod val="50000"/>
                  </a:srgbClr>
                </a:solidFill>
                <a:latin typeface="HP Simplified" panose="020B0606020204020204" pitchFamily="34" charset="0"/>
              </a:endParaRPr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8EA70F98-D6BF-44D5-864A-E8B8E6EA8A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24" t="28606" r="7380" b="32333"/>
          <a:stretch/>
        </p:blipFill>
        <p:spPr>
          <a:xfrm>
            <a:off x="5396512" y="6268996"/>
            <a:ext cx="1163945" cy="55139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089B2762-C2F9-4BAC-B1EE-95539397A963}"/>
              </a:ext>
            </a:extLst>
          </p:cNvPr>
          <p:cNvPicPr>
            <a:picLocks noChangeAspect="1"/>
          </p:cNvPicPr>
          <p:nvPr userDrawn="1"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478" y="6228727"/>
            <a:ext cx="562118" cy="586000"/>
          </a:xfrm>
          <a:prstGeom prst="rect">
            <a:avLst/>
          </a:prstGeom>
        </p:spPr>
      </p:pic>
      <p:pic>
        <p:nvPicPr>
          <p:cNvPr id="18" name="Picture 17" descr="LambangUB-Baru-Kecil.jpg"/>
          <p:cNvPicPr/>
          <p:nvPr userDrawn="1"/>
        </p:nvPicPr>
        <p:blipFill>
          <a:blip r:embed="rId25" cstate="print">
            <a:extLst>
              <a:ext uri="{BEBA8EAE-BF5A-486C-A8C5-ECC9F3942E4B}">
                <a14:imgProps xmlns:a14="http://schemas.microsoft.com/office/drawing/2010/main">
                  <a14:imgLayer r:embed="rId26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0267" y="6297385"/>
            <a:ext cx="527104" cy="5173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287" y="6443482"/>
            <a:ext cx="1054699" cy="23166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="" xmlns:a16="http://schemas.microsoft.com/office/drawing/2014/main" id="{1CA5F2D1-C77B-4614-B681-5858C958408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222" t="97842" r="2424"/>
          <a:stretch/>
        </p:blipFill>
        <p:spPr>
          <a:xfrm flipH="1">
            <a:off x="215096" y="926578"/>
            <a:ext cx="8769245" cy="9987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 userDrawn="1"/>
        </p:nvPicPr>
        <p:blipFill rotWithShape="1">
          <a:blip r:embed="rId28">
            <a:extLst>
              <a:ext uri="{BEBA8EAE-BF5A-486C-A8C5-ECC9F3942E4B}">
                <a14:imgProps xmlns:a14="http://schemas.microsoft.com/office/drawing/2010/main">
                  <a14:imgLayer r:embed="rId29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70172"/>
          <a:stretch/>
        </p:blipFill>
        <p:spPr>
          <a:xfrm>
            <a:off x="8608771" y="311760"/>
            <a:ext cx="500177" cy="368337"/>
          </a:xfrm>
          <a:prstGeom prst="rect">
            <a:avLst/>
          </a:prstGeom>
        </p:spPr>
      </p:pic>
      <p:sp>
        <p:nvSpPr>
          <p:cNvPr id="25" name="Title 1">
            <a:extLst>
              <a:ext uri="{FF2B5EF4-FFF2-40B4-BE49-F238E27FC236}">
                <a16:creationId xmlns="" xmlns:a16="http://schemas.microsoft.com/office/drawing/2014/main" id="{73E0DBD7-B92C-4F4C-A59F-F8EF3A4C3876}"/>
              </a:ext>
            </a:extLst>
          </p:cNvPr>
          <p:cNvSpPr txBox="1">
            <a:spLocks/>
          </p:cNvSpPr>
          <p:nvPr userDrawn="1"/>
        </p:nvSpPr>
        <p:spPr>
          <a:xfrm>
            <a:off x="7567198" y="394835"/>
            <a:ext cx="1183287" cy="3784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>
              <a:defRPr/>
            </a:pPr>
            <a:r>
              <a:rPr lang="id-ID" sz="1400" dirty="0">
                <a:solidFill>
                  <a:srgbClr val="CEDBE6">
                    <a:lumMod val="90000"/>
                  </a:srgbClr>
                </a:solidFill>
                <a:latin typeface="HP Simplified" panose="020B0606020204020204" pitchFamily="34" charset="0"/>
              </a:rPr>
              <a:t>filkom.ub.ac</a:t>
            </a:r>
            <a:r>
              <a:rPr lang="en-US" sz="1400" dirty="0">
                <a:solidFill>
                  <a:srgbClr val="CEDBE6">
                    <a:lumMod val="90000"/>
                  </a:srgbClr>
                </a:solidFill>
                <a:latin typeface="HP Simplified" panose="020B0606020204020204" pitchFamily="34" charset="0"/>
              </a:rPr>
              <a:t>.id</a:t>
            </a:r>
            <a:endParaRPr lang="en-US" sz="700" dirty="0">
              <a:solidFill>
                <a:srgbClr val="CEDBE6">
                  <a:lumMod val="90000"/>
                </a:srgbClr>
              </a:solidFill>
              <a:latin typeface="HP Simplified" panose="020B0606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8225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  <p:sldLayoutId id="2147483761" r:id="rId13"/>
    <p:sldLayoutId id="2147483762" r:id="rId14"/>
    <p:sldLayoutId id="2147483763" r:id="rId15"/>
    <p:sldLayoutId id="2147483764" r:id="rId16"/>
    <p:sldLayoutId id="2147483765" r:id="rId17"/>
    <p:sldLayoutId id="2147483766" r:id="rId18"/>
    <p:sldLayoutId id="2147483767" r:id="rId1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rgbClr val="000099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1CA5F2D1-C77B-4614-B681-5858C958408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222" r="2424"/>
          <a:stretch/>
        </p:blipFill>
        <p:spPr>
          <a:xfrm>
            <a:off x="4195051" y="0"/>
            <a:ext cx="5061527" cy="6858000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>
            <a:off x="-13251" y="742122"/>
            <a:ext cx="9289774" cy="597673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id-ID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739498"/>
            <a:ext cx="8515350" cy="9511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85153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89AA8B8B-1B1C-42C4-BE9B-2D15163779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10/6/2019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8660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8EA70F98-D6BF-44D5-864A-E8B8E6EA8A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24" t="28606" r="7380" b="32333"/>
          <a:stretch/>
        </p:blipFill>
        <p:spPr>
          <a:xfrm>
            <a:off x="2437420" y="-32039"/>
            <a:ext cx="1591241" cy="7538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089B2762-C2F9-4BAC-B1EE-95539397A963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1018" y="-31599"/>
            <a:ext cx="719456" cy="750022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="" xmlns:a16="http://schemas.microsoft.com/office/drawing/2014/main" id="{4B60F85D-D540-4735-B378-D7D9225FE7F3}"/>
              </a:ext>
            </a:extLst>
          </p:cNvPr>
          <p:cNvGrpSpPr/>
          <p:nvPr userDrawn="1"/>
        </p:nvGrpSpPr>
        <p:grpSpPr>
          <a:xfrm>
            <a:off x="71968" y="6511126"/>
            <a:ext cx="2170463" cy="378419"/>
            <a:chOff x="4279782" y="5408838"/>
            <a:chExt cx="2170463" cy="378419"/>
          </a:xfrm>
        </p:grpSpPr>
        <p:pic>
          <p:nvPicPr>
            <p:cNvPr id="12" name="Picture 11">
              <a:extLst>
                <a:ext uri="{FF2B5EF4-FFF2-40B4-BE49-F238E27FC236}">
                  <a16:creationId xmlns="" xmlns:a16="http://schemas.microsoft.com/office/drawing/2014/main" id="{2CE453EB-EDB4-49CF-90BE-4F74F5C3CE50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9782" y="5490038"/>
              <a:ext cx="216020" cy="216020"/>
            </a:xfrm>
            <a:prstGeom prst="rect">
              <a:avLst/>
            </a:prstGeom>
          </p:spPr>
        </p:pic>
        <p:sp>
          <p:nvSpPr>
            <p:cNvPr id="13" name="Title 1">
              <a:extLst>
                <a:ext uri="{FF2B5EF4-FFF2-40B4-BE49-F238E27FC236}">
                  <a16:creationId xmlns="" xmlns:a16="http://schemas.microsoft.com/office/drawing/2014/main" id="{73E0DBD7-B92C-4F4C-A59F-F8EF3A4C3876}"/>
                </a:ext>
              </a:extLst>
            </p:cNvPr>
            <p:cNvSpPr txBox="1">
              <a:spLocks/>
            </p:cNvSpPr>
            <p:nvPr/>
          </p:nvSpPr>
          <p:spPr>
            <a:xfrm>
              <a:off x="4457102" y="5408838"/>
              <a:ext cx="1993143" cy="37841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fontAlgn="base"/>
              <a:r>
                <a:rPr lang="en-US" sz="1400" dirty="0">
                  <a:solidFill>
                    <a:srgbClr val="3494BA">
                      <a:lumMod val="50000"/>
                    </a:srgbClr>
                  </a:solidFill>
                  <a:latin typeface="HP Simplified" panose="020B0606020204020204" pitchFamily="34" charset="0"/>
                </a:rPr>
                <a:t>digitalent.kominfo.go.id</a:t>
              </a:r>
              <a:endParaRPr lang="en-US" sz="700" dirty="0">
                <a:solidFill>
                  <a:srgbClr val="3494BA">
                    <a:lumMod val="50000"/>
                  </a:srgbClr>
                </a:solidFill>
                <a:latin typeface="HP Simplified" panose="020B0606020204020204" pitchFamily="34" charset="0"/>
              </a:endParaRPr>
            </a:p>
          </p:txBody>
        </p:sp>
      </p:grp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714" y="0"/>
            <a:ext cx="713395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057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0099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1CA5F2D1-C77B-4614-B681-5858C958408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222" r="2424"/>
          <a:stretch/>
        </p:blipFill>
        <p:spPr>
          <a:xfrm>
            <a:off x="4195051" y="0"/>
            <a:ext cx="5061527" cy="6858000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>
            <a:off x="-13251" y="742122"/>
            <a:ext cx="9289774" cy="6115878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id-ID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739498"/>
            <a:ext cx="8515350" cy="9511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85153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89AA8B8B-1B1C-42C4-BE9B-2D15163779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10/6/2019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8660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8EA70F98-D6BF-44D5-864A-E8B8E6EA8A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24" t="28606" r="7380" b="32333"/>
          <a:stretch/>
        </p:blipFill>
        <p:spPr>
          <a:xfrm>
            <a:off x="3846286" y="108690"/>
            <a:ext cx="1591241" cy="7538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089B2762-C2F9-4BAC-B1EE-95539397A963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9884" y="109130"/>
            <a:ext cx="719456" cy="750022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="" xmlns:a16="http://schemas.microsoft.com/office/drawing/2014/main" id="{4B60F85D-D540-4735-B378-D7D9225FE7F3}"/>
              </a:ext>
            </a:extLst>
          </p:cNvPr>
          <p:cNvGrpSpPr/>
          <p:nvPr userDrawn="1"/>
        </p:nvGrpSpPr>
        <p:grpSpPr>
          <a:xfrm>
            <a:off x="71968" y="6511126"/>
            <a:ext cx="2170463" cy="378419"/>
            <a:chOff x="4279782" y="5408838"/>
            <a:chExt cx="2170463" cy="378419"/>
          </a:xfrm>
        </p:grpSpPr>
        <p:pic>
          <p:nvPicPr>
            <p:cNvPr id="12" name="Picture 11">
              <a:extLst>
                <a:ext uri="{FF2B5EF4-FFF2-40B4-BE49-F238E27FC236}">
                  <a16:creationId xmlns="" xmlns:a16="http://schemas.microsoft.com/office/drawing/2014/main" id="{2CE453EB-EDB4-49CF-90BE-4F74F5C3CE50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9782" y="5490038"/>
              <a:ext cx="216020" cy="216020"/>
            </a:xfrm>
            <a:prstGeom prst="rect">
              <a:avLst/>
            </a:prstGeom>
          </p:spPr>
        </p:pic>
        <p:sp>
          <p:nvSpPr>
            <p:cNvPr id="13" name="Title 1">
              <a:extLst>
                <a:ext uri="{FF2B5EF4-FFF2-40B4-BE49-F238E27FC236}">
                  <a16:creationId xmlns="" xmlns:a16="http://schemas.microsoft.com/office/drawing/2014/main" id="{73E0DBD7-B92C-4F4C-A59F-F8EF3A4C3876}"/>
                </a:ext>
              </a:extLst>
            </p:cNvPr>
            <p:cNvSpPr txBox="1">
              <a:spLocks/>
            </p:cNvSpPr>
            <p:nvPr/>
          </p:nvSpPr>
          <p:spPr>
            <a:xfrm>
              <a:off x="4457102" y="5408838"/>
              <a:ext cx="1993143" cy="37841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fontAlgn="base"/>
              <a:r>
                <a:rPr lang="en-US" sz="1400" dirty="0">
                  <a:solidFill>
                    <a:srgbClr val="3494BA">
                      <a:lumMod val="50000"/>
                    </a:srgbClr>
                  </a:solidFill>
                  <a:latin typeface="HP Simplified" panose="020B0606020204020204" pitchFamily="34" charset="0"/>
                </a:rPr>
                <a:t>digitalent.kominfo.go.id</a:t>
              </a:r>
              <a:endParaRPr lang="en-US" sz="700" dirty="0">
                <a:solidFill>
                  <a:srgbClr val="3494BA">
                    <a:lumMod val="50000"/>
                  </a:srgbClr>
                </a:solidFill>
                <a:latin typeface="HP Simplified" panose="020B0606020204020204" pitchFamily="34" charset="0"/>
              </a:endParaRPr>
            </a:p>
          </p:txBody>
        </p:sp>
      </p:grpSp>
      <p:pic>
        <p:nvPicPr>
          <p:cNvPr id="16" name="Picture 2" descr="Image result for logo filkom ub">
            <a:extLst>
              <a:ext uri="{FF2B5EF4-FFF2-40B4-BE49-F238E27FC236}">
                <a16:creationId xmlns="" xmlns:a16="http://schemas.microsoft.com/office/drawing/2014/main" id="{82D6D88F-585C-48B4-88F3-B79B2EBEF73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689" y="121753"/>
            <a:ext cx="2760453" cy="614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058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0099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9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9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9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9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9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9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8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9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9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5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9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9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7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7"/>
          <p:cNvSpPr/>
          <p:nvPr/>
        </p:nvSpPr>
        <p:spPr>
          <a:xfrm>
            <a:off x="5867400" y="152400"/>
            <a:ext cx="1059179" cy="2331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6" name="Rectangle 5"/>
          <p:cNvSpPr/>
          <p:nvPr/>
        </p:nvSpPr>
        <p:spPr>
          <a:xfrm>
            <a:off x="533400" y="5325070"/>
            <a:ext cx="8001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id-ID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Oleh: Imam Cholissodin | imamcs@ub.ac.id, Putra Pandu Adikara, Sufia Adha Putri</a:t>
            </a:r>
          </a:p>
          <a:p>
            <a:pPr fontAlgn="base"/>
            <a:r>
              <a:rPr lang="id-ID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          Asisten: Guedho, Sukma, Anshori, Aang dan Gusti</a:t>
            </a:r>
          </a:p>
          <a:p>
            <a:pPr fontAlgn="base"/>
            <a:r>
              <a:rPr lang="id-ID" b="1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Fakultas Ilmu Komputer (Filkom) Universitas Brawijaya (UB) </a:t>
            </a:r>
            <a:endParaRPr lang="en-US" b="1" dirty="0">
              <a:solidFill>
                <a:schemeClr val="accent1">
                  <a:lumMod val="50000"/>
                </a:schemeClr>
              </a:solidFill>
              <a:latin typeface="HP Simplified" panose="020B0606020204020204" pitchFamily="34" charset="0"/>
            </a:endParaRPr>
          </a:p>
        </p:txBody>
      </p:sp>
      <p:sp>
        <p:nvSpPr>
          <p:cNvPr id="7" name="object 8"/>
          <p:cNvSpPr txBox="1"/>
          <p:nvPr/>
        </p:nvSpPr>
        <p:spPr>
          <a:xfrm>
            <a:off x="613937" y="4812268"/>
            <a:ext cx="8396984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id-ID" sz="2800" b="1" dirty="0">
                <a:solidFill>
                  <a:srgbClr val="FF0000"/>
                </a:solidFill>
                <a:latin typeface="Arial"/>
                <a:cs typeface="Arial"/>
              </a:rPr>
              <a:t>Cleaning and preparing data</a:t>
            </a:r>
            <a:endParaRPr lang="en-US" sz="2800" b="1" dirty="0">
              <a:solidFill>
                <a:srgbClr val="FF0000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EE5F0BA-878D-4689-AFE6-B9F506638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Tipe</a:t>
            </a:r>
            <a:r>
              <a:rPr lang="en-US" dirty="0"/>
              <a:t> Data (4)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5D19E6B-BF92-4FD9-A895-951686B2F5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29550" cy="4351338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 err="1"/>
              <a:t>Konversi</a:t>
            </a:r>
            <a:r>
              <a:rPr lang="en-US" dirty="0"/>
              <a:t> Data</a:t>
            </a:r>
          </a:p>
          <a:p>
            <a:pPr lvl="1" algn="just"/>
            <a:r>
              <a:rPr lang="en-US" dirty="0" err="1"/>
              <a:t>Diperlukan</a:t>
            </a:r>
            <a:r>
              <a:rPr lang="en-US" dirty="0"/>
              <a:t> </a:t>
            </a:r>
            <a:r>
              <a:rPr lang="en-US" dirty="0" err="1"/>
              <a:t>bila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data </a:t>
            </a:r>
            <a:r>
              <a:rPr lang="en-US" dirty="0" err="1"/>
              <a:t>dibutuhkan</a:t>
            </a:r>
            <a:r>
              <a:rPr lang="en-US" dirty="0"/>
              <a:t> oleh </a:t>
            </a:r>
            <a:r>
              <a:rPr lang="en-US" dirty="0" err="1"/>
              <a:t>aplikasi</a:t>
            </a:r>
            <a:r>
              <a:rPr lang="en-US" dirty="0"/>
              <a:t> yang </a:t>
            </a:r>
            <a:r>
              <a:rPr lang="en-US" dirty="0" err="1"/>
              <a:t>berbeda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</a:t>
            </a:r>
            <a:r>
              <a:rPr lang="en-US" dirty="0" err="1"/>
              <a:t>pengukuran</a:t>
            </a:r>
            <a:r>
              <a:rPr lang="en-US" dirty="0"/>
              <a:t> yang </a:t>
            </a:r>
            <a:r>
              <a:rPr lang="en-US" dirty="0" err="1"/>
              <a:t>berbeda</a:t>
            </a:r>
            <a:r>
              <a:rPr lang="en-US" dirty="0"/>
              <a:t>.</a:t>
            </a:r>
          </a:p>
          <a:p>
            <a:pPr lvl="2" algn="just"/>
            <a:r>
              <a:rPr lang="en-US" dirty="0" err="1"/>
              <a:t>Contoh</a:t>
            </a:r>
            <a:r>
              <a:rPr lang="en-US" dirty="0"/>
              <a:t>, </a:t>
            </a:r>
            <a:r>
              <a:rPr lang="en-US" dirty="0" err="1"/>
              <a:t>aplikasi</a:t>
            </a:r>
            <a:r>
              <a:rPr lang="en-US" dirty="0"/>
              <a:t> A </a:t>
            </a:r>
            <a:r>
              <a:rPr lang="en-US" dirty="0" err="1"/>
              <a:t>membutuhkan</a:t>
            </a:r>
            <a:r>
              <a:rPr lang="en-US" dirty="0"/>
              <a:t> data C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numeric, </a:t>
            </a:r>
            <a:r>
              <a:rPr lang="en-US" dirty="0" err="1"/>
              <a:t>aplikasi</a:t>
            </a:r>
            <a:r>
              <a:rPr lang="en-US" dirty="0"/>
              <a:t> B </a:t>
            </a:r>
            <a:r>
              <a:rPr lang="en-US" dirty="0" err="1"/>
              <a:t>membutuhkan</a:t>
            </a:r>
            <a:r>
              <a:rPr lang="en-US" dirty="0"/>
              <a:t> data C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ordinal.</a:t>
            </a:r>
          </a:p>
          <a:p>
            <a:pPr lvl="1" algn="just"/>
            <a:r>
              <a:rPr lang="en-US" dirty="0" err="1"/>
              <a:t>Diperlukan</a:t>
            </a:r>
            <a:r>
              <a:rPr lang="en-US" dirty="0"/>
              <a:t> </a:t>
            </a:r>
            <a:r>
              <a:rPr lang="en-US" dirty="0" err="1"/>
              <a:t>bila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data ordinal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dikomparasi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data </a:t>
            </a:r>
            <a:r>
              <a:rPr lang="en-US" dirty="0" err="1"/>
              <a:t>dengan</a:t>
            </a:r>
            <a:r>
              <a:rPr lang="en-US" dirty="0"/>
              <a:t> data yang lain. </a:t>
            </a:r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perbandingan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A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 di banding </a:t>
            </a:r>
            <a:r>
              <a:rPr lang="en-US" dirty="0" err="1"/>
              <a:t>nilai</a:t>
            </a:r>
            <a:r>
              <a:rPr lang="en-US" dirty="0"/>
              <a:t> B, </a:t>
            </a:r>
            <a:r>
              <a:rPr lang="en-US" dirty="0" err="1"/>
              <a:t>dst</a:t>
            </a:r>
            <a:r>
              <a:rPr lang="en-US" dirty="0"/>
              <a:t>.</a:t>
            </a:r>
          </a:p>
          <a:p>
            <a:pPr lvl="2" algn="just"/>
            <a:r>
              <a:rPr lang="en-US" dirty="0"/>
              <a:t>A </a:t>
            </a:r>
            <a:r>
              <a:rPr lang="en-US" dirty="0" err="1"/>
              <a:t>dikonversi</a:t>
            </a:r>
            <a:r>
              <a:rPr lang="en-US" dirty="0"/>
              <a:t> </a:t>
            </a:r>
            <a:r>
              <a:rPr lang="en-US" dirty="0" err="1"/>
              <a:t>jadi</a:t>
            </a:r>
            <a:r>
              <a:rPr lang="en-US" dirty="0"/>
              <a:t> 4.0</a:t>
            </a:r>
          </a:p>
          <a:p>
            <a:pPr lvl="2" algn="just"/>
            <a:r>
              <a:rPr lang="en-US" dirty="0"/>
              <a:t>A- </a:t>
            </a:r>
            <a:r>
              <a:rPr lang="en-US" dirty="0" err="1"/>
              <a:t>dikonversi</a:t>
            </a:r>
            <a:r>
              <a:rPr lang="en-US" dirty="0"/>
              <a:t> </a:t>
            </a:r>
            <a:r>
              <a:rPr lang="en-US" dirty="0" err="1"/>
              <a:t>jadi</a:t>
            </a:r>
            <a:r>
              <a:rPr lang="en-US" dirty="0"/>
              <a:t> 3.7</a:t>
            </a:r>
          </a:p>
          <a:p>
            <a:pPr lvl="2" algn="just"/>
            <a:r>
              <a:rPr lang="en-US" dirty="0"/>
              <a:t>B+ </a:t>
            </a:r>
            <a:r>
              <a:rPr lang="en-US" dirty="0" err="1"/>
              <a:t>dikonversi</a:t>
            </a:r>
            <a:r>
              <a:rPr lang="en-US" dirty="0"/>
              <a:t> </a:t>
            </a:r>
            <a:r>
              <a:rPr lang="en-US" dirty="0" err="1"/>
              <a:t>jadi</a:t>
            </a:r>
            <a:r>
              <a:rPr lang="en-US" dirty="0"/>
              <a:t> 3.3</a:t>
            </a:r>
          </a:p>
          <a:p>
            <a:pPr lvl="2" algn="just"/>
            <a:r>
              <a:rPr lang="en-US" dirty="0"/>
              <a:t>B </a:t>
            </a:r>
            <a:r>
              <a:rPr lang="en-US" dirty="0" err="1"/>
              <a:t>dikonversi</a:t>
            </a:r>
            <a:r>
              <a:rPr lang="en-US" dirty="0"/>
              <a:t> </a:t>
            </a:r>
            <a:r>
              <a:rPr lang="en-US" dirty="0" err="1"/>
              <a:t>jadi</a:t>
            </a:r>
            <a:r>
              <a:rPr lang="en-US" dirty="0"/>
              <a:t> 3.0</a:t>
            </a:r>
          </a:p>
        </p:txBody>
      </p:sp>
    </p:spTree>
    <p:extLst>
      <p:ext uri="{BB962C8B-B14F-4D97-AF65-F5344CB8AC3E}">
        <p14:creationId xmlns:p14="http://schemas.microsoft.com/office/powerpoint/2010/main" val="22370376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88573E5-467C-4A40-BE92-9E767983F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Outliers</a:t>
            </a:r>
            <a:r>
              <a:rPr lang="en-US" dirty="0"/>
              <a:t>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4802DAF-7301-4648-8B3A-BE689C6317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905750" cy="4351338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i="1" dirty="0"/>
              <a:t>Outliers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nilai-nilai</a:t>
            </a:r>
            <a:r>
              <a:rPr lang="en-US" dirty="0"/>
              <a:t> yang </a:t>
            </a:r>
            <a:r>
              <a:rPr lang="en-US" dirty="0" err="1"/>
              <a:t>berada</a:t>
            </a:r>
            <a:r>
              <a:rPr lang="en-US" dirty="0"/>
              <a:t> di </a:t>
            </a:r>
            <a:r>
              <a:rPr lang="en-US" dirty="0" err="1"/>
              <a:t>luar</a:t>
            </a:r>
            <a:r>
              <a:rPr lang="en-US" dirty="0"/>
              <a:t> </a:t>
            </a:r>
            <a:r>
              <a:rPr lang="en-US" i="1" dirty="0"/>
              <a:t>range</a:t>
            </a:r>
            <a:r>
              <a:rPr lang="en-US" dirty="0"/>
              <a:t> data.</a:t>
            </a:r>
          </a:p>
          <a:p>
            <a:pPr lvl="1" algn="just"/>
            <a:r>
              <a:rPr lang="en-US" i="1" dirty="0"/>
              <a:t>Outliers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data yang </a:t>
            </a:r>
            <a:r>
              <a:rPr lang="en-US" dirty="0" err="1"/>
              <a:t>berada</a:t>
            </a:r>
            <a:r>
              <a:rPr lang="en-US" dirty="0"/>
              <a:t> </a:t>
            </a:r>
            <a:r>
              <a:rPr lang="en-US" dirty="0" err="1"/>
              <a:t>jauh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kelompok</a:t>
            </a:r>
            <a:r>
              <a:rPr lang="en-US" dirty="0"/>
              <a:t> data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menimbulkan</a:t>
            </a:r>
            <a:r>
              <a:rPr lang="en-US" dirty="0"/>
              <a:t> </a:t>
            </a:r>
            <a:r>
              <a:rPr lang="en-US" dirty="0" err="1"/>
              <a:t>kecurigaan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data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berasal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sumber</a:t>
            </a:r>
            <a:r>
              <a:rPr lang="en-US" dirty="0"/>
              <a:t> data yang </a:t>
            </a:r>
            <a:r>
              <a:rPr lang="en-US" dirty="0" err="1"/>
              <a:t>berbeda</a:t>
            </a:r>
            <a:r>
              <a:rPr lang="en-US" dirty="0"/>
              <a:t>.</a:t>
            </a:r>
          </a:p>
          <a:p>
            <a:pPr algn="just"/>
            <a:r>
              <a:rPr lang="en-US" i="1" dirty="0"/>
              <a:t>Outlier </a:t>
            </a:r>
            <a:r>
              <a:rPr lang="en-US" dirty="0"/>
              <a:t>bisa </a:t>
            </a:r>
            <a:r>
              <a:rPr lang="en-US" dirty="0" err="1"/>
              <a:t>dideteksi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:</a:t>
            </a:r>
          </a:p>
          <a:p>
            <a:pPr lvl="1" algn="just"/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standardisasi</a:t>
            </a:r>
            <a:r>
              <a:rPr lang="en-US" dirty="0"/>
              <a:t> </a:t>
            </a:r>
            <a:r>
              <a:rPr lang="en-US" dirty="0" err="1"/>
              <a:t>observasi</a:t>
            </a:r>
            <a:r>
              <a:rPr lang="en-US" dirty="0"/>
              <a:t> dan </a:t>
            </a:r>
            <a:r>
              <a:rPr lang="en-US" dirty="0" err="1"/>
              <a:t>memberikan</a:t>
            </a:r>
            <a:r>
              <a:rPr lang="en-US" dirty="0"/>
              <a:t> label </a:t>
            </a:r>
            <a:r>
              <a:rPr lang="en-US" dirty="0" err="1"/>
              <a:t>kepada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yang </a:t>
            </a:r>
            <a:r>
              <a:rPr lang="en-US" dirty="0" err="1"/>
              <a:t>berada</a:t>
            </a:r>
            <a:r>
              <a:rPr lang="en-US" dirty="0"/>
              <a:t> di </a:t>
            </a:r>
            <a:r>
              <a:rPr lang="en-US" dirty="0" err="1"/>
              <a:t>luar</a:t>
            </a:r>
            <a:r>
              <a:rPr lang="en-US" dirty="0"/>
              <a:t> </a:t>
            </a:r>
            <a:r>
              <a:rPr lang="en-US" dirty="0" err="1"/>
              <a:t>batas</a:t>
            </a:r>
            <a:r>
              <a:rPr lang="en-US" dirty="0"/>
              <a:t> yang sudah </a:t>
            </a:r>
            <a:r>
              <a:rPr lang="en-US" dirty="0" err="1"/>
              <a:t>ditentukan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i="1" dirty="0"/>
              <a:t>outliers</a:t>
            </a:r>
            <a:r>
              <a:rPr lang="en-US" dirty="0"/>
              <a:t>.</a:t>
            </a:r>
          </a:p>
          <a:p>
            <a:pPr algn="just"/>
            <a:r>
              <a:rPr lang="en-US" dirty="0" err="1"/>
              <a:t>Deteksi</a:t>
            </a:r>
            <a:r>
              <a:rPr lang="en-US" dirty="0"/>
              <a:t> </a:t>
            </a:r>
            <a:r>
              <a:rPr lang="en-US" i="1" dirty="0"/>
              <a:t>outliers</a:t>
            </a:r>
            <a:r>
              <a:rPr lang="en-US" dirty="0"/>
              <a:t> bisa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mendeteksi</a:t>
            </a:r>
            <a:r>
              <a:rPr lang="en-US" dirty="0"/>
              <a:t> </a:t>
            </a:r>
            <a:r>
              <a:rPr lang="en-US" dirty="0" err="1"/>
              <a:t>penipuan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teknik</a:t>
            </a:r>
            <a:r>
              <a:rPr lang="en-US" dirty="0"/>
              <a:t> </a:t>
            </a:r>
            <a:r>
              <a:rPr lang="en-US" i="1" dirty="0"/>
              <a:t>data cleaning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638722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1C39BFC-2778-4C32-A9A8-340566AE9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Outliers</a:t>
            </a:r>
            <a:r>
              <a:rPr lang="en-US" dirty="0"/>
              <a:t>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0BC5FEE-AD9C-48B8-95CC-C0DB7CB330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981950" cy="4351338"/>
          </a:xfrm>
        </p:spPr>
        <p:txBody>
          <a:bodyPr/>
          <a:lstStyle/>
          <a:p>
            <a:pPr algn="just"/>
            <a:r>
              <a:rPr lang="en-US" dirty="0" err="1"/>
              <a:t>Solusi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mengatasi</a:t>
            </a:r>
            <a:r>
              <a:rPr lang="en-US" dirty="0"/>
              <a:t> </a:t>
            </a:r>
            <a:r>
              <a:rPr lang="en-US" i="1" dirty="0"/>
              <a:t>outliers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:</a:t>
            </a:r>
          </a:p>
          <a:p>
            <a:pPr lvl="1" algn="just"/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apa-apa</a:t>
            </a:r>
            <a:r>
              <a:rPr lang="en-US" dirty="0"/>
              <a:t>.</a:t>
            </a:r>
          </a:p>
          <a:p>
            <a:pPr lvl="1" algn="just"/>
            <a:r>
              <a:rPr lang="en-US" dirty="0" err="1"/>
              <a:t>Menerapkan</a:t>
            </a:r>
            <a:r>
              <a:rPr lang="en-US" dirty="0"/>
              <a:t> </a:t>
            </a:r>
            <a:r>
              <a:rPr lang="en-US" dirty="0" err="1"/>
              <a:t>batas</a:t>
            </a:r>
            <a:r>
              <a:rPr lang="en-US" dirty="0"/>
              <a:t> </a:t>
            </a:r>
            <a:r>
              <a:rPr lang="en-US" dirty="0" err="1"/>
              <a:t>atas</a:t>
            </a:r>
            <a:r>
              <a:rPr lang="en-US" dirty="0"/>
              <a:t> dan </a:t>
            </a:r>
            <a:r>
              <a:rPr lang="en-US" dirty="0" err="1"/>
              <a:t>batas</a:t>
            </a:r>
            <a:r>
              <a:rPr lang="en-US" dirty="0"/>
              <a:t> </a:t>
            </a:r>
            <a:r>
              <a:rPr lang="en-US" dirty="0" err="1"/>
              <a:t>bawah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observasi</a:t>
            </a:r>
            <a:r>
              <a:rPr lang="en-US" dirty="0"/>
              <a:t>.</a:t>
            </a:r>
          </a:p>
          <a:p>
            <a:pPr lvl="1" algn="just"/>
            <a:r>
              <a:rPr lang="en-US" dirty="0" err="1"/>
              <a:t>Mengatasi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teknik</a:t>
            </a:r>
            <a:r>
              <a:rPr lang="en-US" dirty="0"/>
              <a:t> binning.</a:t>
            </a:r>
          </a:p>
          <a:p>
            <a:pPr lvl="2" algn="just"/>
            <a:r>
              <a:rPr lang="en-US" dirty="0"/>
              <a:t>Teknik binning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teknik</a:t>
            </a:r>
            <a:r>
              <a:rPr lang="en-US" dirty="0"/>
              <a:t> </a:t>
            </a:r>
            <a:r>
              <a:rPr lang="en-US" dirty="0" err="1"/>
              <a:t>mengubah</a:t>
            </a:r>
            <a:r>
              <a:rPr lang="en-US" dirty="0"/>
              <a:t> data yang </a:t>
            </a:r>
            <a:r>
              <a:rPr lang="en-US" i="1" dirty="0"/>
              <a:t>continuous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data </a:t>
            </a:r>
            <a:r>
              <a:rPr lang="en-US" dirty="0" err="1"/>
              <a:t>diskrit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252901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DB25442-F553-4D93-9FF3-46BEA99E3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Outliers (3)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D5C96FA4-C2EA-42BC-8A0E-96A82250FF4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Cara </a:t>
                </a:r>
                <a:r>
                  <a:rPr lang="en-US" dirty="0" err="1"/>
                  <a:t>mendeteksi</a:t>
                </a:r>
                <a:r>
                  <a:rPr lang="en-US" dirty="0"/>
                  <a:t> </a:t>
                </a:r>
                <a:r>
                  <a:rPr lang="en-US" i="1" dirty="0"/>
                  <a:t>outliers</a:t>
                </a:r>
                <a:r>
                  <a:rPr lang="en-US" dirty="0"/>
                  <a:t>:</a:t>
                </a:r>
                <a:endParaRPr lang="en-US" u="sng" dirty="0"/>
              </a:p>
              <a:p>
                <a:pPr lvl="1"/>
                <a:r>
                  <a:rPr lang="en-US" dirty="0"/>
                  <a:t>Univariate</a:t>
                </a:r>
              </a:p>
              <a:p>
                <a:pPr lvl="2"/>
                <a:r>
                  <a:rPr lang="en-US" dirty="0" err="1"/>
                  <a:t>Hitung</a:t>
                </a:r>
                <a:r>
                  <a:rPr lang="en-US" dirty="0"/>
                  <a:t> mean dan standard deviation </a:t>
                </a:r>
                <a:r>
                  <a:rPr lang="en-US" dirty="0" err="1"/>
                  <a:t>dari</a:t>
                </a:r>
                <a:r>
                  <a:rPr lang="en-US" dirty="0"/>
                  <a:t> </a:t>
                </a:r>
                <a:r>
                  <a:rPr lang="en-US" dirty="0" err="1"/>
                  <a:t>sekumpulan</a:t>
                </a:r>
                <a:r>
                  <a:rPr lang="en-US" dirty="0"/>
                  <a:t> data. </a:t>
                </a:r>
                <a:r>
                  <a:rPr lang="en-US" dirty="0" err="1"/>
                  <a:t>Untuk</a:t>
                </a:r>
                <a:r>
                  <a:rPr lang="en-US" dirty="0"/>
                  <a:t> k=2 dan 3, data x </a:t>
                </a:r>
                <a:r>
                  <a:rPr lang="en-US" dirty="0" err="1"/>
                  <a:t>adalah</a:t>
                </a:r>
                <a:r>
                  <a:rPr lang="en-US" dirty="0"/>
                  <a:t> </a:t>
                </a:r>
                <a:r>
                  <a:rPr lang="en-US" i="1" dirty="0"/>
                  <a:t>outlier</a:t>
                </a:r>
                <a:r>
                  <a:rPr lang="en-US" dirty="0"/>
                  <a:t> </a:t>
                </a:r>
                <a:r>
                  <a:rPr lang="en-US" dirty="0" err="1"/>
                  <a:t>bila</a:t>
                </a:r>
                <a:r>
                  <a:rPr lang="en-US" dirty="0"/>
                  <a:t> </a:t>
                </a:r>
                <a:r>
                  <a:rPr lang="en-US" dirty="0" err="1"/>
                  <a:t>berada</a:t>
                </a:r>
                <a:r>
                  <a:rPr lang="en-US" dirty="0"/>
                  <a:t> di </a:t>
                </a:r>
                <a:r>
                  <a:rPr lang="en-US" dirty="0" err="1"/>
                  <a:t>luar</a:t>
                </a:r>
                <a:r>
                  <a:rPr lang="en-US" dirty="0"/>
                  <a:t> </a:t>
                </a:r>
                <a:r>
                  <a:rPr lang="en-US" dirty="0" err="1"/>
                  <a:t>batas</a:t>
                </a:r>
                <a:r>
                  <a:rPr lang="en-US" dirty="0"/>
                  <a:t> (</a:t>
                </a:r>
                <a:r>
                  <a:rPr lang="en-US" dirty="0" err="1"/>
                  <a:t>asumsi</a:t>
                </a:r>
                <a:r>
                  <a:rPr lang="en-US" dirty="0"/>
                  <a:t> </a:t>
                </a:r>
                <a:r>
                  <a:rPr lang="en-US" dirty="0" err="1"/>
                  <a:t>distribusi</a:t>
                </a:r>
                <a:r>
                  <a:rPr lang="en-US" dirty="0"/>
                  <a:t> normal).</a:t>
                </a:r>
              </a:p>
              <a:p>
                <a:pPr marL="914400" lvl="2" indent="0">
                  <a:buNone/>
                </a:pPr>
                <a:r>
                  <a:rPr lang="en-US" dirty="0"/>
                  <a:t>	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𝑘𝑠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D5C96FA4-C2EA-42BC-8A0E-96A82250FF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88" t="-2241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0776C23C-1342-4557-B970-88ED0D480D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9248" y="4103112"/>
            <a:ext cx="3505504" cy="2522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0252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96B97BE-8EFC-4793-A4F0-3286CBE6C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Outliers</a:t>
            </a:r>
            <a:r>
              <a:rPr lang="en-US" dirty="0"/>
              <a:t> (4)</a:t>
            </a:r>
            <a:endParaRPr lang="en-US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88A3673-1E6F-4563-8705-F179FCAECD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Ilustrasi</a:t>
            </a:r>
            <a:r>
              <a:rPr lang="en-US" dirty="0"/>
              <a:t> </a:t>
            </a:r>
            <a:r>
              <a:rPr lang="en-US" dirty="0" err="1"/>
              <a:t>deteksi</a:t>
            </a:r>
            <a:r>
              <a:rPr lang="en-US" dirty="0"/>
              <a:t> </a:t>
            </a:r>
            <a:r>
              <a:rPr lang="en-US" i="1" dirty="0"/>
              <a:t>outlier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data Univariate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77FF573C-50AF-4013-94FF-79CF1B6FDE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4786" y="2585345"/>
            <a:ext cx="5174428" cy="3817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3255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48DB924-4969-4AD3-A35F-2372A22D9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Outliers </a:t>
            </a:r>
            <a:r>
              <a:rPr lang="en-US" dirty="0"/>
              <a:t>(5)</a:t>
            </a:r>
            <a:endParaRPr lang="en-US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F32E993-B17F-41B1-A168-7E4F336024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Mendeteksi</a:t>
            </a:r>
            <a:r>
              <a:rPr lang="en-US" dirty="0"/>
              <a:t> </a:t>
            </a:r>
            <a:r>
              <a:rPr lang="en-US" i="1" dirty="0"/>
              <a:t>outlier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data </a:t>
            </a:r>
            <a:r>
              <a:rPr lang="en-US" i="1" dirty="0"/>
              <a:t>Multivariate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teknik</a:t>
            </a:r>
            <a:r>
              <a:rPr lang="en-US" dirty="0"/>
              <a:t> </a:t>
            </a:r>
            <a:r>
              <a:rPr lang="en-US" i="1" dirty="0"/>
              <a:t>clustering, </a:t>
            </a:r>
            <a:r>
              <a:rPr lang="en-US" dirty="0" err="1"/>
              <a:t>dimana</a:t>
            </a:r>
            <a:r>
              <a:rPr lang="en-US" dirty="0"/>
              <a:t> </a:t>
            </a:r>
            <a:r>
              <a:rPr lang="en-US" i="1" dirty="0"/>
              <a:t>cluster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data yang </a:t>
            </a:r>
            <a:r>
              <a:rPr lang="en-US" dirty="0" err="1"/>
              <a:t>kecil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i="1" dirty="0"/>
              <a:t>outliers</a:t>
            </a:r>
            <a:r>
              <a:rPr lang="en-US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8A5FDF5F-C2B2-4C5D-9E98-836FDB3C70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420" y="3127669"/>
            <a:ext cx="3711262" cy="275105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ACD0452B-9EE2-4CB3-AB57-19F46DBE18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7667" y="3429000"/>
            <a:ext cx="3414056" cy="21414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B57F5B20-FC36-4A00-9967-C59D2D3590AB}"/>
              </a:ext>
            </a:extLst>
          </p:cNvPr>
          <p:cNvSpPr txBox="1"/>
          <p:nvPr/>
        </p:nvSpPr>
        <p:spPr>
          <a:xfrm>
            <a:off x="1679774" y="5992297"/>
            <a:ext cx="1132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dirty="0">
                <a:solidFill>
                  <a:prstClr val="black"/>
                </a:solidFill>
              </a:rPr>
              <a:t>Data </a:t>
            </a:r>
            <a:r>
              <a:rPr lang="en-US" dirty="0" err="1">
                <a:solidFill>
                  <a:prstClr val="black"/>
                </a:solidFill>
              </a:rPr>
              <a:t>Awal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0C9E1240-46D8-4CF4-8DA1-3918A52054DC}"/>
              </a:ext>
            </a:extLst>
          </p:cNvPr>
          <p:cNvSpPr txBox="1"/>
          <p:nvPr/>
        </p:nvSpPr>
        <p:spPr>
          <a:xfrm>
            <a:off x="4643477" y="5979379"/>
            <a:ext cx="2836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dirty="0" err="1">
                <a:solidFill>
                  <a:prstClr val="black"/>
                </a:solidFill>
              </a:rPr>
              <a:t>Grafik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dengan</a:t>
            </a:r>
            <a:r>
              <a:rPr lang="en-US" dirty="0">
                <a:solidFill>
                  <a:prstClr val="black"/>
                </a:solidFill>
              </a:rPr>
              <a:t> cluster </a:t>
            </a:r>
            <a:r>
              <a:rPr lang="en-US" i="1" dirty="0">
                <a:solidFill>
                  <a:prstClr val="black"/>
                </a:solidFill>
              </a:rPr>
              <a:t>outlier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6484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48DB924-4969-4AD3-A35F-2372A22D9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Outliers </a:t>
            </a:r>
            <a:r>
              <a:rPr lang="en-US" dirty="0"/>
              <a:t>(5)</a:t>
            </a:r>
            <a:endParaRPr lang="en-US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F32E993-B17F-41B1-A168-7E4F336024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Mendeteksi</a:t>
            </a:r>
            <a:r>
              <a:rPr lang="en-US" dirty="0"/>
              <a:t> </a:t>
            </a:r>
            <a:r>
              <a:rPr lang="en-US" i="1" dirty="0"/>
              <a:t>outlier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data </a:t>
            </a:r>
            <a:r>
              <a:rPr lang="en-US" i="1" dirty="0"/>
              <a:t>Multivariate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teknik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jarak</a:t>
            </a:r>
            <a:r>
              <a:rPr lang="en-US" dirty="0"/>
              <a:t>.</a:t>
            </a:r>
          </a:p>
          <a:p>
            <a:pPr lvl="2"/>
            <a:r>
              <a:rPr lang="en-US" dirty="0" err="1"/>
              <a:t>Sebuah</a:t>
            </a:r>
            <a:r>
              <a:rPr lang="en-US" dirty="0"/>
              <a:t> data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sedikit</a:t>
            </a:r>
            <a:r>
              <a:rPr lang="en-US" dirty="0"/>
              <a:t> data di </a:t>
            </a:r>
            <a:r>
              <a:rPr lang="en-US" dirty="0" err="1"/>
              <a:t>sekitarnya</a:t>
            </a:r>
            <a:r>
              <a:rPr lang="en-US" dirty="0"/>
              <a:t> (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himpunan</a:t>
            </a:r>
            <a:r>
              <a:rPr lang="en-US" dirty="0"/>
              <a:t> D) </a:t>
            </a:r>
            <a:r>
              <a:rPr lang="en-US" dirty="0" err="1"/>
              <a:t>dikategorikan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i="1" dirty="0"/>
              <a:t>outliers</a:t>
            </a:r>
            <a:r>
              <a:rPr lang="en-US" dirty="0"/>
              <a:t>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F716E9E7-1281-4260-9616-42988C3A01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1678" y="3509732"/>
            <a:ext cx="3040643" cy="2667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2342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BCAF7F3-DD9E-4B0A-8A96-49DD67FE9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Transformasi</a:t>
            </a:r>
            <a:r>
              <a:rPr lang="en-US" dirty="0"/>
              <a:t> Data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E44FBBB-2FF8-4C7F-ADCA-62118F7D5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29550" cy="4351338"/>
          </a:xfrm>
        </p:spPr>
        <p:txBody>
          <a:bodyPr/>
          <a:lstStyle/>
          <a:p>
            <a:pPr algn="just"/>
            <a:r>
              <a:rPr lang="en-US" dirty="0" err="1"/>
              <a:t>Transformasi</a:t>
            </a:r>
            <a:r>
              <a:rPr lang="en-US" dirty="0"/>
              <a:t> data yang paling </a:t>
            </a:r>
            <a:r>
              <a:rPr lang="en-US" dirty="0" err="1"/>
              <a:t>umum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normalisasi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Pada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berbasis</a:t>
            </a:r>
            <a:r>
              <a:rPr lang="en-US" dirty="0"/>
              <a:t> </a:t>
            </a:r>
            <a:r>
              <a:rPr lang="en-US" dirty="0" err="1"/>
              <a:t>jarak</a:t>
            </a:r>
            <a:r>
              <a:rPr lang="en-US" dirty="0"/>
              <a:t> (</a:t>
            </a:r>
            <a:r>
              <a:rPr lang="en-US" i="1" dirty="0"/>
              <a:t>distance-based method</a:t>
            </a:r>
            <a:r>
              <a:rPr lang="en-US" dirty="0"/>
              <a:t>), </a:t>
            </a:r>
            <a:r>
              <a:rPr lang="en-US" dirty="0" err="1"/>
              <a:t>normalisasi</a:t>
            </a:r>
            <a:r>
              <a:rPr lang="en-US" dirty="0"/>
              <a:t> </a:t>
            </a:r>
            <a:r>
              <a:rPr lang="en-US" dirty="0" err="1"/>
              <a:t>mencegah</a:t>
            </a:r>
            <a:r>
              <a:rPr lang="en-US" dirty="0"/>
              <a:t> </a:t>
            </a:r>
            <a:r>
              <a:rPr lang="en-US" dirty="0" err="1"/>
              <a:t>atribut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rentang</a:t>
            </a:r>
            <a:r>
              <a:rPr lang="en-US" dirty="0"/>
              <a:t> yang </a:t>
            </a:r>
            <a:r>
              <a:rPr lang="en-US" dirty="0" err="1"/>
              <a:t>besar</a:t>
            </a:r>
            <a:r>
              <a:rPr lang="en-US" dirty="0"/>
              <a:t> </a:t>
            </a:r>
            <a:r>
              <a:rPr lang="en-US" dirty="0" err="1"/>
              <a:t>menyebabkan</a:t>
            </a:r>
            <a:r>
              <a:rPr lang="en-US" dirty="0"/>
              <a:t> </a:t>
            </a:r>
            <a:r>
              <a:rPr lang="en-US" dirty="0" err="1"/>
              <a:t>atribut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rentang</a:t>
            </a:r>
            <a:r>
              <a:rPr lang="en-US" dirty="0"/>
              <a:t> </a:t>
            </a:r>
            <a:r>
              <a:rPr lang="en-US" dirty="0" err="1"/>
              <a:t>kecil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“</a:t>
            </a:r>
            <a:r>
              <a:rPr lang="en-US" dirty="0" err="1"/>
              <a:t>terlihat</a:t>
            </a:r>
            <a:r>
              <a:rPr lang="en-US" dirty="0"/>
              <a:t>”.</a:t>
            </a:r>
          </a:p>
          <a:p>
            <a:pPr algn="just"/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normalisasi</a:t>
            </a:r>
            <a:r>
              <a:rPr lang="en-US" dirty="0"/>
              <a:t>:</a:t>
            </a:r>
          </a:p>
          <a:p>
            <a:pPr lvl="1" algn="just"/>
            <a:r>
              <a:rPr lang="en-US" dirty="0"/>
              <a:t>Min-max normalization</a:t>
            </a:r>
          </a:p>
          <a:p>
            <a:pPr lvl="1" algn="just"/>
            <a:r>
              <a:rPr lang="en-US" dirty="0"/>
              <a:t>Z-score normalization</a:t>
            </a:r>
          </a:p>
          <a:p>
            <a:pPr lvl="1" algn="just"/>
            <a:r>
              <a:rPr lang="en-US" dirty="0"/>
              <a:t>Normalization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i="1" dirty="0"/>
              <a:t>decimal scaling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9588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75B60FA-C3F2-45E7-9EC3-25938E4FF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Transformasi</a:t>
            </a:r>
            <a:r>
              <a:rPr lang="en-US" dirty="0"/>
              <a:t> Data (2)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95150104-C6FA-49B8-B1F7-D30F256699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Formula </a:t>
                </a:r>
                <a:r>
                  <a:rPr lang="en-US" dirty="0" err="1"/>
                  <a:t>normalisasi</a:t>
                </a:r>
                <a:r>
                  <a:rPr lang="en-US" dirty="0"/>
                  <a:t> </a:t>
                </a:r>
                <a:r>
                  <a:rPr lang="en-US" dirty="0" err="1"/>
                  <a:t>untuk</a:t>
                </a:r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Min-max normalization:</a:t>
                </a: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𝑛𝑒𝑤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𝑛𝑒𝑤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𝑛𝑒𝑤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Z-score normalization:</a:t>
                </a: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 err="1"/>
                  <a:t>Normalisasi</a:t>
                </a:r>
                <a:r>
                  <a:rPr lang="en-US" dirty="0"/>
                  <a:t> </a:t>
                </a:r>
                <a:r>
                  <a:rPr lang="en-US" dirty="0" err="1"/>
                  <a:t>dengan</a:t>
                </a:r>
                <a:r>
                  <a:rPr lang="en-US" dirty="0"/>
                  <a:t> </a:t>
                </a:r>
                <a:r>
                  <a:rPr lang="en-US" i="1" dirty="0"/>
                  <a:t>decimal scaling</a:t>
                </a:r>
                <a:r>
                  <a:rPr lang="en-US" dirty="0"/>
                  <a:t>:</a:t>
                </a: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b="0" dirty="0"/>
              </a:p>
              <a:p>
                <a:pPr marL="914400" lvl="2" indent="0">
                  <a:buNone/>
                </a:pPr>
                <a:r>
                  <a:rPr lang="en-US" dirty="0"/>
                  <a:t>Di mana j </a:t>
                </a:r>
                <a:r>
                  <a:rPr lang="en-US" dirty="0" err="1"/>
                  <a:t>adalah</a:t>
                </a:r>
                <a:r>
                  <a:rPr lang="en-US" dirty="0"/>
                  <a:t> integer </a:t>
                </a:r>
                <a:r>
                  <a:rPr lang="en-US" dirty="0" err="1"/>
                  <a:t>terkecil</a:t>
                </a:r>
                <a:r>
                  <a:rPr lang="en-US" dirty="0"/>
                  <a:t> </a:t>
                </a:r>
                <a:r>
                  <a:rPr lang="en-US" dirty="0" err="1"/>
                  <a:t>sehingga</a:t>
                </a:r>
                <a:r>
                  <a:rPr lang="en-US" dirty="0"/>
                  <a:t> Max(|v’|) &lt; 1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95150104-C6FA-49B8-B1F7-D30F256699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88" t="-2241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60935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5787BE2-E4F0-42CC-B5E8-17C0599D8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Transformasi</a:t>
            </a:r>
            <a:r>
              <a:rPr lang="en-US" dirty="0"/>
              <a:t> Data (3)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865E92C-27A7-4869-A93C-332C74FBB8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normalisasi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3DF98803-9257-4ACC-9386-459921C10F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6589" y="2284206"/>
            <a:ext cx="5738357" cy="4359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910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412875"/>
            <a:ext cx="8229600" cy="5111750"/>
          </a:xfrm>
          <a:prstGeom prst="rect">
            <a:avLst/>
          </a:prstGeom>
        </p:spPr>
        <p:txBody>
          <a:bodyPr/>
          <a:lstStyle/>
          <a:p>
            <a:pPr marL="514350" indent="-514350" eaLnBrk="1" hangingPunct="1">
              <a:buFontTx/>
              <a:buAutoNum type="arabicPeriod"/>
            </a:pPr>
            <a:r>
              <a:rPr lang="nn-NO" sz="2400" b="1" dirty="0" smtClean="0"/>
              <a:t>Pengenalan </a:t>
            </a:r>
            <a:r>
              <a:rPr lang="nn-NO" sz="2400" b="1" dirty="0"/>
              <a:t>Data Preparation</a:t>
            </a:r>
          </a:p>
          <a:p>
            <a:pPr marL="514350" indent="-514350" eaLnBrk="1" hangingPunct="1">
              <a:buFontTx/>
              <a:buAutoNum type="arabicPeriod"/>
            </a:pPr>
            <a:r>
              <a:rPr lang="nn-NO" sz="2400" b="1" dirty="0"/>
              <a:t>Tipe Data</a:t>
            </a:r>
          </a:p>
          <a:p>
            <a:pPr marL="514350" indent="-514350" eaLnBrk="1" hangingPunct="1">
              <a:buFontTx/>
              <a:buAutoNum type="arabicPeriod"/>
            </a:pPr>
            <a:r>
              <a:rPr lang="nn-NO" sz="2400" b="1" dirty="0"/>
              <a:t>Outliers</a:t>
            </a:r>
          </a:p>
          <a:p>
            <a:pPr marL="514350" indent="-514350" eaLnBrk="1" hangingPunct="1">
              <a:buFontTx/>
              <a:buAutoNum type="arabicPeriod"/>
            </a:pPr>
            <a:r>
              <a:rPr lang="nn-NO" sz="2400" b="1" dirty="0"/>
              <a:t>Transformasi Data</a:t>
            </a:r>
          </a:p>
          <a:p>
            <a:pPr marL="514350" indent="-514350" eaLnBrk="1" hangingPunct="1">
              <a:buFontTx/>
              <a:buAutoNum type="arabicPeriod"/>
            </a:pPr>
            <a:r>
              <a:rPr lang="nn-NO" sz="2400" b="1" dirty="0"/>
              <a:t>Kekosongan Data</a:t>
            </a:r>
          </a:p>
          <a:p>
            <a:pPr marL="514350" indent="-514350" eaLnBrk="1" hangingPunct="1">
              <a:buFontTx/>
              <a:buAutoNum type="arabicPeriod"/>
            </a:pPr>
            <a:r>
              <a:rPr lang="nn-NO" sz="2400" b="1" dirty="0"/>
              <a:t>Menangani redudansi</a:t>
            </a:r>
          </a:p>
          <a:p>
            <a:pPr marL="514350" indent="-514350" eaLnBrk="1" hangingPunct="1">
              <a:buFontTx/>
              <a:buAutoNum type="arabicPeriod"/>
            </a:pPr>
            <a:r>
              <a:rPr lang="en-US" sz="2400" b="1" dirty="0" err="1" smtClean="0">
                <a:solidFill>
                  <a:srgbClr val="000000"/>
                </a:solidFill>
              </a:rPr>
              <a:t>Tugas</a:t>
            </a:r>
            <a:endParaRPr lang="en-US" sz="2400" b="1" dirty="0" smtClean="0">
              <a:solidFill>
                <a:srgbClr val="000000"/>
              </a:solidFill>
            </a:endParaRPr>
          </a:p>
          <a:p>
            <a:pPr marL="514350" indent="-514350" eaLnBrk="1" hangingPunct="1">
              <a:buFontTx/>
              <a:buAutoNum type="arabicPeriod"/>
            </a:pPr>
            <a:endParaRPr lang="fi-FI" sz="2400" b="1" dirty="0" smtClean="0">
              <a:solidFill>
                <a:srgbClr val="000000"/>
              </a:solidFill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395288" y="83598"/>
            <a:ext cx="8229600" cy="98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id-ID" altLang="en-US" b="1" kern="0" smtClean="0">
                <a:solidFill>
                  <a:schemeClr val="tx1"/>
                </a:solidFill>
              </a:rPr>
              <a:t>Pokok Bahasan</a:t>
            </a:r>
            <a:endParaRPr lang="en-US" altLang="en-US" b="1" kern="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046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AD31150-ED0F-4247-9AE6-6713D25A0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Kekosongan</a:t>
            </a:r>
            <a:r>
              <a:rPr lang="en-US" dirty="0"/>
              <a:t> Data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258E8BA-994F-449C-A8C7-6237A6E79F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selalu</a:t>
            </a:r>
            <a:r>
              <a:rPr lang="en-US" dirty="0"/>
              <a:t> </a:t>
            </a:r>
            <a:r>
              <a:rPr lang="en-US" dirty="0" err="1"/>
              <a:t>tersedia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Contoh</a:t>
            </a:r>
            <a:r>
              <a:rPr lang="en-US" dirty="0"/>
              <a:t>, data </a:t>
            </a:r>
            <a:r>
              <a:rPr lang="en-US" dirty="0" err="1"/>
              <a:t>pelanggan</a:t>
            </a:r>
            <a:r>
              <a:rPr lang="en-US" dirty="0"/>
              <a:t> 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mencantumkan</a:t>
            </a:r>
            <a:r>
              <a:rPr lang="en-US" dirty="0"/>
              <a:t> data </a:t>
            </a:r>
            <a:r>
              <a:rPr lang="en-US" dirty="0" err="1"/>
              <a:t>gaji</a:t>
            </a:r>
            <a:r>
              <a:rPr lang="en-US" dirty="0"/>
              <a:t> </a:t>
            </a:r>
            <a:r>
              <a:rPr lang="en-US" dirty="0" err="1"/>
              <a:t>pelanggan</a:t>
            </a:r>
            <a:r>
              <a:rPr lang="en-US" dirty="0"/>
              <a:t>.</a:t>
            </a:r>
          </a:p>
          <a:p>
            <a:r>
              <a:rPr lang="en-US" dirty="0" err="1"/>
              <a:t>Kekosongan</a:t>
            </a:r>
            <a:r>
              <a:rPr lang="en-US" dirty="0"/>
              <a:t> data bisa </a:t>
            </a:r>
            <a:r>
              <a:rPr lang="en-US" dirty="0" err="1"/>
              <a:t>disebabkan</a:t>
            </a:r>
            <a:r>
              <a:rPr lang="en-US" dirty="0"/>
              <a:t> oleh:</a:t>
            </a:r>
          </a:p>
          <a:p>
            <a:pPr lvl="1"/>
            <a:r>
              <a:rPr lang="en-US" dirty="0" err="1"/>
              <a:t>Kesalahan</a:t>
            </a:r>
            <a:r>
              <a:rPr lang="en-US" dirty="0"/>
              <a:t> </a:t>
            </a:r>
            <a:r>
              <a:rPr lang="en-US" dirty="0" err="1"/>
              <a:t>alat</a:t>
            </a:r>
            <a:endParaRPr lang="en-US" dirty="0"/>
          </a:p>
          <a:p>
            <a:pPr lvl="1"/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konsisten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data yang lain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terhapus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proses </a:t>
            </a:r>
            <a:r>
              <a:rPr lang="en-US" dirty="0" err="1"/>
              <a:t>penyimpanan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Data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dimasukkan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salah </a:t>
            </a:r>
            <a:r>
              <a:rPr lang="en-US" dirty="0" err="1"/>
              <a:t>pemahaman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Beberapa</a:t>
            </a:r>
            <a:r>
              <a:rPr lang="en-US" dirty="0"/>
              <a:t> data </a:t>
            </a:r>
            <a:r>
              <a:rPr lang="en-US" dirty="0" err="1"/>
              <a:t>dianggap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penting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proses </a:t>
            </a:r>
            <a:r>
              <a:rPr lang="en-US" dirty="0" err="1"/>
              <a:t>pemasukan</a:t>
            </a:r>
            <a:r>
              <a:rPr lang="en-US" dirty="0"/>
              <a:t> data.</a:t>
            </a:r>
          </a:p>
          <a:p>
            <a:pPr lvl="1"/>
            <a:r>
              <a:rPr lang="en-US" dirty="0" err="1"/>
              <a:t>Terjadi</a:t>
            </a:r>
            <a:r>
              <a:rPr lang="en-US" dirty="0"/>
              <a:t> </a:t>
            </a:r>
            <a:r>
              <a:rPr lang="en-US" dirty="0" err="1"/>
              <a:t>perubahan</a:t>
            </a:r>
            <a:r>
              <a:rPr lang="en-US" dirty="0"/>
              <a:t> pada data.</a:t>
            </a:r>
          </a:p>
        </p:txBody>
      </p:sp>
    </p:spTree>
    <p:extLst>
      <p:ext uri="{BB962C8B-B14F-4D97-AF65-F5344CB8AC3E}">
        <p14:creationId xmlns:p14="http://schemas.microsoft.com/office/powerpoint/2010/main" val="19338165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9A03ABA-8E0C-47CC-B6E8-B09A4D33D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Kekosongan</a:t>
            </a:r>
            <a:r>
              <a:rPr lang="en-US" dirty="0"/>
              <a:t> Data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37BFB96-7FF7-46C9-9D86-B7723F4AFA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Kekosongan</a:t>
            </a:r>
            <a:r>
              <a:rPr lang="en-US" dirty="0"/>
              <a:t> data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diantisipasi</a:t>
            </a:r>
            <a:r>
              <a:rPr lang="en-US" dirty="0"/>
              <a:t>.</a:t>
            </a:r>
          </a:p>
          <a:p>
            <a:r>
              <a:rPr lang="en-US" dirty="0" err="1"/>
              <a:t>Bagi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big data, </a:t>
            </a:r>
            <a:r>
              <a:rPr lang="en-US" dirty="0" err="1"/>
              <a:t>ada</a:t>
            </a:r>
            <a:r>
              <a:rPr lang="en-US" dirty="0"/>
              <a:t> yang </a:t>
            </a:r>
            <a:r>
              <a:rPr lang="en-US" dirty="0" err="1"/>
              <a:t>mengabaikan</a:t>
            </a:r>
            <a:r>
              <a:rPr lang="en-US" dirty="0"/>
              <a:t> </a:t>
            </a:r>
            <a:r>
              <a:rPr lang="en-US" dirty="0" err="1"/>
              <a:t>kekosongan</a:t>
            </a:r>
            <a:r>
              <a:rPr lang="en-US" dirty="0"/>
              <a:t> data, </a:t>
            </a:r>
            <a:r>
              <a:rPr lang="en-US" dirty="0" err="1"/>
              <a:t>ada</a:t>
            </a:r>
            <a:r>
              <a:rPr lang="en-US" dirty="0"/>
              <a:t> juga yang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smtClean="0"/>
              <a:t>metric</a:t>
            </a:r>
            <a:r>
              <a:rPr lang="id-ID" dirty="0" smtClean="0"/>
              <a:t> atau kuantitatif</a:t>
            </a:r>
            <a:r>
              <a:rPr lang="en-US" dirty="0" smtClean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mengganti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data yang </a:t>
            </a:r>
            <a:r>
              <a:rPr lang="en-US" dirty="0" err="1"/>
              <a:t>kosong</a:t>
            </a:r>
            <a:r>
              <a:rPr lang="en-US" dirty="0"/>
              <a:t>.</a:t>
            </a:r>
          </a:p>
          <a:p>
            <a:r>
              <a:rPr lang="en-US" dirty="0"/>
              <a:t>Di lain </a:t>
            </a:r>
            <a:r>
              <a:rPr lang="en-US" dirty="0" err="1"/>
              <a:t>pihak</a:t>
            </a:r>
            <a:r>
              <a:rPr lang="en-US" dirty="0"/>
              <a:t>, </a:t>
            </a:r>
            <a:r>
              <a:rPr lang="en-US" dirty="0" err="1"/>
              <a:t>kekosongan</a:t>
            </a:r>
            <a:r>
              <a:rPr lang="en-US" dirty="0"/>
              <a:t> data bisa </a:t>
            </a:r>
            <a:r>
              <a:rPr lang="en-US" dirty="0" err="1"/>
              <a:t>memberi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tertentu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Contohnya</a:t>
            </a:r>
            <a:r>
              <a:rPr lang="en-US" dirty="0"/>
              <a:t> </a:t>
            </a:r>
            <a:r>
              <a:rPr lang="en-US" dirty="0" err="1"/>
              <a:t>kekosongan</a:t>
            </a:r>
            <a:r>
              <a:rPr lang="en-US" dirty="0"/>
              <a:t> data pada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kartu</a:t>
            </a:r>
            <a:r>
              <a:rPr lang="en-US" dirty="0"/>
              <a:t> </a:t>
            </a:r>
            <a:r>
              <a:rPr lang="en-US" dirty="0" err="1"/>
              <a:t>kredit</a:t>
            </a:r>
            <a:r>
              <a:rPr lang="en-US" dirty="0"/>
              <a:t> </a:t>
            </a:r>
            <a:r>
              <a:rPr lang="en-US" dirty="0" err="1"/>
              <a:t>memberi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bagian</a:t>
            </a:r>
            <a:r>
              <a:rPr lang="en-US" dirty="0"/>
              <a:t> mana </a:t>
            </a:r>
            <a:r>
              <a:rPr lang="en-US" dirty="0" err="1"/>
              <a:t>saja</a:t>
            </a:r>
            <a:r>
              <a:rPr lang="en-US" dirty="0"/>
              <a:t> yang </a:t>
            </a:r>
            <a:r>
              <a:rPr lang="en-US" dirty="0" err="1"/>
              <a:t>belum</a:t>
            </a:r>
            <a:r>
              <a:rPr lang="en-US" dirty="0"/>
              <a:t> </a:t>
            </a:r>
            <a:r>
              <a:rPr lang="en-US" dirty="0" err="1"/>
              <a:t>dilengkapi</a:t>
            </a:r>
            <a:r>
              <a:rPr lang="en-US" dirty="0"/>
              <a:t> oleh </a:t>
            </a:r>
            <a:r>
              <a:rPr lang="en-US" dirty="0" err="1"/>
              <a:t>pengaju</a:t>
            </a:r>
            <a:r>
              <a:rPr lang="en-US" dirty="0"/>
              <a:t> </a:t>
            </a:r>
            <a:r>
              <a:rPr lang="en-US" dirty="0" err="1"/>
              <a:t>kartu</a:t>
            </a:r>
            <a:r>
              <a:rPr lang="en-US" dirty="0"/>
              <a:t> </a:t>
            </a:r>
            <a:r>
              <a:rPr lang="en-US" dirty="0" err="1"/>
              <a:t>kredit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567305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A7E9295-58B0-4766-8332-A3CBA5BAA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Kekosongan</a:t>
            </a:r>
            <a:r>
              <a:rPr lang="en-US" dirty="0"/>
              <a:t> Data (3)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9A37DDC-FFA8-4C21-B102-32CA20424A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Cara </a:t>
            </a:r>
            <a:r>
              <a:rPr lang="en-US" dirty="0" err="1"/>
              <a:t>menangani</a:t>
            </a:r>
            <a:r>
              <a:rPr lang="en-US" dirty="0"/>
              <a:t> </a:t>
            </a:r>
            <a:r>
              <a:rPr lang="en-US" dirty="0" err="1"/>
              <a:t>kekosongan</a:t>
            </a:r>
            <a:r>
              <a:rPr lang="en-US" dirty="0"/>
              <a:t> data:</a:t>
            </a:r>
          </a:p>
          <a:p>
            <a:pPr lvl="1"/>
            <a:r>
              <a:rPr lang="en-US" dirty="0" err="1"/>
              <a:t>Mengabaikan</a:t>
            </a:r>
            <a:r>
              <a:rPr lang="en-US" dirty="0"/>
              <a:t> data yang </a:t>
            </a:r>
            <a:r>
              <a:rPr lang="en-US" dirty="0" err="1"/>
              <a:t>kosong</a:t>
            </a:r>
            <a:endParaRPr lang="en-US" dirty="0"/>
          </a:p>
          <a:p>
            <a:pPr lvl="2"/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efektif</a:t>
            </a:r>
            <a:r>
              <a:rPr lang="en-US" dirty="0"/>
              <a:t> di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persentase</a:t>
            </a:r>
            <a:r>
              <a:rPr lang="en-US" dirty="0"/>
              <a:t> data yang </a:t>
            </a:r>
            <a:r>
              <a:rPr lang="en-US" dirty="0" err="1"/>
              <a:t>hilang</a:t>
            </a:r>
            <a:r>
              <a:rPr lang="en-US" dirty="0"/>
              <a:t> pada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atribut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variasi</a:t>
            </a:r>
            <a:r>
              <a:rPr lang="en-US" dirty="0"/>
              <a:t> yang </a:t>
            </a:r>
            <a:r>
              <a:rPr lang="en-US" dirty="0" err="1"/>
              <a:t>besar</a:t>
            </a:r>
            <a:r>
              <a:rPr lang="en-US" dirty="0"/>
              <a:t> </a:t>
            </a:r>
            <a:r>
              <a:rPr lang="en-US" dirty="0" err="1"/>
              <a:t>sehingga</a:t>
            </a:r>
            <a:r>
              <a:rPr lang="en-US" dirty="0"/>
              <a:t> bisa </a:t>
            </a:r>
            <a:r>
              <a:rPr lang="en-US" dirty="0" err="1"/>
              <a:t>mengarah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</a:t>
            </a:r>
            <a:r>
              <a:rPr lang="en-US" dirty="0" err="1"/>
              <a:t>ketidakcukupan</a:t>
            </a:r>
            <a:r>
              <a:rPr lang="en-US" dirty="0"/>
              <a:t> data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pengambilan</a:t>
            </a:r>
            <a:r>
              <a:rPr lang="en-US" dirty="0"/>
              <a:t> </a:t>
            </a:r>
            <a:r>
              <a:rPr lang="en-US" dirty="0" err="1"/>
              <a:t>sampel</a:t>
            </a:r>
            <a:r>
              <a:rPr lang="en-US" dirty="0"/>
              <a:t> yang bias.</a:t>
            </a:r>
          </a:p>
          <a:p>
            <a:pPr lvl="1"/>
            <a:r>
              <a:rPr lang="en-US" dirty="0" err="1"/>
              <a:t>Mengabaikan</a:t>
            </a:r>
            <a:r>
              <a:rPr lang="en-US" dirty="0"/>
              <a:t> </a:t>
            </a:r>
            <a:r>
              <a:rPr lang="en-US" dirty="0" err="1"/>
              <a:t>atribut</a:t>
            </a:r>
            <a:r>
              <a:rPr lang="en-US" dirty="0"/>
              <a:t> yang </a:t>
            </a:r>
            <a:r>
              <a:rPr lang="en-US" dirty="0" err="1"/>
              <a:t>mengandung</a:t>
            </a:r>
            <a:r>
              <a:rPr lang="en-US" dirty="0"/>
              <a:t> data </a:t>
            </a:r>
            <a:r>
              <a:rPr lang="en-US" dirty="0" err="1"/>
              <a:t>kosong</a:t>
            </a:r>
            <a:endParaRPr lang="en-US" dirty="0"/>
          </a:p>
          <a:p>
            <a:pPr lvl="2"/>
            <a:r>
              <a:rPr lang="en-US" dirty="0" err="1"/>
              <a:t>Atribut</a:t>
            </a:r>
            <a:r>
              <a:rPr lang="en-US" dirty="0"/>
              <a:t> yang </a:t>
            </a:r>
            <a:r>
              <a:rPr lang="en-US" dirty="0" err="1"/>
              <a:t>memiliki</a:t>
            </a:r>
            <a:r>
              <a:rPr lang="en-US" dirty="0"/>
              <a:t> data </a:t>
            </a:r>
            <a:r>
              <a:rPr lang="en-US" dirty="0" err="1"/>
              <a:t>kosong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sekali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big data.</a:t>
            </a:r>
          </a:p>
          <a:p>
            <a:pPr lvl="2"/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diantisipasi</a:t>
            </a:r>
            <a:r>
              <a:rPr lang="en-US" dirty="0"/>
              <a:t> </a:t>
            </a:r>
            <a:r>
              <a:rPr lang="en-US" dirty="0" err="1"/>
              <a:t>kalau</a:t>
            </a:r>
            <a:r>
              <a:rPr lang="en-US" dirty="0"/>
              <a:t> </a:t>
            </a:r>
            <a:r>
              <a:rPr lang="en-US" dirty="0" err="1"/>
              <a:t>ternyata</a:t>
            </a:r>
            <a:r>
              <a:rPr lang="en-US" dirty="0"/>
              <a:t> </a:t>
            </a:r>
            <a:r>
              <a:rPr lang="en-US" dirty="0" err="1"/>
              <a:t>atribut</a:t>
            </a:r>
            <a:r>
              <a:rPr lang="en-US" dirty="0"/>
              <a:t> yang </a:t>
            </a:r>
            <a:r>
              <a:rPr lang="en-US" dirty="0" err="1"/>
              <a:t>mengandung</a:t>
            </a:r>
            <a:r>
              <a:rPr lang="en-US" dirty="0"/>
              <a:t> data </a:t>
            </a:r>
            <a:r>
              <a:rPr lang="en-US" dirty="0" err="1"/>
              <a:t>kosong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atribut</a:t>
            </a:r>
            <a:r>
              <a:rPr lang="en-US" dirty="0"/>
              <a:t> yang </a:t>
            </a:r>
            <a:r>
              <a:rPr lang="en-US" dirty="0" err="1"/>
              <a:t>penting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Mengisi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manual data yang </a:t>
            </a:r>
            <a:r>
              <a:rPr lang="en-US" dirty="0" err="1"/>
              <a:t>kosong</a:t>
            </a:r>
            <a:endParaRPr lang="en-US" dirty="0"/>
          </a:p>
          <a:p>
            <a:pPr lvl="2"/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layak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bila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data yang </a:t>
            </a:r>
            <a:r>
              <a:rPr lang="en-US" dirty="0" err="1"/>
              <a:t>kosong</a:t>
            </a:r>
            <a:r>
              <a:rPr lang="en-US" dirty="0"/>
              <a:t> </a:t>
            </a:r>
            <a:r>
              <a:rPr lang="en-US" dirty="0" err="1"/>
              <a:t>cukup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760569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B4B74BD-9AB1-412C-96AF-EEF27F81F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Kekosongan</a:t>
            </a:r>
            <a:r>
              <a:rPr lang="en-US" dirty="0"/>
              <a:t> Data (4)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AC85A50-A6F7-4546-9117-FC5E9CB6D7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konstanta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mengisi</a:t>
            </a:r>
            <a:r>
              <a:rPr lang="en-US" dirty="0"/>
              <a:t> data </a:t>
            </a:r>
            <a:r>
              <a:rPr lang="en-US" dirty="0" err="1"/>
              <a:t>kosong</a:t>
            </a:r>
            <a:endParaRPr lang="en-US" dirty="0"/>
          </a:p>
          <a:p>
            <a:pPr lvl="1"/>
            <a:r>
              <a:rPr lang="en-US" dirty="0" err="1"/>
              <a:t>Contohnya</a:t>
            </a:r>
            <a:r>
              <a:rPr lang="en-US" dirty="0"/>
              <a:t> </a:t>
            </a:r>
            <a:r>
              <a:rPr lang="en-US" dirty="0" err="1"/>
              <a:t>konstanta</a:t>
            </a:r>
            <a:r>
              <a:rPr lang="en-US" dirty="0"/>
              <a:t> “unknown”</a:t>
            </a:r>
          </a:p>
          <a:p>
            <a:pPr lvl="1"/>
            <a:r>
              <a:rPr lang="en-US" dirty="0"/>
              <a:t>Cara ini bisa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kategori</a:t>
            </a:r>
            <a:r>
              <a:rPr lang="en-US" dirty="0"/>
              <a:t> data yang </a:t>
            </a:r>
            <a:r>
              <a:rPr lang="en-US" dirty="0" err="1"/>
              <a:t>baru</a:t>
            </a:r>
            <a:r>
              <a:rPr lang="en-US" dirty="0"/>
              <a:t>.</a:t>
            </a:r>
          </a:p>
          <a:p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tengah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atribut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mengisi</a:t>
            </a:r>
            <a:r>
              <a:rPr lang="en-US" dirty="0"/>
              <a:t> data </a:t>
            </a:r>
            <a:r>
              <a:rPr lang="en-US" dirty="0" err="1"/>
              <a:t>kosong</a:t>
            </a:r>
            <a:endParaRPr lang="en-US" dirty="0"/>
          </a:p>
          <a:p>
            <a:pPr lvl="1"/>
            <a:r>
              <a:rPr lang="en-US" dirty="0"/>
              <a:t>Cara ini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efek</a:t>
            </a:r>
            <a:r>
              <a:rPr lang="en-US" dirty="0"/>
              <a:t> </a:t>
            </a:r>
            <a:r>
              <a:rPr lang="en-US" dirty="0" err="1"/>
              <a:t>negatif</a:t>
            </a:r>
            <a:r>
              <a:rPr lang="en-US" dirty="0"/>
              <a:t> yang minimum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rata-rata </a:t>
            </a:r>
            <a:r>
              <a:rPr lang="en-US" dirty="0" err="1"/>
              <a:t>keseluruhan</a:t>
            </a:r>
            <a:r>
              <a:rPr lang="en-US" dirty="0"/>
              <a:t> data yang </a:t>
            </a:r>
            <a:r>
              <a:rPr lang="en-US" dirty="0" err="1"/>
              <a:t>ada</a:t>
            </a:r>
            <a:r>
              <a:rPr lang="en-US" dirty="0"/>
              <a:t>.</a:t>
            </a:r>
          </a:p>
          <a:p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tengah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sampel</a:t>
            </a:r>
            <a:r>
              <a:rPr lang="en-US" dirty="0"/>
              <a:t> data yang </a:t>
            </a:r>
            <a:r>
              <a:rPr lang="en-US" dirty="0" err="1"/>
              <a:t>berada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kelas data</a:t>
            </a:r>
          </a:p>
        </p:txBody>
      </p:sp>
    </p:spTree>
    <p:extLst>
      <p:ext uri="{BB962C8B-B14F-4D97-AF65-F5344CB8AC3E}">
        <p14:creationId xmlns:p14="http://schemas.microsoft.com/office/powerpoint/2010/main" val="28303667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3561BF6-EF31-4C0A-A7F5-064B5B9CB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Kekosongan</a:t>
            </a:r>
            <a:r>
              <a:rPr lang="en-US" dirty="0"/>
              <a:t> Data (5)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20C2DB9-592D-46BD-A046-C6783BAB35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905750" cy="4351338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i="1" dirty="0"/>
              <a:t>most probable value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mengisi</a:t>
            </a:r>
            <a:r>
              <a:rPr lang="en-US" dirty="0"/>
              <a:t> </a:t>
            </a:r>
            <a:r>
              <a:rPr lang="en-US" dirty="0" err="1"/>
              <a:t>kekosongan</a:t>
            </a:r>
            <a:r>
              <a:rPr lang="en-US" dirty="0"/>
              <a:t> data.</a:t>
            </a:r>
          </a:p>
          <a:p>
            <a:pPr lvl="1" algn="just"/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teknik</a:t>
            </a:r>
            <a:r>
              <a:rPr lang="en-US" dirty="0"/>
              <a:t> </a:t>
            </a:r>
            <a:r>
              <a:rPr lang="en-US" i="1" dirty="0"/>
              <a:t>inference-based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formula Bayesian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i="1" dirty="0"/>
              <a:t>decision tree</a:t>
            </a:r>
            <a:endParaRPr lang="en-US" dirty="0"/>
          </a:p>
          <a:p>
            <a:pPr lvl="1" algn="just"/>
            <a:r>
              <a:rPr lang="en-US" dirty="0" err="1"/>
              <a:t>Identifikasi</a:t>
            </a:r>
            <a:r>
              <a:rPr lang="en-US" dirty="0"/>
              <a:t> </a:t>
            </a:r>
            <a:r>
              <a:rPr lang="en-US" dirty="0" err="1"/>
              <a:t>hubungan</a:t>
            </a:r>
            <a:r>
              <a:rPr lang="en-US" dirty="0"/>
              <a:t> </a:t>
            </a:r>
            <a:r>
              <a:rPr lang="en-US" dirty="0" err="1"/>
              <a:t>diantara</a:t>
            </a:r>
            <a:r>
              <a:rPr lang="en-US" dirty="0"/>
              <a:t> </a:t>
            </a:r>
            <a:r>
              <a:rPr lang="en-US" dirty="0" err="1"/>
              <a:t>variabel</a:t>
            </a:r>
            <a:endParaRPr lang="en-US" dirty="0"/>
          </a:p>
          <a:p>
            <a:pPr lvl="2" algn="just"/>
            <a:r>
              <a:rPr lang="en-US" dirty="0"/>
              <a:t>Teknik Linear regression, multiple linear regression, dan nonlinear regression.</a:t>
            </a:r>
          </a:p>
          <a:p>
            <a:pPr lvl="1" algn="just"/>
            <a:r>
              <a:rPr lang="en-US" dirty="0"/>
              <a:t>Teknik </a:t>
            </a:r>
            <a:r>
              <a:rPr lang="en-US" dirty="0" err="1"/>
              <a:t>estimasi</a:t>
            </a:r>
            <a:r>
              <a:rPr lang="en-US" dirty="0"/>
              <a:t> Nearest-</a:t>
            </a:r>
            <a:r>
              <a:rPr lang="en-US" dirty="0" err="1"/>
              <a:t>Neighbour</a:t>
            </a:r>
            <a:endParaRPr lang="en-US" dirty="0"/>
          </a:p>
          <a:p>
            <a:pPr lvl="2" algn="just"/>
            <a:r>
              <a:rPr lang="en-US" dirty="0"/>
              <a:t>Cari </a:t>
            </a:r>
            <a:r>
              <a:rPr lang="en-US" i="1" dirty="0"/>
              <a:t>k-nearest neighbor</a:t>
            </a:r>
            <a:r>
              <a:rPr lang="en-US" dirty="0"/>
              <a:t> </a:t>
            </a:r>
            <a:r>
              <a:rPr lang="en-US" dirty="0" err="1"/>
              <a:t>hingga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tertentu</a:t>
            </a:r>
            <a:r>
              <a:rPr lang="en-US" dirty="0"/>
              <a:t> dan </a:t>
            </a:r>
            <a:r>
              <a:rPr lang="en-US" dirty="0" err="1"/>
              <a:t>isi</a:t>
            </a:r>
            <a:r>
              <a:rPr lang="en-US" dirty="0"/>
              <a:t> data </a:t>
            </a:r>
            <a:r>
              <a:rPr lang="en-US" dirty="0" err="1"/>
              <a:t>kosong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yang paling </a:t>
            </a:r>
            <a:r>
              <a:rPr lang="en-US" dirty="0" err="1"/>
              <a:t>sering</a:t>
            </a:r>
            <a:r>
              <a:rPr lang="en-US" dirty="0"/>
              <a:t> </a:t>
            </a:r>
            <a:r>
              <a:rPr lang="en-US" dirty="0" err="1"/>
              <a:t>muncul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rata-rata.</a:t>
            </a:r>
          </a:p>
          <a:p>
            <a:pPr lvl="2" algn="just"/>
            <a:r>
              <a:rPr lang="en-US" dirty="0" err="1"/>
              <a:t>Mencari</a:t>
            </a:r>
            <a:r>
              <a:rPr lang="en-US" dirty="0"/>
              <a:t> </a:t>
            </a:r>
            <a:r>
              <a:rPr lang="en-US" i="1" dirty="0"/>
              <a:t>k-nearest neighbor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big data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memakan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yang lama.</a:t>
            </a:r>
          </a:p>
        </p:txBody>
      </p:sp>
    </p:spTree>
    <p:extLst>
      <p:ext uri="{BB962C8B-B14F-4D97-AF65-F5344CB8AC3E}">
        <p14:creationId xmlns:p14="http://schemas.microsoft.com/office/powerpoint/2010/main" val="4689607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2648EF7-1029-421C-8877-714D5CEDC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Kekosongan</a:t>
            </a:r>
            <a:r>
              <a:rPr lang="en-US" dirty="0"/>
              <a:t> Data (6)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268A728-805E-41EF-B761-75293622D0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Langkah-langkah</a:t>
            </a:r>
            <a:r>
              <a:rPr lang="en-US" dirty="0"/>
              <a:t> </a:t>
            </a:r>
            <a:r>
              <a:rPr lang="en-US" dirty="0" err="1"/>
              <a:t>menangani</a:t>
            </a:r>
            <a:r>
              <a:rPr lang="en-US" dirty="0"/>
              <a:t> </a:t>
            </a:r>
            <a:r>
              <a:rPr lang="en-US" dirty="0" err="1"/>
              <a:t>kekosongan</a:t>
            </a:r>
            <a:r>
              <a:rPr lang="en-US" dirty="0"/>
              <a:t> data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memperhatikan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Hindari</a:t>
            </a:r>
            <a:r>
              <a:rPr lang="en-US" dirty="0"/>
              <a:t> </a:t>
            </a:r>
            <a:r>
              <a:rPr lang="en-US" dirty="0" err="1"/>
              <a:t>pengisian</a:t>
            </a:r>
            <a:r>
              <a:rPr lang="en-US" dirty="0"/>
              <a:t> data </a:t>
            </a:r>
            <a:r>
              <a:rPr lang="en-US" dirty="0" err="1"/>
              <a:t>kosong</a:t>
            </a:r>
            <a:r>
              <a:rPr lang="en-US" dirty="0"/>
              <a:t> yang </a:t>
            </a:r>
            <a:r>
              <a:rPr lang="en-US" dirty="0" err="1"/>
              <a:t>menyebabkan</a:t>
            </a:r>
            <a:r>
              <a:rPr lang="en-US" dirty="0"/>
              <a:t> </a:t>
            </a:r>
            <a:r>
              <a:rPr lang="en-US" dirty="0" err="1"/>
              <a:t>penambahan</a:t>
            </a:r>
            <a:r>
              <a:rPr lang="en-US" dirty="0"/>
              <a:t> bias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distorsi</a:t>
            </a:r>
            <a:r>
              <a:rPr lang="en-US" dirty="0"/>
              <a:t> </a:t>
            </a:r>
            <a:r>
              <a:rPr lang="en-US" dirty="0" err="1"/>
              <a:t>bagi</a:t>
            </a:r>
            <a:r>
              <a:rPr lang="en-US" dirty="0"/>
              <a:t> data yang sudah </a:t>
            </a:r>
            <a:r>
              <a:rPr lang="en-US" dirty="0" err="1"/>
              <a:t>ada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30357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E181504-460C-48FB-BC0E-0EBB121F9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Redudansi</a:t>
            </a:r>
            <a:r>
              <a:rPr lang="en-US" dirty="0"/>
              <a:t>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17C4C89-A4D3-4889-839A-3A616A8BB6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Redudansi</a:t>
            </a:r>
            <a:r>
              <a:rPr lang="en-US" dirty="0"/>
              <a:t> data bisa </a:t>
            </a:r>
            <a:r>
              <a:rPr lang="en-US" dirty="0" err="1"/>
              <a:t>terjadi</a:t>
            </a:r>
            <a:r>
              <a:rPr lang="en-US" dirty="0"/>
              <a:t> di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 smtClean="0"/>
              <a:t>integras</a:t>
            </a:r>
            <a:r>
              <a:rPr lang="id-ID" dirty="0" smtClean="0"/>
              <a:t>i</a:t>
            </a:r>
            <a:r>
              <a:rPr lang="en-US" dirty="0" smtClean="0"/>
              <a:t> </a:t>
            </a:r>
            <a:r>
              <a:rPr lang="en-US" dirty="0"/>
              <a:t>database</a:t>
            </a:r>
          </a:p>
          <a:p>
            <a:pPr lvl="1"/>
            <a:r>
              <a:rPr lang="en-US" dirty="0" err="1"/>
              <a:t>Attribut</a:t>
            </a:r>
            <a:r>
              <a:rPr lang="en-US" dirty="0"/>
              <a:t> yang </a:t>
            </a:r>
            <a:r>
              <a:rPr lang="en-US" dirty="0" err="1"/>
              <a:t>sama</a:t>
            </a:r>
            <a:r>
              <a:rPr lang="en-US" dirty="0"/>
              <a:t> bisa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yang </a:t>
            </a:r>
            <a:r>
              <a:rPr lang="en-US" dirty="0" err="1"/>
              <a:t>berbeda</a:t>
            </a:r>
            <a:r>
              <a:rPr lang="en-US" dirty="0"/>
              <a:t> di database yang </a:t>
            </a:r>
            <a:r>
              <a:rPr lang="en-US" dirty="0" err="1"/>
              <a:t>berbeda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Satu </a:t>
            </a:r>
            <a:r>
              <a:rPr lang="en-US" dirty="0" err="1"/>
              <a:t>atribut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atribut</a:t>
            </a:r>
            <a:r>
              <a:rPr lang="en-US" dirty="0"/>
              <a:t> yang </a:t>
            </a:r>
            <a:r>
              <a:rPr lang="en-US" dirty="0" err="1"/>
              <a:t>didapat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komputasi</a:t>
            </a:r>
            <a:r>
              <a:rPr lang="en-US" dirty="0"/>
              <a:t> </a:t>
            </a:r>
            <a:r>
              <a:rPr lang="en-US" dirty="0" err="1"/>
              <a:t>atribut</a:t>
            </a:r>
            <a:r>
              <a:rPr lang="en-US" dirty="0"/>
              <a:t> yang lain. </a:t>
            </a:r>
            <a:r>
              <a:rPr lang="en-US" dirty="0" err="1"/>
              <a:t>Contohnya</a:t>
            </a:r>
            <a:r>
              <a:rPr lang="en-US" dirty="0"/>
              <a:t>: </a:t>
            </a:r>
            <a:r>
              <a:rPr lang="en-US" dirty="0" err="1"/>
              <a:t>perhitungan</a:t>
            </a:r>
            <a:r>
              <a:rPr lang="en-US" dirty="0"/>
              <a:t> </a:t>
            </a:r>
            <a:r>
              <a:rPr lang="en-US" dirty="0" err="1"/>
              <a:t>gaji</a:t>
            </a:r>
            <a:r>
              <a:rPr lang="en-US" dirty="0"/>
              <a:t> </a:t>
            </a:r>
            <a:r>
              <a:rPr lang="en-US" dirty="0" err="1"/>
              <a:t>bulanan</a:t>
            </a:r>
            <a:r>
              <a:rPr lang="en-US" dirty="0"/>
              <a:t>.</a:t>
            </a:r>
          </a:p>
          <a:p>
            <a:r>
              <a:rPr lang="en-US" dirty="0" err="1"/>
              <a:t>Redudansi</a:t>
            </a:r>
            <a:r>
              <a:rPr lang="en-US" dirty="0"/>
              <a:t> data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atribut</a:t>
            </a:r>
            <a:r>
              <a:rPr lang="en-US" dirty="0"/>
              <a:t> numeric bisa </a:t>
            </a:r>
            <a:r>
              <a:rPr lang="en-US" dirty="0" err="1"/>
              <a:t>dideteksi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analisis</a:t>
            </a:r>
            <a:r>
              <a:rPr lang="en-US" dirty="0"/>
              <a:t> </a:t>
            </a:r>
            <a:r>
              <a:rPr lang="en-US" dirty="0" err="1"/>
              <a:t>korelasi</a:t>
            </a:r>
            <a:r>
              <a:rPr lang="en-US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7B095D49-8A11-4275-AB43-D178689699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8713" y="5238727"/>
            <a:ext cx="4525982" cy="1073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243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16DE8D4-37E5-47F5-AF92-6F4EDF2CB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2800" dirty="0"/>
              <a:t>Latihan langsung di Kelas </a:t>
            </a:r>
            <a:r>
              <a:rPr lang="id-ID" sz="2800" dirty="0" smtClean="0"/>
              <a:t>Ke-1 </a:t>
            </a:r>
            <a:r>
              <a:rPr lang="id-ID" sz="2800" dirty="0"/>
              <a:t>&amp; Pembahasan</a:t>
            </a:r>
            <a:br>
              <a:rPr lang="id-ID" sz="2800" dirty="0"/>
            </a:br>
            <a:r>
              <a:rPr lang="id-ID" sz="2800" dirty="0"/>
              <a:t>Link kode </a:t>
            </a:r>
            <a:r>
              <a:rPr lang="id-ID" sz="2800" dirty="0" smtClean="0"/>
              <a:t>“http</a:t>
            </a:r>
            <a:r>
              <a:rPr lang="id-ID" sz="2800" dirty="0"/>
              <a:t>://</a:t>
            </a:r>
            <a:r>
              <a:rPr lang="id-ID" sz="2800" dirty="0" smtClean="0"/>
              <a:t>bit.ly/2Z3CRzZ”, Bagian Ke-1</a:t>
            </a:r>
            <a:endParaRPr lang="en-US" sz="280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="" xmlns:a16="http://schemas.microsoft.com/office/drawing/2014/main" id="{AE9BE7FF-2B85-490F-8858-14800C0211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750" y="2216063"/>
            <a:ext cx="2285094" cy="48815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/>
              <a:t>Lab-</a:t>
            </a:r>
            <a:r>
              <a:rPr lang="en-US" dirty="0" err="1" smtClean="0"/>
              <a:t>Sesi</a:t>
            </a:r>
            <a:r>
              <a:rPr lang="id-ID" dirty="0" smtClean="0"/>
              <a:t>15</a:t>
            </a:r>
            <a:r>
              <a:rPr lang="en-US" dirty="0" smtClean="0"/>
              <a:t>-1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628650" y="1539120"/>
            <a:ext cx="828675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1600" i="1" dirty="0">
                <a:solidFill>
                  <a:prstClr val="black"/>
                </a:solidFill>
              </a:rPr>
              <a:t>Silahkan dicoba dijalankan dengan </a:t>
            </a:r>
            <a:r>
              <a:rPr lang="id-ID" sz="1600" i="1" dirty="0" smtClean="0">
                <a:solidFill>
                  <a:prstClr val="black"/>
                </a:solidFill>
              </a:rPr>
              <a:t>Jupyter notebook yang Anda buat sebelumnya di Ubuntu 16.04 atau dengan SageMaker notebook (JupyterLab) yang baru Anda buat hari ini.</a:t>
            </a:r>
            <a:endParaRPr lang="id-ID" sz="1600" i="1" dirty="0">
              <a:solidFill>
                <a:prstClr val="black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6032" t="23983" r="17204"/>
          <a:stretch/>
        </p:blipFill>
        <p:spPr>
          <a:xfrm>
            <a:off x="627743" y="2743200"/>
            <a:ext cx="4782455" cy="294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803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669F36C-10F6-4C0B-B1BD-FFA222147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/>
              <a:t>Latihan</a:t>
            </a:r>
            <a:r>
              <a:rPr lang="en-US" sz="3200" dirty="0"/>
              <a:t> </a:t>
            </a:r>
            <a:r>
              <a:rPr lang="en-US" sz="3200" dirty="0" err="1"/>
              <a:t>langsung</a:t>
            </a:r>
            <a:r>
              <a:rPr lang="en-US" sz="3200" dirty="0"/>
              <a:t> di </a:t>
            </a:r>
            <a:r>
              <a:rPr lang="en-US" sz="3200" dirty="0" err="1"/>
              <a:t>Kelas</a:t>
            </a:r>
            <a:r>
              <a:rPr lang="en-US" sz="3200" dirty="0"/>
              <a:t> </a:t>
            </a:r>
            <a:r>
              <a:rPr lang="en-US" sz="3200" dirty="0" err="1" smtClean="0"/>
              <a:t>Ke</a:t>
            </a:r>
            <a:r>
              <a:rPr lang="en-US" sz="3200" dirty="0" smtClean="0"/>
              <a:t>-</a:t>
            </a:r>
            <a:r>
              <a:rPr lang="id-ID" sz="3200" dirty="0" smtClean="0"/>
              <a:t>1, Bagian Ke-2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258E5A5-A61D-45DE-ABCB-AB7CC5F3EDC1}"/>
              </a:ext>
            </a:extLst>
          </p:cNvPr>
          <p:cNvSpPr txBox="1">
            <a:spLocks/>
          </p:cNvSpPr>
          <p:nvPr/>
        </p:nvSpPr>
        <p:spPr>
          <a:xfrm>
            <a:off x="455040" y="1580260"/>
            <a:ext cx="8233919" cy="443954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id-ID" sz="1400" dirty="0" smtClean="0"/>
              <a:t>Ide </a:t>
            </a:r>
            <a:r>
              <a:rPr lang="id-ID" sz="1400" dirty="0"/>
              <a:t>study </a:t>
            </a:r>
            <a:r>
              <a:rPr lang="id-ID" sz="1400" dirty="0" smtClean="0"/>
              <a:t>kasus: Buat project tentang “Ketanggapan </a:t>
            </a:r>
            <a:r>
              <a:rPr lang="id-ID" sz="1400" dirty="0"/>
              <a:t>pada Penanggulangan Bencana Alam di Indonesia Melalui Analisis data Twitter” sebagai Early warning secara realtime</a:t>
            </a:r>
          </a:p>
          <a:p>
            <a:pPr marL="800100" lvl="1" indent="-342900">
              <a:buFont typeface="+mj-lt"/>
              <a:buAutoNum type="arabicPeriod"/>
            </a:pPr>
            <a:r>
              <a:rPr lang="id-ID" sz="1600" dirty="0"/>
              <a:t>Issue (search by kata kunci atau dengan </a:t>
            </a:r>
            <a:r>
              <a:rPr lang="id-ID" sz="1600" dirty="0" smtClean="0"/>
              <a:t>hashtag </a:t>
            </a:r>
            <a:r>
              <a:rPr lang="id-ID" sz="1600" dirty="0"/>
              <a:t>‘#’): gempa, tsunami, banjir</a:t>
            </a:r>
          </a:p>
          <a:p>
            <a:pPr marL="800100" lvl="1" indent="-342900">
              <a:buFont typeface="+mj-lt"/>
              <a:buAutoNum type="arabicPeriod"/>
            </a:pPr>
            <a:r>
              <a:rPr lang="id-ID" sz="1600" dirty="0"/>
              <a:t>Solusi: </a:t>
            </a:r>
          </a:p>
          <a:p>
            <a:pPr marL="1257300" lvl="2" indent="-342900">
              <a:buFont typeface="+mj-lt"/>
              <a:buAutoNum type="alphaLcPeriod"/>
            </a:pPr>
            <a:r>
              <a:rPr lang="id-ID" sz="1400" dirty="0"/>
              <a:t>Extract Data dari Twitter (termasuk jenis data yang tidak terstruktur)</a:t>
            </a:r>
          </a:p>
          <a:p>
            <a:pPr marL="1257300" lvl="2" indent="-342900">
              <a:buFont typeface="+mj-lt"/>
              <a:buAutoNum type="alphaLcPeriod"/>
            </a:pPr>
            <a:r>
              <a:rPr lang="id-ID" sz="1400" dirty="0"/>
              <a:t>Transfer, misal membuat standarisasi dengan menetapkan format, yaitu nama-nama </a:t>
            </a:r>
            <a:r>
              <a:rPr lang="id-ID" sz="1400" dirty="0" smtClean="0"/>
              <a:t>kolom (Data Field) </a:t>
            </a:r>
            <a:r>
              <a:rPr lang="id-ID" sz="1400" dirty="0"/>
              <a:t>pada data yang ingin dihasilkan dari data Twitter</a:t>
            </a:r>
          </a:p>
          <a:p>
            <a:pPr marL="1257300" lvl="2" indent="-342900">
              <a:buFont typeface="+mj-lt"/>
              <a:buAutoNum type="alphaLcPeriod"/>
            </a:pPr>
            <a:r>
              <a:rPr lang="id-ID" sz="1400" dirty="0"/>
              <a:t>Load, yaitu menyimpan dalam Database/ Data Warehouse/ </a:t>
            </a:r>
            <a:r>
              <a:rPr lang="id-ID" sz="1400" dirty="0" smtClean="0"/>
              <a:t>lainnya (*.csv, *.json, *xlsx, etc)</a:t>
            </a:r>
            <a:endParaRPr lang="id-ID" sz="1400" dirty="0"/>
          </a:p>
          <a:p>
            <a:pPr marL="800100" lvl="1" indent="-342900">
              <a:buFont typeface="+mj-lt"/>
              <a:buAutoNum type="arabicPeriod"/>
            </a:pPr>
            <a:r>
              <a:rPr lang="id-ID" sz="1600" dirty="0"/>
              <a:t>Analisis: Early warning Ketanggapan pada Penanggulangan Bencana Alam di Indonesia Melalui Analisis data Twitter secara realtime</a:t>
            </a:r>
          </a:p>
          <a:p>
            <a:endParaRPr lang="id-ID" sz="1400" dirty="0"/>
          </a:p>
          <a:p>
            <a:pPr lvl="1">
              <a:buFont typeface="Courier New" panose="02070309020205020404" pitchFamily="49" charset="0"/>
              <a:buChar char="o"/>
            </a:pPr>
            <a:endParaRPr lang="id-ID" sz="1200" dirty="0"/>
          </a:p>
          <a:p>
            <a:pPr>
              <a:buFont typeface="Courier New" panose="02070309020205020404" pitchFamily="49" charset="0"/>
              <a:buChar char="o"/>
            </a:pPr>
            <a:endParaRPr lang="id-ID" sz="1400" dirty="0"/>
          </a:p>
          <a:p>
            <a:pPr algn="just"/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4669525"/>
            <a:ext cx="2866885" cy="1807475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8566625"/>
              </p:ext>
            </p:extLst>
          </p:nvPr>
        </p:nvGraphicFramePr>
        <p:xfrm>
          <a:off x="3962400" y="4114800"/>
          <a:ext cx="4572000" cy="248031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641684"/>
                <a:gridCol w="1884947"/>
                <a:gridCol w="2045369"/>
              </a:tblGrid>
              <a:tr h="136071"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b="1" u="none" strike="noStrike" dirty="0">
                          <a:effectLst/>
                        </a:rPr>
                        <a:t>No</a:t>
                      </a:r>
                      <a:endParaRPr lang="id-ID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b="1" u="none" strike="noStrike" dirty="0">
                          <a:effectLst/>
                        </a:rPr>
                        <a:t>Data Field</a:t>
                      </a:r>
                      <a:endParaRPr lang="id-ID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b="1" u="none" strike="noStrike" dirty="0" smtClean="0">
                          <a:effectLst/>
                        </a:rPr>
                        <a:t>Keterangan</a:t>
                      </a:r>
                      <a:endParaRPr lang="id-ID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36071"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>
                          <a:effectLst/>
                        </a:rPr>
                        <a:t>1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>
                          <a:effectLst/>
                        </a:rPr>
                        <a:t>id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 dirty="0">
                          <a:effectLst/>
                        </a:rPr>
                        <a:t>id twitter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36071"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>
                          <a:effectLst/>
                        </a:rPr>
                        <a:t>2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 dirty="0">
                          <a:effectLst/>
                        </a:rPr>
                        <a:t>created_at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>
                          <a:effectLst/>
                        </a:rPr>
                        <a:t>tgl nge-twit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36071"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>
                          <a:effectLst/>
                        </a:rPr>
                        <a:t>3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>
                          <a:effectLst/>
                        </a:rPr>
                        <a:t>source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>
                          <a:effectLst/>
                        </a:rPr>
                        <a:t>sumber twit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36071"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>
                          <a:effectLst/>
                        </a:rPr>
                        <a:t>4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 dirty="0">
                          <a:effectLst/>
                        </a:rPr>
                        <a:t>original_text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>
                          <a:effectLst/>
                        </a:rPr>
                        <a:t>text twit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36071"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>
                          <a:effectLst/>
                        </a:rPr>
                        <a:t>5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>
                          <a:effectLst/>
                        </a:rPr>
                        <a:t>clean_text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>
                          <a:effectLst/>
                        </a:rPr>
                        <a:t>hasil cleaning text twit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36071"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>
                          <a:effectLst/>
                        </a:rPr>
                        <a:t>6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>
                          <a:effectLst/>
                        </a:rPr>
                        <a:t>lang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>
                          <a:effectLst/>
                        </a:rPr>
                        <a:t>bahasa yg digunakan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36071"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>
                          <a:effectLst/>
                        </a:rPr>
                        <a:t>7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>
                          <a:effectLst/>
                        </a:rPr>
                        <a:t>favorite_count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>
                          <a:effectLst/>
                        </a:rPr>
                        <a:t>byk fav per twit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36071"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>
                          <a:effectLst/>
                        </a:rPr>
                        <a:t>8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>
                          <a:effectLst/>
                        </a:rPr>
                        <a:t>retweet_count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>
                          <a:effectLst/>
                        </a:rPr>
                        <a:t>byk re-twit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36071"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>
                          <a:effectLst/>
                        </a:rPr>
                        <a:t>9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>
                          <a:effectLst/>
                        </a:rPr>
                        <a:t>original_author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>
                          <a:effectLst/>
                        </a:rPr>
                        <a:t>nama user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36071"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>
                          <a:effectLst/>
                        </a:rPr>
                        <a:t>10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>
                          <a:effectLst/>
                        </a:rPr>
                        <a:t>hashtags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>
                          <a:effectLst/>
                        </a:rPr>
                        <a:t>get all hashtag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36071"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>
                          <a:effectLst/>
                        </a:rPr>
                        <a:t>11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>
                          <a:effectLst/>
                        </a:rPr>
                        <a:t>user_mentions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>
                          <a:effectLst/>
                        </a:rPr>
                        <a:t>siapa saja yg mention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36071"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>
                          <a:effectLst/>
                        </a:rPr>
                        <a:t>12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>
                          <a:effectLst/>
                        </a:rPr>
                        <a:t>place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>
                          <a:effectLst/>
                        </a:rPr>
                        <a:t>lokasi user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36071"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>
                          <a:effectLst/>
                        </a:rPr>
                        <a:t>13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>
                          <a:effectLst/>
                        </a:rPr>
                        <a:t>place_coord_boundaries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 dirty="0" smtClean="0">
                          <a:effectLst/>
                        </a:rPr>
                        <a:t>Koordinate GPS </a:t>
                      </a:r>
                      <a:r>
                        <a:rPr lang="id-ID" sz="1100" u="none" strike="noStrike" dirty="0">
                          <a:effectLst/>
                        </a:rPr>
                        <a:t>ketika nge-twit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7" name="Content Placeholder 2">
            <a:extLst>
              <a:ext uri="{FF2B5EF4-FFF2-40B4-BE49-F238E27FC236}">
                <a16:creationId xmlns="" xmlns:a16="http://schemas.microsoft.com/office/drawing/2014/main" id="{AE9BE7FF-2B85-490F-8858-14800C0211B8}"/>
              </a:ext>
            </a:extLst>
          </p:cNvPr>
          <p:cNvSpPr txBox="1">
            <a:spLocks/>
          </p:cNvSpPr>
          <p:nvPr/>
        </p:nvSpPr>
        <p:spPr>
          <a:xfrm>
            <a:off x="776514" y="4236245"/>
            <a:ext cx="2285094" cy="48815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smtClean="0"/>
              <a:t>Lab-</a:t>
            </a:r>
            <a:r>
              <a:rPr lang="en-US" dirty="0" err="1" smtClean="0"/>
              <a:t>Sesi</a:t>
            </a:r>
            <a:r>
              <a:rPr lang="id-ID" dirty="0" smtClean="0"/>
              <a:t>15</a:t>
            </a:r>
            <a:r>
              <a:rPr lang="en-US" dirty="0" smtClean="0"/>
              <a:t>-</a:t>
            </a:r>
            <a:r>
              <a:rPr lang="id-ID" dirty="0" smtClean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2246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669F36C-10F6-4C0B-B1BD-FFA222147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/>
              <a:t>Latihan</a:t>
            </a:r>
            <a:r>
              <a:rPr lang="en-US" sz="3200" dirty="0"/>
              <a:t> </a:t>
            </a:r>
            <a:r>
              <a:rPr lang="en-US" sz="3200" dirty="0" err="1"/>
              <a:t>langsung</a:t>
            </a:r>
            <a:r>
              <a:rPr lang="en-US" sz="3200" dirty="0"/>
              <a:t> di </a:t>
            </a:r>
            <a:r>
              <a:rPr lang="en-US" sz="3200" dirty="0" err="1"/>
              <a:t>Kelas</a:t>
            </a:r>
            <a:r>
              <a:rPr lang="en-US" sz="3200" dirty="0"/>
              <a:t> </a:t>
            </a:r>
            <a:r>
              <a:rPr lang="en-US" sz="3200" dirty="0" err="1" smtClean="0"/>
              <a:t>Ke</a:t>
            </a:r>
            <a:r>
              <a:rPr lang="en-US" sz="3200" dirty="0" smtClean="0"/>
              <a:t>-</a:t>
            </a:r>
            <a:r>
              <a:rPr lang="id-ID" sz="3200" dirty="0" smtClean="0"/>
              <a:t>2</a:t>
            </a:r>
            <a:r>
              <a:rPr lang="en-US" sz="3200" dirty="0" smtClean="0"/>
              <a:t> </a:t>
            </a:r>
            <a:r>
              <a:rPr lang="en-US" sz="3200" dirty="0"/>
              <a:t>&amp; </a:t>
            </a:r>
            <a:r>
              <a:rPr lang="en-US" sz="3200" dirty="0" err="1"/>
              <a:t>Pembahasan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258E5A5-A61D-45DE-ABCB-AB7CC5F3EDC1}"/>
              </a:ext>
            </a:extLst>
          </p:cNvPr>
          <p:cNvSpPr txBox="1">
            <a:spLocks/>
          </p:cNvSpPr>
          <p:nvPr/>
        </p:nvSpPr>
        <p:spPr>
          <a:xfrm>
            <a:off x="455040" y="1580260"/>
            <a:ext cx="8233919" cy="443954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id-ID" sz="1600" dirty="0" smtClean="0">
                <a:solidFill>
                  <a:prstClr val="black"/>
                </a:solidFill>
              </a:rPr>
              <a:t>Tugas latihan ke-2 ini tidak ada</a:t>
            </a:r>
            <a:endParaRPr lang="en-US" sz="16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8891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3E0A236-E17D-4891-B1D5-924CCEF87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Pengenalan</a:t>
            </a:r>
            <a:r>
              <a:rPr lang="en-US" dirty="0"/>
              <a:t> </a:t>
            </a:r>
            <a:r>
              <a:rPr lang="en-US" i="1" dirty="0"/>
              <a:t>Data Preparation </a:t>
            </a:r>
            <a:r>
              <a:rPr lang="en-US" dirty="0"/>
              <a:t>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F38A2F0-6235-4F34-86DD-DFC95B227A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Kenapa</a:t>
            </a:r>
            <a:r>
              <a:rPr lang="en-US" dirty="0"/>
              <a:t> </a:t>
            </a:r>
            <a:r>
              <a:rPr lang="en-US" i="1" dirty="0"/>
              <a:t>data preparation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dibutuhkan</a:t>
            </a:r>
            <a:r>
              <a:rPr lang="en-US" dirty="0"/>
              <a:t>?</a:t>
            </a:r>
          </a:p>
          <a:p>
            <a:pPr lvl="1"/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mengurangi</a:t>
            </a:r>
            <a:r>
              <a:rPr lang="en-US" dirty="0"/>
              <a:t> </a:t>
            </a:r>
            <a:r>
              <a:rPr lang="en-US" dirty="0" err="1"/>
              <a:t>kesalahan</a:t>
            </a:r>
            <a:r>
              <a:rPr lang="en-US" dirty="0"/>
              <a:t> data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mendeteksi</a:t>
            </a:r>
            <a:r>
              <a:rPr lang="en-US" dirty="0"/>
              <a:t> </a:t>
            </a:r>
            <a:r>
              <a:rPr lang="en-US" dirty="0" err="1"/>
              <a:t>anomali</a:t>
            </a:r>
            <a:r>
              <a:rPr lang="en-US" dirty="0"/>
              <a:t> data </a:t>
            </a:r>
            <a:r>
              <a:rPr lang="en-US" dirty="0" err="1"/>
              <a:t>sedini</a:t>
            </a:r>
            <a:r>
              <a:rPr lang="en-US" dirty="0"/>
              <a:t> </a:t>
            </a:r>
            <a:r>
              <a:rPr lang="en-US" dirty="0" err="1"/>
              <a:t>mungkin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Kesalahan</a:t>
            </a:r>
            <a:r>
              <a:rPr lang="en-US" dirty="0"/>
              <a:t> data dan </a:t>
            </a:r>
            <a:r>
              <a:rPr lang="en-US" dirty="0" err="1"/>
              <a:t>anomali</a:t>
            </a:r>
            <a:r>
              <a:rPr lang="en-US" dirty="0"/>
              <a:t> data yang minimal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meningkatkan</a:t>
            </a:r>
            <a:r>
              <a:rPr lang="en-US" dirty="0"/>
              <a:t> </a:t>
            </a:r>
            <a:r>
              <a:rPr lang="en-US" i="1" dirty="0"/>
              <a:t>correctness</a:t>
            </a:r>
            <a:r>
              <a:rPr lang="en-US" dirty="0"/>
              <a:t> dan </a:t>
            </a:r>
            <a:r>
              <a:rPr lang="en-US" dirty="0" err="1"/>
              <a:t>akurasi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pengolahan</a:t>
            </a:r>
            <a:r>
              <a:rPr lang="en-US" dirty="0"/>
              <a:t> data.</a:t>
            </a:r>
          </a:p>
          <a:p>
            <a:pPr lvl="1"/>
            <a:r>
              <a:rPr lang="en-US" i="1" dirty="0"/>
              <a:t>Data preparation</a:t>
            </a:r>
            <a:r>
              <a:rPr lang="en-US" dirty="0"/>
              <a:t> juga </a:t>
            </a:r>
            <a:r>
              <a:rPr lang="en-US" dirty="0" err="1"/>
              <a:t>berarti</a:t>
            </a:r>
            <a:r>
              <a:rPr lang="en-US" dirty="0"/>
              <a:t> </a:t>
            </a:r>
            <a:r>
              <a:rPr lang="en-US" dirty="0" err="1"/>
              <a:t>mempersiapkan</a:t>
            </a:r>
            <a:r>
              <a:rPr lang="en-US" dirty="0"/>
              <a:t> </a:t>
            </a:r>
            <a:r>
              <a:rPr lang="en-US" dirty="0" err="1"/>
              <a:t>alat</a:t>
            </a:r>
            <a:r>
              <a:rPr lang="en-US" dirty="0"/>
              <a:t> </a:t>
            </a:r>
            <a:r>
              <a:rPr lang="en-US" dirty="0" err="1"/>
              <a:t>pengolah</a:t>
            </a:r>
            <a:r>
              <a:rPr lang="en-US" dirty="0"/>
              <a:t> data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menghasilkan</a:t>
            </a:r>
            <a:r>
              <a:rPr lang="en-US" dirty="0"/>
              <a:t> model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 dan </a:t>
            </a:r>
            <a:r>
              <a:rPr lang="en-US" dirty="0" err="1"/>
              <a:t>cepat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GIGO (</a:t>
            </a:r>
            <a:r>
              <a:rPr lang="en-US" i="1" dirty="0"/>
              <a:t>Good Input Good Output</a:t>
            </a:r>
            <a:r>
              <a:rPr lang="en-US" dirty="0"/>
              <a:t>) – data yang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prasyarat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menghasilkan</a:t>
            </a:r>
            <a:r>
              <a:rPr lang="en-US" dirty="0"/>
              <a:t> model yang </a:t>
            </a:r>
            <a:r>
              <a:rPr lang="en-US" dirty="0" err="1"/>
              <a:t>efektif</a:t>
            </a:r>
            <a:r>
              <a:rPr lang="en-US" dirty="0"/>
              <a:t>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6832067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613937" y="4812268"/>
            <a:ext cx="8396984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sz="3200" b="1" dirty="0" smtClean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lang="id-ID" sz="3200" b="1" dirty="0" smtClean="0">
                <a:solidFill>
                  <a:srgbClr val="FF0000"/>
                </a:solidFill>
                <a:latin typeface="Arial"/>
                <a:cs typeface="Arial"/>
              </a:rPr>
              <a:t>erimakasih</a:t>
            </a:r>
            <a:endParaRPr lang="nl-NL" sz="3200" b="1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33400" y="5325070"/>
            <a:ext cx="8001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id-ID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Oleh: Imam Cholissodin | imamcs@ub.ac.id, Putra Pandu Adikara, Sufia Adha Putri</a:t>
            </a:r>
          </a:p>
          <a:p>
            <a:pPr fontAlgn="base"/>
            <a:r>
              <a:rPr lang="id-ID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          Asisten: Guedho, Sukma, Anshori, Aang dan Gusti</a:t>
            </a:r>
          </a:p>
          <a:p>
            <a:pPr fontAlgn="base"/>
            <a:r>
              <a:rPr lang="id-ID" b="1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Fakultas Ilmu Komputer (Filkom) Universitas Brawijaya (UB) </a:t>
            </a:r>
            <a:endParaRPr lang="en-US" b="1" dirty="0">
              <a:solidFill>
                <a:schemeClr val="accent1">
                  <a:lumMod val="50000"/>
                </a:schemeClr>
              </a:solidFill>
              <a:latin typeface="HP Simplified" panose="020B0606020204020204" pitchFamily="34" charset="0"/>
            </a:endParaRPr>
          </a:p>
        </p:txBody>
      </p:sp>
      <p:sp>
        <p:nvSpPr>
          <p:cNvPr id="10" name="object 7"/>
          <p:cNvSpPr/>
          <p:nvPr/>
        </p:nvSpPr>
        <p:spPr>
          <a:xfrm>
            <a:off x="5867400" y="152400"/>
            <a:ext cx="1059179" cy="2331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8781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9AA40A1-5531-429F-B642-48F8027F8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Pengenalan</a:t>
            </a:r>
            <a:r>
              <a:rPr lang="en-US" dirty="0"/>
              <a:t> </a:t>
            </a:r>
            <a:r>
              <a:rPr lang="en-US" i="1" dirty="0"/>
              <a:t>Data Preparation</a:t>
            </a:r>
            <a:r>
              <a:rPr lang="en-US" dirty="0"/>
              <a:t>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E919724-2AC3-42A7-9B41-794C5DBDB9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Data preparation </a:t>
            </a:r>
            <a:r>
              <a:rPr lang="en-US" dirty="0"/>
              <a:t>juga </a:t>
            </a:r>
            <a:r>
              <a:rPr lang="en-US" dirty="0" err="1"/>
              <a:t>diperlukan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alat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pengolah</a:t>
            </a:r>
            <a:r>
              <a:rPr lang="en-US" dirty="0"/>
              <a:t> data </a:t>
            </a:r>
            <a:r>
              <a:rPr lang="en-US" dirty="0" err="1"/>
              <a:t>membutuhkan</a:t>
            </a:r>
            <a:r>
              <a:rPr lang="en-US" dirty="0"/>
              <a:t> data </a:t>
            </a:r>
            <a:r>
              <a:rPr lang="en-US" dirty="0" err="1"/>
              <a:t>dalam</a:t>
            </a:r>
            <a:r>
              <a:rPr lang="en-US" dirty="0"/>
              <a:t> format </a:t>
            </a:r>
            <a:r>
              <a:rPr lang="en-US" dirty="0" err="1"/>
              <a:t>tertentu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Tipikal</a:t>
            </a:r>
            <a:r>
              <a:rPr lang="en-US" dirty="0"/>
              <a:t> data </a:t>
            </a:r>
            <a:r>
              <a:rPr lang="en-US" dirty="0" err="1"/>
              <a:t>dari</a:t>
            </a:r>
            <a:r>
              <a:rPr lang="en-US" dirty="0"/>
              <a:t> dunia </a:t>
            </a:r>
            <a:r>
              <a:rPr lang="en-US" dirty="0" err="1"/>
              <a:t>nyata</a:t>
            </a:r>
            <a:r>
              <a:rPr lang="en-US" dirty="0"/>
              <a:t> yang </a:t>
            </a:r>
            <a:r>
              <a:rPr lang="en-US" dirty="0" err="1"/>
              <a:t>mengadung</a:t>
            </a:r>
            <a:r>
              <a:rPr lang="en-US" dirty="0"/>
              <a:t>:</a:t>
            </a:r>
          </a:p>
          <a:p>
            <a:pPr lvl="2"/>
            <a:r>
              <a:rPr lang="en-US" dirty="0"/>
              <a:t>Data 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lengkap</a:t>
            </a:r>
            <a:r>
              <a:rPr lang="en-US" dirty="0"/>
              <a:t>: </a:t>
            </a:r>
            <a:r>
              <a:rPr lang="en-US" dirty="0" err="1"/>
              <a:t>Adanya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kosong</a:t>
            </a:r>
            <a:r>
              <a:rPr lang="en-US" dirty="0"/>
              <a:t>, </a:t>
            </a:r>
            <a:r>
              <a:rPr lang="en-US" dirty="0" err="1"/>
              <a:t>kekurangan</a:t>
            </a:r>
            <a:r>
              <a:rPr lang="en-US" dirty="0"/>
              <a:t> </a:t>
            </a:r>
            <a:r>
              <a:rPr lang="en-US" dirty="0" err="1"/>
              <a:t>atribut</a:t>
            </a:r>
            <a:r>
              <a:rPr lang="en-US" dirty="0"/>
              <a:t> yang </a:t>
            </a:r>
            <a:r>
              <a:rPr lang="en-US" dirty="0" err="1"/>
              <a:t>penting</a:t>
            </a:r>
            <a:r>
              <a:rPr lang="en-US" dirty="0"/>
              <a:t>,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data </a:t>
            </a:r>
            <a:r>
              <a:rPr lang="en-US" dirty="0" err="1"/>
              <a:t>agregat</a:t>
            </a:r>
            <a:r>
              <a:rPr lang="en-US" dirty="0"/>
              <a:t>.</a:t>
            </a:r>
          </a:p>
          <a:p>
            <a:pPr lvl="2"/>
            <a:r>
              <a:rPr lang="en-US" dirty="0"/>
              <a:t>Data yang “</a:t>
            </a:r>
            <a:r>
              <a:rPr lang="en-US" dirty="0" err="1"/>
              <a:t>ribut</a:t>
            </a:r>
            <a:r>
              <a:rPr lang="en-US" dirty="0"/>
              <a:t>”: </a:t>
            </a:r>
            <a:r>
              <a:rPr lang="en-US" dirty="0" err="1"/>
              <a:t>mengandung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kesalahan</a:t>
            </a:r>
            <a:r>
              <a:rPr lang="en-US" dirty="0"/>
              <a:t> data dan </a:t>
            </a:r>
            <a:r>
              <a:rPr lang="en-US" i="1" dirty="0"/>
              <a:t>outliers.</a:t>
            </a:r>
            <a:endParaRPr lang="en-US" dirty="0"/>
          </a:p>
          <a:p>
            <a:pPr lvl="2"/>
            <a:r>
              <a:rPr lang="en-US" dirty="0"/>
              <a:t>Data 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konsisten</a:t>
            </a:r>
            <a:r>
              <a:rPr lang="en-US" dirty="0"/>
              <a:t>: </a:t>
            </a:r>
            <a:r>
              <a:rPr lang="en-US" dirty="0" err="1"/>
              <a:t>mengandung</a:t>
            </a:r>
            <a:r>
              <a:rPr lang="en-US" dirty="0"/>
              <a:t> </a:t>
            </a:r>
            <a:r>
              <a:rPr lang="en-US" dirty="0" err="1"/>
              <a:t>perbedaan</a:t>
            </a:r>
            <a:r>
              <a:rPr lang="en-US" dirty="0"/>
              <a:t> symbol, </a:t>
            </a:r>
            <a:r>
              <a:rPr lang="en-US" dirty="0" err="1"/>
              <a:t>nilai</a:t>
            </a:r>
            <a:r>
              <a:rPr lang="en-US" dirty="0"/>
              <a:t> dan </a:t>
            </a:r>
            <a:r>
              <a:rPr lang="en-US" dirty="0" err="1"/>
              <a:t>nama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87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B190E37-D74B-4BD7-B6CC-0B4BBE2F8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Pengenalan</a:t>
            </a:r>
            <a:r>
              <a:rPr lang="en-US" dirty="0"/>
              <a:t> </a:t>
            </a:r>
            <a:r>
              <a:rPr lang="en-US" i="1" dirty="0"/>
              <a:t>Data Preparation </a:t>
            </a:r>
            <a:r>
              <a:rPr lang="en-US" dirty="0"/>
              <a:t>(3)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84CA439-8B67-4146-91BD-137C61E749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Tugas-tugas</a:t>
            </a:r>
            <a:r>
              <a:rPr lang="en-US" dirty="0"/>
              <a:t> </a:t>
            </a:r>
            <a:r>
              <a:rPr lang="en-US" dirty="0" err="1"/>
              <a:t>utama</a:t>
            </a:r>
            <a:r>
              <a:rPr lang="en-US" dirty="0"/>
              <a:t> pada </a:t>
            </a:r>
            <a:r>
              <a:rPr lang="en-US" i="1" dirty="0"/>
              <a:t>data preparation</a:t>
            </a:r>
            <a:r>
              <a:rPr lang="en-US" dirty="0"/>
              <a:t>:</a:t>
            </a:r>
          </a:p>
          <a:p>
            <a:pPr lvl="1"/>
            <a:r>
              <a:rPr lang="en-US" i="1" dirty="0"/>
              <a:t>Data discretization</a:t>
            </a:r>
          </a:p>
          <a:p>
            <a:pPr lvl="2"/>
            <a:r>
              <a:rPr lang="en-US" dirty="0" err="1"/>
              <a:t>Pengurangan</a:t>
            </a:r>
            <a:r>
              <a:rPr lang="en-US" dirty="0"/>
              <a:t> </a:t>
            </a:r>
            <a:r>
              <a:rPr lang="en-US" dirty="0" err="1"/>
              <a:t>fitur</a:t>
            </a:r>
            <a:r>
              <a:rPr lang="en-US" dirty="0"/>
              <a:t> data </a:t>
            </a:r>
            <a:r>
              <a:rPr lang="en-US" dirty="0" err="1"/>
              <a:t>hingga</a:t>
            </a:r>
            <a:r>
              <a:rPr lang="en-US" dirty="0"/>
              <a:t>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terpenting</a:t>
            </a:r>
            <a:r>
              <a:rPr lang="en-US" dirty="0"/>
              <a:t>, </a:t>
            </a:r>
            <a:r>
              <a:rPr lang="en-US" dirty="0" err="1"/>
              <a:t>khususnya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data </a:t>
            </a:r>
            <a:r>
              <a:rPr lang="en-US" dirty="0" err="1"/>
              <a:t>angka</a:t>
            </a:r>
            <a:r>
              <a:rPr lang="en-US" dirty="0"/>
              <a:t>.</a:t>
            </a:r>
          </a:p>
          <a:p>
            <a:pPr lvl="1"/>
            <a:r>
              <a:rPr lang="en-US" i="1" dirty="0"/>
              <a:t>Data Cleaning</a:t>
            </a:r>
          </a:p>
          <a:p>
            <a:pPr lvl="2"/>
            <a:r>
              <a:rPr lang="en-US" dirty="0" err="1"/>
              <a:t>Mengisi</a:t>
            </a:r>
            <a:r>
              <a:rPr lang="en-US" dirty="0"/>
              <a:t> </a:t>
            </a:r>
            <a:r>
              <a:rPr lang="en-US" dirty="0" err="1"/>
              <a:t>nilai-nilai</a:t>
            </a:r>
            <a:r>
              <a:rPr lang="en-US" dirty="0"/>
              <a:t> yang </a:t>
            </a:r>
            <a:r>
              <a:rPr lang="en-US" dirty="0" err="1"/>
              <a:t>hilang</a:t>
            </a:r>
            <a:r>
              <a:rPr lang="en-US" dirty="0"/>
              <a:t>, </a:t>
            </a:r>
            <a:r>
              <a:rPr lang="en-US" dirty="0" err="1"/>
              <a:t>membersihkan</a:t>
            </a:r>
            <a:r>
              <a:rPr lang="en-US" dirty="0"/>
              <a:t> data-data “noisy”, </a:t>
            </a:r>
            <a:r>
              <a:rPr lang="en-US" dirty="0" err="1"/>
              <a:t>mendeteksi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menghilangkan</a:t>
            </a:r>
            <a:r>
              <a:rPr lang="en-US" dirty="0"/>
              <a:t> </a:t>
            </a:r>
            <a:r>
              <a:rPr lang="en-US" i="1" dirty="0"/>
              <a:t>outliers</a:t>
            </a:r>
            <a:r>
              <a:rPr lang="en-US" dirty="0"/>
              <a:t>, dan </a:t>
            </a:r>
            <a:r>
              <a:rPr lang="en-US" dirty="0" err="1"/>
              <a:t>mengatasi</a:t>
            </a:r>
            <a:r>
              <a:rPr lang="en-US" dirty="0"/>
              <a:t> </a:t>
            </a:r>
            <a:r>
              <a:rPr lang="en-US" dirty="0" err="1"/>
              <a:t>inkonsistensi</a:t>
            </a:r>
            <a:r>
              <a:rPr lang="en-US" dirty="0"/>
              <a:t> data.</a:t>
            </a:r>
          </a:p>
          <a:p>
            <a:pPr lvl="1"/>
            <a:r>
              <a:rPr lang="en-US" i="1" dirty="0"/>
              <a:t>Data Integration</a:t>
            </a:r>
          </a:p>
          <a:p>
            <a:pPr lvl="2"/>
            <a:r>
              <a:rPr lang="en-US" dirty="0" err="1"/>
              <a:t>Integrasi</a:t>
            </a:r>
            <a:r>
              <a:rPr lang="en-US" dirty="0"/>
              <a:t> data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berbagai</a:t>
            </a:r>
            <a:r>
              <a:rPr lang="en-US" dirty="0"/>
              <a:t> </a:t>
            </a:r>
            <a:r>
              <a:rPr lang="en-US" dirty="0" err="1"/>
              <a:t>sumber</a:t>
            </a:r>
            <a:r>
              <a:rPr lang="en-US" dirty="0"/>
              <a:t>.</a:t>
            </a:r>
          </a:p>
          <a:p>
            <a:pPr lvl="1"/>
            <a:r>
              <a:rPr lang="en-US" i="1" dirty="0"/>
              <a:t>Data Transformation</a:t>
            </a:r>
          </a:p>
          <a:p>
            <a:pPr lvl="2"/>
            <a:r>
              <a:rPr lang="en-US" dirty="0" err="1"/>
              <a:t>Normalisasi</a:t>
            </a:r>
            <a:r>
              <a:rPr lang="en-US" dirty="0"/>
              <a:t> dan </a:t>
            </a:r>
            <a:r>
              <a:rPr lang="en-US" dirty="0" err="1"/>
              <a:t>agregasi</a:t>
            </a:r>
            <a:r>
              <a:rPr lang="en-US" dirty="0"/>
              <a:t>.</a:t>
            </a:r>
          </a:p>
          <a:p>
            <a:pPr lvl="1"/>
            <a:r>
              <a:rPr lang="en-US" i="1" dirty="0"/>
              <a:t>Data Reduction</a:t>
            </a:r>
          </a:p>
          <a:p>
            <a:pPr lvl="2"/>
            <a:r>
              <a:rPr lang="en-US" dirty="0" err="1"/>
              <a:t>Mengambil</a:t>
            </a:r>
            <a:r>
              <a:rPr lang="en-US" dirty="0"/>
              <a:t> </a:t>
            </a:r>
            <a:r>
              <a:rPr lang="en-US" i="1" dirty="0"/>
              <a:t>sample</a:t>
            </a:r>
            <a:r>
              <a:rPr lang="en-US" dirty="0"/>
              <a:t> yang </a:t>
            </a:r>
            <a:r>
              <a:rPr lang="en-US" dirty="0" err="1"/>
              <a:t>mewakili</a:t>
            </a:r>
            <a:r>
              <a:rPr lang="en-US" dirty="0"/>
              <a:t> </a:t>
            </a:r>
            <a:r>
              <a:rPr lang="en-US" dirty="0" err="1"/>
              <a:t>keseluruhan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proses </a:t>
            </a:r>
            <a:r>
              <a:rPr lang="en-US" dirty="0" err="1"/>
              <a:t>analisa</a:t>
            </a:r>
            <a:r>
              <a:rPr lang="en-US" dirty="0"/>
              <a:t> data.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915282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E2313D9-5A4A-489E-8B73-CA3FD488B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874434"/>
            <a:ext cx="8515350" cy="951191"/>
          </a:xfrm>
        </p:spPr>
        <p:txBody>
          <a:bodyPr/>
          <a:lstStyle/>
          <a:p>
            <a:r>
              <a:rPr lang="en-US" dirty="0" err="1"/>
              <a:t>Pengenalan</a:t>
            </a:r>
            <a:r>
              <a:rPr lang="en-US" dirty="0"/>
              <a:t> </a:t>
            </a:r>
            <a:r>
              <a:rPr lang="en-US" i="1" dirty="0"/>
              <a:t>Data Preparation </a:t>
            </a:r>
            <a:r>
              <a:rPr lang="en-US" dirty="0"/>
              <a:t>(4)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D8EEF2C-BD87-4575-95ED-F88B1C014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Posisi</a:t>
            </a:r>
            <a:r>
              <a:rPr lang="en-US" dirty="0"/>
              <a:t> </a:t>
            </a:r>
            <a:r>
              <a:rPr lang="en-US" i="1" dirty="0"/>
              <a:t>data preparation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tahapan</a:t>
            </a:r>
            <a:r>
              <a:rPr lang="en-US" dirty="0"/>
              <a:t> </a:t>
            </a:r>
            <a:r>
              <a:rPr lang="en-US" dirty="0" err="1"/>
              <a:t>pengolahan</a:t>
            </a:r>
            <a:r>
              <a:rPr lang="en-US" dirty="0"/>
              <a:t> data:</a:t>
            </a:r>
            <a:endParaRPr lang="en-ID" sz="2000" dirty="0"/>
          </a:p>
          <a:p>
            <a:endParaRPr lang="en-US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="" xmlns:a16="http://schemas.microsoft.com/office/drawing/2014/main" id="{4F09C6F0-B02B-4BD1-AA53-EE42361D22C6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2246051" y="2387768"/>
          <a:ext cx="6105155" cy="40127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7" r:id="rId3" imgW="11631600" imgH="7644240" progId="">
                  <p:embed/>
                </p:oleObj>
              </mc:Choice>
              <mc:Fallback>
                <p:oleObj r:id="rId3" imgW="11631600" imgH="764424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46051" y="2387768"/>
                        <a:ext cx="6105155" cy="40127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01409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0C7C0B0-8AFC-4BD6-953C-264B49678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Tipe</a:t>
            </a:r>
            <a:r>
              <a:rPr lang="en-US" dirty="0"/>
              <a:t> Data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72B1F84-7C49-428C-AFB5-C073CFAA7D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Tipe-tipe</a:t>
            </a:r>
            <a:r>
              <a:rPr lang="en-US" dirty="0"/>
              <a:t> </a:t>
            </a:r>
            <a:r>
              <a:rPr lang="en-US" dirty="0" err="1"/>
              <a:t>pengukuran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dilihat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ilustrasi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A6209C97-735F-44AB-9B75-F352A6B80F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407" y="2546298"/>
            <a:ext cx="5601185" cy="3452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7371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0C7C0B0-8AFC-4BD6-953C-264B49678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Tipe</a:t>
            </a:r>
            <a:r>
              <a:rPr lang="en-US" dirty="0"/>
              <a:t> Data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72B1F84-7C49-428C-AFB5-C073CFAA7D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Contoh-contoh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</a:t>
            </a:r>
            <a:r>
              <a:rPr lang="en-US" dirty="0" err="1"/>
              <a:t>pengukuran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Nominal:</a:t>
            </a:r>
          </a:p>
          <a:p>
            <a:pPr lvl="2"/>
            <a:r>
              <a:rPr lang="en-US" dirty="0"/>
              <a:t>ID, Nama</a:t>
            </a:r>
          </a:p>
          <a:p>
            <a:pPr lvl="1"/>
            <a:r>
              <a:rPr lang="en-US" dirty="0"/>
              <a:t>Categorical</a:t>
            </a:r>
          </a:p>
          <a:p>
            <a:pPr lvl="2"/>
            <a:r>
              <a:rPr lang="en-US" dirty="0" err="1"/>
              <a:t>Warna</a:t>
            </a:r>
            <a:r>
              <a:rPr lang="en-US" dirty="0"/>
              <a:t> </a:t>
            </a:r>
            <a:r>
              <a:rPr lang="en-US" dirty="0" err="1"/>
              <a:t>mata</a:t>
            </a:r>
            <a:r>
              <a:rPr lang="en-US" dirty="0"/>
              <a:t>, </a:t>
            </a:r>
            <a:r>
              <a:rPr lang="en-US" dirty="0" err="1"/>
              <a:t>kode</a:t>
            </a:r>
            <a:r>
              <a:rPr lang="en-US" dirty="0"/>
              <a:t> pos, </a:t>
            </a:r>
            <a:r>
              <a:rPr lang="en-US" dirty="0" err="1"/>
              <a:t>propinsi</a:t>
            </a:r>
            <a:endParaRPr lang="en-US" dirty="0"/>
          </a:p>
          <a:p>
            <a:pPr lvl="1"/>
            <a:r>
              <a:rPr lang="en-US" dirty="0"/>
              <a:t>Ordinal</a:t>
            </a:r>
          </a:p>
          <a:p>
            <a:pPr lvl="2"/>
            <a:r>
              <a:rPr lang="en-US" dirty="0"/>
              <a:t>Ranking, </a:t>
            </a:r>
            <a:r>
              <a:rPr lang="en-US" dirty="0" err="1"/>
              <a:t>peringkat</a:t>
            </a:r>
            <a:r>
              <a:rPr lang="en-US" dirty="0"/>
              <a:t>, </a:t>
            </a:r>
            <a:r>
              <a:rPr lang="en-US" dirty="0" err="1"/>
              <a:t>tinggi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satuan</a:t>
            </a:r>
            <a:r>
              <a:rPr lang="en-US" dirty="0"/>
              <a:t> (</a:t>
            </a:r>
            <a:r>
              <a:rPr lang="en-US" dirty="0" err="1"/>
              <a:t>tinggi</a:t>
            </a:r>
            <a:r>
              <a:rPr lang="en-US" dirty="0"/>
              <a:t>, </a:t>
            </a:r>
            <a:r>
              <a:rPr lang="en-US" dirty="0" err="1"/>
              <a:t>pendek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Interval</a:t>
            </a:r>
          </a:p>
          <a:p>
            <a:pPr lvl="2"/>
            <a:r>
              <a:rPr lang="en-US" dirty="0" err="1"/>
              <a:t>Penanggalan</a:t>
            </a:r>
            <a:r>
              <a:rPr lang="en-US" dirty="0"/>
              <a:t>, </a:t>
            </a:r>
            <a:r>
              <a:rPr lang="en-US" dirty="0" err="1"/>
              <a:t>suhu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Celsius </a:t>
            </a:r>
            <a:r>
              <a:rPr lang="en-US" dirty="0" err="1"/>
              <a:t>atau</a:t>
            </a:r>
            <a:r>
              <a:rPr lang="en-US" dirty="0"/>
              <a:t> Fahrenheit, Nilai IQ.</a:t>
            </a:r>
          </a:p>
          <a:p>
            <a:pPr lvl="1"/>
            <a:r>
              <a:rPr lang="en-US" dirty="0"/>
              <a:t>Ratio</a:t>
            </a:r>
          </a:p>
          <a:p>
            <a:pPr lvl="2"/>
            <a:r>
              <a:rPr lang="en-US" dirty="0" err="1" smtClean="0"/>
              <a:t>Panjang</a:t>
            </a:r>
            <a:r>
              <a:rPr lang="id-ID" dirty="0" smtClean="0"/>
              <a:t>, Lebar, Tinggi</a:t>
            </a:r>
            <a:r>
              <a:rPr lang="en-US" dirty="0" smtClean="0"/>
              <a:t>, </a:t>
            </a:r>
            <a:r>
              <a:rPr lang="en-US" dirty="0"/>
              <a:t>Waktu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 smtClean="0"/>
              <a:t>hitunga</a:t>
            </a:r>
            <a:r>
              <a:rPr lang="id-ID" dirty="0" smtClean="0"/>
              <a:t>n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2942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577F09D-61B3-4968-A684-CDD195E60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Tipe</a:t>
            </a:r>
            <a:r>
              <a:rPr lang="en-US" dirty="0"/>
              <a:t> Data (3)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546CF35-7FE1-40EF-9DF4-D0FD5C25EC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tipe-tipe</a:t>
            </a:r>
            <a:r>
              <a:rPr lang="en-US" dirty="0"/>
              <a:t> </a:t>
            </a:r>
            <a:r>
              <a:rPr lang="en-US" dirty="0" err="1"/>
              <a:t>pengukuran</a:t>
            </a:r>
            <a:r>
              <a:rPr lang="en-US" dirty="0"/>
              <a:t>: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="" xmlns:a16="http://schemas.microsoft.com/office/drawing/2014/main" id="{831100AC-6694-4B9E-B391-5598A401D9E3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1592432" y="2445736"/>
          <a:ext cx="6172200" cy="420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1" name="Image" r:id="rId3" imgW="12279240" imgH="8342640" progId="Photoshop.Image.13">
                  <p:embed/>
                </p:oleObj>
              </mc:Choice>
              <mc:Fallback>
                <p:oleObj name="Image" r:id="rId3" imgW="12279240" imgH="834264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92432" y="2445736"/>
                        <a:ext cx="6172200" cy="420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496338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Office Theme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Custom 2">
      <a:majorFont>
        <a:latin typeface="HP Simplified Light"/>
        <a:ea typeface=""/>
        <a:cs typeface=""/>
      </a:majorFont>
      <a:minorFont>
        <a:latin typeface="HP Simplified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Office Theme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Custom 2">
      <a:majorFont>
        <a:latin typeface="HP Simplified Light"/>
        <a:ea typeface=""/>
        <a:cs typeface=""/>
      </a:majorFont>
      <a:minorFont>
        <a:latin typeface="HP Simplified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4_Office Theme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Custom 2">
      <a:majorFont>
        <a:latin typeface="HP Simplified Light"/>
        <a:ea typeface=""/>
        <a:cs typeface=""/>
      </a:majorFont>
      <a:minorFont>
        <a:latin typeface="HP Simplified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5_Office Theme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Custom 2">
      <a:majorFont>
        <a:latin typeface="HP Simplified Light"/>
        <a:ea typeface=""/>
        <a:cs typeface=""/>
      </a:majorFont>
      <a:minorFont>
        <a:latin typeface="HP Simplified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6_Office Theme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1_Office Theme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24037</TotalTime>
  <Words>1586</Words>
  <Application>Microsoft Office PowerPoint</Application>
  <PresentationFormat>On-screen Show (4:3)</PresentationFormat>
  <Paragraphs>225</Paragraphs>
  <Slides>30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8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7" baseType="lpstr">
      <vt:lpstr>Arial</vt:lpstr>
      <vt:lpstr>Calibri</vt:lpstr>
      <vt:lpstr>Calibri Light</vt:lpstr>
      <vt:lpstr>Cambria Math</vt:lpstr>
      <vt:lpstr>Courier New</vt:lpstr>
      <vt:lpstr>HP Simplified</vt:lpstr>
      <vt:lpstr>HP Simplified Light</vt:lpstr>
      <vt:lpstr>Segoe UI Light</vt:lpstr>
      <vt:lpstr>Office Theme</vt:lpstr>
      <vt:lpstr>1_Diseño predeterminado</vt:lpstr>
      <vt:lpstr>2_Office Theme</vt:lpstr>
      <vt:lpstr>3_Office Theme</vt:lpstr>
      <vt:lpstr>4_Office Theme</vt:lpstr>
      <vt:lpstr>5_Office Theme</vt:lpstr>
      <vt:lpstr>6_Office Theme</vt:lpstr>
      <vt:lpstr>1_Office Theme</vt:lpstr>
      <vt:lpstr>Image</vt:lpstr>
      <vt:lpstr>PowerPoint Presentation</vt:lpstr>
      <vt:lpstr>PowerPoint Presentation</vt:lpstr>
      <vt:lpstr>Pengenalan Data Preparation (1)</vt:lpstr>
      <vt:lpstr>Pengenalan Data Preparation (2)</vt:lpstr>
      <vt:lpstr>Pengenalan Data Preparation (3)</vt:lpstr>
      <vt:lpstr>Pengenalan Data Preparation (4)</vt:lpstr>
      <vt:lpstr>Tipe Data (1)</vt:lpstr>
      <vt:lpstr>Tipe Data (2)</vt:lpstr>
      <vt:lpstr>Tipe Data (3)</vt:lpstr>
      <vt:lpstr>Tipe Data (4)</vt:lpstr>
      <vt:lpstr>Outliers (1)</vt:lpstr>
      <vt:lpstr>Outliers (2)</vt:lpstr>
      <vt:lpstr>Outliers (3)</vt:lpstr>
      <vt:lpstr>Outliers (4)</vt:lpstr>
      <vt:lpstr>Outliers (5)</vt:lpstr>
      <vt:lpstr>Outliers (5)</vt:lpstr>
      <vt:lpstr>Transformasi Data (1)</vt:lpstr>
      <vt:lpstr>Transformasi Data (2)</vt:lpstr>
      <vt:lpstr>Transformasi Data (3)</vt:lpstr>
      <vt:lpstr>Kekosongan Data (1)</vt:lpstr>
      <vt:lpstr>Kekosongan Data (2)</vt:lpstr>
      <vt:lpstr>Kekosongan Data (3)</vt:lpstr>
      <vt:lpstr>Kekosongan Data (4)</vt:lpstr>
      <vt:lpstr>Kekosongan Data (5)</vt:lpstr>
      <vt:lpstr>Kekosongan Data (6)</vt:lpstr>
      <vt:lpstr>Redudansi Data</vt:lpstr>
      <vt:lpstr>Latihan langsung di Kelas Ke-1 &amp; Pembahasan Link kode “http://bit.ly/2Z3CRzZ”, Bagian Ke-1</vt:lpstr>
      <vt:lpstr>Latihan langsung di Kelas Ke-1, Bagian Ke-2</vt:lpstr>
      <vt:lpstr>Latihan langsung di Kelas Ke-2 &amp; Pembahasan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Pertemuan ke-15 Part. 1 of 1</dc:title>
  <dc:creator>Imam Cholissodin</dc:creator>
  <cp:lastModifiedBy>Imam Cholissodin</cp:lastModifiedBy>
  <cp:revision>1248</cp:revision>
  <dcterms:created xsi:type="dcterms:W3CDTF">2018-08-20T01:19:12Z</dcterms:created>
  <dcterms:modified xsi:type="dcterms:W3CDTF">2019-10-06T09:51:24Z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2017-08-29T00:00:00Z</vt:filetime>
  </property>
  <property fmtid="{D5CDD505-2E9C-101B-9397-08002B2CF9AE}" pid="3" name="LastSaved">
    <vt:filetime>2018-08-19T00:00:00Z</vt:filetime>
  </property>
</Properties>
</file>