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96" r:id="rId3"/>
    <p:sldMasterId id="2147483712" r:id="rId4"/>
    <p:sldMasterId id="2147483728" r:id="rId5"/>
    <p:sldMasterId id="2147483748" r:id="rId6"/>
    <p:sldMasterId id="2147483780" r:id="rId7"/>
    <p:sldMasterId id="2147483792" r:id="rId8"/>
  </p:sldMasterIdLst>
  <p:notesMasterIdLst>
    <p:notesMasterId r:id="rId52"/>
  </p:notesMasterIdLst>
  <p:sldIdLst>
    <p:sldId id="256" r:id="rId9"/>
    <p:sldId id="503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42" r:id="rId20"/>
    <p:sldId id="643" r:id="rId21"/>
    <p:sldId id="644" r:id="rId22"/>
    <p:sldId id="645" r:id="rId23"/>
    <p:sldId id="646" r:id="rId24"/>
    <p:sldId id="647" r:id="rId25"/>
    <p:sldId id="648" r:id="rId26"/>
    <p:sldId id="649" r:id="rId27"/>
    <p:sldId id="650" r:id="rId28"/>
    <p:sldId id="651" r:id="rId29"/>
    <p:sldId id="652" r:id="rId30"/>
    <p:sldId id="653" r:id="rId31"/>
    <p:sldId id="654" r:id="rId32"/>
    <p:sldId id="655" r:id="rId33"/>
    <p:sldId id="656" r:id="rId34"/>
    <p:sldId id="657" r:id="rId35"/>
    <p:sldId id="658" r:id="rId36"/>
    <p:sldId id="659" r:id="rId37"/>
    <p:sldId id="660" r:id="rId38"/>
    <p:sldId id="661" r:id="rId39"/>
    <p:sldId id="662" r:id="rId40"/>
    <p:sldId id="663" r:id="rId41"/>
    <p:sldId id="664" r:id="rId42"/>
    <p:sldId id="665" r:id="rId43"/>
    <p:sldId id="666" r:id="rId44"/>
    <p:sldId id="667" r:id="rId45"/>
    <p:sldId id="668" r:id="rId46"/>
    <p:sldId id="669" r:id="rId47"/>
    <p:sldId id="670" r:id="rId48"/>
    <p:sldId id="672" r:id="rId49"/>
    <p:sldId id="671" r:id="rId50"/>
    <p:sldId id="502" r:id="rId51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86232" autoAdjust="0"/>
  </p:normalViewPr>
  <p:slideViewPr>
    <p:cSldViewPr>
      <p:cViewPr varScale="1">
        <p:scale>
          <a:sx n="65" d="100"/>
          <a:sy n="65" d="100"/>
        </p:scale>
        <p:origin x="1374" y="72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5CF9-6A4F-40AD-A6C4-164992EBE1D4}" type="datetimeFigureOut">
              <a:rPr lang="id-ID" smtClean="0"/>
              <a:t>07/10/2019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18FE9-A3EF-4B6F-A2F8-3A81991B1A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115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i="1" dirty="0" smtClean="0"/>
              <a:t>impedansi adalah</a:t>
            </a:r>
            <a:r>
              <a:rPr lang="id-ID" dirty="0" smtClean="0"/>
              <a:t> ukuran sejauh mana cluster</a:t>
            </a:r>
            <a:r>
              <a:rPr lang="id-ID" baseline="0" dirty="0" smtClean="0"/>
              <a:t> </a:t>
            </a:r>
            <a:r>
              <a:rPr lang="id-ID" dirty="0" smtClean="0"/>
              <a:t>menghambat aliran data.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18FE9-A3EF-4B6F-A2F8-3A81991B1ACC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171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k object 22"/>
          <p:cNvSpPr/>
          <p:nvPr/>
        </p:nvSpPr>
        <p:spPr>
          <a:xfrm>
            <a:off x="14858" y="6080378"/>
            <a:ext cx="9116695" cy="576580"/>
          </a:xfrm>
          <a:custGeom>
            <a:avLst/>
            <a:gdLst/>
            <a:ahLst/>
            <a:cxnLst/>
            <a:rect l="l" t="t" r="r" b="b"/>
            <a:pathLst>
              <a:path w="9116695" h="576579">
                <a:moveTo>
                  <a:pt x="0" y="576072"/>
                </a:moveTo>
                <a:lnTo>
                  <a:pt x="9116568" y="576072"/>
                </a:lnTo>
                <a:lnTo>
                  <a:pt x="911656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858" y="6080378"/>
            <a:ext cx="9116695" cy="576580"/>
          </a:xfrm>
          <a:custGeom>
            <a:avLst/>
            <a:gdLst/>
            <a:ahLst/>
            <a:cxnLst/>
            <a:rect l="l" t="t" r="r" b="b"/>
            <a:pathLst>
              <a:path w="9116695" h="576579">
                <a:moveTo>
                  <a:pt x="0" y="576072"/>
                </a:moveTo>
                <a:lnTo>
                  <a:pt x="9116568" y="576072"/>
                </a:lnTo>
                <a:lnTo>
                  <a:pt x="911656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-13251" y="1204722"/>
            <a:ext cx="9153710" cy="54522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524121" y="62541"/>
            <a:ext cx="500177" cy="3683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-16792" y="1122315"/>
            <a:ext cx="8769245" cy="998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2CE453EB-EDB4-49CF-90BE-4F74F5C3CE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" y="6688225"/>
            <a:ext cx="153901" cy="153901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="" xmlns:a16="http://schemas.microsoft.com/office/drawing/2014/main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206104" y="6672653"/>
            <a:ext cx="1048783" cy="179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sz="800" kern="12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digitalent.kominfo.go.id</a:t>
            </a:r>
          </a:p>
        </p:txBody>
      </p:sp>
      <p:sp>
        <p:nvSpPr>
          <p:cNvPr id="33" name="Title Placeholder 1"/>
          <p:cNvSpPr txBox="1">
            <a:spLocks/>
          </p:cNvSpPr>
          <p:nvPr userDrawn="1"/>
        </p:nvSpPr>
        <p:spPr>
          <a:xfrm>
            <a:off x="58751" y="84796"/>
            <a:ext cx="8991091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P Simplified Light"/>
              </a:rPr>
              <a:t>Click to edit Master title style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P Simplified Ligh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4969269" y="6647431"/>
            <a:ext cx="439237" cy="2080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1" y="6680594"/>
            <a:ext cx="163600" cy="170550"/>
          </a:xfrm>
          <a:prstGeom prst="rect">
            <a:avLst/>
          </a:prstGeom>
        </p:spPr>
      </p:pic>
      <p:pic>
        <p:nvPicPr>
          <p:cNvPr id="37" name="Picture 36" descr="LambangUB-Baru-Kecil.jpg"/>
          <p:cNvPicPr/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680594"/>
            <a:ext cx="193201" cy="1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14" y="6691244"/>
            <a:ext cx="618971" cy="135959"/>
          </a:xfrm>
          <a:prstGeom prst="rect">
            <a:avLst/>
          </a:prstGeom>
        </p:spPr>
      </p:pic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7814966" y="6662515"/>
            <a:ext cx="1326329" cy="184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A2BCBC-50EF-4175-83E0-F618B60D4316}" type="slidenum">
              <a:rPr lang="en-US" sz="600" smtClean="0"/>
              <a:pPr/>
              <a:t>‹#›</a:t>
            </a:fld>
            <a:endParaRPr lang="en-US" sz="600" dirty="0"/>
          </a:p>
        </p:txBody>
      </p:sp>
      <p:sp>
        <p:nvSpPr>
          <p:cNvPr id="40" name="Title 1">
            <a:extLst>
              <a:ext uri="{FF2B5EF4-FFF2-40B4-BE49-F238E27FC236}">
                <a16:creationId xmlns="" xmlns:a16="http://schemas.microsoft.com/office/drawing/2014/main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693588" y="6696656"/>
            <a:ext cx="1048783" cy="138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id-ID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filkom</a:t>
            </a:r>
            <a:r>
              <a:rPr lang="en-US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.</a:t>
            </a:r>
            <a:r>
              <a:rPr lang="id-ID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ub</a:t>
            </a:r>
            <a:r>
              <a:rPr lang="en-US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.</a:t>
            </a:r>
            <a:r>
              <a:rPr lang="id-ID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ac.</a:t>
            </a:r>
            <a:r>
              <a:rPr lang="en-US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id</a:t>
            </a:r>
            <a:endParaRPr lang="en-US" sz="800" kern="1200" dirty="0">
              <a:solidFill>
                <a:schemeClr val="bg2">
                  <a:lumMod val="90000"/>
                </a:schemeClr>
              </a:solidFill>
              <a:latin typeface="HP Simplified" panose="020B0606020204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BDBC8-C62A-416A-ACA2-C61266AA6033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615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43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82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754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174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775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9536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2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4B48-4A5E-4840-8AC0-46F039463EA4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7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9AA11-FB14-48B5-8B54-3F9171BE7782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64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FF9C4-21A0-491F-A975-F5BAC3736FB7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6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A4669-42D2-4070-850F-E1EE133A5297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7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7785C-DA4E-4BB5-B19A-CD4FE3AEF8E1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53665-8A7E-4FB8-ADFE-CEFC5CB87EE9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5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49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01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2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8341" y="2165096"/>
            <a:ext cx="7227316" cy="171831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5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" y="0"/>
            <a:ext cx="7070370" cy="97037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80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7037010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89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78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18947" cy="86627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41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2" y="10863"/>
            <a:ext cx="6275377" cy="938463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70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28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70810"/>
            <a:ext cx="1971675" cy="510615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70811"/>
            <a:ext cx="5800725" cy="510615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4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26577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4898" y="63553"/>
            <a:ext cx="7022018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010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896" y="136524"/>
            <a:ext cx="7118271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0156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15899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90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90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153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40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" y="0"/>
            <a:ext cx="7070370" cy="97037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425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7037010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31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784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18947" cy="86627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2" y="10863"/>
            <a:ext cx="6275377" cy="938463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024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30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70810"/>
            <a:ext cx="1971675" cy="510615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70811"/>
            <a:ext cx="5800725" cy="510615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008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65265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4898" y="63553"/>
            <a:ext cx="7022018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1600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896" y="136524"/>
            <a:ext cx="7118271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7284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764734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59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730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7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699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" y="0"/>
            <a:ext cx="7070370" cy="97037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683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7037010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206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70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18947" cy="86627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313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2" y="10863"/>
            <a:ext cx="6275377" cy="938463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227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896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70810"/>
            <a:ext cx="1971675" cy="510615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70811"/>
            <a:ext cx="5800725" cy="510615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439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16530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4898" y="63553"/>
            <a:ext cx="7022018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8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1663064" y="38354"/>
            <a:ext cx="5817870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15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6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17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/>
          <a:srcRect t="6054" r="1470" b="8471"/>
          <a:stretch/>
        </p:blipFill>
        <p:spPr>
          <a:xfrm>
            <a:off x="5550147" y="1386227"/>
            <a:ext cx="3315798" cy="2668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1" r="2423" b="74722"/>
          <a:stretch/>
        </p:blipFill>
        <p:spPr>
          <a:xfrm>
            <a:off x="7031172" y="4736"/>
            <a:ext cx="2112828" cy="173355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FE488684-4B91-45E0-AC48-E54C1020FB09}"/>
              </a:ext>
            </a:extLst>
          </p:cNvPr>
          <p:cNvSpPr txBox="1">
            <a:spLocks/>
          </p:cNvSpPr>
          <p:nvPr userDrawn="1"/>
        </p:nvSpPr>
        <p:spPr>
          <a:xfrm>
            <a:off x="534648" y="1605390"/>
            <a:ext cx="4457989" cy="2313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id-ID" sz="2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sz="2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Big Data </a:t>
            </a:r>
            <a:r>
              <a:rPr lang="id-ID" sz="2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Analytics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749480" y="559632"/>
            <a:ext cx="1591241" cy="753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96" y="560072"/>
            <a:ext cx="719456" cy="750022"/>
          </a:xfrm>
          <a:prstGeom prst="rect">
            <a:avLst/>
          </a:prstGeom>
        </p:spPr>
      </p:pic>
      <p:pic>
        <p:nvPicPr>
          <p:cNvPr id="23" name="Picture 22" descr="LambangUB-Baru-Kecil.jpg"/>
          <p:cNvPicPr/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4" y="435429"/>
            <a:ext cx="904474" cy="87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7208046" y="23924"/>
            <a:ext cx="684098" cy="503778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814598" y="67946"/>
            <a:ext cx="1241733" cy="33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id-ID" sz="14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filkom.ub.ac</a:t>
            </a:r>
            <a:r>
              <a:rPr lang="en-US" sz="14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chemeClr val="bg1"/>
              </a:solidFill>
              <a:latin typeface="HP Simplified" panose="020B0606020204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85079" r="2424"/>
          <a:stretch/>
        </p:blipFill>
        <p:spPr>
          <a:xfrm>
            <a:off x="4082472" y="5856017"/>
            <a:ext cx="5061527" cy="102325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9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9141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896" y="136524"/>
            <a:ext cx="7118271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47184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304532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44A44607-3AC7-44C9-B2F9-3FA97C501EA1}" type="datetime1">
              <a:rPr lang="id-ID" smtClean="0">
                <a:solidFill>
                  <a:prstClr val="black"/>
                </a:solidFill>
              </a:rPr>
              <a:pPr/>
              <a:t>07/10/2019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8082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1A1D2D5D-135A-408F-AB4B-DEF58244B559}" type="datetime1">
              <a:rPr lang="id-ID" smtClean="0">
                <a:solidFill>
                  <a:prstClr val="black"/>
                </a:solidFill>
              </a:rPr>
              <a:pPr/>
              <a:t>07/10/2019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026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34FC85E6-33D1-42FB-BDE5-D6E134B26CA8}" type="datetime1">
              <a:rPr lang="id-ID" smtClean="0">
                <a:solidFill>
                  <a:prstClr val="black"/>
                </a:solidFill>
              </a:rPr>
              <a:pPr/>
              <a:t>07/10/2019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60439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847A72E8-F829-4F58-BC39-B9C4A8118BE9}" type="datetime1">
              <a:rPr lang="id-ID" smtClean="0">
                <a:solidFill>
                  <a:prstClr val="black"/>
                </a:solidFill>
              </a:rPr>
              <a:pPr/>
              <a:t>07/10/2019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606251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363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938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550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8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22"/>
          <p:cNvSpPr/>
          <p:nvPr userDrawn="1"/>
        </p:nvSpPr>
        <p:spPr>
          <a:xfrm>
            <a:off x="14858" y="6080378"/>
            <a:ext cx="9116695" cy="576580"/>
          </a:xfrm>
          <a:custGeom>
            <a:avLst/>
            <a:gdLst/>
            <a:ahLst/>
            <a:cxnLst/>
            <a:rect l="l" t="t" r="r" b="b"/>
            <a:pathLst>
              <a:path w="9116695" h="576579">
                <a:moveTo>
                  <a:pt x="0" y="576072"/>
                </a:moveTo>
                <a:lnTo>
                  <a:pt x="9116568" y="576072"/>
                </a:lnTo>
                <a:lnTo>
                  <a:pt x="911656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23"/>
          <p:cNvSpPr/>
          <p:nvPr userDrawn="1"/>
        </p:nvSpPr>
        <p:spPr>
          <a:xfrm>
            <a:off x="14858" y="6080378"/>
            <a:ext cx="9116695" cy="576580"/>
          </a:xfrm>
          <a:custGeom>
            <a:avLst/>
            <a:gdLst/>
            <a:ahLst/>
            <a:cxnLst/>
            <a:rect l="l" t="t" r="r" b="b"/>
            <a:pathLst>
              <a:path w="9116695" h="576579">
                <a:moveTo>
                  <a:pt x="0" y="576072"/>
                </a:moveTo>
                <a:lnTo>
                  <a:pt x="9116568" y="576072"/>
                </a:lnTo>
                <a:lnTo>
                  <a:pt x="911656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9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20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21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22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-13251" y="1204722"/>
            <a:ext cx="9153710" cy="54522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524121" y="62541"/>
            <a:ext cx="500177" cy="3683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-16792" y="1122315"/>
            <a:ext cx="8769245" cy="998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2CE453EB-EDB4-49CF-90BE-4F74F5C3CE5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" y="6688225"/>
            <a:ext cx="153901" cy="153901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="" xmlns:a16="http://schemas.microsoft.com/office/drawing/2014/main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206104" y="6672653"/>
            <a:ext cx="1048783" cy="179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sz="800" kern="12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digitalent.kominfo.go.id</a:t>
            </a:r>
          </a:p>
        </p:txBody>
      </p:sp>
      <p:sp>
        <p:nvSpPr>
          <p:cNvPr id="29" name="Title Placeholder 1"/>
          <p:cNvSpPr txBox="1">
            <a:spLocks/>
          </p:cNvSpPr>
          <p:nvPr userDrawn="1"/>
        </p:nvSpPr>
        <p:spPr>
          <a:xfrm>
            <a:off x="58751" y="84796"/>
            <a:ext cx="8991091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P Simplified Light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4969269" y="6647431"/>
            <a:ext cx="439237" cy="2080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1" y="6680594"/>
            <a:ext cx="163600" cy="170550"/>
          </a:xfrm>
          <a:prstGeom prst="rect">
            <a:avLst/>
          </a:prstGeom>
        </p:spPr>
      </p:pic>
      <p:pic>
        <p:nvPicPr>
          <p:cNvPr id="32" name="Picture 31" descr="LambangUB-Baru-Kecil.jpg"/>
          <p:cNvPicPr/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680594"/>
            <a:ext cx="193201" cy="1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14" y="6691244"/>
            <a:ext cx="618971" cy="135959"/>
          </a:xfrm>
          <a:prstGeom prst="rect">
            <a:avLst/>
          </a:prstGeom>
        </p:spPr>
      </p:pic>
      <p:sp>
        <p:nvSpPr>
          <p:cNvPr id="34" name="Slide Number Placeholder 5"/>
          <p:cNvSpPr txBox="1">
            <a:spLocks/>
          </p:cNvSpPr>
          <p:nvPr userDrawn="1"/>
        </p:nvSpPr>
        <p:spPr>
          <a:xfrm>
            <a:off x="7814966" y="6662515"/>
            <a:ext cx="1326329" cy="184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A2BCBC-50EF-4175-83E0-F618B60D4316}" type="slidenum">
              <a:rPr lang="en-US" sz="600" smtClean="0"/>
              <a:pPr/>
              <a:t>‹#›</a:t>
            </a:fld>
            <a:endParaRPr lang="en-US" sz="600" dirty="0"/>
          </a:p>
        </p:txBody>
      </p:sp>
      <p:sp>
        <p:nvSpPr>
          <p:cNvPr id="35" name="Title 1">
            <a:extLst>
              <a:ext uri="{FF2B5EF4-FFF2-40B4-BE49-F238E27FC236}">
                <a16:creationId xmlns="" xmlns:a16="http://schemas.microsoft.com/office/drawing/2014/main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693588" y="6696656"/>
            <a:ext cx="1048783" cy="138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id-ID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filkom</a:t>
            </a:r>
            <a:r>
              <a:rPr lang="en-US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.</a:t>
            </a:r>
            <a:r>
              <a:rPr lang="id-ID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ub</a:t>
            </a:r>
            <a:r>
              <a:rPr lang="en-US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.</a:t>
            </a:r>
            <a:r>
              <a:rPr lang="id-ID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ac.</a:t>
            </a:r>
            <a:r>
              <a:rPr lang="en-US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id</a:t>
            </a:r>
            <a:endParaRPr lang="en-US" sz="800" kern="1200" dirty="0">
              <a:solidFill>
                <a:schemeClr val="bg1"/>
              </a:solidFill>
              <a:latin typeface="HP Simplified" panose="020B06060202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06374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" y="0"/>
            <a:ext cx="7070370" cy="97037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677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7037010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099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622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18947" cy="86627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565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2" y="10863"/>
            <a:ext cx="6275377" cy="938463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800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212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70810"/>
            <a:ext cx="1971675" cy="510615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70811"/>
            <a:ext cx="5800725" cy="510615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689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7393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4898" y="63553"/>
            <a:ext cx="7022018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03201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896" y="136524"/>
            <a:ext cx="7118271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29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84FF6-EAA3-4B80-99C0-166010AF6A0D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095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667133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44A44607-3AC7-44C9-B2F9-3FA97C501EA1}" type="datetime1">
              <a:rPr lang="id-ID" smtClean="0">
                <a:solidFill>
                  <a:prstClr val="black"/>
                </a:solidFill>
              </a:rPr>
              <a:pPr/>
              <a:t>07/10/2019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35335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1A1D2D5D-135A-408F-AB4B-DEF58244B559}" type="datetime1">
              <a:rPr lang="id-ID" smtClean="0">
                <a:solidFill>
                  <a:prstClr val="black"/>
                </a:solidFill>
              </a:rPr>
              <a:pPr/>
              <a:t>07/10/2019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630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34FC85E6-33D1-42FB-BDE5-D6E134B26CA8}" type="datetime1">
              <a:rPr lang="id-ID" smtClean="0">
                <a:solidFill>
                  <a:prstClr val="black"/>
                </a:solidFill>
              </a:rPr>
              <a:pPr/>
              <a:t>07/10/2019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11058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847A72E8-F829-4F58-BC39-B9C4A8118BE9}" type="datetime1">
              <a:rPr lang="id-ID" smtClean="0">
                <a:solidFill>
                  <a:prstClr val="black"/>
                </a:solidFill>
              </a:rPr>
              <a:pPr/>
              <a:t>07/10/2019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215286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804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247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5810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27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5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5FC94-4C0A-4189-B9B6-2F29C6DD3FFD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319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947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7040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237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131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968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927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661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759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183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3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microsoft.com/office/2007/relationships/hdphoto" Target="../media/hdphoto2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3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image" Target="../media/image17.png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microsoft.com/office/2007/relationships/hdphoto" Target="../media/hdphoto4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34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2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4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image" Target="../media/image17.png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microsoft.com/office/2007/relationships/hdphoto" Target="../media/hdphoto4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microsoft.com/office/2007/relationships/hdphoto" Target="../media/hdphoto4.wdp"/><Relationship Id="rId3" Type="http://schemas.openxmlformats.org/officeDocument/2006/relationships/slideLayout" Target="../slideLayouts/slideLayout49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image" Target="../media/image16.png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theme" Target="../theme/theme5.xml"/><Relationship Id="rId29" Type="http://schemas.microsoft.com/office/2007/relationships/hdphoto" Target="../media/hdphoto2.wdp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image" Target="../media/image15.png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image" Target="../media/image14.png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image" Target="../media/image7.png"/><Relationship Id="rId27" Type="http://schemas.openxmlformats.org/officeDocument/2006/relationships/image" Target="../media/image1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microsoft.com/office/2007/relationships/hdphoto" Target="../media/hdphoto4.wdp"/><Relationship Id="rId3" Type="http://schemas.openxmlformats.org/officeDocument/2006/relationships/slideLayout" Target="../slideLayouts/slideLayout68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image" Target="../media/image16.png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theme" Target="../theme/theme6.xml"/><Relationship Id="rId29" Type="http://schemas.microsoft.com/office/2007/relationships/hdphoto" Target="../media/hdphoto2.wdp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image" Target="../media/image15.png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image" Target="../media/image14.png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image" Target="../media/image7.png"/><Relationship Id="rId27" Type="http://schemas.openxmlformats.org/officeDocument/2006/relationships/image" Target="../media/image1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7.xml"/><Relationship Id="rId17" Type="http://schemas.openxmlformats.org/officeDocument/2006/relationships/image" Target="../media/image22.jpe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theme" Target="../theme/theme8.xml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97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3064" y="38354"/>
            <a:ext cx="5817870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/>
          <a:srcRect t="6054" r="1470" b="8471"/>
          <a:stretch/>
        </p:blipFill>
        <p:spPr>
          <a:xfrm>
            <a:off x="5550147" y="1386227"/>
            <a:ext cx="3315798" cy="2668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1" r="2423" b="74722"/>
          <a:stretch/>
        </p:blipFill>
        <p:spPr>
          <a:xfrm>
            <a:off x="7031172" y="4736"/>
            <a:ext cx="2112828" cy="17335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E488684-4B91-45E0-AC48-E54C1020FB09}"/>
              </a:ext>
            </a:extLst>
          </p:cNvPr>
          <p:cNvSpPr txBox="1">
            <a:spLocks/>
          </p:cNvSpPr>
          <p:nvPr userDrawn="1"/>
        </p:nvSpPr>
        <p:spPr>
          <a:xfrm>
            <a:off x="534648" y="1605390"/>
            <a:ext cx="4457989" cy="2313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id-ID" sz="2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sz="2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Big Data </a:t>
            </a:r>
            <a:r>
              <a:rPr lang="id-ID" sz="2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Analytics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749480" y="559632"/>
            <a:ext cx="1591241" cy="753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96" y="560072"/>
            <a:ext cx="719456" cy="750022"/>
          </a:xfrm>
          <a:prstGeom prst="rect">
            <a:avLst/>
          </a:prstGeom>
        </p:spPr>
      </p:pic>
      <p:pic>
        <p:nvPicPr>
          <p:cNvPr id="13" name="Picture 12" descr="LambangUB-Baru-Kecil.jpg"/>
          <p:cNvPicPr/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4" y="435429"/>
            <a:ext cx="904474" cy="87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7208046" y="23924"/>
            <a:ext cx="684098" cy="5037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85079" r="2424"/>
          <a:stretch/>
        </p:blipFill>
        <p:spPr>
          <a:xfrm>
            <a:off x="4082472" y="5856017"/>
            <a:ext cx="5061527" cy="102325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5674242" y="6341559"/>
            <a:ext cx="2170463" cy="378419"/>
            <a:chOff x="4279782" y="5408838"/>
            <a:chExt cx="2170463" cy="378419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816991" y="38100"/>
            <a:ext cx="1157180" cy="37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id-ID" sz="14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</a:rPr>
              <a:t>filkom.ub.ac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chemeClr val="bg2">
                  <a:lumMod val="90000"/>
                </a:schemeClr>
              </a:solidFill>
              <a:latin typeface="HP Simplified" panose="020B06060202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dirty="0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561B2B-7D1D-4726-82AA-82304300F1E7}" type="slidenum">
              <a:rPr lang="es-E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0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153710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32" y="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32" y="1105966"/>
            <a:ext cx="8515350" cy="507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>
                <a:defRPr/>
              </a:pPr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5396512" y="6268996"/>
            <a:ext cx="1163945" cy="551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78" y="6228727"/>
            <a:ext cx="562118" cy="586000"/>
          </a:xfrm>
          <a:prstGeom prst="rect">
            <a:avLst/>
          </a:prstGeom>
        </p:spPr>
      </p:pic>
      <p:pic>
        <p:nvPicPr>
          <p:cNvPr id="18" name="Picture 17" descr="LambangUB-Baru-Kecil.jpg"/>
          <p:cNvPicPr/>
          <p:nvPr userDrawn="1"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67" y="6297385"/>
            <a:ext cx="527104" cy="51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87" y="6443482"/>
            <a:ext cx="1054699" cy="2316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215096" y="926578"/>
            <a:ext cx="8769245" cy="99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608771" y="311760"/>
            <a:ext cx="500177" cy="36833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567198" y="394835"/>
            <a:ext cx="1183287" cy="378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defRPr/>
            </a:pPr>
            <a:r>
              <a:rPr lang="id-ID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filkom.ub.ac</a:t>
            </a:r>
            <a:r>
              <a:rPr lang="en-US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rgbClr val="CEDBE6">
                  <a:lumMod val="90000"/>
                </a:srgb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153710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32" y="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32" y="1105966"/>
            <a:ext cx="8515350" cy="507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>
                <a:defRPr/>
              </a:pPr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5396512" y="6268996"/>
            <a:ext cx="1163945" cy="551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78" y="6228727"/>
            <a:ext cx="562118" cy="586000"/>
          </a:xfrm>
          <a:prstGeom prst="rect">
            <a:avLst/>
          </a:prstGeom>
        </p:spPr>
      </p:pic>
      <p:pic>
        <p:nvPicPr>
          <p:cNvPr id="18" name="Picture 17" descr="LambangUB-Baru-Kecil.jpg"/>
          <p:cNvPicPr/>
          <p:nvPr userDrawn="1"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67" y="6297385"/>
            <a:ext cx="527104" cy="51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87" y="6443482"/>
            <a:ext cx="1054699" cy="2316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215096" y="926578"/>
            <a:ext cx="8769245" cy="99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608771" y="311760"/>
            <a:ext cx="500177" cy="36833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567198" y="394835"/>
            <a:ext cx="1183287" cy="378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defRPr/>
            </a:pPr>
            <a:r>
              <a:rPr lang="id-ID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filkom.ub.ac</a:t>
            </a:r>
            <a:r>
              <a:rPr lang="en-US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rgbClr val="CEDBE6">
                  <a:lumMod val="90000"/>
                </a:srgb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0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153710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32" y="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32" y="1105966"/>
            <a:ext cx="8515350" cy="507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>
                <a:defRPr/>
              </a:pPr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5396512" y="6268996"/>
            <a:ext cx="1163945" cy="551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78" y="6228727"/>
            <a:ext cx="562118" cy="586000"/>
          </a:xfrm>
          <a:prstGeom prst="rect">
            <a:avLst/>
          </a:prstGeom>
        </p:spPr>
      </p:pic>
      <p:pic>
        <p:nvPicPr>
          <p:cNvPr id="18" name="Picture 17" descr="LambangUB-Baru-Kecil.jpg"/>
          <p:cNvPicPr/>
          <p:nvPr userDrawn="1"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67" y="6297385"/>
            <a:ext cx="527104" cy="51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87" y="6443482"/>
            <a:ext cx="1054699" cy="2316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215096" y="926578"/>
            <a:ext cx="8769245" cy="99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608771" y="311760"/>
            <a:ext cx="500177" cy="36833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567198" y="394835"/>
            <a:ext cx="1183287" cy="378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defRPr/>
            </a:pPr>
            <a:r>
              <a:rPr lang="id-ID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filkom.ub.ac</a:t>
            </a:r>
            <a:r>
              <a:rPr lang="en-US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rgbClr val="CEDBE6">
                  <a:lumMod val="90000"/>
                </a:srgb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153710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32" y="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32" y="1105966"/>
            <a:ext cx="8515350" cy="507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>
                <a:defRPr/>
              </a:pPr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5396512" y="6268996"/>
            <a:ext cx="1163945" cy="551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78" y="6228727"/>
            <a:ext cx="562118" cy="586000"/>
          </a:xfrm>
          <a:prstGeom prst="rect">
            <a:avLst/>
          </a:prstGeom>
        </p:spPr>
      </p:pic>
      <p:pic>
        <p:nvPicPr>
          <p:cNvPr id="18" name="Picture 17" descr="LambangUB-Baru-Kecil.jpg"/>
          <p:cNvPicPr/>
          <p:nvPr userDrawn="1"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67" y="6297385"/>
            <a:ext cx="527104" cy="51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87" y="6443482"/>
            <a:ext cx="1054699" cy="2316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215096" y="926578"/>
            <a:ext cx="8769245" cy="99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608771" y="311760"/>
            <a:ext cx="500177" cy="36833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567198" y="394835"/>
            <a:ext cx="1183287" cy="378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defRPr/>
            </a:pPr>
            <a:r>
              <a:rPr lang="id-ID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filkom.ub.ac</a:t>
            </a:r>
            <a:r>
              <a:rPr lang="en-US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rgbClr val="CEDBE6">
                  <a:lumMod val="90000"/>
                </a:srgb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14" y="0"/>
            <a:ext cx="71339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598654" y="13092"/>
            <a:ext cx="1591241" cy="753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59" y="51971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2" descr="Image result for logo filkom ub">
            <a:extLst>
              <a:ext uri="{FF2B5EF4-FFF2-40B4-BE49-F238E27FC236}">
                <a16:creationId xmlns:a16="http://schemas.microsoft.com/office/drawing/2014/main" xmlns="" id="{5929716F-9512-463B-9F38-A843581CC4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5" y="119786"/>
            <a:ext cx="2760453" cy="61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/>
          <p:cNvSpPr/>
          <p:nvPr/>
        </p:nvSpPr>
        <p:spPr>
          <a:xfrm>
            <a:off x="5867400" y="152400"/>
            <a:ext cx="1059179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33400" y="532507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id-ID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Oleh: Imam Cholissodin | imamcs@ub.ac.id, Putra Pandu Adikara, Sufia Adha Putri</a:t>
            </a:r>
          </a:p>
          <a:p>
            <a:pPr fontAlgn="base"/>
            <a:r>
              <a:rPr lang="id-ID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         Asisten: Guedho, Sukma, Anshori, Aang dan Gusti</a:t>
            </a:r>
          </a:p>
          <a:p>
            <a:pPr fontAlgn="base"/>
            <a:r>
              <a:rPr lang="id-ID" b="1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Fakultas Ilmu Komputer (Filkom) Universitas Brawijaya (UB)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613937" y="4812268"/>
            <a:ext cx="839698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id-ID" sz="2800" b="1" dirty="0" smtClean="0">
                <a:solidFill>
                  <a:srgbClr val="FF0000"/>
                </a:solidFill>
                <a:latin typeface="Arial"/>
                <a:cs typeface="Arial"/>
              </a:rPr>
              <a:t>SQL/NoSQL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304A03-215F-4EB4-B362-91EE1FCB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RDBMS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D48947-2CF2-40A9-8C15-12EB898F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RDBMS:</a:t>
            </a:r>
          </a:p>
          <a:p>
            <a:pPr lvl="1"/>
            <a:r>
              <a:rPr lang="en-US" dirty="0" err="1"/>
              <a:t>Identitas</a:t>
            </a:r>
            <a:r>
              <a:rPr lang="en-US" dirty="0"/>
              <a:t> Data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kolom-kolom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dan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data yang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303562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7604E-D091-4018-83FE-A1649958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SQL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A57566-3CBE-458C-80F8-446F6358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kepanjangan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Structured Query Language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standard yang </a:t>
            </a:r>
            <a:r>
              <a:rPr lang="en-US" dirty="0" err="1"/>
              <a:t>dipakai</a:t>
            </a:r>
            <a:r>
              <a:rPr lang="en-US" dirty="0"/>
              <a:t> pada DBMS </a:t>
            </a:r>
            <a:r>
              <a:rPr lang="en-US" dirty="0" err="1"/>
              <a:t>berbasis</a:t>
            </a:r>
            <a:r>
              <a:rPr lang="en-US" dirty="0"/>
              <a:t> Relational,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RDBMS – Relational Database Management System.</a:t>
            </a:r>
          </a:p>
          <a:p>
            <a:r>
              <a:rPr lang="en-US" dirty="0"/>
              <a:t>SQL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input, </a:t>
            </a:r>
            <a:r>
              <a:rPr lang="en-US" dirty="0" err="1"/>
              <a:t>mengakses</a:t>
            </a:r>
            <a:r>
              <a:rPr lang="en-US" dirty="0"/>
              <a:t> dan </a:t>
            </a:r>
            <a:r>
              <a:rPr lang="en-US" dirty="0" err="1"/>
              <a:t>memanipulasi</a:t>
            </a:r>
            <a:r>
              <a:rPr lang="en-US" dirty="0"/>
              <a:t> data pada RDBMS.</a:t>
            </a:r>
          </a:p>
          <a:p>
            <a:r>
              <a:rPr lang="en-US" dirty="0"/>
              <a:t>SQL </a:t>
            </a:r>
            <a:r>
              <a:rPr lang="en-US" dirty="0" err="1"/>
              <a:t>mengikuti</a:t>
            </a:r>
            <a:r>
              <a:rPr lang="en-US" dirty="0"/>
              <a:t> standard ANSI (American National Standard Institute)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RDBMS. </a:t>
            </a:r>
          </a:p>
        </p:txBody>
      </p:sp>
    </p:spTree>
    <p:extLst>
      <p:ext uri="{BB962C8B-B14F-4D97-AF65-F5344CB8AC3E}">
        <p14:creationId xmlns:p14="http://schemas.microsoft.com/office/powerpoint/2010/main" val="357314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B91A4-567F-41CE-99B6-F663CD9D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SQL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9ABDBB-6E60-4416-8841-E4D2C37B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DDL </a:t>
            </a:r>
            <a:r>
              <a:rPr lang="en-US" dirty="0" err="1"/>
              <a:t>atau</a:t>
            </a:r>
            <a:r>
              <a:rPr lang="en-US" dirty="0"/>
              <a:t> Data Definition Language. DDL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database,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ini database dan table.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DDL </a:t>
            </a:r>
            <a:r>
              <a:rPr lang="en-US" dirty="0" err="1"/>
              <a:t>antara</a:t>
            </a:r>
            <a:r>
              <a:rPr lang="en-US" dirty="0"/>
              <a:t> lain : CREATE, ALTER, RENAME, DROP.</a:t>
            </a:r>
          </a:p>
          <a:p>
            <a:pPr lvl="1"/>
            <a:r>
              <a:rPr lang="en-US" dirty="0"/>
              <a:t>DML </a:t>
            </a:r>
            <a:r>
              <a:rPr lang="en-US" dirty="0" err="1"/>
              <a:t>atau</a:t>
            </a:r>
            <a:r>
              <a:rPr lang="en-US" dirty="0"/>
              <a:t> Data Manipulation Language. DML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record </a:t>
            </a:r>
            <a:r>
              <a:rPr lang="en-US" dirty="0" err="1"/>
              <a:t>dalam</a:t>
            </a:r>
            <a:r>
              <a:rPr lang="en-US" dirty="0"/>
              <a:t> table.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DML </a:t>
            </a:r>
            <a:r>
              <a:rPr lang="en-US" dirty="0" err="1"/>
              <a:t>antara</a:t>
            </a:r>
            <a:r>
              <a:rPr lang="en-US" dirty="0"/>
              <a:t> lain : SELECT, INSERT, UPDATE, DELETE.</a:t>
            </a:r>
          </a:p>
          <a:p>
            <a:pPr lvl="1"/>
            <a:r>
              <a:rPr lang="en-US" dirty="0"/>
              <a:t>DCL </a:t>
            </a:r>
            <a:r>
              <a:rPr lang="en-US" dirty="0" err="1"/>
              <a:t>atau</a:t>
            </a:r>
            <a:r>
              <a:rPr lang="en-US" dirty="0"/>
              <a:t> Data Control Language. DCL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user,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server, database, table </a:t>
            </a:r>
            <a:r>
              <a:rPr lang="en-US" dirty="0" err="1"/>
              <a:t>maupun</a:t>
            </a:r>
            <a:r>
              <a:rPr lang="en-US" dirty="0"/>
              <a:t> field.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DCL </a:t>
            </a:r>
            <a:r>
              <a:rPr lang="en-US" dirty="0" err="1"/>
              <a:t>antara</a:t>
            </a:r>
            <a:r>
              <a:rPr lang="en-US" dirty="0"/>
              <a:t> lain : GRANT, REVOKE. </a:t>
            </a:r>
          </a:p>
        </p:txBody>
      </p:sp>
    </p:spTree>
    <p:extLst>
      <p:ext uri="{BB962C8B-B14F-4D97-AF65-F5344CB8AC3E}">
        <p14:creationId xmlns:p14="http://schemas.microsoft.com/office/powerpoint/2010/main" val="172464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B4E52-9EFD-459C-BE11-13FD18FA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SQL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35F6B0-74E2-486C-9301-C83D8AAB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pada SQL</a:t>
            </a:r>
          </a:p>
        </p:txBody>
      </p:sp>
      <p:pic>
        <p:nvPicPr>
          <p:cNvPr id="4" name="Picture 3" descr="Tbl07-01">
            <a:extLst>
              <a:ext uri="{FF2B5EF4-FFF2-40B4-BE49-F238E27FC236}">
                <a16:creationId xmlns:a16="http://schemas.microsoft.com/office/drawing/2014/main" xmlns="" id="{D1C3C243-6E42-4560-8EF5-1A0176527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2133" y="2486339"/>
            <a:ext cx="7148384" cy="36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0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B4E52-9EFD-459C-BE11-13FD18FA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SQL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35F6B0-74E2-486C-9301-C83D8AAB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pada SQL</a:t>
            </a:r>
          </a:p>
        </p:txBody>
      </p:sp>
      <p:pic>
        <p:nvPicPr>
          <p:cNvPr id="5" name="Picture 3" descr="Tbl07-02a">
            <a:extLst>
              <a:ext uri="{FF2B5EF4-FFF2-40B4-BE49-F238E27FC236}">
                <a16:creationId xmlns:a16="http://schemas.microsoft.com/office/drawing/2014/main" xmlns="" id="{18E9BCD2-5F3F-4F62-B9EC-941BDAF0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" y="2476500"/>
            <a:ext cx="8458200" cy="30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C1811-B85F-45E0-AABB-E3B2FC83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EE8C42-36B9-46F9-A57A-597ADFEB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termasuk</a:t>
            </a:r>
            <a:r>
              <a:rPr lang="en-US" dirty="0"/>
              <a:t> pada Data Definition Language (DDL) </a:t>
            </a:r>
            <a:r>
              <a:rPr lang="en-US" dirty="0" err="1"/>
              <a:t>adalah</a:t>
            </a:r>
            <a:r>
              <a:rPr lang="en-US" dirty="0"/>
              <a:t> CREATE, ALTER, RENAME, DROP.</a:t>
            </a:r>
          </a:p>
          <a:p>
            <a:r>
              <a:rPr lang="en-US" dirty="0" err="1"/>
              <a:t>Penggunaan</a:t>
            </a:r>
            <a:r>
              <a:rPr lang="en-US" dirty="0"/>
              <a:t> DDL </a:t>
            </a:r>
            <a:r>
              <a:rPr lang="en-US" dirty="0" err="1"/>
              <a:t>mengikuti</a:t>
            </a:r>
            <a:r>
              <a:rPr lang="en-US" dirty="0"/>
              <a:t> model database dan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 descr="Fig07-01">
            <a:extLst>
              <a:ext uri="{FF2B5EF4-FFF2-40B4-BE49-F238E27FC236}">
                <a16:creationId xmlns:a16="http://schemas.microsoft.com/office/drawing/2014/main" xmlns="" id="{A1B84B3A-8FE7-4223-B715-3DC28A1C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0730" y="3718560"/>
            <a:ext cx="4362539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4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08C54-F591-4D24-B921-E0557BEF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E01EE-F56F-4284-A9F5-3283817E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Dari </a:t>
            </a:r>
            <a:r>
              <a:rPr lang="en-US" dirty="0" err="1"/>
              <a:t>gambar</a:t>
            </a:r>
            <a:r>
              <a:rPr lang="en-US" dirty="0"/>
              <a:t> model database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database (</a:t>
            </a:r>
            <a:r>
              <a:rPr lang="en-US" dirty="0" err="1"/>
              <a:t>perintah</a:t>
            </a:r>
            <a:r>
              <a:rPr lang="en-US" dirty="0"/>
              <a:t>: CREATE DATABASE </a:t>
            </a:r>
            <a:r>
              <a:rPr lang="en-US" dirty="0" err="1"/>
              <a:t>Nama_Database</a:t>
            </a:r>
            <a:r>
              <a:rPr lang="en-US" dirty="0"/>
              <a:t>;).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CREATE TABLE </a:t>
            </a:r>
            <a:r>
              <a:rPr lang="en-US" dirty="0" err="1"/>
              <a:t>nama_tabel</a:t>
            </a:r>
            <a:r>
              <a:rPr lang="en-US" dirty="0"/>
              <a:t> ( column1 datatype, column2 datatype, column3 datatype, …  );</a:t>
            </a:r>
          </a:p>
          <a:p>
            <a:r>
              <a:rPr lang="en-US" dirty="0"/>
              <a:t>Pada </a:t>
            </a:r>
            <a:r>
              <a:rPr lang="en-US" dirty="0" err="1"/>
              <a:t>prakteknya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DDL </a:t>
            </a:r>
            <a:r>
              <a:rPr lang="en-US" dirty="0" err="1"/>
              <a:t>dieksekusi</a:t>
            </a:r>
            <a:r>
              <a:rPr lang="en-US" dirty="0"/>
              <a:t>, RDBMS </a:t>
            </a:r>
            <a:r>
              <a:rPr lang="en-US" dirty="0" err="1"/>
              <a:t>akan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database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Format file yang </a:t>
            </a:r>
            <a:r>
              <a:rPr lang="en-US" dirty="0" err="1"/>
              <a:t>menyimpan</a:t>
            </a:r>
            <a:r>
              <a:rPr lang="en-US" dirty="0"/>
              <a:t> database 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RDBMS.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1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18315-040C-46F0-837D-C734A538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626F9D-3C5C-42F0-A885-9953A615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database.</a:t>
            </a:r>
          </a:p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data dan </a:t>
            </a:r>
            <a:r>
              <a:rPr lang="en-US" dirty="0" err="1"/>
              <a:t>pengambilan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177218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18315-040C-46F0-837D-C734A538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626F9D-3C5C-42F0-A885-9953A615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umum</a:t>
            </a:r>
            <a:r>
              <a:rPr lang="en-US" dirty="0"/>
              <a:t> pada database:</a:t>
            </a:r>
          </a:p>
        </p:txBody>
      </p:sp>
      <p:pic>
        <p:nvPicPr>
          <p:cNvPr id="4" name="Picture 3" descr="Tbl07-04">
            <a:extLst>
              <a:ext uri="{FF2B5EF4-FFF2-40B4-BE49-F238E27FC236}">
                <a16:creationId xmlns:a16="http://schemas.microsoft.com/office/drawing/2014/main" xmlns="" id="{CB6A6119-DA1B-46D2-9143-9E5C45CF5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0220" y="2472029"/>
            <a:ext cx="5623560" cy="38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5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AE432-BB9E-4156-B406-6EE3CA2E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0E00F2-4170-484F-B459-64B35232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pada Data Manipulation Language (DML)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pada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Memperbaharui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68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111750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id-ID" sz="2400" b="1" dirty="0" smtClean="0"/>
              <a:t>Pendahuluan</a:t>
            </a:r>
            <a:endParaRPr lang="id-ID" sz="2400" b="1" dirty="0"/>
          </a:p>
          <a:p>
            <a:pPr marL="514350" indent="-514350" eaLnBrk="1" hangingPunct="1">
              <a:buFontTx/>
              <a:buAutoNum type="arabicPeriod"/>
            </a:pPr>
            <a:r>
              <a:rPr lang="id-ID" sz="2400" b="1" dirty="0"/>
              <a:t>Pengenalan RDBMS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id-ID" sz="2400" b="1" dirty="0"/>
              <a:t>Penggunaan SQL pada RDBMS</a:t>
            </a:r>
          </a:p>
          <a:p>
            <a:pPr marL="1314450" lvl="2" indent="-514350" eaLnBrk="1" hangingPunct="1">
              <a:buFont typeface="Courier New" panose="02070309020205020404" pitchFamily="49" charset="0"/>
              <a:buChar char="o"/>
            </a:pPr>
            <a:r>
              <a:rPr lang="id-ID" sz="2000" b="1" dirty="0"/>
              <a:t>Data Definition Language</a:t>
            </a:r>
          </a:p>
          <a:p>
            <a:pPr marL="1314450" lvl="2" indent="-514350" eaLnBrk="1" hangingPunct="1">
              <a:buFont typeface="Courier New" panose="02070309020205020404" pitchFamily="49" charset="0"/>
              <a:buChar char="o"/>
            </a:pPr>
            <a:r>
              <a:rPr lang="id-ID" sz="2000" b="1" dirty="0"/>
              <a:t>Data Manipulation Language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id-ID" sz="2400" b="1" dirty="0"/>
              <a:t>Contoh aplikasi RDBMS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id-ID" sz="2400" b="1" dirty="0"/>
              <a:t>Pengenalan NoSQL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id-ID" sz="2400" b="1" dirty="0"/>
              <a:t>Jenis-jenis aplikasi </a:t>
            </a:r>
            <a:r>
              <a:rPr lang="id-ID" sz="2400" b="1" dirty="0" smtClean="0"/>
              <a:t>database </a:t>
            </a:r>
            <a:r>
              <a:rPr lang="id-ID" sz="2400" b="1" dirty="0"/>
              <a:t>NoSQL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400" b="1" dirty="0" err="1" smtClean="0">
                <a:solidFill>
                  <a:srgbClr val="000000"/>
                </a:solidFill>
              </a:rPr>
              <a:t>Tugas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rabicPeriod"/>
            </a:pPr>
            <a:endParaRPr lang="fi-FI" sz="2400" b="1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5288" y="83598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en-US" b="1" kern="0" smtClean="0">
                <a:solidFill>
                  <a:schemeClr val="tx1"/>
                </a:solidFill>
              </a:rPr>
              <a:t>Pokok Bahasan</a:t>
            </a:r>
            <a:endParaRPr lang="en-US" altLang="en-US" b="1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B65C36-B606-4BBB-8EC6-3AFCE1E9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92279-A862-4944-873D-6A323DE0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INSERT. </a:t>
            </a:r>
            <a:r>
              <a:rPr lang="en-US" dirty="0" err="1"/>
              <a:t>Sintaksnya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INSERT INTO </a:t>
            </a:r>
            <a:r>
              <a:rPr lang="en-US" dirty="0" err="1"/>
              <a:t>nama_tabel</a:t>
            </a:r>
            <a:r>
              <a:rPr lang="en-US" dirty="0"/>
              <a:t> (kolom1, kolom2, …, </a:t>
            </a:r>
            <a:r>
              <a:rPr lang="en-US" dirty="0" err="1"/>
              <a:t>kolomN</a:t>
            </a:r>
            <a:r>
              <a:rPr lang="en-US" dirty="0"/>
              <a:t>) VALUES (value1, value2, …, </a:t>
            </a:r>
            <a:r>
              <a:rPr lang="en-US" dirty="0" err="1"/>
              <a:t>valueN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data,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Isi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()</a:t>
            </a:r>
          </a:p>
          <a:p>
            <a:pPr lvl="2"/>
            <a:r>
              <a:rPr lang="en-US" dirty="0" err="1"/>
              <a:t>Karakter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apostrof</a:t>
            </a:r>
            <a:r>
              <a:rPr lang="en-US" dirty="0"/>
              <a:t> (“”)</a:t>
            </a:r>
          </a:p>
          <a:p>
            <a:pPr lvl="2"/>
            <a:r>
              <a:rPr lang="en-US" dirty="0"/>
              <a:t>Data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apostrof</a:t>
            </a:r>
            <a:endParaRPr lang="en-US" dirty="0"/>
          </a:p>
          <a:p>
            <a:pPr lvl="2"/>
            <a:r>
              <a:rPr lang="en-US" dirty="0"/>
              <a:t>Nama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oleh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(  , )</a:t>
            </a:r>
          </a:p>
          <a:p>
            <a:pPr lvl="2"/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pPr lvl="1"/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 </a:t>
            </a:r>
            <a:r>
              <a:rPr lang="en-US" dirty="0" err="1"/>
              <a:t>untuk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542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226C6-4108-4055-9B19-9D5818FA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F2A29-FFA6-4FE2-9BAB-D04A86FF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Perubahan</a:t>
            </a:r>
            <a:r>
              <a:rPr lang="en-US" dirty="0"/>
              <a:t> pada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pada </a:t>
            </a:r>
            <a:r>
              <a:rPr lang="en-US" dirty="0" err="1"/>
              <a:t>hardisk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Database </a:t>
            </a:r>
            <a:r>
              <a:rPr lang="en-US" dirty="0" err="1"/>
              <a:t>ditutup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Program </a:t>
            </a:r>
            <a:r>
              <a:rPr lang="en-US" dirty="0" err="1"/>
              <a:t>ditutup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Perintah</a:t>
            </a:r>
            <a:r>
              <a:rPr lang="en-US" dirty="0"/>
              <a:t> COMMIT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  <a:p>
            <a:r>
              <a:rPr lang="en-US" dirty="0" err="1"/>
              <a:t>Sintaksnya</a:t>
            </a:r>
            <a:r>
              <a:rPr lang="en-US" dirty="0"/>
              <a:t>: COMMIT [WORK];</a:t>
            </a:r>
          </a:p>
          <a:p>
            <a:r>
              <a:rPr lang="en-US" dirty="0" err="1"/>
              <a:t>Perintah</a:t>
            </a:r>
            <a:r>
              <a:rPr lang="en-US" dirty="0"/>
              <a:t> COMMIT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permanen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62513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E72F1-1188-4260-84A8-2008EF16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A88A28-2D23-4C23-A74D-2781A920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SELECT.</a:t>
            </a:r>
          </a:p>
          <a:p>
            <a:r>
              <a:rPr lang="en-US" dirty="0" err="1"/>
              <a:t>Sintaksnya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daftar_nama_kolom</a:t>
            </a:r>
            <a:r>
              <a:rPr lang="en-US" dirty="0"/>
              <a:t> FROM </a:t>
            </a:r>
            <a:r>
              <a:rPr lang="en-US" dirty="0" err="1"/>
              <a:t>nama_tabel</a:t>
            </a:r>
            <a:r>
              <a:rPr lang="en-US" dirty="0"/>
              <a:t>;</a:t>
            </a:r>
          </a:p>
          <a:p>
            <a:r>
              <a:rPr lang="en-US" dirty="0" err="1"/>
              <a:t>Daftar_nama_kolom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. Format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nama-nama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</a:t>
            </a:r>
          </a:p>
          <a:p>
            <a:r>
              <a:rPr lang="en-US" dirty="0" err="1"/>
              <a:t>Tanda</a:t>
            </a:r>
            <a:r>
              <a:rPr lang="en-US" dirty="0"/>
              <a:t> asterisk (*) bisa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73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B3EA3-19D6-43BA-9927-1CE116F5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B8C0E-96CB-404F-B48E-917D7908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dan </a:t>
            </a:r>
            <a:r>
              <a:rPr lang="en-US" dirty="0" err="1"/>
              <a:t>memperbaharui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UPDATE.</a:t>
            </a:r>
          </a:p>
          <a:p>
            <a:r>
              <a:rPr lang="en-US" dirty="0" err="1"/>
              <a:t>Sintaks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nama_tabel</a:t>
            </a:r>
            <a:r>
              <a:rPr lang="en-US" dirty="0"/>
              <a:t> SET </a:t>
            </a:r>
            <a:r>
              <a:rPr lang="en-US" dirty="0" err="1"/>
              <a:t>namakolom</a:t>
            </a:r>
            <a:r>
              <a:rPr lang="en-US" dirty="0"/>
              <a:t> = data [, </a:t>
            </a:r>
            <a:r>
              <a:rPr lang="en-US" dirty="0" err="1"/>
              <a:t>namakolom</a:t>
            </a:r>
            <a:r>
              <a:rPr lang="en-US" dirty="0"/>
              <a:t> = data] [WHERE </a:t>
            </a:r>
            <a:r>
              <a:rPr lang="en-US" dirty="0" err="1"/>
              <a:t>daftar_kondisi</a:t>
            </a:r>
            <a:r>
              <a:rPr lang="en-US" dirty="0"/>
              <a:t>];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diperbaharui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pemisahannya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796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B3EA3-19D6-43BA-9927-1CE116F5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B8C0E-96CB-404F-B48E-917D7908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DELETE</a:t>
            </a:r>
          </a:p>
          <a:p>
            <a:r>
              <a:rPr lang="en-US" dirty="0" err="1"/>
              <a:t>Sintaksnya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DELETE FROM </a:t>
            </a:r>
            <a:r>
              <a:rPr lang="en-US" dirty="0" err="1"/>
              <a:t>nama_tabel</a:t>
            </a:r>
            <a:r>
              <a:rPr lang="en-US" dirty="0"/>
              <a:t> [WHERE </a:t>
            </a:r>
            <a:r>
              <a:rPr lang="en-US" dirty="0" err="1"/>
              <a:t>kondisi</a:t>
            </a:r>
            <a:r>
              <a:rPr lang="en-US" dirty="0"/>
              <a:t>];</a:t>
            </a:r>
          </a:p>
          <a:p>
            <a:r>
              <a:rPr lang="en-US" dirty="0"/>
              <a:t>[WHERE </a:t>
            </a:r>
            <a:r>
              <a:rPr lang="en-US" dirty="0" err="1"/>
              <a:t>kondisi</a:t>
            </a:r>
            <a:r>
              <a:rPr lang="en-US" dirty="0"/>
              <a:t>] </a:t>
            </a:r>
            <a:r>
              <a:rPr lang="en-US" dirty="0" err="1"/>
              <a:t>bersifat</a:t>
            </a:r>
            <a:r>
              <a:rPr lang="en-US" dirty="0"/>
              <a:t> optional.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ini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perintah</a:t>
            </a:r>
            <a:r>
              <a:rPr lang="en-US" dirty="0"/>
              <a:t> DELETE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nama_tabel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88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B3EA3-19D6-43BA-9927-1CE116F5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B8C0E-96CB-404F-B48E-917D7908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subquery pada </a:t>
            </a:r>
            <a:r>
              <a:rPr lang="en-US" dirty="0" err="1"/>
              <a:t>perintah</a:t>
            </a:r>
            <a:r>
              <a:rPr lang="en-US" dirty="0"/>
              <a:t> SELECT.</a:t>
            </a:r>
          </a:p>
          <a:p>
            <a:r>
              <a:rPr lang="en-US" dirty="0" err="1"/>
              <a:t>Sintaksnya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INSERT INTO </a:t>
            </a:r>
            <a:r>
              <a:rPr lang="en-US" dirty="0" err="1"/>
              <a:t>nama_tabel</a:t>
            </a:r>
            <a:r>
              <a:rPr lang="en-US" dirty="0"/>
              <a:t> SELECT </a:t>
            </a:r>
            <a:r>
              <a:rPr lang="en-US" dirty="0" err="1"/>
              <a:t>daftar_kolom</a:t>
            </a:r>
            <a:r>
              <a:rPr lang="en-US" dirty="0"/>
              <a:t> FROM </a:t>
            </a:r>
            <a:r>
              <a:rPr lang="en-US" dirty="0" err="1"/>
              <a:t>nama_tabel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2233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0A0F3-0F96-4AB4-9EDD-7CA4CE0A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DBD49E-A130-450D-94AE-FE547E5B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D110BB-9EF6-4559-ABD5-5EFCF290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81" y="1825625"/>
            <a:ext cx="7543797" cy="30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1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572F1-419A-4F0F-86D1-8F2A9AE4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0B2A6A-0250-4E53-95F5-376C4AE6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sudah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ini.</a:t>
            </a:r>
          </a:p>
          <a:p>
            <a:r>
              <a:rPr lang="en-US" dirty="0" err="1"/>
              <a:t>Namun</a:t>
            </a:r>
            <a:r>
              <a:rPr lang="en-US" dirty="0"/>
              <a:t>, RDBMS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. Hal ini </a:t>
            </a:r>
            <a:r>
              <a:rPr lang="en-US" dirty="0" err="1"/>
              <a:t>dikarenakan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Perintah</a:t>
            </a:r>
            <a:r>
              <a:rPr lang="en-US" dirty="0"/>
              <a:t> join pada RDBMS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Susah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dikemban</a:t>
            </a:r>
            <a:r>
              <a:rPr lang="id-ID" dirty="0" smtClean="0"/>
              <a:t>g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horizontal.</a:t>
            </a:r>
          </a:p>
          <a:p>
            <a:pPr lvl="1"/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ketidakcocokan</a:t>
            </a:r>
            <a:r>
              <a:rPr lang="en-US" dirty="0"/>
              <a:t> </a:t>
            </a:r>
            <a:r>
              <a:rPr lang="id-ID" dirty="0" smtClean="0"/>
              <a:t>(</a:t>
            </a:r>
            <a:r>
              <a:rPr lang="en-US" dirty="0" err="1" smtClean="0"/>
              <a:t>impedansi</a:t>
            </a:r>
            <a:r>
              <a:rPr lang="id-ID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Sangat</a:t>
            </a:r>
            <a:r>
              <a:rPr lang="en-US" dirty="0"/>
              <a:t> mahal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dan </a:t>
            </a:r>
            <a:r>
              <a:rPr lang="en-US" dirty="0" err="1"/>
              <a:t>perawatannya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63585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ini </a:t>
            </a:r>
            <a:r>
              <a:rPr lang="en-US" dirty="0" err="1"/>
              <a:t>menimbulkan</a:t>
            </a:r>
            <a:r>
              <a:rPr lang="en-US" dirty="0"/>
              <a:t> trend-trend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AA1718-0901-453A-B79D-81B9A39F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69" y="2910204"/>
            <a:ext cx="5555461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9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Trend-trend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RDBMS.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database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pada NoSQL.</a:t>
            </a:r>
          </a:p>
          <a:p>
            <a:r>
              <a:rPr lang="en-US" dirty="0"/>
              <a:t>NoSQL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DBMS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memanggil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disbanding </a:t>
            </a:r>
            <a:r>
              <a:rPr lang="en-US" dirty="0" err="1"/>
              <a:t>dengan</a:t>
            </a:r>
            <a:r>
              <a:rPr lang="en-US" dirty="0"/>
              <a:t> RDBMS.</a:t>
            </a:r>
          </a:p>
          <a:p>
            <a:r>
              <a:rPr lang="en-US" dirty="0"/>
              <a:t>NoSQL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pada </a:t>
            </a:r>
            <a:r>
              <a:rPr lang="en-US" dirty="0" err="1"/>
              <a:t>kepanjangan</a:t>
            </a:r>
            <a:r>
              <a:rPr lang="en-US" dirty="0"/>
              <a:t> “</a:t>
            </a:r>
            <a:r>
              <a:rPr lang="en-US" dirty="0" err="1"/>
              <a:t>NotOnlySQL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system ini juga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72350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DBC30-A082-47A8-ADF5-96369131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DF4907-F112-45D5-A68E-048828A0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Aplikasi-aplikasi</a:t>
            </a:r>
            <a:r>
              <a:rPr lang="en-US" dirty="0"/>
              <a:t> modern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layer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3074" name="Picture 2" descr="Image result for modern application architecture">
            <a:extLst>
              <a:ext uri="{FF2B5EF4-FFF2-40B4-BE49-F238E27FC236}">
                <a16:creationId xmlns:a16="http://schemas.microsoft.com/office/drawing/2014/main" xmlns="" id="{EEA6E386-00B2-47E3-A173-492AEE95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48" y="2741674"/>
            <a:ext cx="4815303" cy="35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D71EF6-7728-4F32-AD14-CC5D1539EF99}"/>
              </a:ext>
            </a:extLst>
          </p:cNvPr>
          <p:cNvSpPr txBox="1"/>
          <p:nvPr/>
        </p:nvSpPr>
        <p:spPr>
          <a:xfrm>
            <a:off x="2254928" y="3746377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Application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76CB06-14AA-46B6-A711-835A193078BF}"/>
              </a:ext>
            </a:extLst>
          </p:cNvPr>
          <p:cNvSpPr txBox="1"/>
          <p:nvPr/>
        </p:nvSpPr>
        <p:spPr>
          <a:xfrm>
            <a:off x="5721522" y="494634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793421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NoSQL:</a:t>
            </a:r>
          </a:p>
          <a:p>
            <a:pPr lvl="1"/>
            <a:r>
              <a:rPr lang="en-US" dirty="0"/>
              <a:t>NoSQL </a:t>
            </a:r>
            <a:r>
              <a:rPr lang="en-US" dirty="0" err="1"/>
              <a:t>menghindari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Overhead pada </a:t>
            </a:r>
            <a:r>
              <a:rPr lang="en-US" dirty="0" err="1"/>
              <a:t>transaksi</a:t>
            </a:r>
            <a:r>
              <a:rPr lang="en-US" dirty="0"/>
              <a:t> ACID</a:t>
            </a:r>
          </a:p>
          <a:p>
            <a:pPr lvl="2"/>
            <a:r>
              <a:rPr lang="en-US" dirty="0" err="1"/>
              <a:t>Kompleksitas</a:t>
            </a:r>
            <a:r>
              <a:rPr lang="en-US" dirty="0"/>
              <a:t> query SQL</a:t>
            </a:r>
          </a:p>
          <a:p>
            <a:pPr lvl="2"/>
            <a:r>
              <a:rPr lang="en-US" dirty="0" err="1"/>
              <a:t>Keberadaan</a:t>
            </a:r>
            <a:r>
              <a:rPr lang="en-US" dirty="0"/>
              <a:t> DBA</a:t>
            </a:r>
          </a:p>
          <a:p>
            <a:pPr lvl="2"/>
            <a:r>
              <a:rPr lang="en-US" dirty="0" err="1"/>
              <a:t>Adanya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endParaRPr lang="en-US" dirty="0"/>
          </a:p>
          <a:p>
            <a:pPr lvl="1"/>
            <a:r>
              <a:rPr lang="en-US" dirty="0"/>
              <a:t>NoSQL </a:t>
            </a:r>
            <a:r>
              <a:rPr lang="en-US" dirty="0" err="1"/>
              <a:t>menyediakan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Kemudahan</a:t>
            </a:r>
            <a:r>
              <a:rPr lang="en-US" dirty="0"/>
              <a:t> dan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pada Database</a:t>
            </a:r>
          </a:p>
          <a:p>
            <a:pPr lvl="2"/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2"/>
            <a:r>
              <a:rPr lang="en-US" dirty="0" err="1"/>
              <a:t>Ukuran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Google)</a:t>
            </a:r>
          </a:p>
          <a:p>
            <a:pPr lvl="2"/>
            <a:r>
              <a:rPr lang="en-US" dirty="0"/>
              <a:t>Schema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296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NoSQL </a:t>
            </a:r>
            <a:r>
              <a:rPr lang="en-US" dirty="0" err="1"/>
              <a:t>jika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RDBMS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membatasi</a:t>
            </a:r>
            <a:endParaRPr lang="en-US" dirty="0"/>
          </a:p>
          <a:p>
            <a:pPr lvl="1"/>
            <a:r>
              <a:rPr lang="en-US" dirty="0" err="1"/>
              <a:t>Dukungan</a:t>
            </a:r>
            <a:r>
              <a:rPr lang="en-US" dirty="0"/>
              <a:t> ACID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dibutuhkan</a:t>
            </a:r>
            <a:endParaRPr lang="en-US" dirty="0"/>
          </a:p>
          <a:p>
            <a:pPr lvl="1"/>
            <a:r>
              <a:rPr lang="en-US" dirty="0" err="1"/>
              <a:t>Impedansi</a:t>
            </a:r>
            <a:r>
              <a:rPr lang="en-US" dirty="0"/>
              <a:t> Object-to-Relational (O/R)</a:t>
            </a:r>
          </a:p>
          <a:p>
            <a:pPr lvl="1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US" dirty="0"/>
          </a:p>
          <a:p>
            <a:pPr lvl="1"/>
            <a:r>
              <a:rPr lang="en-US" dirty="0" err="1"/>
              <a:t>Pencatatan</a:t>
            </a:r>
            <a:r>
              <a:rPr lang="en-US" dirty="0"/>
              <a:t> data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US" dirty="0"/>
          </a:p>
          <a:p>
            <a:pPr lvl="1"/>
            <a:r>
              <a:rPr lang="en-US" dirty="0" err="1"/>
              <a:t>Menyimpan</a:t>
            </a:r>
            <a:r>
              <a:rPr lang="en-US" dirty="0"/>
              <a:t> even </a:t>
            </a:r>
            <a:r>
              <a:rPr lang="en-US" dirty="0" err="1"/>
              <a:t>atau</a:t>
            </a:r>
            <a:r>
              <a:rPr lang="en-US" dirty="0"/>
              <a:t> temporal data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yang </a:t>
            </a:r>
            <a:r>
              <a:rPr lang="en-US" dirty="0" err="1"/>
              <a:t>fleksibel</a:t>
            </a:r>
            <a:endParaRPr lang="en-US" dirty="0"/>
          </a:p>
          <a:p>
            <a:r>
              <a:rPr lang="en-US" dirty="0"/>
              <a:t>NoSQL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finansial</a:t>
            </a:r>
            <a:endParaRPr lang="en-US" dirty="0"/>
          </a:p>
          <a:p>
            <a:pPr lvl="1"/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ACID</a:t>
            </a:r>
          </a:p>
          <a:p>
            <a:pPr lvl="1"/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kritikal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NoSQL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4 data model:</a:t>
            </a:r>
          </a:p>
          <a:p>
            <a:pPr lvl="1"/>
            <a:r>
              <a:rPr lang="en-US" dirty="0"/>
              <a:t>Key-value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Column Family</a:t>
            </a:r>
          </a:p>
          <a:p>
            <a:pPr lvl="1"/>
            <a:r>
              <a:rPr lang="en-US" dirty="0"/>
              <a:t>Graph</a:t>
            </a:r>
          </a:p>
          <a:p>
            <a:r>
              <a:rPr lang="en-US" dirty="0" err="1"/>
              <a:t>Setiap</a:t>
            </a:r>
            <a:r>
              <a:rPr lang="en-US" dirty="0"/>
              <a:t> data model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query </a:t>
            </a:r>
            <a:r>
              <a:rPr lang="en-US" dirty="0" err="1"/>
              <a:t>masing-masing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956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Database NoSQL </a:t>
            </a:r>
            <a:r>
              <a:rPr lang="en-US" dirty="0" err="1"/>
              <a:t>dengan</a:t>
            </a:r>
            <a:r>
              <a:rPr lang="en-US" dirty="0"/>
              <a:t> model Key-Value </a:t>
            </a:r>
            <a:r>
              <a:rPr lang="en-US" dirty="0" err="1"/>
              <a:t>merupakan</a:t>
            </a:r>
            <a:r>
              <a:rPr lang="en-US" dirty="0"/>
              <a:t> database NoSQL yang paling </a:t>
            </a:r>
            <a:r>
              <a:rPr lang="en-US" dirty="0" err="1"/>
              <a:t>umum</a:t>
            </a:r>
            <a:r>
              <a:rPr lang="en-US" dirty="0"/>
              <a:t>.</a:t>
            </a:r>
          </a:p>
          <a:p>
            <a:r>
              <a:rPr lang="en-US" dirty="0"/>
              <a:t>Ide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hash.</a:t>
            </a:r>
          </a:p>
          <a:p>
            <a:r>
              <a:rPr lang="en-US" dirty="0"/>
              <a:t>Data </a:t>
            </a:r>
            <a:r>
              <a:rPr lang="en-US" dirty="0" err="1"/>
              <a:t>akses</a:t>
            </a:r>
            <a:r>
              <a:rPr lang="en-US" dirty="0"/>
              <a:t> (value) </a:t>
            </a:r>
            <a:r>
              <a:rPr lang="en-US" dirty="0" err="1"/>
              <a:t>menggunakan</a:t>
            </a:r>
            <a:r>
              <a:rPr lang="en-US" dirty="0"/>
              <a:t> string yang </a:t>
            </a:r>
            <a:r>
              <a:rPr lang="en-US" dirty="0" err="1"/>
              <a:t>disebut</a:t>
            </a:r>
            <a:r>
              <a:rPr lang="en-US" dirty="0"/>
              <a:t> key.</a:t>
            </a:r>
          </a:p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format </a:t>
            </a:r>
            <a:r>
              <a:rPr lang="en-US" dirty="0" err="1"/>
              <a:t>khusus</a:t>
            </a:r>
            <a:r>
              <a:rPr lang="en-US" dirty="0"/>
              <a:t>.</a:t>
            </a:r>
          </a:p>
          <a:p>
            <a:r>
              <a:rPr lang="en-US" dirty="0"/>
              <a:t>Model Data: </a:t>
            </a:r>
            <a:r>
              <a:rPr lang="en-US" dirty="0" err="1"/>
              <a:t>pasangan</a:t>
            </a:r>
            <a:r>
              <a:rPr lang="en-US" dirty="0"/>
              <a:t> (key, value)</a:t>
            </a:r>
          </a:p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Insert(key, value),</a:t>
            </a:r>
          </a:p>
          <a:p>
            <a:pPr lvl="1"/>
            <a:r>
              <a:rPr lang="en-US" dirty="0"/>
              <a:t>Fetch(key)</a:t>
            </a:r>
          </a:p>
          <a:p>
            <a:pPr lvl="1"/>
            <a:r>
              <a:rPr lang="en-US" dirty="0"/>
              <a:t>Update(key)</a:t>
            </a:r>
          </a:p>
          <a:p>
            <a:pPr lvl="1"/>
            <a:r>
              <a:rPr lang="en-US" dirty="0"/>
              <a:t>Delete(key)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77F9D3-7868-4213-94DB-48FF13A8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98" y="3429000"/>
            <a:ext cx="3139712" cy="2263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B562E0-6F77-4623-985D-5A5C381F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01" y="5311015"/>
            <a:ext cx="2621507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69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7260C-A1F9-4FB7-9C56-A06CC628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5BA463-BC4D-4B10-9130-3177439A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NoSQL </a:t>
            </a:r>
            <a:r>
              <a:rPr lang="en-US" dirty="0" err="1"/>
              <a:t>berbasis</a:t>
            </a:r>
            <a:r>
              <a:rPr lang="en-US" dirty="0"/>
              <a:t> Document </a:t>
            </a:r>
            <a:r>
              <a:rPr lang="en-US" dirty="0" err="1"/>
              <a:t>memasangkan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key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.</a:t>
            </a:r>
          </a:p>
          <a:p>
            <a:r>
              <a:rPr lang="en-US" dirty="0"/>
              <a:t>Data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B-Trees.</a:t>
            </a:r>
          </a:p>
          <a:p>
            <a:r>
              <a:rPr lang="en-US" dirty="0"/>
              <a:t>Document bisa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key-value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key-array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bersarang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3A6B92-1D61-4BEB-B2B4-6AD0E1B7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70" y="4944074"/>
            <a:ext cx="2274902" cy="1633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A864E4-FDFA-4C30-8D1B-A729EAD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76" y="4468894"/>
            <a:ext cx="2949196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7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7260C-A1F9-4FB7-9C56-A06CC628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5BA463-BC4D-4B10-9130-3177439A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Database NoSQL </a:t>
            </a:r>
            <a:r>
              <a:rPr lang="en-US" dirty="0" err="1"/>
              <a:t>berbasis</a:t>
            </a:r>
            <a:r>
              <a:rPr lang="en-US" dirty="0"/>
              <a:t> Document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0BA60D-C5F8-408E-91EE-B868A989D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11" y="2391999"/>
            <a:ext cx="5966977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55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3A3D0-2E47-4DE9-BE6B-129B8E36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7B769F-25C9-4B14-B370-0A6371A9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67350" cy="4351338"/>
          </a:xfrm>
        </p:spPr>
        <p:txBody>
          <a:bodyPr/>
          <a:lstStyle/>
          <a:p>
            <a:r>
              <a:rPr lang="en-US" dirty="0"/>
              <a:t>Database NoSQL </a:t>
            </a:r>
            <a:r>
              <a:rPr lang="en-US" dirty="0" err="1"/>
              <a:t>berbasis</a:t>
            </a:r>
            <a:r>
              <a:rPr lang="en-US" dirty="0"/>
              <a:t> Column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 data yang paling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r>
              <a:rPr lang="en-US" dirty="0"/>
              <a:t>Database NoSQL </a:t>
            </a:r>
            <a:r>
              <a:rPr lang="en-US" dirty="0" err="1"/>
              <a:t>berbasis</a:t>
            </a:r>
            <a:r>
              <a:rPr lang="en-US" dirty="0"/>
              <a:t> Column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data dan timestamp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B0E148-F96E-4FDA-B246-FF063DF6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17" y="4353389"/>
            <a:ext cx="3071126" cy="1958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755D9A-D3C1-4243-9561-8D0AD506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58" y="2055760"/>
            <a:ext cx="3246401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4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3A3D0-2E47-4DE9-BE6B-129B8E36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7B769F-25C9-4B14-B370-0A6371A9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67350" cy="4351338"/>
          </a:xfrm>
        </p:spPr>
        <p:txBody>
          <a:bodyPr/>
          <a:lstStyle/>
          <a:p>
            <a:r>
              <a:rPr lang="en-US" dirty="0"/>
              <a:t>Database NoSQL </a:t>
            </a:r>
            <a:r>
              <a:rPr lang="en-US" dirty="0" err="1"/>
              <a:t>berbasis</a:t>
            </a:r>
            <a:r>
              <a:rPr lang="en-US" dirty="0"/>
              <a:t> Graph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Graph Theory.</a:t>
            </a:r>
          </a:p>
          <a:p>
            <a:r>
              <a:rPr lang="en-US" dirty="0"/>
              <a:t>Bisa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vertical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cluster.</a:t>
            </a:r>
          </a:p>
          <a:p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dan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ACID.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DF3734-EAA9-4F5C-84CA-8929C1D1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32" y="4487975"/>
            <a:ext cx="2690864" cy="2011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694B02-C7F9-4452-96EC-E2949F21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900" y="1825625"/>
            <a:ext cx="3086367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56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D7D8F1-6E98-4249-BACD-D4501036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SQL dan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F818E-9EA2-404E-9A31-1AE018E4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A7E2C0-578F-4CD8-84CD-ABF54F9F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59" y="1690689"/>
            <a:ext cx="5838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57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F92028-7C2D-40E7-8CBA-FAD4FD6B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Database NoSQL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4CF27D-7E3B-44BE-8681-62C2C5EC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1D1FB5-C2C2-45FF-8D9D-C11779C855F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1715294"/>
            <a:ext cx="75025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08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F46D1-4115-46C2-9D32-315EFF58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15B873-1B8F-4E2B-A96F-559F70E0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Dari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basis data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modern.</a:t>
            </a:r>
          </a:p>
          <a:p>
            <a:r>
              <a:rPr lang="en-US" dirty="0" err="1"/>
              <a:t>Terminologi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basis data:</a:t>
            </a:r>
          </a:p>
          <a:p>
            <a:pPr lvl="1"/>
            <a:r>
              <a:rPr lang="en-US" dirty="0"/>
              <a:t>Database: </a:t>
            </a:r>
            <a:r>
              <a:rPr lang="en-US" dirty="0" err="1"/>
              <a:t>Koleksi</a:t>
            </a:r>
            <a:r>
              <a:rPr lang="en-US" dirty="0"/>
              <a:t> data yang sudah </a:t>
            </a:r>
            <a:r>
              <a:rPr lang="en-US" dirty="0" err="1"/>
              <a:t>terorganisir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DBMS – Database Management System: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, </a:t>
            </a:r>
            <a:r>
              <a:rPr lang="en-US" dirty="0" err="1"/>
              <a:t>perawatan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database.</a:t>
            </a:r>
          </a:p>
          <a:p>
            <a:r>
              <a:rPr lang="en-US" dirty="0"/>
              <a:t>Database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,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/>
              <a:t>pengambilan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9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F92028-7C2D-40E7-8CBA-FAD4FD6B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Database NoSQL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C2614D-31B9-4700-A46F-65270B6B669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3914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20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Latihan langsung di Kelas </a:t>
            </a:r>
            <a:r>
              <a:rPr lang="id-ID" sz="2800" dirty="0" smtClean="0"/>
              <a:t>Ke-1 </a:t>
            </a:r>
            <a:r>
              <a:rPr lang="id-ID" sz="2800" dirty="0"/>
              <a:t>&amp; Pembahasan</a:t>
            </a:r>
            <a:br>
              <a:rPr lang="id-ID" sz="2800" dirty="0"/>
            </a:br>
            <a:r>
              <a:rPr lang="id-ID" sz="2800" dirty="0"/>
              <a:t>Link kode “http://bit.ly/2JAZaIc”</a:t>
            </a: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E9BE7FF-2B85-490F-8858-14800C0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216063"/>
            <a:ext cx="3600450" cy="527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Lab-</a:t>
            </a:r>
            <a:r>
              <a:rPr lang="en-US" dirty="0" err="1" smtClean="0"/>
              <a:t>Sesi</a:t>
            </a:r>
            <a:r>
              <a:rPr lang="id-ID" dirty="0" smtClean="0"/>
              <a:t>16</a:t>
            </a:r>
            <a:r>
              <a:rPr lang="en-US" dirty="0" smtClean="0"/>
              <a:t>-1</a:t>
            </a:r>
            <a:r>
              <a:rPr lang="id-ID" dirty="0" smtClean="0"/>
              <a:t>   Ref. dari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8650" y="1539120"/>
            <a:ext cx="8286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i="1" dirty="0">
                <a:solidFill>
                  <a:prstClr val="black"/>
                </a:solidFill>
              </a:rPr>
              <a:t>Silahkan dicoba dijalankan dengan </a:t>
            </a:r>
            <a:r>
              <a:rPr lang="id-ID" sz="1600" i="1" dirty="0" smtClean="0">
                <a:solidFill>
                  <a:prstClr val="black"/>
                </a:solidFill>
              </a:rPr>
              <a:t>Jupyter notebook yang Anda buat sebelumnya di Ubuntu 16.04 atau dengan SageMaker notebook (JupyterLab) yang baru Anda buat hari ini.</a:t>
            </a:r>
            <a:endParaRPr lang="id-ID" sz="1600" i="1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718" t="20834" r="21303" b="8333"/>
          <a:stretch/>
        </p:blipFill>
        <p:spPr>
          <a:xfrm>
            <a:off x="838200" y="2743200"/>
            <a:ext cx="4495800" cy="30880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E9BE7FF-2B85-490F-8858-14800C0211B8}"/>
              </a:ext>
            </a:extLst>
          </p:cNvPr>
          <p:cNvSpPr txBox="1">
            <a:spLocks/>
          </p:cNvSpPr>
          <p:nvPr/>
        </p:nvSpPr>
        <p:spPr>
          <a:xfrm>
            <a:off x="4039506" y="2216063"/>
            <a:ext cx="4418694" cy="52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Lab-</a:t>
            </a:r>
            <a:r>
              <a:rPr lang="en-US" dirty="0" err="1" smtClean="0"/>
              <a:t>Sesi</a:t>
            </a:r>
            <a:r>
              <a:rPr lang="id-ID" dirty="0" smtClean="0"/>
              <a:t>12</a:t>
            </a:r>
            <a:r>
              <a:rPr lang="en-US" dirty="0" smtClean="0"/>
              <a:t>-1</a:t>
            </a:r>
            <a:r>
              <a:rPr lang="id-ID" dirty="0" smtClean="0"/>
              <a:t> (Batch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57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69F36C-10F6-4C0B-B1BD-FFA2221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Latihan</a:t>
            </a:r>
            <a:r>
              <a:rPr lang="en-US" sz="3200" dirty="0"/>
              <a:t> </a:t>
            </a:r>
            <a:r>
              <a:rPr lang="en-US" sz="3200" dirty="0" err="1"/>
              <a:t>langsung</a:t>
            </a:r>
            <a:r>
              <a:rPr lang="en-US" sz="3200" dirty="0"/>
              <a:t> di </a:t>
            </a:r>
            <a:r>
              <a:rPr lang="en-US" sz="3200" dirty="0" err="1"/>
              <a:t>Kelas</a:t>
            </a:r>
            <a:r>
              <a:rPr lang="en-US" sz="3200" dirty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-</a:t>
            </a:r>
            <a:r>
              <a:rPr lang="id-ID" sz="3200" dirty="0" smtClean="0"/>
              <a:t>2</a:t>
            </a:r>
            <a:r>
              <a:rPr lang="en-US" sz="3200" dirty="0" smtClean="0"/>
              <a:t> </a:t>
            </a:r>
            <a:r>
              <a:rPr lang="en-US" sz="3200" dirty="0"/>
              <a:t>&amp; </a:t>
            </a:r>
            <a:r>
              <a:rPr lang="en-US" sz="3200" dirty="0" err="1"/>
              <a:t>Pembahasan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8E5A5-A61D-45DE-ABCB-AB7CC5F3EDC1}"/>
              </a:ext>
            </a:extLst>
          </p:cNvPr>
          <p:cNvSpPr txBox="1">
            <a:spLocks/>
          </p:cNvSpPr>
          <p:nvPr/>
        </p:nvSpPr>
        <p:spPr>
          <a:xfrm>
            <a:off x="455040" y="1580260"/>
            <a:ext cx="8233919" cy="44395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1800" dirty="0" smtClean="0"/>
              <a:t>Tidak Ada Latihan Ke-2</a:t>
            </a:r>
          </a:p>
          <a:p>
            <a:pPr marL="0" indent="0" algn="just">
              <a:buNone/>
            </a:pPr>
            <a:r>
              <a:rPr lang="id-ID" sz="1800" dirty="0"/>
              <a:t> </a:t>
            </a:r>
            <a:r>
              <a:rPr lang="id-ID" sz="1800" dirty="0" smtClean="0"/>
              <a:t>   (Tlg waktunya dimanfaatkan untuk belajar materi AWS CPE sebagai persiapan UTS)</a:t>
            </a:r>
            <a:endParaRPr lang="id-ID" sz="2000" dirty="0"/>
          </a:p>
          <a:p>
            <a:endParaRPr lang="id-ID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id-ID" sz="1600" dirty="0"/>
          </a:p>
          <a:p>
            <a:pPr>
              <a:buFont typeface="Courier New" panose="02070309020205020404" pitchFamily="49" charset="0"/>
              <a:buChar char="o"/>
            </a:pPr>
            <a:endParaRPr lang="id-ID" sz="1800" dirty="0"/>
          </a:p>
          <a:p>
            <a:pPr algn="just"/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98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13937" y="4812268"/>
            <a:ext cx="83969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b="1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lang="id-ID" sz="3200" b="1" dirty="0" smtClean="0">
                <a:solidFill>
                  <a:srgbClr val="FF0000"/>
                </a:solidFill>
                <a:latin typeface="Arial"/>
                <a:cs typeface="Arial"/>
              </a:rPr>
              <a:t>erimakasih</a:t>
            </a:r>
            <a:endParaRPr lang="nl-NL" sz="3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32507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id-ID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Oleh: Imam Cholissodin | imamcs@ub.ac.id, Putra Pandu Adikara, Sufia Adha Putri</a:t>
            </a:r>
          </a:p>
          <a:p>
            <a:pPr fontAlgn="base"/>
            <a:r>
              <a:rPr lang="id-ID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         Asisten: Guedho, Sukma, Anshori, Aang dan Gusti</a:t>
            </a:r>
          </a:p>
          <a:p>
            <a:pPr fontAlgn="base"/>
            <a:r>
              <a:rPr lang="id-ID" b="1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Fakultas Ilmu Komputer (Filkom) Universitas Brawijaya (UB)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5867400" y="152400"/>
            <a:ext cx="1059179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51F40-7A49-462F-9117-541F8A83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0B3C12-9DD3-4D14-B2E8-099AD3D4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Penyimpanan</a:t>
            </a:r>
            <a:r>
              <a:rPr lang="en-US" dirty="0"/>
              <a:t> basis data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yang </a:t>
            </a:r>
            <a:r>
              <a:rPr lang="en-US" dirty="0" err="1"/>
              <a:t>panjang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terpasang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file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di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data yang </a:t>
            </a:r>
            <a:r>
              <a:rPr lang="en-US" dirty="0" err="1"/>
              <a:t>ditangani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database management system (DBMS) yang </a:t>
            </a:r>
            <a:r>
              <a:rPr lang="en-US" dirty="0" err="1"/>
              <a:t>berbasis</a:t>
            </a:r>
            <a:r>
              <a:rPr lang="en-US" dirty="0"/>
              <a:t> SQL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data yang </a:t>
            </a:r>
            <a:r>
              <a:rPr lang="en-US" dirty="0" err="1"/>
              <a:t>ditangani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DBMS </a:t>
            </a:r>
            <a:r>
              <a:rPr lang="en-US" dirty="0" err="1"/>
              <a:t>berbasis</a:t>
            </a:r>
            <a:r>
              <a:rPr lang="en-US" dirty="0"/>
              <a:t> NoSQL.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DE66E-1BF3-4F03-BEC8-0B6C57AB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20D18C-E8AD-484D-B6E4-38768D16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database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026" name="Picture 2" descr="Image result for timeline database">
            <a:extLst>
              <a:ext uri="{FF2B5EF4-FFF2-40B4-BE49-F238E27FC236}">
                <a16:creationId xmlns:a16="http://schemas.microsoft.com/office/drawing/2014/main" xmlns="" id="{14DDEFBB-0FA1-492B-B383-E3B14A30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838400"/>
            <a:ext cx="6572250" cy="36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0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6C56B-BA43-4976-9198-12854C04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FEFD18-4BE0-4C54-A445-31F7F038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ini,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didiskusikan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SQL dan NoSQL DBMS </a:t>
            </a:r>
            <a:r>
              <a:rPr lang="en-US" dirty="0" err="1"/>
              <a:t>untuk</a:t>
            </a:r>
            <a:r>
              <a:rPr lang="en-US" dirty="0"/>
              <a:t> big data.</a:t>
            </a:r>
          </a:p>
        </p:txBody>
      </p:sp>
    </p:spTree>
    <p:extLst>
      <p:ext uri="{BB962C8B-B14F-4D97-AF65-F5344CB8AC3E}">
        <p14:creationId xmlns:p14="http://schemas.microsoft.com/office/powerpoint/2010/main" val="303313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FB1381-3291-4ED1-B879-32897EA3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RDBMS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5FEC4-0536-4F51-9998-E0DCC9AD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Relational Database Management System.</a:t>
            </a:r>
          </a:p>
          <a:p>
            <a:r>
              <a:rPr lang="en-US" dirty="0"/>
              <a:t>Data pada RDBMS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dan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keterhubungan</a:t>
            </a:r>
            <a:r>
              <a:rPr lang="en-US" dirty="0"/>
              <a:t> (</a:t>
            </a:r>
            <a:r>
              <a:rPr lang="en-US" i="1" dirty="0"/>
              <a:t>relationship</a:t>
            </a:r>
            <a:r>
              <a:rPr lang="en-US" dirty="0"/>
              <a:t>)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1026" name="Picture 2" descr="Image result for relational tables example">
            <a:extLst>
              <a:ext uri="{FF2B5EF4-FFF2-40B4-BE49-F238E27FC236}">
                <a16:creationId xmlns:a16="http://schemas.microsoft.com/office/drawing/2014/main" xmlns="" id="{2D615DDE-5FD4-4966-8A0B-F94678D3A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60" y="3796969"/>
            <a:ext cx="3037832" cy="283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43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0ED09-250C-46D6-BA9A-E6C11F9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RDBMS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3AFA40-FFD3-4933-8D7E-965DDB64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RDBMS </a:t>
            </a:r>
            <a:r>
              <a:rPr lang="en-US" dirty="0" err="1"/>
              <a:t>adalah</a:t>
            </a:r>
            <a:r>
              <a:rPr lang="en-US" dirty="0"/>
              <a:t> ACID:</a:t>
            </a:r>
          </a:p>
          <a:p>
            <a:pPr lvl="1"/>
            <a:r>
              <a:rPr lang="en-US" i="1" dirty="0"/>
              <a:t>Atomicity</a:t>
            </a:r>
            <a:r>
              <a:rPr lang="en-US" dirty="0"/>
              <a:t> –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atomic.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Consistency</a:t>
            </a:r>
            <a:r>
              <a:rPr lang="en-US" dirty="0"/>
              <a:t> –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konsisten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Isolation</a:t>
            </a:r>
            <a:r>
              <a:rPr lang="en-US" dirty="0"/>
              <a:t> –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lain.</a:t>
            </a:r>
          </a:p>
          <a:p>
            <a:pPr lvl="1"/>
            <a:r>
              <a:rPr lang="en-US" i="1" dirty="0"/>
              <a:t>Durability</a:t>
            </a:r>
            <a:r>
              <a:rPr lang="en-US" dirty="0"/>
              <a:t> –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sudah </a:t>
            </a:r>
            <a:r>
              <a:rPr lang="en-US" i="1" dirty="0"/>
              <a:t>committed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i="1" dirty="0"/>
              <a:t>committed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37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23802</TotalTime>
  <Words>1758</Words>
  <Application>Microsoft Office PowerPoint</Application>
  <PresentationFormat>On-screen Show (4:3)</PresentationFormat>
  <Paragraphs>215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HP Simplified</vt:lpstr>
      <vt:lpstr>HP Simplified Light</vt:lpstr>
      <vt:lpstr>Segoe UI Light</vt:lpstr>
      <vt:lpstr>Office Theme</vt:lpstr>
      <vt:lpstr>1_Diseño predeterminado</vt:lpstr>
      <vt:lpstr>2_Office Theme</vt:lpstr>
      <vt:lpstr>3_Office Theme</vt:lpstr>
      <vt:lpstr>4_Office Theme</vt:lpstr>
      <vt:lpstr>5_Office Theme</vt:lpstr>
      <vt:lpstr>6_Office Theme</vt:lpstr>
      <vt:lpstr>1_Office Theme</vt:lpstr>
      <vt:lpstr>PowerPoint Presentation</vt:lpstr>
      <vt:lpstr>PowerPoint Presentation</vt:lpstr>
      <vt:lpstr>Pendahuluan (1)</vt:lpstr>
      <vt:lpstr>Pendahuluan (2)</vt:lpstr>
      <vt:lpstr>Pendahuluan (3)</vt:lpstr>
      <vt:lpstr>Pendahuluan (4)</vt:lpstr>
      <vt:lpstr>Pendahuluan (5)</vt:lpstr>
      <vt:lpstr>Pengenalan RDBMS (1)</vt:lpstr>
      <vt:lpstr>Pengenalan RDBMS (2)</vt:lpstr>
      <vt:lpstr>Pengenalan RDBMS (3)</vt:lpstr>
      <vt:lpstr>Pengenalan SQL (1)</vt:lpstr>
      <vt:lpstr>Pengenalan SQL (2)</vt:lpstr>
      <vt:lpstr>Pengenalan SQL (3)</vt:lpstr>
      <vt:lpstr>Pengenalan SQL (4)</vt:lpstr>
      <vt:lpstr>Data Definition Language (1)</vt:lpstr>
      <vt:lpstr>Data Definition Language (2)</vt:lpstr>
      <vt:lpstr>Data Definition Language (3)</vt:lpstr>
      <vt:lpstr>Data Definition Language (4)</vt:lpstr>
      <vt:lpstr>Data Manipulation Language (1)</vt:lpstr>
      <vt:lpstr>Data Manipulation Language (2)</vt:lpstr>
      <vt:lpstr>Data Manipulation Language (3)</vt:lpstr>
      <vt:lpstr>Data Manipulation Language (4)</vt:lpstr>
      <vt:lpstr>Data Manipulation Language (5)</vt:lpstr>
      <vt:lpstr>Data Manipulation Language (6)</vt:lpstr>
      <vt:lpstr>Data Manipulation Language (7)</vt:lpstr>
      <vt:lpstr>Contoh Aplikasi RDBMS</vt:lpstr>
      <vt:lpstr>Pengenalan NoSQL (1)</vt:lpstr>
      <vt:lpstr>Pengenalan NoSQL (2)</vt:lpstr>
      <vt:lpstr>Pengenalan NoSQL (3)</vt:lpstr>
      <vt:lpstr>Pengenalan NoSQL (4)</vt:lpstr>
      <vt:lpstr>Pengenalan NoSQL (5)</vt:lpstr>
      <vt:lpstr>Pengenalan NoSQL (6)</vt:lpstr>
      <vt:lpstr>Pengenalan NoSQL (7)</vt:lpstr>
      <vt:lpstr>Pengenalan NoSQL (8)</vt:lpstr>
      <vt:lpstr>Pengenalan NoSQL (9)</vt:lpstr>
      <vt:lpstr>Pengenalan NoSQL (10)</vt:lpstr>
      <vt:lpstr>Pengenalan NoSQL (11)</vt:lpstr>
      <vt:lpstr>Perbandingan SQL dan NoSQL</vt:lpstr>
      <vt:lpstr>Jenis-jenis Aplikasi Database NoSQL (1)</vt:lpstr>
      <vt:lpstr>Jenis-jenis Aplikasi Database NoSQL (2)</vt:lpstr>
      <vt:lpstr>Latihan langsung di Kelas Ke-1 &amp; Pembahasan Link kode “http://bit.ly/2JAZaIc”</vt:lpstr>
      <vt:lpstr>Latihan langsung di Kelas Ke-2 &amp; Pembahasan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ke-16 Part. 1 of 1</dc:title>
  <dc:creator>Imam Cholissodin</dc:creator>
  <cp:lastModifiedBy>Imam Cholissodin</cp:lastModifiedBy>
  <cp:revision>1256</cp:revision>
  <dcterms:created xsi:type="dcterms:W3CDTF">2018-08-20T01:19:12Z</dcterms:created>
  <dcterms:modified xsi:type="dcterms:W3CDTF">2019-10-06T20:05:30Z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2017-08-29T00:00:00Z</vt:filetime>
  </property>
  <property fmtid="{D5CDD505-2E9C-101B-9397-08002B2CF9AE}" pid="3" name="LastSaved">
    <vt:filetime>2018-08-19T00:00:00Z</vt:filetime>
  </property>
</Properties>
</file>