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d2e493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d2e493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48d91cc1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48d91cc1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8d91cc1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8d91cc1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d2e493d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d2e493d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2d2e493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2d2e493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2d2e49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d2e49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d2e493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d2e493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d2e493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d2e493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8d91cc1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8d91cc1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2d2e493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2d2e493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8d91cc1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8d91cc1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8d91cc1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8d91cc1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Overview of AWS Support Plans</a:t>
            </a:r>
            <a:endParaRPr>
              <a:solidFill>
                <a:schemeClr val="lt1"/>
              </a:solidFill>
            </a:endParaRPr>
          </a:p>
        </p:txBody>
      </p:sp>
      <p:sp>
        <p:nvSpPr>
          <p:cNvPr id="55" name="Google Shape;55;p13"/>
          <p:cNvSpPr txBox="1"/>
          <p:nvPr/>
        </p:nvSpPr>
        <p:spPr>
          <a:xfrm>
            <a:off x="311700" y="4721650"/>
            <a:ext cx="20280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323232"/>
                </a:solidFill>
              </a:rPr>
              <a:t>Narrated by </a:t>
            </a:r>
            <a:r>
              <a:rPr b="1" i="1" lang="en" sz="1100">
                <a:solidFill>
                  <a:schemeClr val="lt1"/>
                </a:solidFill>
              </a:rPr>
              <a:t>Blaine Sundrud</a:t>
            </a:r>
            <a:endParaRPr b="1" i="1" sz="1100">
              <a:solidFill>
                <a:schemeClr val="lt1"/>
              </a:solidFill>
            </a:endParaRPr>
          </a:p>
        </p:txBody>
      </p:sp>
      <p:sp>
        <p:nvSpPr>
          <p:cNvPr id="56" name="Google Shape;56;p13"/>
          <p:cNvSpPr txBox="1"/>
          <p:nvPr/>
        </p:nvSpPr>
        <p:spPr>
          <a:xfrm>
            <a:off x="6549000" y="4721650"/>
            <a:ext cx="2283300" cy="32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100">
                <a:solidFill>
                  <a:srgbClr val="323232"/>
                </a:solidFill>
              </a:rPr>
              <a:t>Translated by </a:t>
            </a:r>
            <a:r>
              <a:rPr b="1" i="1" lang="en" sz="1100">
                <a:solidFill>
                  <a:schemeClr val="lt1"/>
                </a:solidFill>
              </a:rPr>
              <a:t>Fikar Mukamal</a:t>
            </a:r>
            <a:endParaRPr b="1" i="1" sz="1100">
              <a:solidFill>
                <a:schemeClr val="lt1"/>
              </a:solidFill>
            </a:endParaRPr>
          </a:p>
        </p:txBody>
      </p:sp>
      <p:sp>
        <p:nvSpPr>
          <p:cNvPr id="57" name="Google Shape;57;p13"/>
          <p:cNvSpPr txBox="1"/>
          <p:nvPr/>
        </p:nvSpPr>
        <p:spPr>
          <a:xfrm>
            <a:off x="2825700" y="4721650"/>
            <a:ext cx="3492600" cy="3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100">
                <a:solidFill>
                  <a:schemeClr val="lt1"/>
                </a:solidFill>
              </a:rPr>
              <a:t>The 64th video of AWS Cloud Practitioner Essentials</a:t>
            </a:r>
            <a:endParaRPr b="1" i="1"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Summary</a:t>
            </a:r>
            <a:endParaRPr>
              <a:solidFill>
                <a:schemeClr val="lt1"/>
              </a:solidFill>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AWS Support offers four support plans:</a:t>
            </a:r>
            <a:endParaRPr/>
          </a:p>
          <a:p>
            <a:pPr indent="0" lvl="0" marL="457200" rtl="0" algn="l">
              <a:lnSpc>
                <a:spcPct val="150000"/>
              </a:lnSpc>
              <a:spcBef>
                <a:spcPts val="0"/>
              </a:spcBef>
              <a:spcAft>
                <a:spcPts val="0"/>
              </a:spcAft>
              <a:buClr>
                <a:schemeClr val="dk1"/>
              </a:buClr>
              <a:buSzPts val="1100"/>
              <a:buFont typeface="Arial"/>
              <a:buNone/>
            </a:pPr>
            <a:r>
              <a:rPr lang="en" sz="1400">
                <a:solidFill>
                  <a:srgbClr val="B7B7B7"/>
                </a:solidFill>
              </a:rPr>
              <a:t>Basic Support</a:t>
            </a:r>
            <a:endParaRPr sz="1400">
              <a:solidFill>
                <a:srgbClr val="B7B7B7"/>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B7B7B7"/>
                </a:solidFill>
              </a:rPr>
              <a:t>Developer Support</a:t>
            </a:r>
            <a:endParaRPr sz="1400">
              <a:solidFill>
                <a:srgbClr val="B7B7B7"/>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B7B7B7"/>
                </a:solidFill>
              </a:rPr>
              <a:t>Business Support</a:t>
            </a:r>
            <a:endParaRPr sz="1400">
              <a:solidFill>
                <a:srgbClr val="B7B7B7"/>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B7B7B7"/>
                </a:solidFill>
              </a:rPr>
              <a:t>Enterprise Support</a:t>
            </a:r>
            <a:endParaRPr sz="1400">
              <a:solidFill>
                <a:srgbClr val="B7B7B7"/>
              </a:solidFill>
            </a:endParaRPr>
          </a:p>
          <a:p>
            <a:pPr indent="0" lvl="0" marL="0" rtl="0" algn="l">
              <a:lnSpc>
                <a:spcPct val="150000"/>
              </a:lnSpc>
              <a:spcBef>
                <a:spcPts val="0"/>
              </a:spcBef>
              <a:spcAft>
                <a:spcPts val="0"/>
              </a:spcAft>
              <a:buNone/>
            </a:pPr>
            <a:r>
              <a:t/>
            </a:r>
            <a:endParaRPr/>
          </a:p>
        </p:txBody>
      </p:sp>
      <p:sp>
        <p:nvSpPr>
          <p:cNvPr id="130" name="Google Shape;130;p22"/>
          <p:cNvSpPr/>
          <p:nvPr/>
        </p:nvSpPr>
        <p:spPr>
          <a:xfrm>
            <a:off x="1415800" y="3782524"/>
            <a:ext cx="7332600" cy="8934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Mari kita lihat pada pilihan support plans yang disediakan AWS. AWS ingin mendukung anda agar percaya diri dalam melakukan planning, deploying, dan optimizing.</a:t>
            </a:r>
            <a:endParaRPr sz="1200">
              <a:solidFill>
                <a:schemeClr val="lt1"/>
              </a:solidFill>
              <a:latin typeface="Courier New"/>
              <a:ea typeface="Courier New"/>
              <a:cs typeface="Courier New"/>
              <a:sym typeface="Courier New"/>
            </a:endParaRPr>
          </a:p>
        </p:txBody>
      </p:sp>
      <p:pic>
        <p:nvPicPr>
          <p:cNvPr id="131" name="Google Shape;131;p22"/>
          <p:cNvPicPr preferRelativeResize="0"/>
          <p:nvPr/>
        </p:nvPicPr>
        <p:blipFill>
          <a:blip r:embed="rId4">
            <a:alphaModFix/>
          </a:blip>
          <a:stretch>
            <a:fillRect/>
          </a:stretch>
        </p:blipFill>
        <p:spPr>
          <a:xfrm>
            <a:off x="7270200" y="1147738"/>
            <a:ext cx="1562100" cy="1428750"/>
          </a:xfrm>
          <a:prstGeom prst="rect">
            <a:avLst/>
          </a:prstGeom>
          <a:noFill/>
          <a:ln>
            <a:noFill/>
          </a:ln>
        </p:spPr>
      </p:pic>
      <p:pic>
        <p:nvPicPr>
          <p:cNvPr id="132" name="Google Shape;132;p22"/>
          <p:cNvPicPr preferRelativeResize="0"/>
          <p:nvPr/>
        </p:nvPicPr>
        <p:blipFill>
          <a:blip r:embed="rId5">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Summary</a:t>
            </a:r>
            <a:endParaRPr>
              <a:solidFill>
                <a:schemeClr val="lt1"/>
              </a:solidFill>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AWS Support offers four support plans:</a:t>
            </a:r>
            <a:endParaRPr/>
          </a:p>
          <a:p>
            <a:pPr indent="0" lvl="0" marL="457200" rtl="0" algn="l">
              <a:lnSpc>
                <a:spcPct val="150000"/>
              </a:lnSpc>
              <a:spcBef>
                <a:spcPts val="0"/>
              </a:spcBef>
              <a:spcAft>
                <a:spcPts val="0"/>
              </a:spcAft>
              <a:buNone/>
            </a:pPr>
            <a:r>
              <a:rPr lang="en" sz="1400"/>
              <a:t>Basic Support</a:t>
            </a:r>
            <a:endParaRPr sz="1400"/>
          </a:p>
          <a:p>
            <a:pPr indent="0" lvl="0" marL="457200" rtl="0" algn="l">
              <a:lnSpc>
                <a:spcPct val="150000"/>
              </a:lnSpc>
              <a:spcBef>
                <a:spcPts val="0"/>
              </a:spcBef>
              <a:spcAft>
                <a:spcPts val="0"/>
              </a:spcAft>
              <a:buNone/>
            </a:pPr>
            <a:r>
              <a:rPr lang="en" sz="1400"/>
              <a:t>Developer Support</a:t>
            </a:r>
            <a:endParaRPr sz="1400"/>
          </a:p>
          <a:p>
            <a:pPr indent="0" lvl="0" marL="457200" rtl="0" algn="l">
              <a:lnSpc>
                <a:spcPct val="150000"/>
              </a:lnSpc>
              <a:spcBef>
                <a:spcPts val="0"/>
              </a:spcBef>
              <a:spcAft>
                <a:spcPts val="0"/>
              </a:spcAft>
              <a:buNone/>
            </a:pPr>
            <a:r>
              <a:rPr lang="en" sz="1400"/>
              <a:t>Business Support</a:t>
            </a:r>
            <a:endParaRPr sz="1400"/>
          </a:p>
          <a:p>
            <a:pPr indent="0" lvl="0" marL="457200" rtl="0" algn="l">
              <a:lnSpc>
                <a:spcPct val="150000"/>
              </a:lnSpc>
              <a:spcBef>
                <a:spcPts val="0"/>
              </a:spcBef>
              <a:spcAft>
                <a:spcPts val="0"/>
              </a:spcAft>
              <a:buNone/>
            </a:pPr>
            <a:r>
              <a:rPr lang="en" sz="1400"/>
              <a:t>Enterprise Support</a:t>
            </a:r>
            <a:endParaRPr sz="1400"/>
          </a:p>
          <a:p>
            <a:pPr indent="0" lvl="0" marL="0" rtl="0" algn="l">
              <a:lnSpc>
                <a:spcPct val="150000"/>
              </a:lnSpc>
              <a:spcBef>
                <a:spcPts val="0"/>
              </a:spcBef>
              <a:spcAft>
                <a:spcPts val="0"/>
              </a:spcAft>
              <a:buNone/>
            </a:pPr>
            <a:r>
              <a:t/>
            </a:r>
            <a:endParaRPr/>
          </a:p>
        </p:txBody>
      </p:sp>
      <p:sp>
        <p:nvSpPr>
          <p:cNvPr id="139" name="Google Shape;139;p23"/>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AWS menyediakan beberapa paket dukungan, diantaranya adalah basic support plan, developer support plan, business support plan, dan enterprise support plan. Penjelasan lebih detail dapat anda lihat di website AWS. Di sana anda dapat membandingkan setiap paket dukungan untuk menentukan mana yang sesuai dengan kebutuhan bisnis anda.</a:t>
            </a:r>
            <a:endParaRPr sz="1200">
              <a:solidFill>
                <a:schemeClr val="lt1"/>
              </a:solidFill>
              <a:latin typeface="Courier New"/>
              <a:ea typeface="Courier New"/>
              <a:cs typeface="Courier New"/>
              <a:sym typeface="Courier New"/>
            </a:endParaRPr>
          </a:p>
        </p:txBody>
      </p:sp>
      <p:pic>
        <p:nvPicPr>
          <p:cNvPr id="140" name="Google Shape;140;p23"/>
          <p:cNvPicPr preferRelativeResize="0"/>
          <p:nvPr/>
        </p:nvPicPr>
        <p:blipFill>
          <a:blip r:embed="rId4">
            <a:alphaModFix/>
          </a:blip>
          <a:stretch>
            <a:fillRect/>
          </a:stretch>
        </p:blipFill>
        <p:spPr>
          <a:xfrm>
            <a:off x="7270200" y="1147738"/>
            <a:ext cx="1562100" cy="1428750"/>
          </a:xfrm>
          <a:prstGeom prst="rect">
            <a:avLst/>
          </a:prstGeom>
          <a:noFill/>
          <a:ln>
            <a:noFill/>
          </a:ln>
        </p:spPr>
      </p:pic>
      <p:pic>
        <p:nvPicPr>
          <p:cNvPr id="141" name="Google Shape;141;p23"/>
          <p:cNvPicPr preferRelativeResize="0"/>
          <p:nvPr/>
        </p:nvPicPr>
        <p:blipFill>
          <a:blip r:embed="rId5">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Summary</a:t>
            </a:r>
            <a:endParaRPr>
              <a:solidFill>
                <a:schemeClr val="lt1"/>
              </a:solidFill>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AWS Support</a:t>
            </a:r>
            <a:endParaRPr/>
          </a:p>
          <a:p>
            <a:pPr indent="0" lvl="0" marL="0" rtl="0" algn="l">
              <a:lnSpc>
                <a:spcPct val="150000"/>
              </a:lnSpc>
              <a:spcBef>
                <a:spcPts val="0"/>
              </a:spcBef>
              <a:spcAft>
                <a:spcPts val="0"/>
              </a:spcAft>
              <a:buNone/>
            </a:pPr>
            <a:r>
              <a:rPr lang="en"/>
              <a:t>AWS Support Plans</a:t>
            </a:r>
            <a:endParaRPr/>
          </a:p>
          <a:p>
            <a:pPr indent="0" lvl="0" marL="457200" rtl="0" algn="l">
              <a:lnSpc>
                <a:spcPct val="150000"/>
              </a:lnSpc>
              <a:spcBef>
                <a:spcPts val="0"/>
              </a:spcBef>
              <a:spcAft>
                <a:spcPts val="0"/>
              </a:spcAft>
              <a:buNone/>
            </a:pPr>
            <a:r>
              <a:rPr lang="en" sz="1400"/>
              <a:t>Basic Support plan</a:t>
            </a:r>
            <a:endParaRPr sz="1400"/>
          </a:p>
          <a:p>
            <a:pPr indent="0" lvl="0" marL="457200" rtl="0" algn="l">
              <a:lnSpc>
                <a:spcPct val="150000"/>
              </a:lnSpc>
              <a:spcBef>
                <a:spcPts val="0"/>
              </a:spcBef>
              <a:spcAft>
                <a:spcPts val="0"/>
              </a:spcAft>
              <a:buNone/>
            </a:pPr>
            <a:r>
              <a:rPr lang="en" sz="1400"/>
              <a:t>Developer Support plan</a:t>
            </a:r>
            <a:endParaRPr sz="1400"/>
          </a:p>
          <a:p>
            <a:pPr indent="0" lvl="0" marL="457200" rtl="0" algn="l">
              <a:lnSpc>
                <a:spcPct val="150000"/>
              </a:lnSpc>
              <a:spcBef>
                <a:spcPts val="0"/>
              </a:spcBef>
              <a:spcAft>
                <a:spcPts val="0"/>
              </a:spcAft>
              <a:buNone/>
            </a:pPr>
            <a:r>
              <a:rPr lang="en" sz="1400"/>
              <a:t>Business Support plan</a:t>
            </a:r>
            <a:endParaRPr sz="1400"/>
          </a:p>
          <a:p>
            <a:pPr indent="0" lvl="0" marL="457200" rtl="0" algn="l">
              <a:lnSpc>
                <a:spcPct val="150000"/>
              </a:lnSpc>
              <a:spcBef>
                <a:spcPts val="0"/>
              </a:spcBef>
              <a:spcAft>
                <a:spcPts val="0"/>
              </a:spcAft>
              <a:buNone/>
            </a:pPr>
            <a:r>
              <a:rPr lang="en" sz="1400"/>
              <a:t>Enterprise Support plan</a:t>
            </a:r>
            <a:endParaRPr sz="1400"/>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grpSp>
        <p:nvGrpSpPr>
          <p:cNvPr id="148" name="Google Shape;148;p24"/>
          <p:cNvGrpSpPr/>
          <p:nvPr/>
        </p:nvGrpSpPr>
        <p:grpSpPr>
          <a:xfrm>
            <a:off x="395007" y="3523120"/>
            <a:ext cx="8353392" cy="1408176"/>
            <a:chOff x="395007" y="3523120"/>
            <a:chExt cx="8353392" cy="1408176"/>
          </a:xfrm>
        </p:grpSpPr>
        <p:sp>
          <p:nvSpPr>
            <p:cNvPr id="149" name="Google Shape;149;p24"/>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Baiklah, kita telah sampai pada akhir pembahasan. Pada video ini, kita telah mendiskusikan AWS support beserta beberapa pilihan support plan. Support plan yang telah kita pelajari adalah basic support plan, developer support plan, business support plan, dan enterprise support plan. Good bye~</a:t>
              </a:r>
              <a:endParaRPr sz="1200">
                <a:solidFill>
                  <a:schemeClr val="lt1"/>
                </a:solidFill>
                <a:latin typeface="Courier New"/>
                <a:ea typeface="Courier New"/>
                <a:cs typeface="Courier New"/>
                <a:sym typeface="Courier New"/>
              </a:endParaRPr>
            </a:p>
          </p:txBody>
        </p:sp>
        <p:pic>
          <p:nvPicPr>
            <p:cNvPr id="150" name="Google Shape;150;p24"/>
            <p:cNvPicPr preferRelativeResize="0"/>
            <p:nvPr/>
          </p:nvPicPr>
          <p:blipFill>
            <a:blip r:embed="rId4">
              <a:alphaModFix/>
            </a:blip>
            <a:stretch>
              <a:fillRect/>
            </a:stretch>
          </p:blipFill>
          <p:spPr>
            <a:xfrm>
              <a:off x="395007" y="3523120"/>
              <a:ext cx="1408176" cy="14081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grpSp>
        <p:nvGrpSpPr>
          <p:cNvPr id="62" name="Google Shape;62;p14"/>
          <p:cNvGrpSpPr/>
          <p:nvPr/>
        </p:nvGrpSpPr>
        <p:grpSpPr>
          <a:xfrm>
            <a:off x="882750" y="1648725"/>
            <a:ext cx="7175750" cy="1846050"/>
            <a:chOff x="882750" y="1648725"/>
            <a:chExt cx="7175750" cy="1846050"/>
          </a:xfrm>
        </p:grpSpPr>
        <p:sp>
          <p:nvSpPr>
            <p:cNvPr id="63" name="Google Shape;63;p14"/>
            <p:cNvSpPr/>
            <p:nvPr/>
          </p:nvSpPr>
          <p:spPr>
            <a:xfrm>
              <a:off x="2191100" y="2074050"/>
              <a:ext cx="5867400" cy="995400"/>
            </a:xfrm>
            <a:prstGeom prst="roundRect">
              <a:avLst>
                <a:gd fmla="val 6568" name="adj"/>
              </a:avLst>
            </a:prstGeom>
            <a:solidFill>
              <a:srgbClr val="666666"/>
            </a:solidFill>
            <a:ln>
              <a:noFill/>
            </a:ln>
          </p:spPr>
          <p:txBody>
            <a:bodyPr anchorCtr="0" anchor="ctr" bIns="91425" lIns="731500"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Hai, saya Blaine Sundrud. Pada kesempatan ini kita akan membahas mengenai AWS support dan support plan apa saja yang disediakan oleh AWS.</a:t>
              </a:r>
              <a:endParaRPr sz="1200">
                <a:solidFill>
                  <a:schemeClr val="lt1"/>
                </a:solidFill>
                <a:latin typeface="Courier New"/>
                <a:ea typeface="Courier New"/>
                <a:cs typeface="Courier New"/>
                <a:sym typeface="Courier New"/>
              </a:endParaRPr>
            </a:p>
          </p:txBody>
        </p:sp>
        <p:pic>
          <p:nvPicPr>
            <p:cNvPr id="64" name="Google Shape;64;p14"/>
            <p:cNvPicPr preferRelativeResize="0"/>
            <p:nvPr/>
          </p:nvPicPr>
          <p:blipFill>
            <a:blip r:embed="rId4">
              <a:alphaModFix/>
            </a:blip>
            <a:stretch>
              <a:fillRect/>
            </a:stretch>
          </p:blipFill>
          <p:spPr>
            <a:xfrm>
              <a:off x="882750" y="1648725"/>
              <a:ext cx="1846050" cy="18460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Provide unique combination of tools/expertise</a:t>
            </a:r>
            <a:endParaRPr>
              <a:solidFill>
                <a:srgbClr val="B7B7B7"/>
              </a:solidFill>
            </a:endParaRPr>
          </a:p>
          <a:p>
            <a:pPr indent="0" lvl="0" marL="457200" rtl="0" algn="l">
              <a:spcBef>
                <a:spcPts val="1600"/>
              </a:spcBef>
              <a:spcAft>
                <a:spcPts val="0"/>
              </a:spcAft>
              <a:buNone/>
            </a:pPr>
            <a:r>
              <a:rPr lang="en" sz="1400">
                <a:solidFill>
                  <a:srgbClr val="B7B7B7"/>
                </a:solidFill>
              </a:rPr>
              <a:t>AWS Support</a:t>
            </a:r>
            <a:endParaRPr sz="1400">
              <a:solidFill>
                <a:srgbClr val="B7B7B7"/>
              </a:solidFill>
            </a:endParaRPr>
          </a:p>
          <a:p>
            <a:pPr indent="0" lvl="0" marL="457200" rtl="0" algn="l">
              <a:spcBef>
                <a:spcPts val="1600"/>
              </a:spcBef>
              <a:spcAft>
                <a:spcPts val="1600"/>
              </a:spcAft>
              <a:buNone/>
            </a:pPr>
            <a:r>
              <a:rPr lang="en" sz="1400">
                <a:solidFill>
                  <a:srgbClr val="B7B7B7"/>
                </a:solidFill>
              </a:rPr>
              <a:t>AWS Support Plans</a:t>
            </a:r>
            <a:endParaRPr sz="1400">
              <a:solidFill>
                <a:srgbClr val="B7B7B7"/>
              </a:solidFill>
            </a:endParaRPr>
          </a:p>
        </p:txBody>
      </p:sp>
      <p:pic>
        <p:nvPicPr>
          <p:cNvPr id="71" name="Google Shape;71;p15"/>
          <p:cNvPicPr preferRelativeResize="0"/>
          <p:nvPr/>
        </p:nvPicPr>
        <p:blipFill>
          <a:blip r:embed="rId4">
            <a:alphaModFix/>
          </a:blip>
          <a:stretch>
            <a:fillRect/>
          </a:stretch>
        </p:blipFill>
        <p:spPr>
          <a:xfrm>
            <a:off x="7489263" y="1152475"/>
            <a:ext cx="1343025" cy="1257300"/>
          </a:xfrm>
          <a:prstGeom prst="rect">
            <a:avLst/>
          </a:prstGeom>
          <a:noFill/>
          <a:ln>
            <a:noFill/>
          </a:ln>
        </p:spPr>
      </p:pic>
      <p:sp>
        <p:nvSpPr>
          <p:cNvPr id="72" name="Google Shape;72;p15"/>
          <p:cNvSpPr/>
          <p:nvPr/>
        </p:nvSpPr>
        <p:spPr>
          <a:xfrm>
            <a:off x="1415800" y="3782524"/>
            <a:ext cx="7332600" cy="8934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AWS berusaha menyediakan resource untuk menunjang kesuksesan anda. Jadi untuk anda yang baru memulai atau sedang beradaptasi dengan layanan AWS, kami akan berusaha membantu anda melakukan hal yang luar biasa dengan AWS.</a:t>
            </a:r>
            <a:endParaRPr sz="1200">
              <a:solidFill>
                <a:schemeClr val="lt1"/>
              </a:solidFill>
              <a:latin typeface="Courier New"/>
              <a:ea typeface="Courier New"/>
              <a:cs typeface="Courier New"/>
              <a:sym typeface="Courier New"/>
            </a:endParaRPr>
          </a:p>
        </p:txBody>
      </p:sp>
      <p:pic>
        <p:nvPicPr>
          <p:cNvPr id="73" name="Google Shape;73;p15"/>
          <p:cNvPicPr preferRelativeResize="0"/>
          <p:nvPr/>
        </p:nvPicPr>
        <p:blipFill>
          <a:blip r:embed="rId5">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unique combination of tools/expertise</a:t>
            </a:r>
            <a:endParaRPr/>
          </a:p>
          <a:p>
            <a:pPr indent="0" lvl="0" marL="457200" rtl="0" algn="l">
              <a:spcBef>
                <a:spcPts val="1600"/>
              </a:spcBef>
              <a:spcAft>
                <a:spcPts val="0"/>
              </a:spcAft>
              <a:buNone/>
            </a:pPr>
            <a:r>
              <a:rPr lang="en" sz="1400"/>
              <a:t>AWS Support</a:t>
            </a:r>
            <a:endParaRPr sz="1400"/>
          </a:p>
          <a:p>
            <a:pPr indent="0" lvl="0" marL="457200" rtl="0" algn="l">
              <a:spcBef>
                <a:spcPts val="1600"/>
              </a:spcBef>
              <a:spcAft>
                <a:spcPts val="1600"/>
              </a:spcAft>
              <a:buNone/>
            </a:pPr>
            <a:r>
              <a:rPr lang="en" sz="1400"/>
              <a:t>AWS Support Plans</a:t>
            </a:r>
            <a:endParaRPr sz="1400"/>
          </a:p>
        </p:txBody>
      </p:sp>
      <p:pic>
        <p:nvPicPr>
          <p:cNvPr id="80" name="Google Shape;80;p16"/>
          <p:cNvPicPr preferRelativeResize="0"/>
          <p:nvPr/>
        </p:nvPicPr>
        <p:blipFill>
          <a:blip r:embed="rId4">
            <a:alphaModFix/>
          </a:blip>
          <a:stretch>
            <a:fillRect/>
          </a:stretch>
        </p:blipFill>
        <p:spPr>
          <a:xfrm>
            <a:off x="7489263" y="1152475"/>
            <a:ext cx="1343025" cy="1257300"/>
          </a:xfrm>
          <a:prstGeom prst="rect">
            <a:avLst/>
          </a:prstGeom>
          <a:noFill/>
          <a:ln>
            <a:noFill/>
          </a:ln>
        </p:spPr>
      </p:pic>
      <p:sp>
        <p:nvSpPr>
          <p:cNvPr id="81" name="Google Shape;81;p16"/>
          <p:cNvSpPr/>
          <p:nvPr/>
        </p:nvSpPr>
        <p:spPr>
          <a:xfrm>
            <a:off x="1415800" y="3782524"/>
            <a:ext cx="7332600" cy="8934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AWS support merupakan kombinasi unik antara tools dengan expertise (bidang keahlian) yang sesuai dengan rencana bisnis anda saat ini maupun masa yang akan datang. Pada kesempatan ini, kita akan membahas AWS Support dan AWS Support Plans.</a:t>
            </a:r>
            <a:endParaRPr sz="1200">
              <a:solidFill>
                <a:schemeClr val="lt1"/>
              </a:solidFill>
              <a:latin typeface="Courier New"/>
              <a:ea typeface="Courier New"/>
              <a:cs typeface="Courier New"/>
              <a:sym typeface="Courier New"/>
            </a:endParaRPr>
          </a:p>
        </p:txBody>
      </p:sp>
      <p:pic>
        <p:nvPicPr>
          <p:cNvPr id="82" name="Google Shape;82;p16"/>
          <p:cNvPicPr preferRelativeResize="0"/>
          <p:nvPr/>
        </p:nvPicPr>
        <p:blipFill>
          <a:blip r:embed="rId5">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is provided for</a:t>
            </a:r>
            <a:endParaRPr/>
          </a:p>
          <a:p>
            <a:pPr indent="0" lvl="0" marL="457200" rtl="0" algn="l">
              <a:spcBef>
                <a:spcPts val="1600"/>
              </a:spcBef>
              <a:spcAft>
                <a:spcPts val="0"/>
              </a:spcAft>
              <a:buNone/>
            </a:pPr>
            <a:r>
              <a:rPr lang="en" sz="1400"/>
              <a:t>Experimenting with AWS</a:t>
            </a:r>
            <a:endParaRPr sz="1400"/>
          </a:p>
          <a:p>
            <a:pPr indent="0" lvl="0" marL="457200" rtl="0" algn="l">
              <a:spcBef>
                <a:spcPts val="1600"/>
              </a:spcBef>
              <a:spcAft>
                <a:spcPts val="0"/>
              </a:spcAft>
              <a:buNone/>
            </a:pPr>
            <a:r>
              <a:rPr lang="en" sz="1400"/>
              <a:t>Production use of AWS</a:t>
            </a:r>
            <a:endParaRPr sz="1400"/>
          </a:p>
          <a:p>
            <a:pPr indent="0" lvl="0" marL="457200" rtl="0" algn="l">
              <a:spcBef>
                <a:spcPts val="1600"/>
              </a:spcBef>
              <a:spcAft>
                <a:spcPts val="0"/>
              </a:spcAft>
              <a:buNone/>
            </a:pPr>
            <a:r>
              <a:rPr lang="en" sz="1400"/>
              <a:t>Business critical use of AWS</a:t>
            </a:r>
            <a:endParaRPr sz="1400"/>
          </a:p>
          <a:p>
            <a:pPr indent="0" lvl="0" marL="457200" rtl="0" algn="l">
              <a:spcBef>
                <a:spcPts val="1600"/>
              </a:spcBef>
              <a:spcAft>
                <a:spcPts val="1600"/>
              </a:spcAft>
              <a:buNone/>
            </a:pPr>
            <a:r>
              <a:t/>
            </a:r>
            <a:endParaRPr/>
          </a:p>
        </p:txBody>
      </p:sp>
      <p:pic>
        <p:nvPicPr>
          <p:cNvPr id="89" name="Google Shape;89;p17"/>
          <p:cNvPicPr preferRelativeResize="0"/>
          <p:nvPr/>
        </p:nvPicPr>
        <p:blipFill>
          <a:blip r:embed="rId4">
            <a:alphaModFix/>
          </a:blip>
          <a:stretch>
            <a:fillRect/>
          </a:stretch>
        </p:blipFill>
        <p:spPr>
          <a:xfrm>
            <a:off x="7756627" y="1152475"/>
            <a:ext cx="1075661" cy="1419275"/>
          </a:xfrm>
          <a:prstGeom prst="rect">
            <a:avLst/>
          </a:prstGeom>
          <a:noFill/>
          <a:ln>
            <a:noFill/>
          </a:ln>
        </p:spPr>
      </p:pic>
      <p:sp>
        <p:nvSpPr>
          <p:cNvPr id="90" name="Google Shape;90;p17"/>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AWS berusaha memberikan dukungan pada seluruh customer. Termasuk di dalamnya orang yang ingin berekseprimen dengan AWS, melakukan produksi dengan AWS, maupun menjadikan AWS sebagai resource utama dalam bisnisnya. AWS memberikan berbagai dukungan sesuai dengan kebutuhan dan tujuan dari customer.</a:t>
            </a:r>
            <a:endParaRPr sz="1200">
              <a:solidFill>
                <a:schemeClr val="lt1"/>
              </a:solidFill>
              <a:latin typeface="Courier New"/>
              <a:ea typeface="Courier New"/>
              <a:cs typeface="Courier New"/>
              <a:sym typeface="Courier New"/>
            </a:endParaRPr>
          </a:p>
        </p:txBody>
      </p:sp>
      <p:pic>
        <p:nvPicPr>
          <p:cNvPr id="91" name="Google Shape;91;p17"/>
          <p:cNvPicPr preferRelativeResize="0"/>
          <p:nvPr/>
        </p:nvPicPr>
        <p:blipFill>
          <a:blip r:embed="rId5">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B7B7B7"/>
                </a:solidFill>
              </a:rPr>
              <a:t>Proactive guidance</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Technical Account Manager (TAM)</a:t>
            </a:r>
            <a:endParaRPr sz="1400">
              <a:solidFill>
                <a:srgbClr val="B7B7B7"/>
              </a:solidFill>
            </a:endParaRPr>
          </a:p>
          <a:p>
            <a:pPr indent="0" lvl="0" marL="0" rtl="0" algn="l">
              <a:lnSpc>
                <a:spcPct val="150000"/>
              </a:lnSpc>
              <a:spcBef>
                <a:spcPts val="0"/>
              </a:spcBef>
              <a:spcAft>
                <a:spcPts val="0"/>
              </a:spcAft>
              <a:buNone/>
            </a:pPr>
            <a:r>
              <a:rPr lang="en">
                <a:solidFill>
                  <a:srgbClr val="B7B7B7"/>
                </a:solidFill>
              </a:rPr>
              <a:t>Best practices</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Trusted Advisor</a:t>
            </a:r>
            <a:endParaRPr sz="1400">
              <a:solidFill>
                <a:srgbClr val="B7B7B7"/>
              </a:solidFill>
            </a:endParaRPr>
          </a:p>
          <a:p>
            <a:pPr indent="0" lvl="0" marL="0" rtl="0" algn="l">
              <a:lnSpc>
                <a:spcPct val="150000"/>
              </a:lnSpc>
              <a:spcBef>
                <a:spcPts val="0"/>
              </a:spcBef>
              <a:spcAft>
                <a:spcPts val="0"/>
              </a:spcAft>
              <a:buNone/>
            </a:pPr>
            <a:r>
              <a:rPr lang="en">
                <a:solidFill>
                  <a:srgbClr val="B7B7B7"/>
                </a:solidFill>
              </a:rPr>
              <a:t>Account assistance</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AWS Support Concierge</a:t>
            </a:r>
            <a:endParaRPr sz="1400">
              <a:solidFill>
                <a:srgbClr val="B7B7B7"/>
              </a:solidFill>
            </a:endParaRPr>
          </a:p>
          <a:p>
            <a:pPr indent="0" lvl="0" marL="0" rtl="0" algn="l">
              <a:lnSpc>
                <a:spcPct val="150000"/>
              </a:lnSpc>
              <a:spcBef>
                <a:spcPts val="0"/>
              </a:spcBef>
              <a:spcAft>
                <a:spcPts val="0"/>
              </a:spcAft>
              <a:buNone/>
            </a:pPr>
            <a:r>
              <a:t/>
            </a:r>
            <a:endParaRPr>
              <a:solidFill>
                <a:srgbClr val="B7B7B7"/>
              </a:solidFill>
            </a:endParaRPr>
          </a:p>
        </p:txBody>
      </p:sp>
      <p:sp>
        <p:nvSpPr>
          <p:cNvPr id="98" name="Google Shape;98;p18"/>
          <p:cNvSpPr/>
          <p:nvPr/>
        </p:nvSpPr>
        <p:spPr>
          <a:xfrm>
            <a:off x="1415800" y="3782524"/>
            <a:ext cx="7332600" cy="8934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Dengan AWS anda bisa melakukan planning, deploying, dan optimizing dengan percaya diri. Saat anda memerlukan bantuan, kami memiliki tools dan pemandu yang siap membantu anda.</a:t>
            </a:r>
            <a:endParaRPr sz="1200">
              <a:solidFill>
                <a:schemeClr val="lt1"/>
              </a:solidFill>
              <a:latin typeface="Courier New"/>
              <a:ea typeface="Courier New"/>
              <a:cs typeface="Courier New"/>
              <a:sym typeface="Courier New"/>
            </a:endParaRPr>
          </a:p>
        </p:txBody>
      </p:sp>
      <p:pic>
        <p:nvPicPr>
          <p:cNvPr id="99" name="Google Shape;99;p18"/>
          <p:cNvPicPr preferRelativeResize="0"/>
          <p:nvPr/>
        </p:nvPicPr>
        <p:blipFill>
          <a:blip r:embed="rId4">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Proactive guidance</a:t>
            </a:r>
            <a:endParaRPr/>
          </a:p>
          <a:p>
            <a:pPr indent="457200" lvl="0" marL="0" rtl="0" algn="l">
              <a:lnSpc>
                <a:spcPct val="150000"/>
              </a:lnSpc>
              <a:spcBef>
                <a:spcPts val="0"/>
              </a:spcBef>
              <a:spcAft>
                <a:spcPts val="0"/>
              </a:spcAft>
              <a:buNone/>
            </a:pPr>
            <a:r>
              <a:rPr lang="en" sz="1400"/>
              <a:t>Technical Account Manager (TAM)</a:t>
            </a:r>
            <a:endParaRPr sz="1400"/>
          </a:p>
          <a:p>
            <a:pPr indent="0" lvl="0" marL="0" rtl="0" algn="l">
              <a:lnSpc>
                <a:spcPct val="150000"/>
              </a:lnSpc>
              <a:spcBef>
                <a:spcPts val="0"/>
              </a:spcBef>
              <a:spcAft>
                <a:spcPts val="0"/>
              </a:spcAft>
              <a:buNone/>
            </a:pPr>
            <a:r>
              <a:rPr lang="en">
                <a:solidFill>
                  <a:srgbClr val="B7B7B7"/>
                </a:solidFill>
              </a:rPr>
              <a:t>Best practices</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Trusted Advisor</a:t>
            </a:r>
            <a:endParaRPr sz="1400">
              <a:solidFill>
                <a:srgbClr val="B7B7B7"/>
              </a:solidFill>
            </a:endParaRPr>
          </a:p>
          <a:p>
            <a:pPr indent="0" lvl="0" marL="0" rtl="0" algn="l">
              <a:lnSpc>
                <a:spcPct val="150000"/>
              </a:lnSpc>
              <a:spcBef>
                <a:spcPts val="0"/>
              </a:spcBef>
              <a:spcAft>
                <a:spcPts val="0"/>
              </a:spcAft>
              <a:buNone/>
            </a:pPr>
            <a:r>
              <a:rPr lang="en">
                <a:solidFill>
                  <a:srgbClr val="B7B7B7"/>
                </a:solidFill>
              </a:rPr>
              <a:t>Account assistance</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AWS Support Concierge</a:t>
            </a:r>
            <a:endParaRPr sz="1400">
              <a:solidFill>
                <a:srgbClr val="B7B7B7"/>
              </a:solidFill>
            </a:endParaRPr>
          </a:p>
          <a:p>
            <a:pPr indent="0" lvl="0" marL="0" rtl="0" algn="l">
              <a:lnSpc>
                <a:spcPct val="150000"/>
              </a:lnSpc>
              <a:spcBef>
                <a:spcPts val="0"/>
              </a:spcBef>
              <a:spcAft>
                <a:spcPts val="0"/>
              </a:spcAft>
              <a:buNone/>
            </a:pPr>
            <a:r>
              <a:t/>
            </a:r>
            <a:endParaRPr>
              <a:solidFill>
                <a:srgbClr val="B7B7B7"/>
              </a:solidFill>
            </a:endParaRPr>
          </a:p>
        </p:txBody>
      </p:sp>
      <p:sp>
        <p:nvSpPr>
          <p:cNvPr id="106" name="Google Shape;106;p19"/>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Bagi anda yang lebih menyukai pemandu proaktif, kami memiliki technical account manager (TAM). TAM akan memberi panduan, penjelasan teknis, dan komunikasi yang berkelanjutan sehingga anda akan selalu diinformasikan dan dibimbing dalam melakukan planning, deploying, dan optimizing. TAM sama seperti seorang pengacara yang mewakili suara anda di AWS.</a:t>
            </a:r>
            <a:endParaRPr sz="1200">
              <a:solidFill>
                <a:schemeClr val="lt1"/>
              </a:solidFill>
              <a:latin typeface="Courier New"/>
              <a:ea typeface="Courier New"/>
              <a:cs typeface="Courier New"/>
              <a:sym typeface="Courier New"/>
            </a:endParaRPr>
          </a:p>
        </p:txBody>
      </p:sp>
      <p:pic>
        <p:nvPicPr>
          <p:cNvPr id="107" name="Google Shape;107;p19"/>
          <p:cNvPicPr preferRelativeResize="0"/>
          <p:nvPr/>
        </p:nvPicPr>
        <p:blipFill>
          <a:blip r:embed="rId4">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Proactive guidance</a:t>
            </a:r>
            <a:endParaRPr/>
          </a:p>
          <a:p>
            <a:pPr indent="457200" lvl="0" marL="0" rtl="0" algn="l">
              <a:lnSpc>
                <a:spcPct val="150000"/>
              </a:lnSpc>
              <a:spcBef>
                <a:spcPts val="0"/>
              </a:spcBef>
              <a:spcAft>
                <a:spcPts val="0"/>
              </a:spcAft>
              <a:buNone/>
            </a:pPr>
            <a:r>
              <a:rPr lang="en" sz="1400"/>
              <a:t>Technical Account Manager (TAM)</a:t>
            </a:r>
            <a:endParaRPr sz="1400"/>
          </a:p>
          <a:p>
            <a:pPr indent="0" lvl="0" marL="0" rtl="0" algn="l">
              <a:lnSpc>
                <a:spcPct val="150000"/>
              </a:lnSpc>
              <a:spcBef>
                <a:spcPts val="0"/>
              </a:spcBef>
              <a:spcAft>
                <a:spcPts val="0"/>
              </a:spcAft>
              <a:buNone/>
            </a:pPr>
            <a:r>
              <a:rPr lang="en"/>
              <a:t>Best practices</a:t>
            </a:r>
            <a:endParaRPr/>
          </a:p>
          <a:p>
            <a:pPr indent="457200" lvl="0" marL="0" rtl="0" algn="l">
              <a:lnSpc>
                <a:spcPct val="150000"/>
              </a:lnSpc>
              <a:spcBef>
                <a:spcPts val="0"/>
              </a:spcBef>
              <a:spcAft>
                <a:spcPts val="0"/>
              </a:spcAft>
              <a:buNone/>
            </a:pPr>
            <a:r>
              <a:rPr lang="en" sz="1400"/>
              <a:t>Trusted Advisor</a:t>
            </a:r>
            <a:endParaRPr sz="1400"/>
          </a:p>
          <a:p>
            <a:pPr indent="0" lvl="0" marL="0" rtl="0" algn="l">
              <a:lnSpc>
                <a:spcPct val="150000"/>
              </a:lnSpc>
              <a:spcBef>
                <a:spcPts val="0"/>
              </a:spcBef>
              <a:spcAft>
                <a:spcPts val="0"/>
              </a:spcAft>
              <a:buNone/>
            </a:pPr>
            <a:r>
              <a:rPr lang="en">
                <a:solidFill>
                  <a:srgbClr val="B7B7B7"/>
                </a:solidFill>
              </a:rPr>
              <a:t>Account assistance</a:t>
            </a:r>
            <a:endParaRPr>
              <a:solidFill>
                <a:srgbClr val="B7B7B7"/>
              </a:solidFill>
            </a:endParaRPr>
          </a:p>
          <a:p>
            <a:pPr indent="457200" lvl="0" marL="0" rtl="0" algn="l">
              <a:lnSpc>
                <a:spcPct val="150000"/>
              </a:lnSpc>
              <a:spcBef>
                <a:spcPts val="0"/>
              </a:spcBef>
              <a:spcAft>
                <a:spcPts val="0"/>
              </a:spcAft>
              <a:buNone/>
            </a:pPr>
            <a:r>
              <a:rPr lang="en" sz="1400">
                <a:solidFill>
                  <a:srgbClr val="B7B7B7"/>
                </a:solidFill>
              </a:rPr>
              <a:t>AWS Support Concierge</a:t>
            </a:r>
            <a:endParaRPr sz="1400">
              <a:solidFill>
                <a:srgbClr val="B7B7B7"/>
              </a:solidFill>
            </a:endParaRPr>
          </a:p>
          <a:p>
            <a:pPr indent="0" lvl="0" marL="0" rtl="0" algn="l">
              <a:lnSpc>
                <a:spcPct val="150000"/>
              </a:lnSpc>
              <a:spcBef>
                <a:spcPts val="0"/>
              </a:spcBef>
              <a:spcAft>
                <a:spcPts val="0"/>
              </a:spcAft>
              <a:buNone/>
            </a:pPr>
            <a:r>
              <a:t/>
            </a:r>
            <a:endParaRPr/>
          </a:p>
        </p:txBody>
      </p:sp>
      <p:sp>
        <p:nvSpPr>
          <p:cNvPr id="114" name="Google Shape;114;p20"/>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Bagi anda yang ingin memastikan apakah sudah mengikuti best practice dalam meningkatkan performance dan fault-tolerance dari lingkungan AWS, kami memiliki AWS Trusted Advisor. AWS Trusted Advisor adalah online resource yang mencarikan peluang bagi anda untuk menekan pengeluaran bulanan dan meningkatkan produktifitas.</a:t>
            </a:r>
            <a:endParaRPr sz="1200">
              <a:solidFill>
                <a:schemeClr val="lt1"/>
              </a:solidFill>
              <a:latin typeface="Courier New"/>
              <a:ea typeface="Courier New"/>
              <a:cs typeface="Courier New"/>
              <a:sym typeface="Courier New"/>
            </a:endParaRPr>
          </a:p>
        </p:txBody>
      </p:sp>
      <p:pic>
        <p:nvPicPr>
          <p:cNvPr id="115" name="Google Shape;115;p20"/>
          <p:cNvPicPr preferRelativeResize="0"/>
          <p:nvPr/>
        </p:nvPicPr>
        <p:blipFill>
          <a:blip r:embed="rId4">
            <a:alphaModFix/>
          </a:blip>
          <a:stretch>
            <a:fillRect/>
          </a:stretch>
        </p:blipFill>
        <p:spPr>
          <a:xfrm>
            <a:off x="395007" y="3523120"/>
            <a:ext cx="1408176" cy="1408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AWS Support</a:t>
            </a:r>
            <a:endParaRPr>
              <a:solidFill>
                <a:schemeClr val="lt1"/>
              </a:solidFill>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Proactive guidance</a:t>
            </a:r>
            <a:endParaRPr/>
          </a:p>
          <a:p>
            <a:pPr indent="457200" lvl="0" marL="0" rtl="0" algn="l">
              <a:lnSpc>
                <a:spcPct val="150000"/>
              </a:lnSpc>
              <a:spcBef>
                <a:spcPts val="0"/>
              </a:spcBef>
              <a:spcAft>
                <a:spcPts val="0"/>
              </a:spcAft>
              <a:buNone/>
            </a:pPr>
            <a:r>
              <a:rPr lang="en" sz="1400"/>
              <a:t>Technical Account Manager (TAM)</a:t>
            </a:r>
            <a:endParaRPr sz="1400"/>
          </a:p>
          <a:p>
            <a:pPr indent="0" lvl="0" marL="0" rtl="0" algn="l">
              <a:lnSpc>
                <a:spcPct val="150000"/>
              </a:lnSpc>
              <a:spcBef>
                <a:spcPts val="0"/>
              </a:spcBef>
              <a:spcAft>
                <a:spcPts val="0"/>
              </a:spcAft>
              <a:buNone/>
            </a:pPr>
            <a:r>
              <a:rPr lang="en"/>
              <a:t>Best practices</a:t>
            </a:r>
            <a:endParaRPr/>
          </a:p>
          <a:p>
            <a:pPr indent="457200" lvl="0" marL="0" rtl="0" algn="l">
              <a:lnSpc>
                <a:spcPct val="150000"/>
              </a:lnSpc>
              <a:spcBef>
                <a:spcPts val="0"/>
              </a:spcBef>
              <a:spcAft>
                <a:spcPts val="0"/>
              </a:spcAft>
              <a:buNone/>
            </a:pPr>
            <a:r>
              <a:rPr lang="en" sz="1400"/>
              <a:t>Trusted Advisor</a:t>
            </a:r>
            <a:endParaRPr sz="1400"/>
          </a:p>
          <a:p>
            <a:pPr indent="0" lvl="0" marL="0" rtl="0" algn="l">
              <a:lnSpc>
                <a:spcPct val="150000"/>
              </a:lnSpc>
              <a:spcBef>
                <a:spcPts val="0"/>
              </a:spcBef>
              <a:spcAft>
                <a:spcPts val="0"/>
              </a:spcAft>
              <a:buNone/>
            </a:pPr>
            <a:r>
              <a:rPr lang="en"/>
              <a:t>Account assistance</a:t>
            </a:r>
            <a:endParaRPr/>
          </a:p>
          <a:p>
            <a:pPr indent="457200" lvl="0" marL="0" rtl="0" algn="l">
              <a:lnSpc>
                <a:spcPct val="150000"/>
              </a:lnSpc>
              <a:spcBef>
                <a:spcPts val="0"/>
              </a:spcBef>
              <a:spcAft>
                <a:spcPts val="0"/>
              </a:spcAft>
              <a:buNone/>
            </a:pPr>
            <a:r>
              <a:rPr lang="en" sz="1400"/>
              <a:t>AWS Support Concierge</a:t>
            </a:r>
            <a:endParaRPr sz="1400"/>
          </a:p>
          <a:p>
            <a:pPr indent="0" lvl="0" marL="0" rtl="0" algn="l">
              <a:lnSpc>
                <a:spcPct val="150000"/>
              </a:lnSpc>
              <a:spcBef>
                <a:spcPts val="0"/>
              </a:spcBef>
              <a:spcAft>
                <a:spcPts val="0"/>
              </a:spcAft>
              <a:buNone/>
            </a:pPr>
            <a:r>
              <a:t/>
            </a:r>
            <a:endParaRPr/>
          </a:p>
        </p:txBody>
      </p:sp>
      <p:sp>
        <p:nvSpPr>
          <p:cNvPr id="122" name="Google Shape;122;p21"/>
          <p:cNvSpPr/>
          <p:nvPr/>
        </p:nvSpPr>
        <p:spPr>
          <a:xfrm>
            <a:off x="1415799" y="3664241"/>
            <a:ext cx="7332600" cy="1129800"/>
          </a:xfrm>
          <a:prstGeom prst="roundRect">
            <a:avLst>
              <a:gd fmla="val 6568" name="adj"/>
            </a:avLst>
          </a:prstGeom>
          <a:solidFill>
            <a:srgbClr val="666666"/>
          </a:solidFill>
          <a:ln>
            <a:noFill/>
          </a:ln>
        </p:spPr>
        <p:txBody>
          <a:bodyPr anchorCtr="0" anchor="ctr" bIns="91425" lIns="548625" spcFirstLastPara="1" rIns="91425" wrap="square" tIns="91425">
            <a:noAutofit/>
          </a:bodyPr>
          <a:lstStyle/>
          <a:p>
            <a:pPr indent="0" lvl="0" marL="0" rtl="0" algn="l">
              <a:spcBef>
                <a:spcPts val="0"/>
              </a:spcBef>
              <a:spcAft>
                <a:spcPts val="0"/>
              </a:spcAft>
              <a:buNone/>
            </a:pPr>
            <a:r>
              <a:rPr lang="en" sz="1200">
                <a:solidFill>
                  <a:schemeClr val="lt1"/>
                </a:solidFill>
                <a:latin typeface="Courier New"/>
                <a:ea typeface="Courier New"/>
                <a:cs typeface="Courier New"/>
                <a:sym typeface="Courier New"/>
              </a:rPr>
              <a:t>Selain itu jika anda memerlukan bantuan terkait akuntansi, AWS Support Concierge adalah sistem tagihan dan akuntan yang handal yang akan menyajikan analisis akuntansi secara cepat dan efisien. AWS Support Concierge juga menjawab semua pertanyaan anda tentang tagihan dan akuntansi pada tingkat non-teknis.</a:t>
            </a:r>
            <a:endParaRPr sz="1200">
              <a:solidFill>
                <a:schemeClr val="lt1"/>
              </a:solidFill>
              <a:latin typeface="Courier New"/>
              <a:ea typeface="Courier New"/>
              <a:cs typeface="Courier New"/>
              <a:sym typeface="Courier New"/>
            </a:endParaRPr>
          </a:p>
        </p:txBody>
      </p:sp>
      <p:pic>
        <p:nvPicPr>
          <p:cNvPr id="123" name="Google Shape;123;p21"/>
          <p:cNvPicPr preferRelativeResize="0"/>
          <p:nvPr/>
        </p:nvPicPr>
        <p:blipFill>
          <a:blip r:embed="rId4">
            <a:alphaModFix/>
          </a:blip>
          <a:stretch>
            <a:fillRect/>
          </a:stretch>
        </p:blipFill>
        <p:spPr>
          <a:xfrm>
            <a:off x="395007" y="3523120"/>
            <a:ext cx="1408176" cy="1408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