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6" r:id="rId3"/>
    <p:sldId id="264" r:id="rId5"/>
    <p:sldId id="277" r:id="rId6"/>
    <p:sldId id="282" r:id="rId7"/>
    <p:sldId id="259" r:id="rId8"/>
    <p:sldId id="281" r:id="rId9"/>
    <p:sldId id="283" r:id="rId10"/>
    <p:sldId id="284" r:id="rId11"/>
    <p:sldId id="285" r:id="rId12"/>
    <p:sldId id="289" r:id="rId13"/>
    <p:sldId id="290" r:id="rId14"/>
    <p:sldId id="262" r:id="rId15"/>
    <p:sldId id="266"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FF6600"/>
    <a:srgbClr val="F79016"/>
    <a:srgbClr val="323232"/>
    <a:srgbClr val="202020"/>
    <a:srgbClr val="B2B2B2"/>
    <a:srgbClr val="CC3300"/>
    <a:srgbClr val="CC0000"/>
    <a:srgbClr val="FF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5"/>
        <p:guide pos="381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latin typeface="Open Sans" panose="020B0606030504020204" charset="0"/>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Open Sans" panose="020B060603050402020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pic>
        <p:nvPicPr>
          <p:cNvPr id="7" name="Picture 6" descr="aws_logo_white"/>
          <p:cNvPicPr>
            <a:picLocks noChangeAspect="1"/>
          </p:cNvPicPr>
          <p:nvPr userDrawn="1"/>
        </p:nvPicPr>
        <p:blipFill>
          <a:blip r:embed="rId3"/>
          <a:stretch>
            <a:fillRect/>
          </a:stretch>
        </p:blipFill>
        <p:spPr>
          <a:xfrm>
            <a:off x="9668510" y="335915"/>
            <a:ext cx="854075" cy="511810"/>
          </a:xfrm>
          <a:prstGeom prst="rect">
            <a:avLst/>
          </a:prstGeom>
        </p:spPr>
      </p:pic>
      <p:sp>
        <p:nvSpPr>
          <p:cNvPr id="8" name="Text Box 7"/>
          <p:cNvSpPr txBox="1"/>
          <p:nvPr userDrawn="1"/>
        </p:nvSpPr>
        <p:spPr>
          <a:xfrm>
            <a:off x="10517505" y="330835"/>
            <a:ext cx="1731645" cy="521970"/>
          </a:xfrm>
          <a:prstGeom prst="rect">
            <a:avLst/>
          </a:prstGeom>
          <a:noFill/>
        </p:spPr>
        <p:txBody>
          <a:bodyPr wrap="square" rtlCol="0">
            <a:spAutoFit/>
          </a:bodyPr>
          <a:p>
            <a:r>
              <a:rPr lang="en-US" altLang="en-US" sz="1400">
                <a:solidFill>
                  <a:schemeClr val="bg1"/>
                </a:solidFill>
              </a:rPr>
              <a:t>training and certification</a:t>
            </a:r>
            <a:endParaRPr lang="en-US" altLang="en-US" sz="14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a:off x="0" y="1214120"/>
            <a:ext cx="12207240" cy="5643880"/>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标题 1"/>
          <p:cNvSpPr>
            <a:spLocks noGrp="1"/>
          </p:cNvSpPr>
          <p:nvPr>
            <p:ph type="title"/>
          </p:nvPr>
        </p:nvSpPr>
        <p:spPr>
          <a:xfrm>
            <a:off x="248285" y="328613"/>
            <a:ext cx="6096000" cy="553720"/>
          </a:xfrm>
        </p:spPr>
        <p:txBody>
          <a:bodyPr wrap="none" lIns="0" tIns="0" rIns="0" bIns="0" anchor="ctr" anchorCtr="0">
            <a:spAutoFit/>
          </a:bodyPr>
          <a:lstStyle>
            <a:lvl1pPr algn="l">
              <a:defRPr sz="4000" b="0">
                <a:solidFill>
                  <a:schemeClr val="bg1"/>
                </a:solidFill>
                <a:effectLst/>
                <a:latin typeface="Open Sans" panose="020B0606030504020204"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248285" y="1213485"/>
            <a:ext cx="11631295" cy="4963795"/>
          </a:xfrm>
        </p:spPr>
        <p:txBody>
          <a:bodyPr>
            <a:normAutofit/>
          </a:bodyPr>
          <a:lstStyle>
            <a:lvl1pPr>
              <a:lnSpc>
                <a:spcPct val="150000"/>
              </a:lnSpc>
              <a:defRPr sz="2000">
                <a:solidFill>
                  <a:schemeClr val="tx1">
                    <a:lumMod val="75000"/>
                    <a:lumOff val="25000"/>
                  </a:schemeClr>
                </a:solidFill>
                <a:latin typeface="Open Sans" panose="020B0606030504020204" charset="0"/>
              </a:defRPr>
            </a:lvl1pPr>
            <a:lvl2pPr>
              <a:lnSpc>
                <a:spcPct val="150000"/>
              </a:lnSpc>
              <a:defRPr sz="1800">
                <a:solidFill>
                  <a:schemeClr val="tx1">
                    <a:lumMod val="75000"/>
                    <a:lumOff val="25000"/>
                  </a:schemeClr>
                </a:solidFill>
                <a:latin typeface="Open Sans" panose="020B0606030504020204" charset="0"/>
              </a:defRPr>
            </a:lvl2pPr>
            <a:lvl3pPr>
              <a:lnSpc>
                <a:spcPct val="150000"/>
              </a:lnSpc>
              <a:defRPr sz="1600">
                <a:solidFill>
                  <a:schemeClr val="tx1">
                    <a:lumMod val="75000"/>
                    <a:lumOff val="25000"/>
                  </a:schemeClr>
                </a:solidFill>
                <a:latin typeface="Open Sans" panose="020B0606030504020204" charset="0"/>
              </a:defRPr>
            </a:lvl3pPr>
            <a:lvl4pPr>
              <a:lnSpc>
                <a:spcPct val="150000"/>
              </a:lnSpc>
              <a:defRPr sz="1600">
                <a:solidFill>
                  <a:schemeClr val="tx1">
                    <a:lumMod val="75000"/>
                    <a:lumOff val="25000"/>
                  </a:schemeClr>
                </a:solidFill>
                <a:latin typeface="Open Sans" panose="020B0606030504020204" charset="0"/>
              </a:defRPr>
            </a:lvl4pPr>
            <a:lvl5pPr>
              <a:lnSpc>
                <a:spcPct val="150000"/>
              </a:lnSpc>
              <a:defRPr sz="1600">
                <a:solidFill>
                  <a:schemeClr val="tx1">
                    <a:lumMod val="75000"/>
                    <a:lumOff val="25000"/>
                  </a:schemeClr>
                </a:solidFill>
                <a:latin typeface="Open Sans" panose="020B06060305040202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Picture 6" descr="aws_logo_white"/>
          <p:cNvPicPr>
            <a:picLocks noChangeAspect="1"/>
          </p:cNvPicPr>
          <p:nvPr userDrawn="1"/>
        </p:nvPicPr>
        <p:blipFill>
          <a:blip r:embed="rId3"/>
          <a:stretch>
            <a:fillRect/>
          </a:stretch>
        </p:blipFill>
        <p:spPr>
          <a:xfrm>
            <a:off x="9668510" y="335915"/>
            <a:ext cx="854075" cy="511810"/>
          </a:xfrm>
          <a:prstGeom prst="rect">
            <a:avLst/>
          </a:prstGeom>
        </p:spPr>
      </p:pic>
      <p:sp>
        <p:nvSpPr>
          <p:cNvPr id="8" name="Text Box 7"/>
          <p:cNvSpPr txBox="1"/>
          <p:nvPr userDrawn="1"/>
        </p:nvSpPr>
        <p:spPr>
          <a:xfrm>
            <a:off x="10517505" y="330835"/>
            <a:ext cx="1731645" cy="521970"/>
          </a:xfrm>
          <a:prstGeom prst="rect">
            <a:avLst/>
          </a:prstGeom>
          <a:noFill/>
        </p:spPr>
        <p:txBody>
          <a:bodyPr wrap="square" rtlCol="0">
            <a:spAutoFit/>
          </a:bodyPr>
          <a:p>
            <a:r>
              <a:rPr lang="en-US" altLang="en-US" sz="1400">
                <a:solidFill>
                  <a:schemeClr val="bg1"/>
                </a:solidFill>
              </a:rPr>
              <a:t>training and certification</a:t>
            </a:r>
            <a:endParaRPr lang="en-US" altLang="en-US" sz="140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ext Box 7"/>
          <p:cNvSpPr txBox="1"/>
          <p:nvPr userDrawn="1"/>
        </p:nvSpPr>
        <p:spPr>
          <a:xfrm>
            <a:off x="10517505" y="330835"/>
            <a:ext cx="1731645" cy="521970"/>
          </a:xfrm>
          <a:prstGeom prst="rect">
            <a:avLst/>
          </a:prstGeom>
          <a:noFill/>
        </p:spPr>
        <p:txBody>
          <a:bodyPr wrap="square" rtlCol="0">
            <a:spAutoFit/>
          </a:bodyPr>
          <a:p>
            <a:r>
              <a:rPr lang="en-US" altLang="en-US" sz="1400">
                <a:solidFill>
                  <a:schemeClr val="tx1">
                    <a:lumMod val="95000"/>
                    <a:lumOff val="5000"/>
                  </a:schemeClr>
                </a:solidFill>
              </a:rPr>
              <a:t>training and certification</a:t>
            </a:r>
            <a:endParaRPr lang="en-US" altLang="en-US" sz="1400">
              <a:solidFill>
                <a:schemeClr val="tx1">
                  <a:lumMod val="95000"/>
                  <a:lumOff val="5000"/>
                </a:schemeClr>
              </a:solidFill>
            </a:endParaRPr>
          </a:p>
        </p:txBody>
      </p:sp>
      <p:pic>
        <p:nvPicPr>
          <p:cNvPr id="9" name="Picture 8" descr="aws_logo_black"/>
          <p:cNvPicPr>
            <a:picLocks noChangeAspect="1"/>
          </p:cNvPicPr>
          <p:nvPr userDrawn="1"/>
        </p:nvPicPr>
        <p:blipFill>
          <a:blip r:embed="rId3"/>
          <a:stretch>
            <a:fillRect/>
          </a:stretch>
        </p:blipFill>
        <p:spPr>
          <a:xfrm>
            <a:off x="9667269" y="335915"/>
            <a:ext cx="855316" cy="51206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7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ctrTitle"/>
          </p:nvPr>
        </p:nvSpPr>
        <p:spPr>
          <a:xfrm>
            <a:off x="909320" y="1322705"/>
            <a:ext cx="10373360" cy="2186940"/>
          </a:xfrm>
        </p:spPr>
        <p:txBody>
          <a:bodyPr/>
          <a:p>
            <a:r>
              <a:rPr lang="en-US" altLang="en-US" sz="4800">
                <a:solidFill>
                  <a:schemeClr val="bg1"/>
                </a:solidFill>
                <a:effectLst/>
                <a:latin typeface="Open Sans" panose="020B0606030504020204" charset="0"/>
                <a:cs typeface="Open Sans" panose="020B0606030504020204" charset="0"/>
              </a:rPr>
              <a:t>Overview of AWS Support Plans</a:t>
            </a:r>
            <a:endParaRPr lang="en-US" altLang="en-US" sz="4800">
              <a:solidFill>
                <a:schemeClr val="bg1"/>
              </a:solidFill>
              <a:effectLst/>
              <a:latin typeface="Open Sans" panose="020B0606030504020204" charset="0"/>
              <a:cs typeface="Open Sans" panose="020B0606030504020204" charset="0"/>
            </a:endParaRPr>
          </a:p>
        </p:txBody>
      </p:sp>
      <p:sp>
        <p:nvSpPr>
          <p:cNvPr id="11" name="Text Box 10"/>
          <p:cNvSpPr txBox="1"/>
          <p:nvPr/>
        </p:nvSpPr>
        <p:spPr>
          <a:xfrm>
            <a:off x="9481185" y="6416675"/>
            <a:ext cx="2533650" cy="306705"/>
          </a:xfrm>
          <a:prstGeom prst="rect">
            <a:avLst/>
          </a:prstGeom>
          <a:noFill/>
        </p:spPr>
        <p:txBody>
          <a:bodyPr wrap="none" rtlCol="0">
            <a:spAutoFit/>
          </a:bodyPr>
          <a:p>
            <a:pPr algn="r"/>
            <a:r>
              <a:rPr lang="" altLang="en-US" sz="1400" i="1">
                <a:solidFill>
                  <a:srgbClr val="323232"/>
                </a:solidFill>
              </a:rPr>
              <a:t>Translated </a:t>
            </a:r>
            <a:r>
              <a:rPr lang="en-US" altLang="en-US" sz="1400" i="1">
                <a:solidFill>
                  <a:srgbClr val="323232"/>
                </a:solidFill>
              </a:rPr>
              <a:t>by </a:t>
            </a:r>
            <a:r>
              <a:rPr lang="en-US" altLang="en-US" sz="1400" b="1" i="1">
                <a:solidFill>
                  <a:schemeClr val="bg1"/>
                </a:solidFill>
              </a:rPr>
              <a:t>Fikar Mukamal</a:t>
            </a:r>
            <a:endParaRPr lang="en-US" altLang="en-US" sz="1400" b="1" i="1">
              <a:solidFill>
                <a:schemeClr val="bg1"/>
              </a:solidFill>
            </a:endParaRPr>
          </a:p>
        </p:txBody>
      </p:sp>
      <p:sp>
        <p:nvSpPr>
          <p:cNvPr id="4" name="Text Box 3"/>
          <p:cNvSpPr txBox="1"/>
          <p:nvPr/>
        </p:nvSpPr>
        <p:spPr>
          <a:xfrm>
            <a:off x="125730" y="6416675"/>
            <a:ext cx="2838450" cy="306705"/>
          </a:xfrm>
          <a:prstGeom prst="rect">
            <a:avLst/>
          </a:prstGeom>
          <a:noFill/>
        </p:spPr>
        <p:txBody>
          <a:bodyPr wrap="none" rtlCol="0">
            <a:spAutoFit/>
          </a:bodyPr>
          <a:p>
            <a:pPr algn="l"/>
            <a:r>
              <a:rPr lang="en-US" altLang="en-US" sz="1400" i="1">
                <a:solidFill>
                  <a:srgbClr val="323232"/>
                </a:solidFill>
              </a:rPr>
              <a:t>Narrated by </a:t>
            </a:r>
            <a:r>
              <a:rPr lang="en-US" altLang="en-US" sz="1400" b="1" i="1">
                <a:solidFill>
                  <a:schemeClr val="bg1"/>
                </a:solidFill>
              </a:rPr>
              <a:t>Blaine Sundrud</a:t>
            </a:r>
            <a:endParaRPr lang="en-US" altLang="en-US" sz="1400" b="1" i="1">
              <a:solidFill>
                <a:schemeClr val="bg1"/>
              </a:solidFill>
            </a:endParaRPr>
          </a:p>
        </p:txBody>
      </p:sp>
      <p:sp>
        <p:nvSpPr>
          <p:cNvPr id="6" name="Text Box 5"/>
          <p:cNvSpPr txBox="1"/>
          <p:nvPr/>
        </p:nvSpPr>
        <p:spPr>
          <a:xfrm>
            <a:off x="3723323" y="6416675"/>
            <a:ext cx="4745355" cy="306705"/>
          </a:xfrm>
          <a:prstGeom prst="rect">
            <a:avLst/>
          </a:prstGeom>
          <a:noFill/>
        </p:spPr>
        <p:txBody>
          <a:bodyPr wrap="none" rtlCol="0">
            <a:spAutoFit/>
          </a:bodyPr>
          <a:p>
            <a:pPr algn="l"/>
            <a:r>
              <a:rPr lang="en-US" altLang="en-US" sz="1400" i="1">
                <a:solidFill>
                  <a:schemeClr val="bg1"/>
                </a:solidFill>
              </a:rPr>
              <a:t>The 64</a:t>
            </a:r>
            <a:r>
              <a:rPr lang="en-US" altLang="en-US" sz="1400" i="1" baseline="30000">
                <a:solidFill>
                  <a:schemeClr val="bg1"/>
                </a:solidFill>
              </a:rPr>
              <a:t>th</a:t>
            </a:r>
            <a:r>
              <a:rPr lang="en-US" altLang="en-US" sz="1400" i="1">
                <a:solidFill>
                  <a:schemeClr val="bg1"/>
                </a:solidFill>
              </a:rPr>
              <a:t> video of AWS Cloud Practitioner Essentials</a:t>
            </a:r>
            <a:endParaRPr lang="en-US" altLang="en-US" sz="1400" i="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285" y="328613"/>
            <a:ext cx="3108960" cy="553720"/>
          </a:xfrm>
        </p:spPr>
        <p:txBody>
          <a:bodyPr wrap="none"/>
          <a:p>
            <a:pPr algn="l" fontAlgn="b"/>
            <a:r>
              <a:rPr lang="en-US" altLang="en-US">
                <a:sym typeface="+mn-ea"/>
              </a:rPr>
              <a:t>AWS Support</a:t>
            </a:r>
            <a:endParaRPr lang="en-US" altLang="en-US"/>
          </a:p>
        </p:txBody>
      </p:sp>
      <p:sp>
        <p:nvSpPr>
          <p:cNvPr id="3" name="Content Placeholder 2"/>
          <p:cNvSpPr>
            <a:spLocks noGrp="1"/>
          </p:cNvSpPr>
          <p:nvPr>
            <p:ph idx="1"/>
          </p:nvPr>
        </p:nvSpPr>
        <p:spPr/>
        <p:txBody>
          <a:bodyPr/>
          <a:p>
            <a:pPr>
              <a:lnSpc>
                <a:spcPct val="150000"/>
              </a:lnSpc>
            </a:pPr>
            <a:r>
              <a:rPr lang="en-US" altLang="en-US" sz="2400"/>
              <a:t>AWS Support offers four support plans:</a:t>
            </a:r>
            <a:endParaRPr lang="en-US" altLang="en-US" sz="2400"/>
          </a:p>
          <a:p>
            <a:pPr lvl="1">
              <a:lnSpc>
                <a:spcPct val="150000"/>
              </a:lnSpc>
            </a:pPr>
            <a:r>
              <a:rPr lang="en-US" altLang="en-US" sz="2160">
                <a:solidFill>
                  <a:schemeClr val="bg1">
                    <a:lumMod val="75000"/>
                  </a:schemeClr>
                </a:solidFill>
              </a:rPr>
              <a:t>Basic Support</a:t>
            </a:r>
            <a:endParaRPr lang="en-US" altLang="en-US" sz="2160">
              <a:solidFill>
                <a:schemeClr val="bg1">
                  <a:lumMod val="75000"/>
                </a:schemeClr>
              </a:solidFill>
            </a:endParaRPr>
          </a:p>
          <a:p>
            <a:pPr lvl="1">
              <a:lnSpc>
                <a:spcPct val="150000"/>
              </a:lnSpc>
            </a:pPr>
            <a:r>
              <a:rPr lang="en-US" altLang="en-US" sz="2160">
                <a:solidFill>
                  <a:schemeClr val="bg1">
                    <a:lumMod val="75000"/>
                  </a:schemeClr>
                </a:solidFill>
              </a:rPr>
              <a:t>Developer Support</a:t>
            </a:r>
            <a:endParaRPr lang="en-US" altLang="en-US" sz="2160">
              <a:solidFill>
                <a:schemeClr val="bg1">
                  <a:lumMod val="75000"/>
                </a:schemeClr>
              </a:solidFill>
            </a:endParaRPr>
          </a:p>
          <a:p>
            <a:pPr lvl="1">
              <a:lnSpc>
                <a:spcPct val="150000"/>
              </a:lnSpc>
            </a:pPr>
            <a:r>
              <a:rPr lang="en-US" altLang="en-US" sz="2160">
                <a:solidFill>
                  <a:schemeClr val="bg1">
                    <a:lumMod val="75000"/>
                  </a:schemeClr>
                </a:solidFill>
              </a:rPr>
              <a:t>Business Support</a:t>
            </a:r>
            <a:endParaRPr lang="en-US" altLang="en-US" sz="2160">
              <a:solidFill>
                <a:schemeClr val="bg1">
                  <a:lumMod val="75000"/>
                </a:schemeClr>
              </a:solidFill>
            </a:endParaRPr>
          </a:p>
          <a:p>
            <a:pPr lvl="1">
              <a:lnSpc>
                <a:spcPct val="150000"/>
              </a:lnSpc>
            </a:pPr>
            <a:r>
              <a:rPr lang="en-US" altLang="en-US" sz="2160">
                <a:solidFill>
                  <a:schemeClr val="bg1">
                    <a:lumMod val="75000"/>
                  </a:schemeClr>
                </a:solidFill>
              </a:rPr>
              <a:t>Enterprise Support</a:t>
            </a:r>
            <a:endParaRPr lang="en-US" altLang="en-US" sz="2160">
              <a:solidFill>
                <a:schemeClr val="bg1">
                  <a:lumMod val="75000"/>
                </a:schemeClr>
              </a:solidFill>
            </a:endParaRPr>
          </a:p>
        </p:txBody>
      </p:sp>
      <p:pic>
        <p:nvPicPr>
          <p:cNvPr id="14" name="Picture 13" descr="fig3"/>
          <p:cNvPicPr>
            <a:picLocks noChangeAspect="1"/>
          </p:cNvPicPr>
          <p:nvPr/>
        </p:nvPicPr>
        <p:blipFill>
          <a:blip r:embed="rId1"/>
          <a:stretch>
            <a:fillRect/>
          </a:stretch>
        </p:blipFill>
        <p:spPr>
          <a:xfrm>
            <a:off x="9822180" y="1713865"/>
            <a:ext cx="1664208" cy="1522528"/>
          </a:xfrm>
          <a:prstGeom prst="rect">
            <a:avLst/>
          </a:prstGeom>
        </p:spPr>
      </p:pic>
      <p:sp>
        <p:nvSpPr>
          <p:cNvPr id="5" name="Rounded Rectangle 4"/>
          <p:cNvSpPr/>
          <p:nvPr/>
        </p:nvSpPr>
        <p:spPr>
          <a:xfrm>
            <a:off x="1685290" y="5213985"/>
            <a:ext cx="10183495" cy="1226185"/>
          </a:xfrm>
          <a:prstGeom prst="roundRect">
            <a:avLst>
              <a:gd name="adj" fmla="val 6421"/>
            </a:avLst>
          </a:prstGeom>
          <a:solidFill>
            <a:schemeClr val="tx1">
              <a:alpha val="48000"/>
            </a:schemeClr>
          </a:solidFill>
          <a:ln>
            <a:noFill/>
          </a:ln>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15" name="Text Box 14"/>
          <p:cNvSpPr txBox="1"/>
          <p:nvPr/>
        </p:nvSpPr>
        <p:spPr>
          <a:xfrm>
            <a:off x="2162175" y="5364480"/>
            <a:ext cx="9542145" cy="922020"/>
          </a:xfrm>
          <a:prstGeom prst="rect">
            <a:avLst/>
          </a:prstGeom>
          <a:noFill/>
        </p:spPr>
        <p:txBody>
          <a:bodyPr wrap="square" rtlCol="0">
            <a:spAutoFit/>
          </a:bodyPr>
          <a:p>
            <a:r>
              <a:rPr lang="en-US">
                <a:solidFill>
                  <a:schemeClr val="bg1"/>
                </a:solidFill>
                <a:latin typeface="Ubuntu Mono" panose="020B0509030602030204" charset="0"/>
                <a:cs typeface="Ubuntu Mono" panose="020B0509030602030204" charset="0"/>
                <a:sym typeface="+mn-ea"/>
              </a:rPr>
              <a:t>Mari kita lihat pada pilihan support plans yang disediakan AWS. AWS ingin mendukung anda agar percaya diri dalam melakukan planning, deploying, dan optimizing.</a:t>
            </a:r>
            <a:endParaRPr lang="en-US">
              <a:solidFill>
                <a:schemeClr val="bg1"/>
              </a:solidFill>
              <a:latin typeface="Ubuntu Mono" panose="020B0509030602030204" charset="0"/>
              <a:cs typeface="Ubuntu Mono" panose="020B0509030602030204" charset="0"/>
              <a:sym typeface="+mn-ea"/>
            </a:endParaRPr>
          </a:p>
        </p:txBody>
      </p:sp>
      <p:pic>
        <p:nvPicPr>
          <p:cNvPr id="11" name="Picture 10" descr="pose10"/>
          <p:cNvPicPr>
            <a:picLocks noChangeAspect="1"/>
          </p:cNvPicPr>
          <p:nvPr/>
        </p:nvPicPr>
        <p:blipFill>
          <a:blip r:embed="rId2"/>
          <a:stretch>
            <a:fillRect/>
          </a:stretch>
        </p:blipFill>
        <p:spPr>
          <a:xfrm>
            <a:off x="375285" y="4999736"/>
            <a:ext cx="1655064" cy="16550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285" y="328613"/>
            <a:ext cx="3108960" cy="553720"/>
          </a:xfrm>
        </p:spPr>
        <p:txBody>
          <a:bodyPr wrap="none"/>
          <a:p>
            <a:pPr algn="l" fontAlgn="b"/>
            <a:r>
              <a:rPr lang="en-US" altLang="en-US">
                <a:sym typeface="+mn-ea"/>
              </a:rPr>
              <a:t>AWS Support</a:t>
            </a:r>
            <a:endParaRPr lang="en-US" altLang="en-US"/>
          </a:p>
        </p:txBody>
      </p:sp>
      <p:sp>
        <p:nvSpPr>
          <p:cNvPr id="3" name="Content Placeholder 2"/>
          <p:cNvSpPr>
            <a:spLocks noGrp="1"/>
          </p:cNvSpPr>
          <p:nvPr>
            <p:ph idx="1"/>
          </p:nvPr>
        </p:nvSpPr>
        <p:spPr/>
        <p:txBody>
          <a:bodyPr/>
          <a:p>
            <a:pPr>
              <a:lnSpc>
                <a:spcPct val="150000"/>
              </a:lnSpc>
            </a:pPr>
            <a:r>
              <a:rPr lang="en-US" altLang="en-US" sz="2400"/>
              <a:t>AWS Support offers four support plans:</a:t>
            </a:r>
            <a:endParaRPr lang="en-US" altLang="en-US" sz="2400"/>
          </a:p>
          <a:p>
            <a:pPr lvl="1">
              <a:lnSpc>
                <a:spcPct val="150000"/>
              </a:lnSpc>
            </a:pPr>
            <a:r>
              <a:rPr lang="en-US" altLang="en-US" sz="2160"/>
              <a:t>Basic Support</a:t>
            </a:r>
            <a:endParaRPr lang="en-US" altLang="en-US" sz="2160"/>
          </a:p>
          <a:p>
            <a:pPr lvl="1">
              <a:lnSpc>
                <a:spcPct val="150000"/>
              </a:lnSpc>
            </a:pPr>
            <a:r>
              <a:rPr lang="en-US" altLang="en-US" sz="2160"/>
              <a:t>Developer Support</a:t>
            </a:r>
            <a:endParaRPr lang="en-US" altLang="en-US" sz="2160"/>
          </a:p>
          <a:p>
            <a:pPr lvl="1">
              <a:lnSpc>
                <a:spcPct val="150000"/>
              </a:lnSpc>
            </a:pPr>
            <a:r>
              <a:rPr lang="en-US" altLang="en-US" sz="2160"/>
              <a:t>Business Support</a:t>
            </a:r>
            <a:endParaRPr lang="en-US" altLang="en-US" sz="2160"/>
          </a:p>
          <a:p>
            <a:pPr lvl="1">
              <a:lnSpc>
                <a:spcPct val="150000"/>
              </a:lnSpc>
            </a:pPr>
            <a:r>
              <a:rPr lang="en-US" altLang="en-US" sz="2160"/>
              <a:t>Enterprise Support</a:t>
            </a:r>
            <a:endParaRPr lang="en-US" altLang="en-US" sz="2160"/>
          </a:p>
        </p:txBody>
      </p:sp>
      <p:pic>
        <p:nvPicPr>
          <p:cNvPr id="14" name="Picture 13" descr="fig3"/>
          <p:cNvPicPr>
            <a:picLocks noChangeAspect="1"/>
          </p:cNvPicPr>
          <p:nvPr/>
        </p:nvPicPr>
        <p:blipFill>
          <a:blip r:embed="rId1"/>
          <a:stretch>
            <a:fillRect/>
          </a:stretch>
        </p:blipFill>
        <p:spPr>
          <a:xfrm>
            <a:off x="9822180" y="1713865"/>
            <a:ext cx="1664208" cy="1522528"/>
          </a:xfrm>
          <a:prstGeom prst="rect">
            <a:avLst/>
          </a:prstGeom>
        </p:spPr>
      </p:pic>
      <p:sp>
        <p:nvSpPr>
          <p:cNvPr id="11" name="Rounded Rectangle 10"/>
          <p:cNvSpPr/>
          <p:nvPr/>
        </p:nvSpPr>
        <p:spPr>
          <a:xfrm>
            <a:off x="1096010" y="5036820"/>
            <a:ext cx="10772775" cy="1581150"/>
          </a:xfrm>
          <a:prstGeom prst="roundRect">
            <a:avLst>
              <a:gd name="adj" fmla="val 6421"/>
            </a:avLst>
          </a:prstGeom>
          <a:solidFill>
            <a:schemeClr val="tx1">
              <a:alpha val="48000"/>
            </a:schemeClr>
          </a:solidFill>
          <a:ln>
            <a:noFill/>
          </a:ln>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12" name="Text Box 11"/>
          <p:cNvSpPr txBox="1"/>
          <p:nvPr/>
        </p:nvSpPr>
        <p:spPr>
          <a:xfrm>
            <a:off x="2162175" y="5089525"/>
            <a:ext cx="9542145" cy="1476375"/>
          </a:xfrm>
          <a:prstGeom prst="rect">
            <a:avLst/>
          </a:prstGeom>
          <a:noFill/>
        </p:spPr>
        <p:txBody>
          <a:bodyPr wrap="square" rtlCol="0">
            <a:spAutoFit/>
          </a:bodyPr>
          <a:p>
            <a:r>
              <a:rPr lang="en-US">
                <a:solidFill>
                  <a:schemeClr val="bg1"/>
                </a:solidFill>
                <a:latin typeface="Ubuntu Mono" panose="020B0509030602030204" charset="0"/>
                <a:cs typeface="Ubuntu Mono" panose="020B0509030602030204" charset="0"/>
                <a:sym typeface="+mn-ea"/>
              </a:rPr>
              <a:t>AWS menyediakan beberapa paket dukungan, diantaranya adalah </a:t>
            </a:r>
            <a:r>
              <a:rPr lang="en-US" i="1" u="sng">
                <a:solidFill>
                  <a:schemeClr val="bg1"/>
                </a:solidFill>
                <a:latin typeface="Ubuntu Mono" panose="020B0509030602030204" charset="0"/>
                <a:cs typeface="Ubuntu Mono" panose="020B0509030602030204" charset="0"/>
                <a:sym typeface="+mn-ea"/>
              </a:rPr>
              <a:t>basic</a:t>
            </a:r>
            <a:r>
              <a:rPr lang="en-US">
                <a:solidFill>
                  <a:schemeClr val="bg1"/>
                </a:solidFill>
                <a:latin typeface="Ubuntu Mono" panose="020B0509030602030204" charset="0"/>
                <a:cs typeface="Ubuntu Mono" panose="020B0509030602030204" charset="0"/>
                <a:sym typeface="+mn-ea"/>
              </a:rPr>
              <a:t> support plan, </a:t>
            </a:r>
            <a:r>
              <a:rPr lang="en-US" i="1" u="sng">
                <a:solidFill>
                  <a:schemeClr val="bg1"/>
                </a:solidFill>
                <a:latin typeface="Ubuntu Mono" panose="020B0509030602030204" charset="0"/>
                <a:cs typeface="Ubuntu Mono" panose="020B0509030602030204" charset="0"/>
                <a:sym typeface="+mn-ea"/>
              </a:rPr>
              <a:t>developer</a:t>
            </a:r>
            <a:r>
              <a:rPr lang="en-US">
                <a:solidFill>
                  <a:schemeClr val="bg1"/>
                </a:solidFill>
                <a:latin typeface="Ubuntu Mono" panose="020B0509030602030204" charset="0"/>
                <a:cs typeface="Ubuntu Mono" panose="020B0509030602030204" charset="0"/>
                <a:sym typeface="+mn-ea"/>
              </a:rPr>
              <a:t> support plan, </a:t>
            </a:r>
            <a:r>
              <a:rPr lang="en-US" i="1" u="sng">
                <a:solidFill>
                  <a:schemeClr val="bg1"/>
                </a:solidFill>
                <a:latin typeface="Ubuntu Mono" panose="020B0509030602030204" charset="0"/>
                <a:cs typeface="Ubuntu Mono" panose="020B0509030602030204" charset="0"/>
                <a:sym typeface="+mn-ea"/>
              </a:rPr>
              <a:t>business</a:t>
            </a:r>
            <a:r>
              <a:rPr lang="en-US">
                <a:solidFill>
                  <a:schemeClr val="bg1"/>
                </a:solidFill>
                <a:latin typeface="Ubuntu Mono" panose="020B0509030602030204" charset="0"/>
                <a:cs typeface="Ubuntu Mono" panose="020B0509030602030204" charset="0"/>
                <a:sym typeface="+mn-ea"/>
              </a:rPr>
              <a:t> support plan, dan </a:t>
            </a:r>
            <a:r>
              <a:rPr lang="en-US" i="1" u="sng">
                <a:solidFill>
                  <a:schemeClr val="bg1"/>
                </a:solidFill>
                <a:latin typeface="Ubuntu Mono" panose="020B0509030602030204" charset="0"/>
                <a:cs typeface="Ubuntu Mono" panose="020B0509030602030204" charset="0"/>
                <a:sym typeface="+mn-ea"/>
              </a:rPr>
              <a:t>enterprise</a:t>
            </a:r>
            <a:r>
              <a:rPr lang="en-US">
                <a:solidFill>
                  <a:schemeClr val="bg1"/>
                </a:solidFill>
                <a:latin typeface="Ubuntu Mono" panose="020B0509030602030204" charset="0"/>
                <a:cs typeface="Ubuntu Mono" panose="020B0509030602030204" charset="0"/>
                <a:sym typeface="+mn-ea"/>
              </a:rPr>
              <a:t> support plan. Penjelasan lebih detail dapat anda lihat di website AWS. Di sana anda dapat membandingkan setiap paket dukungan untuk </a:t>
            </a:r>
            <a:r>
              <a:rPr lang="" altLang="en-US">
                <a:solidFill>
                  <a:schemeClr val="bg1"/>
                </a:solidFill>
                <a:latin typeface="Ubuntu Mono" panose="020B0509030602030204" charset="0"/>
                <a:cs typeface="Ubuntu Mono" panose="020B0509030602030204" charset="0"/>
                <a:sym typeface="+mn-ea"/>
              </a:rPr>
              <a:t>menentukan mana yang </a:t>
            </a:r>
            <a:r>
              <a:rPr lang="en-US">
                <a:solidFill>
                  <a:schemeClr val="bg1"/>
                </a:solidFill>
                <a:latin typeface="Ubuntu Mono" panose="020B0509030602030204" charset="0"/>
                <a:cs typeface="Ubuntu Mono" panose="020B0509030602030204" charset="0"/>
                <a:sym typeface="+mn-ea"/>
              </a:rPr>
              <a:t>sesuai dengan kebutuhan bisnis anda.</a:t>
            </a:r>
            <a:endParaRPr lang="en-US">
              <a:solidFill>
                <a:schemeClr val="bg1"/>
              </a:solidFill>
              <a:latin typeface="Ubuntu Mono" panose="020B0509030602030204" charset="0"/>
              <a:cs typeface="Ubuntu Mono" panose="020B0509030602030204" charset="0"/>
              <a:sym typeface="+mn-ea"/>
            </a:endParaRPr>
          </a:p>
        </p:txBody>
      </p:sp>
      <p:pic>
        <p:nvPicPr>
          <p:cNvPr id="6" name="Picture 5" descr="pose13"/>
          <p:cNvPicPr>
            <a:picLocks noChangeAspect="1"/>
          </p:cNvPicPr>
          <p:nvPr/>
        </p:nvPicPr>
        <p:blipFill>
          <a:blip r:embed="rId2"/>
          <a:stretch>
            <a:fillRect/>
          </a:stretch>
        </p:blipFill>
        <p:spPr>
          <a:xfrm>
            <a:off x="375285" y="4999736"/>
            <a:ext cx="1655064" cy="16550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285" y="328613"/>
            <a:ext cx="2281555" cy="553720"/>
          </a:xfrm>
        </p:spPr>
        <p:txBody>
          <a:bodyPr wrap="none"/>
          <a:p>
            <a:pPr algn="l" fontAlgn="b"/>
            <a:r>
              <a:rPr lang="en-US" altLang="en-US"/>
              <a:t>Summary</a:t>
            </a:r>
            <a:endParaRPr lang="en-US" altLang="en-US"/>
          </a:p>
        </p:txBody>
      </p:sp>
      <p:sp>
        <p:nvSpPr>
          <p:cNvPr id="3" name="Content Placeholder 2"/>
          <p:cNvSpPr>
            <a:spLocks noGrp="1"/>
          </p:cNvSpPr>
          <p:nvPr>
            <p:ph idx="1"/>
          </p:nvPr>
        </p:nvSpPr>
        <p:spPr/>
        <p:txBody>
          <a:bodyPr/>
          <a:p>
            <a:pPr lvl="0">
              <a:lnSpc>
                <a:spcPct val="150000"/>
              </a:lnSpc>
            </a:pPr>
            <a:r>
              <a:rPr lang="en-US" altLang="en-US" sz="2400"/>
              <a:t>AWS Support</a:t>
            </a:r>
            <a:endParaRPr lang="en-US" altLang="en-US" sz="2400"/>
          </a:p>
          <a:p>
            <a:pPr lvl="0">
              <a:lnSpc>
                <a:spcPct val="150000"/>
              </a:lnSpc>
            </a:pPr>
            <a:r>
              <a:rPr lang="en-US" altLang="en-US" sz="2400"/>
              <a:t>AWS Support Plans</a:t>
            </a:r>
            <a:endParaRPr lang="en-US" altLang="en-US" sz="2400"/>
          </a:p>
          <a:p>
            <a:pPr lvl="1">
              <a:lnSpc>
                <a:spcPct val="150000"/>
              </a:lnSpc>
            </a:pPr>
            <a:r>
              <a:rPr lang="en-US" altLang="en-US" sz="2000"/>
              <a:t>Basic Support plan</a:t>
            </a:r>
            <a:endParaRPr lang="en-US" altLang="en-US" sz="2000"/>
          </a:p>
          <a:p>
            <a:pPr lvl="1">
              <a:lnSpc>
                <a:spcPct val="150000"/>
              </a:lnSpc>
            </a:pPr>
            <a:r>
              <a:rPr lang="en-US" altLang="en-US" sz="2000"/>
              <a:t>Developer Support plan</a:t>
            </a:r>
            <a:endParaRPr lang="en-US" altLang="en-US" sz="2000"/>
          </a:p>
          <a:p>
            <a:pPr lvl="1">
              <a:lnSpc>
                <a:spcPct val="150000"/>
              </a:lnSpc>
            </a:pPr>
            <a:r>
              <a:rPr lang="en-US" altLang="en-US" sz="2000"/>
              <a:t>Business Support plan</a:t>
            </a:r>
            <a:endParaRPr lang="en-US" altLang="en-US" sz="2000"/>
          </a:p>
          <a:p>
            <a:pPr lvl="1">
              <a:lnSpc>
                <a:spcPct val="150000"/>
              </a:lnSpc>
            </a:pPr>
            <a:r>
              <a:rPr lang="en-US" altLang="en-US" sz="2000"/>
              <a:t>Enterprise Support plan</a:t>
            </a:r>
            <a:endParaRPr lang="en-US" altLang="en-US" sz="2000"/>
          </a:p>
          <a:p>
            <a:pPr lvl="0">
              <a:lnSpc>
                <a:spcPct val="150000"/>
              </a:lnSpc>
            </a:pPr>
            <a:endParaRPr lang="en-US" altLang="en-US" sz="2000"/>
          </a:p>
        </p:txBody>
      </p:sp>
      <p:sp>
        <p:nvSpPr>
          <p:cNvPr id="17" name="Rounded Rectangle 16"/>
          <p:cNvSpPr/>
          <p:nvPr/>
        </p:nvSpPr>
        <p:spPr>
          <a:xfrm>
            <a:off x="1218565" y="5107305"/>
            <a:ext cx="10650220" cy="1440815"/>
          </a:xfrm>
          <a:prstGeom prst="roundRect">
            <a:avLst>
              <a:gd name="adj" fmla="val 6421"/>
            </a:avLst>
          </a:prstGeom>
          <a:solidFill>
            <a:schemeClr val="tx1">
              <a:alpha val="48000"/>
            </a:schemeClr>
          </a:solidFill>
          <a:ln>
            <a:noFill/>
          </a:ln>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18" name="Text Box 17"/>
          <p:cNvSpPr txBox="1"/>
          <p:nvPr/>
        </p:nvSpPr>
        <p:spPr>
          <a:xfrm>
            <a:off x="2162175" y="5227955"/>
            <a:ext cx="9542145" cy="1198880"/>
          </a:xfrm>
          <a:prstGeom prst="rect">
            <a:avLst/>
          </a:prstGeom>
          <a:noFill/>
        </p:spPr>
        <p:txBody>
          <a:bodyPr wrap="square" rtlCol="0">
            <a:spAutoFit/>
          </a:bodyPr>
          <a:p>
            <a:r>
              <a:rPr lang="en-US">
                <a:solidFill>
                  <a:schemeClr val="bg1"/>
                </a:solidFill>
                <a:latin typeface="Ubuntu Mono" panose="020B0509030602030204" charset="0"/>
                <a:cs typeface="Ubuntu Mono" panose="020B0509030602030204" charset="0"/>
                <a:sym typeface="+mn-ea"/>
              </a:rPr>
              <a:t>Baiklah, kita telah sampai pada akhir pembahasan. Pada video ini, kita telah mendiskusikan AWS support beserta beberapa pilihan support plan. Support plan yang telah kita pelajari adalah basic support plan, developer support plan, business support plan, dan enterprise support plan. </a:t>
            </a:r>
            <a:r>
              <a:rPr lang="" altLang="en-US">
                <a:solidFill>
                  <a:schemeClr val="bg1"/>
                </a:solidFill>
                <a:latin typeface="Ubuntu Mono" panose="020B0509030602030204" charset="0"/>
                <a:cs typeface="Ubuntu Mono" panose="020B0509030602030204" charset="0"/>
                <a:sym typeface="+mn-ea"/>
              </a:rPr>
              <a:t>Good bye~</a:t>
            </a:r>
            <a:endParaRPr lang="" altLang="en-US">
              <a:solidFill>
                <a:schemeClr val="bg1"/>
              </a:solidFill>
              <a:latin typeface="Ubuntu Mono" panose="020B0509030602030204" charset="0"/>
              <a:cs typeface="Ubuntu Mono" panose="020B0509030602030204" charset="0"/>
              <a:sym typeface="+mn-ea"/>
            </a:endParaRPr>
          </a:p>
        </p:txBody>
      </p:sp>
      <p:pic>
        <p:nvPicPr>
          <p:cNvPr id="23" name="Picture 22" descr="pose01"/>
          <p:cNvPicPr>
            <a:picLocks noChangeAspect="1"/>
          </p:cNvPicPr>
          <p:nvPr/>
        </p:nvPicPr>
        <p:blipFill>
          <a:blip r:embed="rId1"/>
          <a:stretch>
            <a:fillRect/>
          </a:stretch>
        </p:blipFill>
        <p:spPr>
          <a:xfrm>
            <a:off x="375285" y="5000625"/>
            <a:ext cx="1655064" cy="16550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rot="0">
            <a:off x="3426460" y="2756535"/>
            <a:ext cx="7458075" cy="1344930"/>
            <a:chOff x="5442" y="4272"/>
            <a:chExt cx="11745" cy="2118"/>
          </a:xfrm>
        </p:grpSpPr>
        <p:sp>
          <p:nvSpPr>
            <p:cNvPr id="8" name="Rounded Rectangle 7"/>
            <p:cNvSpPr/>
            <p:nvPr/>
          </p:nvSpPr>
          <p:spPr>
            <a:xfrm>
              <a:off x="5442" y="4272"/>
              <a:ext cx="11745" cy="2118"/>
            </a:xfrm>
            <a:prstGeom prst="roundRect">
              <a:avLst>
                <a:gd name="adj" fmla="val 6846"/>
              </a:avLst>
            </a:prstGeom>
            <a:solidFill>
              <a:schemeClr val="tx1">
                <a:alpha val="48000"/>
              </a:schemeClr>
            </a:solidFill>
            <a:ln>
              <a:noFill/>
            </a:ln>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9" name="Text Box 8"/>
            <p:cNvSpPr txBox="1"/>
            <p:nvPr/>
          </p:nvSpPr>
          <p:spPr>
            <a:xfrm>
              <a:off x="6569" y="4605"/>
              <a:ext cx="10290" cy="1452"/>
            </a:xfrm>
            <a:prstGeom prst="rect">
              <a:avLst/>
            </a:prstGeom>
            <a:noFill/>
          </p:spPr>
          <p:txBody>
            <a:bodyPr wrap="square" rtlCol="0">
              <a:spAutoFit/>
            </a:bodyPr>
            <a:p>
              <a:r>
                <a:rPr lang="en-US" altLang="en-US">
                  <a:solidFill>
                    <a:schemeClr val="bg1"/>
                  </a:solidFill>
                  <a:latin typeface="Ubuntu Mono" panose="020B0509030602030204" charset="0"/>
                  <a:cs typeface="Ubuntu Mono" panose="020B0509030602030204" charset="0"/>
                </a:rPr>
                <a:t>Hai, saya Blaine Sundrud. Pada kesempatan ini kita akan membahas mengenai </a:t>
              </a:r>
              <a:r>
                <a:rPr lang="en-US" altLang="en-US" i="1" u="sng">
                  <a:solidFill>
                    <a:schemeClr val="bg1"/>
                  </a:solidFill>
                  <a:latin typeface="Ubuntu Mono" panose="020B0509030602030204" charset="0"/>
                  <a:cs typeface="Ubuntu Mono" panose="020B0509030602030204" charset="0"/>
                </a:rPr>
                <a:t>AWS support</a:t>
              </a:r>
              <a:r>
                <a:rPr lang="en-US" altLang="en-US">
                  <a:solidFill>
                    <a:schemeClr val="bg1"/>
                  </a:solidFill>
                  <a:latin typeface="Ubuntu Mono" panose="020B0509030602030204" charset="0"/>
                  <a:cs typeface="Ubuntu Mono" panose="020B0509030602030204" charset="0"/>
                </a:rPr>
                <a:t> dan </a:t>
              </a:r>
              <a:r>
                <a:rPr lang="en-US" altLang="en-US" i="1" u="sng">
                  <a:solidFill>
                    <a:schemeClr val="bg1"/>
                  </a:solidFill>
                  <a:latin typeface="Ubuntu Mono" panose="020B0509030602030204" charset="0"/>
                  <a:cs typeface="Ubuntu Mono" panose="020B0509030602030204" charset="0"/>
                </a:rPr>
                <a:t>support plan</a:t>
              </a:r>
              <a:r>
                <a:rPr lang="en-US" altLang="en-US">
                  <a:solidFill>
                    <a:schemeClr val="bg1"/>
                  </a:solidFill>
                  <a:latin typeface="Ubuntu Mono" panose="020B0509030602030204" charset="0"/>
                  <a:cs typeface="Ubuntu Mono" panose="020B0509030602030204" charset="0"/>
                </a:rPr>
                <a:t> apa saja yang disediakan oleh AWS.</a:t>
              </a:r>
              <a:endParaRPr lang="en-US">
                <a:solidFill>
                  <a:schemeClr val="bg1"/>
                </a:solidFill>
                <a:latin typeface="Ubuntu Mono" panose="020B0509030602030204" charset="0"/>
                <a:cs typeface="Ubuntu Mono" panose="020B0509030602030204" charset="0"/>
              </a:endParaRPr>
            </a:p>
          </p:txBody>
        </p:sp>
      </p:grpSp>
      <p:pic>
        <p:nvPicPr>
          <p:cNvPr id="16" name="Picture 15" descr="pose3"/>
          <p:cNvPicPr>
            <a:picLocks noChangeAspect="1"/>
          </p:cNvPicPr>
          <p:nvPr/>
        </p:nvPicPr>
        <p:blipFill>
          <a:blip r:embed="rId1"/>
          <a:stretch>
            <a:fillRect/>
          </a:stretch>
        </p:blipFill>
        <p:spPr>
          <a:xfrm>
            <a:off x="1308100" y="2118487"/>
            <a:ext cx="2624328" cy="26243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285" y="328613"/>
            <a:ext cx="3108960" cy="553720"/>
          </a:xfrm>
        </p:spPr>
        <p:txBody>
          <a:bodyPr wrap="none"/>
          <a:p>
            <a:pPr algn="l" fontAlgn="b"/>
            <a:r>
              <a:rPr lang="en-US" altLang="en-US"/>
              <a:t>AWS Support</a:t>
            </a:r>
            <a:endParaRPr lang="en-US" altLang="en-US"/>
          </a:p>
        </p:txBody>
      </p:sp>
      <p:sp>
        <p:nvSpPr>
          <p:cNvPr id="3" name="Content Placeholder 2"/>
          <p:cNvSpPr>
            <a:spLocks noGrp="1"/>
          </p:cNvSpPr>
          <p:nvPr>
            <p:ph idx="1"/>
          </p:nvPr>
        </p:nvSpPr>
        <p:spPr/>
        <p:txBody>
          <a:bodyPr>
            <a:normAutofit/>
          </a:bodyPr>
          <a:p>
            <a:pPr>
              <a:lnSpc>
                <a:spcPct val="150000"/>
              </a:lnSpc>
            </a:pPr>
            <a:r>
              <a:rPr lang="en-US" altLang="en-US" sz="2400">
                <a:solidFill>
                  <a:schemeClr val="bg1">
                    <a:lumMod val="75000"/>
                  </a:schemeClr>
                </a:solidFill>
              </a:rPr>
              <a:t>Provide unique combination of tools/expertise</a:t>
            </a:r>
            <a:endParaRPr lang="en-US" altLang="en-US" sz="2400">
              <a:solidFill>
                <a:schemeClr val="bg1">
                  <a:lumMod val="75000"/>
                </a:schemeClr>
              </a:solidFill>
            </a:endParaRPr>
          </a:p>
          <a:p>
            <a:pPr lvl="1">
              <a:lnSpc>
                <a:spcPct val="150000"/>
              </a:lnSpc>
            </a:pPr>
            <a:r>
              <a:rPr lang="en-US" altLang="en-US" sz="2000">
                <a:solidFill>
                  <a:schemeClr val="bg1">
                    <a:lumMod val="75000"/>
                  </a:schemeClr>
                </a:solidFill>
              </a:rPr>
              <a:t>AWS Support</a:t>
            </a:r>
            <a:endParaRPr lang="en-US" altLang="en-US" sz="2000">
              <a:solidFill>
                <a:schemeClr val="bg1">
                  <a:lumMod val="75000"/>
                </a:schemeClr>
              </a:solidFill>
            </a:endParaRPr>
          </a:p>
          <a:p>
            <a:pPr lvl="1">
              <a:lnSpc>
                <a:spcPct val="150000"/>
              </a:lnSpc>
            </a:pPr>
            <a:r>
              <a:rPr lang="en-US" altLang="en-US" sz="2000">
                <a:solidFill>
                  <a:schemeClr val="bg1">
                    <a:lumMod val="75000"/>
                  </a:schemeClr>
                </a:solidFill>
              </a:rPr>
              <a:t>AWS Support Plans</a:t>
            </a:r>
            <a:endParaRPr lang="en-US" altLang="en-US" sz="2000">
              <a:solidFill>
                <a:schemeClr val="bg1">
                  <a:lumMod val="75000"/>
                </a:schemeClr>
              </a:solidFill>
            </a:endParaRPr>
          </a:p>
        </p:txBody>
      </p:sp>
      <p:pic>
        <p:nvPicPr>
          <p:cNvPr id="7" name="Picture 6" descr="fig1"/>
          <p:cNvPicPr>
            <a:picLocks noChangeAspect="1"/>
          </p:cNvPicPr>
          <p:nvPr/>
        </p:nvPicPr>
        <p:blipFill>
          <a:blip r:embed="rId1"/>
          <a:stretch>
            <a:fillRect/>
          </a:stretch>
        </p:blipFill>
        <p:spPr>
          <a:xfrm>
            <a:off x="9792970" y="1713865"/>
            <a:ext cx="1788160" cy="1675130"/>
          </a:xfrm>
          <a:prstGeom prst="rect">
            <a:avLst/>
          </a:prstGeom>
        </p:spPr>
      </p:pic>
      <p:sp>
        <p:nvSpPr>
          <p:cNvPr id="14" name="Rounded Rectangle 13"/>
          <p:cNvSpPr/>
          <p:nvPr/>
        </p:nvSpPr>
        <p:spPr>
          <a:xfrm>
            <a:off x="1685290" y="5213985"/>
            <a:ext cx="10183495" cy="1226185"/>
          </a:xfrm>
          <a:prstGeom prst="roundRect">
            <a:avLst>
              <a:gd name="adj" fmla="val 6421"/>
            </a:avLst>
          </a:prstGeom>
          <a:solidFill>
            <a:schemeClr val="tx1">
              <a:alpha val="48000"/>
            </a:schemeClr>
          </a:solidFill>
          <a:ln>
            <a:noFill/>
          </a:ln>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15" name="Text Box 14"/>
          <p:cNvSpPr txBox="1"/>
          <p:nvPr/>
        </p:nvSpPr>
        <p:spPr>
          <a:xfrm>
            <a:off x="2162175" y="5364480"/>
            <a:ext cx="9542145" cy="922020"/>
          </a:xfrm>
          <a:prstGeom prst="rect">
            <a:avLst/>
          </a:prstGeom>
          <a:noFill/>
        </p:spPr>
        <p:txBody>
          <a:bodyPr wrap="square" rtlCol="0">
            <a:spAutoFit/>
          </a:bodyPr>
          <a:p>
            <a:r>
              <a:rPr lang="en-US">
                <a:solidFill>
                  <a:schemeClr val="bg1"/>
                </a:solidFill>
                <a:latin typeface="Ubuntu Mono" panose="020B0509030602030204" charset="0"/>
                <a:cs typeface="Ubuntu Mono" panose="020B0509030602030204" charset="0"/>
                <a:sym typeface="+mn-ea"/>
              </a:rPr>
              <a:t>AWS berusaha menyediakan resource untuk menunjang kesuksesan anda. Jadi untuk anda yang baru memulai atau sedang beradaptasi dengan layanan AWS, kami akan berusaha membantu anda melakukan hal yang luar biasa dengan AWS.</a:t>
            </a:r>
            <a:endParaRPr lang="en-US">
              <a:solidFill>
                <a:schemeClr val="bg1"/>
              </a:solidFill>
              <a:latin typeface="Ubuntu Mono" panose="020B0509030602030204" charset="0"/>
              <a:cs typeface="Ubuntu Mono" panose="020B0509030602030204" charset="0"/>
              <a:sym typeface="+mn-ea"/>
            </a:endParaRPr>
          </a:p>
        </p:txBody>
      </p:sp>
      <p:pic>
        <p:nvPicPr>
          <p:cNvPr id="8" name="Picture 7" descr="pose06"/>
          <p:cNvPicPr>
            <a:picLocks noChangeAspect="1"/>
          </p:cNvPicPr>
          <p:nvPr/>
        </p:nvPicPr>
        <p:blipFill>
          <a:blip r:embed="rId2"/>
          <a:stretch>
            <a:fillRect/>
          </a:stretch>
        </p:blipFill>
        <p:spPr>
          <a:xfrm>
            <a:off x="375285" y="4999736"/>
            <a:ext cx="1655064" cy="16550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285" y="328613"/>
            <a:ext cx="3108960" cy="553720"/>
          </a:xfrm>
        </p:spPr>
        <p:txBody>
          <a:bodyPr wrap="none"/>
          <a:p>
            <a:pPr algn="l" fontAlgn="b"/>
            <a:r>
              <a:rPr lang="en-US" altLang="en-US"/>
              <a:t>AWS Support</a:t>
            </a:r>
            <a:endParaRPr lang="en-US" altLang="en-US"/>
          </a:p>
        </p:txBody>
      </p:sp>
      <p:sp>
        <p:nvSpPr>
          <p:cNvPr id="3" name="Content Placeholder 2"/>
          <p:cNvSpPr>
            <a:spLocks noGrp="1"/>
          </p:cNvSpPr>
          <p:nvPr>
            <p:ph idx="1"/>
          </p:nvPr>
        </p:nvSpPr>
        <p:spPr/>
        <p:txBody>
          <a:bodyPr>
            <a:normAutofit/>
          </a:bodyPr>
          <a:p>
            <a:pPr>
              <a:lnSpc>
                <a:spcPct val="150000"/>
              </a:lnSpc>
            </a:pPr>
            <a:r>
              <a:rPr lang="en-US" altLang="en-US" sz="2400"/>
              <a:t>Provide unique combination of tools/expertise</a:t>
            </a:r>
            <a:endParaRPr lang="en-US" altLang="en-US" sz="2400"/>
          </a:p>
          <a:p>
            <a:pPr lvl="1">
              <a:lnSpc>
                <a:spcPct val="150000"/>
              </a:lnSpc>
            </a:pPr>
            <a:r>
              <a:rPr lang="en-US" altLang="en-US" sz="2000"/>
              <a:t>AWS Support</a:t>
            </a:r>
            <a:endParaRPr lang="en-US" altLang="en-US" sz="2000"/>
          </a:p>
          <a:p>
            <a:pPr lvl="1">
              <a:lnSpc>
                <a:spcPct val="150000"/>
              </a:lnSpc>
            </a:pPr>
            <a:r>
              <a:rPr lang="en-US" altLang="en-US" sz="2000"/>
              <a:t>AWS Support Plans</a:t>
            </a:r>
            <a:endParaRPr lang="en-US" altLang="en-US" sz="2000"/>
          </a:p>
        </p:txBody>
      </p:sp>
      <p:pic>
        <p:nvPicPr>
          <p:cNvPr id="7" name="Picture 6" descr="fig1"/>
          <p:cNvPicPr>
            <a:picLocks noChangeAspect="1"/>
          </p:cNvPicPr>
          <p:nvPr/>
        </p:nvPicPr>
        <p:blipFill>
          <a:blip r:embed="rId1"/>
          <a:stretch>
            <a:fillRect/>
          </a:stretch>
        </p:blipFill>
        <p:spPr>
          <a:xfrm>
            <a:off x="9792970" y="1713865"/>
            <a:ext cx="1788160" cy="1675130"/>
          </a:xfrm>
          <a:prstGeom prst="rect">
            <a:avLst/>
          </a:prstGeom>
        </p:spPr>
      </p:pic>
      <p:sp>
        <p:nvSpPr>
          <p:cNvPr id="14" name="Rounded Rectangle 13"/>
          <p:cNvSpPr/>
          <p:nvPr/>
        </p:nvSpPr>
        <p:spPr>
          <a:xfrm>
            <a:off x="1685290" y="5213985"/>
            <a:ext cx="10183495" cy="1226185"/>
          </a:xfrm>
          <a:prstGeom prst="roundRect">
            <a:avLst>
              <a:gd name="adj" fmla="val 6421"/>
            </a:avLst>
          </a:prstGeom>
          <a:solidFill>
            <a:schemeClr val="tx1">
              <a:alpha val="48000"/>
            </a:schemeClr>
          </a:solidFill>
          <a:ln>
            <a:noFill/>
          </a:ln>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15" name="Text Box 14"/>
          <p:cNvSpPr txBox="1"/>
          <p:nvPr/>
        </p:nvSpPr>
        <p:spPr>
          <a:xfrm>
            <a:off x="2162175" y="5364480"/>
            <a:ext cx="9542145" cy="922020"/>
          </a:xfrm>
          <a:prstGeom prst="rect">
            <a:avLst/>
          </a:prstGeom>
          <a:noFill/>
        </p:spPr>
        <p:txBody>
          <a:bodyPr wrap="square" rtlCol="0">
            <a:spAutoFit/>
          </a:bodyPr>
          <a:p>
            <a:r>
              <a:rPr lang="en-US">
                <a:solidFill>
                  <a:schemeClr val="bg1"/>
                </a:solidFill>
                <a:latin typeface="Ubuntu Mono" panose="020B0509030602030204" charset="0"/>
                <a:cs typeface="Ubuntu Mono" panose="020B0509030602030204" charset="0"/>
                <a:sym typeface="+mn-ea"/>
              </a:rPr>
              <a:t>AWS support merupakan kombinasi </a:t>
            </a:r>
            <a:r>
              <a:rPr lang="en-US" altLang="en-US">
                <a:solidFill>
                  <a:schemeClr val="bg1"/>
                </a:solidFill>
                <a:latin typeface="Ubuntu Mono" panose="020B0509030602030204" charset="0"/>
                <a:cs typeface="Ubuntu Mono" panose="020B0509030602030204" charset="0"/>
                <a:sym typeface="+mn-ea"/>
              </a:rPr>
              <a:t>unik </a:t>
            </a:r>
            <a:r>
              <a:rPr lang="en-US">
                <a:solidFill>
                  <a:schemeClr val="bg1"/>
                </a:solidFill>
                <a:latin typeface="Ubuntu Mono" panose="020B0509030602030204" charset="0"/>
                <a:cs typeface="Ubuntu Mono" panose="020B0509030602030204" charset="0"/>
                <a:sym typeface="+mn-ea"/>
              </a:rPr>
              <a:t>antara </a:t>
            </a:r>
            <a:r>
              <a:rPr lang="en-US" i="1" u="sng">
                <a:solidFill>
                  <a:schemeClr val="bg1"/>
                </a:solidFill>
                <a:latin typeface="Ubuntu Mono" panose="020B0509030602030204" charset="0"/>
                <a:cs typeface="Ubuntu Mono" panose="020B0509030602030204" charset="0"/>
                <a:sym typeface="+mn-ea"/>
              </a:rPr>
              <a:t>tools</a:t>
            </a:r>
            <a:r>
              <a:rPr lang="en-US">
                <a:solidFill>
                  <a:schemeClr val="bg1"/>
                </a:solidFill>
                <a:latin typeface="Ubuntu Mono" panose="020B0509030602030204" charset="0"/>
                <a:cs typeface="Ubuntu Mono" panose="020B0509030602030204" charset="0"/>
                <a:sym typeface="+mn-ea"/>
              </a:rPr>
              <a:t> dengan </a:t>
            </a:r>
            <a:r>
              <a:rPr lang="en-US" altLang="en-US" i="1" u="sng">
                <a:solidFill>
                  <a:schemeClr val="bg1"/>
                </a:solidFill>
                <a:latin typeface="Ubuntu Mono" panose="020B0509030602030204" charset="0"/>
                <a:cs typeface="Ubuntu Mono" panose="020B0509030602030204" charset="0"/>
                <a:sym typeface="+mn-ea"/>
              </a:rPr>
              <a:t>expertise</a:t>
            </a:r>
            <a:r>
              <a:rPr lang="en-US" altLang="en-US">
                <a:solidFill>
                  <a:schemeClr val="bg1"/>
                </a:solidFill>
                <a:latin typeface="Ubuntu Mono" panose="020B0509030602030204" charset="0"/>
                <a:cs typeface="Ubuntu Mono" panose="020B0509030602030204" charset="0"/>
                <a:sym typeface="+mn-ea"/>
              </a:rPr>
              <a:t> (</a:t>
            </a:r>
            <a:r>
              <a:rPr lang="en-US">
                <a:solidFill>
                  <a:schemeClr val="bg1"/>
                </a:solidFill>
                <a:latin typeface="Ubuntu Mono" panose="020B0509030602030204" charset="0"/>
                <a:cs typeface="Ubuntu Mono" panose="020B0509030602030204" charset="0"/>
                <a:sym typeface="+mn-ea"/>
              </a:rPr>
              <a:t>bidang keahlian</a:t>
            </a:r>
            <a:r>
              <a:rPr lang="en-US" altLang="en-US">
                <a:solidFill>
                  <a:schemeClr val="bg1"/>
                </a:solidFill>
                <a:latin typeface="Ubuntu Mono" panose="020B0509030602030204" charset="0"/>
                <a:cs typeface="Ubuntu Mono" panose="020B0509030602030204" charset="0"/>
                <a:sym typeface="+mn-ea"/>
              </a:rPr>
              <a:t>)</a:t>
            </a:r>
            <a:r>
              <a:rPr lang="en-US">
                <a:solidFill>
                  <a:schemeClr val="bg1"/>
                </a:solidFill>
                <a:latin typeface="Ubuntu Mono" panose="020B0509030602030204" charset="0"/>
                <a:cs typeface="Ubuntu Mono" panose="020B0509030602030204" charset="0"/>
                <a:sym typeface="+mn-ea"/>
              </a:rPr>
              <a:t> </a:t>
            </a:r>
            <a:r>
              <a:rPr lang="en-US" altLang="en-US">
                <a:solidFill>
                  <a:schemeClr val="bg1"/>
                </a:solidFill>
                <a:latin typeface="Ubuntu Mono" panose="020B0509030602030204" charset="0"/>
                <a:cs typeface="Ubuntu Mono" panose="020B0509030602030204" charset="0"/>
                <a:sym typeface="+mn-ea"/>
              </a:rPr>
              <a:t>yang sesuai dengan </a:t>
            </a:r>
            <a:r>
              <a:rPr lang="en-US">
                <a:solidFill>
                  <a:schemeClr val="bg1"/>
                </a:solidFill>
                <a:latin typeface="Ubuntu Mono" panose="020B0509030602030204" charset="0"/>
                <a:cs typeface="Ubuntu Mono" panose="020B0509030602030204" charset="0"/>
                <a:sym typeface="+mn-ea"/>
              </a:rPr>
              <a:t>rencana bisnis anda saat ini maupun masa yang akan datang. Pada </a:t>
            </a:r>
            <a:r>
              <a:rPr lang="en-US" altLang="en-US">
                <a:solidFill>
                  <a:schemeClr val="bg1"/>
                </a:solidFill>
                <a:latin typeface="Ubuntu Mono" panose="020B0509030602030204" charset="0"/>
                <a:cs typeface="Ubuntu Mono" panose="020B0509030602030204" charset="0"/>
                <a:sym typeface="+mn-ea"/>
              </a:rPr>
              <a:t>kesempatan </a:t>
            </a:r>
            <a:r>
              <a:rPr lang="en-US">
                <a:solidFill>
                  <a:schemeClr val="bg1"/>
                </a:solidFill>
                <a:latin typeface="Ubuntu Mono" panose="020B0509030602030204" charset="0"/>
                <a:cs typeface="Ubuntu Mono" panose="020B0509030602030204" charset="0"/>
                <a:sym typeface="+mn-ea"/>
              </a:rPr>
              <a:t>ini, kita akan membahas </a:t>
            </a:r>
            <a:r>
              <a:rPr lang="en-US" i="1" u="sng">
                <a:solidFill>
                  <a:schemeClr val="bg1"/>
                </a:solidFill>
                <a:latin typeface="Ubuntu Mono" panose="020B0509030602030204" charset="0"/>
                <a:cs typeface="Ubuntu Mono" panose="020B0509030602030204" charset="0"/>
                <a:sym typeface="+mn-ea"/>
              </a:rPr>
              <a:t>AWS Support</a:t>
            </a:r>
            <a:r>
              <a:rPr lang="en-US">
                <a:solidFill>
                  <a:schemeClr val="bg1"/>
                </a:solidFill>
                <a:latin typeface="Ubuntu Mono" panose="020B0509030602030204" charset="0"/>
                <a:cs typeface="Ubuntu Mono" panose="020B0509030602030204" charset="0"/>
                <a:sym typeface="+mn-ea"/>
              </a:rPr>
              <a:t> dan </a:t>
            </a:r>
            <a:r>
              <a:rPr lang="en-US" i="1" u="sng">
                <a:solidFill>
                  <a:schemeClr val="bg1"/>
                </a:solidFill>
                <a:latin typeface="Ubuntu Mono" panose="020B0509030602030204" charset="0"/>
                <a:cs typeface="Ubuntu Mono" panose="020B0509030602030204" charset="0"/>
                <a:sym typeface="+mn-ea"/>
              </a:rPr>
              <a:t>AWS Support Plans</a:t>
            </a:r>
            <a:r>
              <a:rPr lang="en-US">
                <a:solidFill>
                  <a:schemeClr val="bg1"/>
                </a:solidFill>
                <a:latin typeface="Ubuntu Mono" panose="020B0509030602030204" charset="0"/>
                <a:cs typeface="Ubuntu Mono" panose="020B0509030602030204" charset="0"/>
                <a:sym typeface="+mn-ea"/>
              </a:rPr>
              <a:t>.</a:t>
            </a:r>
            <a:endParaRPr lang="en-US">
              <a:solidFill>
                <a:schemeClr val="bg1"/>
              </a:solidFill>
              <a:latin typeface="Ubuntu Mono" panose="020B0509030602030204" charset="0"/>
              <a:cs typeface="Ubuntu Mono" panose="020B0509030602030204" charset="0"/>
              <a:sym typeface="+mn-ea"/>
            </a:endParaRPr>
          </a:p>
        </p:txBody>
      </p:sp>
      <p:pic>
        <p:nvPicPr>
          <p:cNvPr id="8" name="Picture 7" descr="pose14"/>
          <p:cNvPicPr>
            <a:picLocks noChangeAspect="1"/>
          </p:cNvPicPr>
          <p:nvPr/>
        </p:nvPicPr>
        <p:blipFill>
          <a:blip r:embed="rId2"/>
          <a:stretch>
            <a:fillRect/>
          </a:stretch>
        </p:blipFill>
        <p:spPr>
          <a:xfrm>
            <a:off x="375285" y="4999736"/>
            <a:ext cx="1655064" cy="16550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285" y="328613"/>
            <a:ext cx="3108960" cy="553720"/>
          </a:xfrm>
        </p:spPr>
        <p:txBody>
          <a:bodyPr wrap="none"/>
          <a:p>
            <a:pPr algn="l" fontAlgn="b"/>
            <a:r>
              <a:rPr lang="en-US" altLang="en-US">
                <a:sym typeface="+mn-ea"/>
              </a:rPr>
              <a:t>AWS Support</a:t>
            </a:r>
            <a:endParaRPr lang="en-US" altLang="en-US"/>
          </a:p>
        </p:txBody>
      </p:sp>
      <p:sp>
        <p:nvSpPr>
          <p:cNvPr id="3" name="Content Placeholder 2"/>
          <p:cNvSpPr>
            <a:spLocks noGrp="1"/>
          </p:cNvSpPr>
          <p:nvPr>
            <p:ph idx="1"/>
          </p:nvPr>
        </p:nvSpPr>
        <p:spPr/>
        <p:txBody>
          <a:bodyPr/>
          <a:p>
            <a:pPr>
              <a:lnSpc>
                <a:spcPct val="150000"/>
              </a:lnSpc>
            </a:pPr>
            <a:r>
              <a:rPr lang="en-US" altLang="en-US" sz="2400"/>
              <a:t>Support is provided for</a:t>
            </a:r>
            <a:endParaRPr lang="en-US" altLang="en-US" sz="2400"/>
          </a:p>
          <a:p>
            <a:pPr lvl="1">
              <a:lnSpc>
                <a:spcPct val="150000"/>
              </a:lnSpc>
            </a:pPr>
            <a:r>
              <a:rPr lang="en-US" altLang="en-US" sz="2000"/>
              <a:t>Experimenting with AWS</a:t>
            </a:r>
            <a:endParaRPr lang="en-US" altLang="en-US" sz="2000"/>
          </a:p>
          <a:p>
            <a:pPr lvl="1">
              <a:lnSpc>
                <a:spcPct val="150000"/>
              </a:lnSpc>
            </a:pPr>
            <a:r>
              <a:rPr lang="en-US" altLang="en-US" sz="2000"/>
              <a:t>Production use of AWS</a:t>
            </a:r>
            <a:endParaRPr lang="en-US" altLang="en-US" sz="2000"/>
          </a:p>
          <a:p>
            <a:pPr lvl="1">
              <a:lnSpc>
                <a:spcPct val="150000"/>
              </a:lnSpc>
            </a:pPr>
            <a:r>
              <a:rPr lang="en-US" altLang="en-US" sz="2000"/>
              <a:t>Business critical use of AWS</a:t>
            </a:r>
            <a:endParaRPr lang="en-US" altLang="en-US" sz="2000"/>
          </a:p>
        </p:txBody>
      </p:sp>
      <p:pic>
        <p:nvPicPr>
          <p:cNvPr id="7" name="Picture 6" descr="fig2"/>
          <p:cNvPicPr>
            <a:picLocks noChangeAspect="1"/>
          </p:cNvPicPr>
          <p:nvPr/>
        </p:nvPicPr>
        <p:blipFill>
          <a:blip r:embed="rId1"/>
          <a:stretch>
            <a:fillRect/>
          </a:stretch>
        </p:blipFill>
        <p:spPr>
          <a:xfrm>
            <a:off x="9822180" y="1713865"/>
            <a:ext cx="1665605" cy="2199005"/>
          </a:xfrm>
          <a:prstGeom prst="rect">
            <a:avLst/>
          </a:prstGeom>
        </p:spPr>
      </p:pic>
      <p:sp>
        <p:nvSpPr>
          <p:cNvPr id="4" name="Rounded Rectangle 3"/>
          <p:cNvSpPr/>
          <p:nvPr/>
        </p:nvSpPr>
        <p:spPr>
          <a:xfrm>
            <a:off x="1218565" y="5107305"/>
            <a:ext cx="10650220" cy="1440815"/>
          </a:xfrm>
          <a:prstGeom prst="roundRect">
            <a:avLst>
              <a:gd name="adj" fmla="val 6421"/>
            </a:avLst>
          </a:prstGeom>
          <a:solidFill>
            <a:schemeClr val="tx1">
              <a:alpha val="48000"/>
            </a:schemeClr>
          </a:solidFill>
          <a:ln>
            <a:noFill/>
          </a:ln>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15" name="Text Box 14"/>
          <p:cNvSpPr txBox="1"/>
          <p:nvPr/>
        </p:nvSpPr>
        <p:spPr>
          <a:xfrm>
            <a:off x="2162175" y="5227955"/>
            <a:ext cx="9542145" cy="1198880"/>
          </a:xfrm>
          <a:prstGeom prst="rect">
            <a:avLst/>
          </a:prstGeom>
          <a:noFill/>
        </p:spPr>
        <p:txBody>
          <a:bodyPr wrap="square" rtlCol="0">
            <a:spAutoFit/>
          </a:bodyPr>
          <a:p>
            <a:r>
              <a:rPr lang="" altLang="en-US">
                <a:solidFill>
                  <a:schemeClr val="bg1"/>
                </a:solidFill>
                <a:latin typeface="Ubuntu Mono" panose="020B0509030602030204" charset="0"/>
                <a:cs typeface="Ubuntu Mono" panose="020B0509030602030204" charset="0"/>
                <a:sym typeface="+mn-ea"/>
              </a:rPr>
              <a:t>AWS berusaha </a:t>
            </a:r>
            <a:r>
              <a:rPr lang="en-US">
                <a:solidFill>
                  <a:schemeClr val="bg1"/>
                </a:solidFill>
                <a:latin typeface="Ubuntu Mono" panose="020B0509030602030204" charset="0"/>
                <a:cs typeface="Ubuntu Mono" panose="020B0509030602030204" charset="0"/>
                <a:sym typeface="+mn-ea"/>
              </a:rPr>
              <a:t>memberikan dukungan pada seluruh customer. Termasuk </a:t>
            </a:r>
            <a:r>
              <a:rPr lang="" altLang="en-US">
                <a:solidFill>
                  <a:schemeClr val="bg1"/>
                </a:solidFill>
                <a:latin typeface="Ubuntu Mono" panose="020B0509030602030204" charset="0"/>
                <a:cs typeface="Ubuntu Mono" panose="020B0509030602030204" charset="0"/>
                <a:sym typeface="+mn-ea"/>
              </a:rPr>
              <a:t>di dalamnya </a:t>
            </a:r>
            <a:r>
              <a:rPr lang="en-US">
                <a:solidFill>
                  <a:schemeClr val="bg1"/>
                </a:solidFill>
                <a:latin typeface="Ubuntu Mono" panose="020B0509030602030204" charset="0"/>
                <a:cs typeface="Ubuntu Mono" panose="020B0509030602030204" charset="0"/>
                <a:sym typeface="+mn-ea"/>
              </a:rPr>
              <a:t>orang yang ingin berekseprimen dengan AWS, melakukan produksi dengan AWS, </a:t>
            </a:r>
            <a:r>
              <a:rPr lang="" altLang="en-US">
                <a:solidFill>
                  <a:schemeClr val="bg1"/>
                </a:solidFill>
                <a:latin typeface="Ubuntu Mono" panose="020B0509030602030204" charset="0"/>
                <a:cs typeface="Ubuntu Mono" panose="020B0509030602030204" charset="0"/>
                <a:sym typeface="+mn-ea"/>
              </a:rPr>
              <a:t>maupun menjadikan </a:t>
            </a:r>
            <a:r>
              <a:rPr lang="en-US">
                <a:solidFill>
                  <a:schemeClr val="bg1"/>
                </a:solidFill>
                <a:latin typeface="Ubuntu Mono" panose="020B0509030602030204" charset="0"/>
                <a:cs typeface="Ubuntu Mono" panose="020B0509030602030204" charset="0"/>
                <a:sym typeface="+mn-ea"/>
              </a:rPr>
              <a:t>AWS sebagai resource utama dalam bisnisnya. AWS memberikan berbagai dukungan sesuai dengan kebutuhan dan tujuan dari customer.</a:t>
            </a:r>
            <a:endParaRPr lang="en-US">
              <a:solidFill>
                <a:schemeClr val="bg1"/>
              </a:solidFill>
              <a:latin typeface="Ubuntu Mono" panose="020B0509030602030204" charset="0"/>
              <a:cs typeface="Ubuntu Mono" panose="020B0509030602030204" charset="0"/>
              <a:sym typeface="+mn-ea"/>
            </a:endParaRPr>
          </a:p>
        </p:txBody>
      </p:sp>
      <p:pic>
        <p:nvPicPr>
          <p:cNvPr id="16" name="Picture 15" descr="pose15"/>
          <p:cNvPicPr>
            <a:picLocks noChangeAspect="1"/>
          </p:cNvPicPr>
          <p:nvPr/>
        </p:nvPicPr>
        <p:blipFill>
          <a:blip r:embed="rId2"/>
          <a:stretch>
            <a:fillRect/>
          </a:stretch>
        </p:blipFill>
        <p:spPr>
          <a:xfrm>
            <a:off x="375285" y="4999736"/>
            <a:ext cx="1655064" cy="16550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285" y="328613"/>
            <a:ext cx="3108960" cy="553720"/>
          </a:xfrm>
        </p:spPr>
        <p:txBody>
          <a:bodyPr wrap="none"/>
          <a:p>
            <a:pPr algn="l" fontAlgn="b"/>
            <a:r>
              <a:rPr lang="en-US" altLang="en-US">
                <a:sym typeface="+mn-ea"/>
              </a:rPr>
              <a:t>AWS Support</a:t>
            </a:r>
            <a:endParaRPr lang="en-US" altLang="en-US"/>
          </a:p>
        </p:txBody>
      </p:sp>
      <p:sp>
        <p:nvSpPr>
          <p:cNvPr id="3" name="Content Placeholder 2"/>
          <p:cNvSpPr>
            <a:spLocks noGrp="1"/>
          </p:cNvSpPr>
          <p:nvPr>
            <p:ph idx="1"/>
          </p:nvPr>
        </p:nvSpPr>
        <p:spPr/>
        <p:txBody>
          <a:bodyPr/>
          <a:p>
            <a:pPr>
              <a:lnSpc>
                <a:spcPct val="150000"/>
              </a:lnSpc>
            </a:pPr>
            <a:r>
              <a:rPr lang="en-US" altLang="en-US" sz="2400">
                <a:solidFill>
                  <a:schemeClr val="bg1">
                    <a:lumMod val="75000"/>
                  </a:schemeClr>
                </a:solidFill>
              </a:rPr>
              <a:t>Proactive guidance</a:t>
            </a:r>
            <a:endParaRPr lang="en-US" altLang="en-US" sz="2400">
              <a:solidFill>
                <a:schemeClr val="bg1">
                  <a:lumMod val="75000"/>
                </a:schemeClr>
              </a:solidFill>
            </a:endParaRPr>
          </a:p>
          <a:p>
            <a:pPr lvl="1">
              <a:lnSpc>
                <a:spcPct val="150000"/>
              </a:lnSpc>
            </a:pPr>
            <a:r>
              <a:rPr lang="en-US" altLang="en-US" sz="2160">
                <a:solidFill>
                  <a:schemeClr val="bg1">
                    <a:lumMod val="75000"/>
                  </a:schemeClr>
                </a:solidFill>
              </a:rPr>
              <a:t>Technical Account Manager (TAM)</a:t>
            </a:r>
            <a:endParaRPr lang="en-US" altLang="en-US" sz="2160">
              <a:solidFill>
                <a:schemeClr val="bg1">
                  <a:lumMod val="75000"/>
                </a:schemeClr>
              </a:solidFill>
            </a:endParaRPr>
          </a:p>
          <a:p>
            <a:pPr>
              <a:lnSpc>
                <a:spcPct val="150000"/>
              </a:lnSpc>
            </a:pPr>
            <a:r>
              <a:rPr lang="en-US" altLang="en-US" sz="2400">
                <a:solidFill>
                  <a:schemeClr val="bg1">
                    <a:lumMod val="75000"/>
                  </a:schemeClr>
                </a:solidFill>
              </a:rPr>
              <a:t>Best practices</a:t>
            </a:r>
            <a:endParaRPr lang="en-US" altLang="en-US" sz="2400">
              <a:solidFill>
                <a:schemeClr val="bg1">
                  <a:lumMod val="75000"/>
                </a:schemeClr>
              </a:solidFill>
            </a:endParaRPr>
          </a:p>
          <a:p>
            <a:pPr lvl="1">
              <a:lnSpc>
                <a:spcPct val="150000"/>
              </a:lnSpc>
            </a:pPr>
            <a:r>
              <a:rPr lang="en-US" altLang="en-US" sz="2160">
                <a:solidFill>
                  <a:schemeClr val="bg1">
                    <a:lumMod val="75000"/>
                  </a:schemeClr>
                </a:solidFill>
              </a:rPr>
              <a:t>Trusted Advisor</a:t>
            </a:r>
            <a:endParaRPr lang="en-US" altLang="en-US" sz="2160">
              <a:solidFill>
                <a:schemeClr val="bg1">
                  <a:lumMod val="75000"/>
                </a:schemeClr>
              </a:solidFill>
            </a:endParaRPr>
          </a:p>
          <a:p>
            <a:pPr>
              <a:lnSpc>
                <a:spcPct val="150000"/>
              </a:lnSpc>
            </a:pPr>
            <a:r>
              <a:rPr lang="en-US" altLang="en-US" sz="2400">
                <a:solidFill>
                  <a:schemeClr val="bg1">
                    <a:lumMod val="75000"/>
                  </a:schemeClr>
                </a:solidFill>
              </a:rPr>
              <a:t>Account assistance</a:t>
            </a:r>
            <a:endParaRPr lang="en-US" altLang="en-US" sz="2400">
              <a:solidFill>
                <a:schemeClr val="bg1">
                  <a:lumMod val="75000"/>
                </a:schemeClr>
              </a:solidFill>
            </a:endParaRPr>
          </a:p>
          <a:p>
            <a:pPr lvl="1">
              <a:lnSpc>
                <a:spcPct val="150000"/>
              </a:lnSpc>
            </a:pPr>
            <a:r>
              <a:rPr lang="en-US" altLang="en-US" sz="2160">
                <a:solidFill>
                  <a:schemeClr val="bg1">
                    <a:lumMod val="75000"/>
                  </a:schemeClr>
                </a:solidFill>
              </a:rPr>
              <a:t>AWS Support Concierge</a:t>
            </a:r>
            <a:endParaRPr lang="en-US" altLang="en-US" sz="2160">
              <a:solidFill>
                <a:schemeClr val="bg1">
                  <a:lumMod val="75000"/>
                </a:schemeClr>
              </a:solidFill>
            </a:endParaRPr>
          </a:p>
        </p:txBody>
      </p:sp>
      <p:sp>
        <p:nvSpPr>
          <p:cNvPr id="14" name="Rounded Rectangle 13"/>
          <p:cNvSpPr/>
          <p:nvPr/>
        </p:nvSpPr>
        <p:spPr>
          <a:xfrm>
            <a:off x="1685290" y="5213985"/>
            <a:ext cx="10183495" cy="1226185"/>
          </a:xfrm>
          <a:prstGeom prst="roundRect">
            <a:avLst>
              <a:gd name="adj" fmla="val 6421"/>
            </a:avLst>
          </a:prstGeom>
          <a:solidFill>
            <a:schemeClr val="tx1">
              <a:alpha val="48000"/>
            </a:schemeClr>
          </a:solidFill>
          <a:ln>
            <a:noFill/>
          </a:ln>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15" name="Text Box 14"/>
          <p:cNvSpPr txBox="1"/>
          <p:nvPr/>
        </p:nvSpPr>
        <p:spPr>
          <a:xfrm>
            <a:off x="2162175" y="5364480"/>
            <a:ext cx="9542145" cy="922020"/>
          </a:xfrm>
          <a:prstGeom prst="rect">
            <a:avLst/>
          </a:prstGeom>
          <a:noFill/>
        </p:spPr>
        <p:txBody>
          <a:bodyPr wrap="square" rtlCol="0">
            <a:spAutoFit/>
          </a:bodyPr>
          <a:p>
            <a:r>
              <a:rPr lang="en-US">
                <a:solidFill>
                  <a:schemeClr val="bg1"/>
                </a:solidFill>
                <a:latin typeface="Ubuntu Mono" panose="020B0509030602030204" charset="0"/>
                <a:cs typeface="Ubuntu Mono" panose="020B0509030602030204" charset="0"/>
                <a:sym typeface="+mn-ea"/>
              </a:rPr>
              <a:t>Dengan AWS anda bisa melakukan planning, deploying, dan optimizing dengan percaya diri. Saat anda memerlukan bantuan, kami memiliki tools dan pemandu yang siap membantu anda.</a:t>
            </a:r>
            <a:endParaRPr lang="en-US">
              <a:solidFill>
                <a:schemeClr val="bg1"/>
              </a:solidFill>
              <a:latin typeface="Ubuntu Mono" panose="020B0509030602030204" charset="0"/>
              <a:cs typeface="Ubuntu Mono" panose="020B0509030602030204" charset="0"/>
              <a:sym typeface="+mn-ea"/>
            </a:endParaRPr>
          </a:p>
        </p:txBody>
      </p:sp>
      <p:pic>
        <p:nvPicPr>
          <p:cNvPr id="10" name="Picture 9" descr="pose10"/>
          <p:cNvPicPr>
            <a:picLocks noChangeAspect="1"/>
          </p:cNvPicPr>
          <p:nvPr/>
        </p:nvPicPr>
        <p:blipFill>
          <a:blip r:embed="rId1"/>
          <a:stretch>
            <a:fillRect/>
          </a:stretch>
        </p:blipFill>
        <p:spPr>
          <a:xfrm>
            <a:off x="375285" y="4999736"/>
            <a:ext cx="1655064" cy="16550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285" y="328613"/>
            <a:ext cx="3108960" cy="553720"/>
          </a:xfrm>
        </p:spPr>
        <p:txBody>
          <a:bodyPr wrap="none"/>
          <a:p>
            <a:pPr algn="l" fontAlgn="b"/>
            <a:r>
              <a:rPr lang="en-US" altLang="en-US">
                <a:sym typeface="+mn-ea"/>
              </a:rPr>
              <a:t>AWS Support</a:t>
            </a:r>
            <a:endParaRPr lang="en-US" altLang="en-US"/>
          </a:p>
        </p:txBody>
      </p:sp>
      <p:sp>
        <p:nvSpPr>
          <p:cNvPr id="3" name="Content Placeholder 2"/>
          <p:cNvSpPr>
            <a:spLocks noGrp="1"/>
          </p:cNvSpPr>
          <p:nvPr>
            <p:ph idx="1"/>
          </p:nvPr>
        </p:nvSpPr>
        <p:spPr/>
        <p:txBody>
          <a:bodyPr/>
          <a:p>
            <a:pPr>
              <a:lnSpc>
                <a:spcPct val="150000"/>
              </a:lnSpc>
            </a:pPr>
            <a:r>
              <a:rPr lang="en-US" altLang="en-US" sz="2400"/>
              <a:t>Proactive guidance</a:t>
            </a:r>
            <a:endParaRPr lang="en-US" altLang="en-US" sz="2400"/>
          </a:p>
          <a:p>
            <a:pPr lvl="1">
              <a:lnSpc>
                <a:spcPct val="150000"/>
              </a:lnSpc>
            </a:pPr>
            <a:r>
              <a:rPr lang="en-US" altLang="en-US" sz="2160"/>
              <a:t>Technical Account Manager (TAM)</a:t>
            </a:r>
            <a:endParaRPr lang="en-US" altLang="en-US" sz="2160"/>
          </a:p>
          <a:p>
            <a:pPr>
              <a:lnSpc>
                <a:spcPct val="150000"/>
              </a:lnSpc>
            </a:pPr>
            <a:r>
              <a:rPr lang="en-US" altLang="en-US" sz="2400">
                <a:solidFill>
                  <a:schemeClr val="bg1">
                    <a:lumMod val="75000"/>
                  </a:schemeClr>
                </a:solidFill>
              </a:rPr>
              <a:t>Best practices</a:t>
            </a:r>
            <a:endParaRPr lang="en-US" altLang="en-US" sz="2400">
              <a:solidFill>
                <a:schemeClr val="bg1">
                  <a:lumMod val="75000"/>
                </a:schemeClr>
              </a:solidFill>
            </a:endParaRPr>
          </a:p>
          <a:p>
            <a:pPr lvl="1">
              <a:lnSpc>
                <a:spcPct val="150000"/>
              </a:lnSpc>
            </a:pPr>
            <a:r>
              <a:rPr lang="en-US" altLang="en-US" sz="2160">
                <a:solidFill>
                  <a:schemeClr val="bg1">
                    <a:lumMod val="75000"/>
                  </a:schemeClr>
                </a:solidFill>
              </a:rPr>
              <a:t>Trusted Advisor</a:t>
            </a:r>
            <a:endParaRPr lang="en-US" altLang="en-US" sz="2160">
              <a:solidFill>
                <a:schemeClr val="bg1">
                  <a:lumMod val="75000"/>
                </a:schemeClr>
              </a:solidFill>
            </a:endParaRPr>
          </a:p>
          <a:p>
            <a:pPr>
              <a:lnSpc>
                <a:spcPct val="150000"/>
              </a:lnSpc>
            </a:pPr>
            <a:r>
              <a:rPr lang="en-US" altLang="en-US" sz="2400">
                <a:solidFill>
                  <a:schemeClr val="bg1">
                    <a:lumMod val="75000"/>
                  </a:schemeClr>
                </a:solidFill>
              </a:rPr>
              <a:t>Account assistance</a:t>
            </a:r>
            <a:endParaRPr lang="en-US" altLang="en-US" sz="2400">
              <a:solidFill>
                <a:schemeClr val="bg1">
                  <a:lumMod val="75000"/>
                </a:schemeClr>
              </a:solidFill>
            </a:endParaRPr>
          </a:p>
          <a:p>
            <a:pPr lvl="1">
              <a:lnSpc>
                <a:spcPct val="150000"/>
              </a:lnSpc>
            </a:pPr>
            <a:r>
              <a:rPr lang="en-US" altLang="en-US" sz="2160">
                <a:solidFill>
                  <a:schemeClr val="bg1">
                    <a:lumMod val="75000"/>
                  </a:schemeClr>
                </a:solidFill>
              </a:rPr>
              <a:t>AWS Support Concierge</a:t>
            </a:r>
            <a:endParaRPr lang="en-US" altLang="en-US" sz="2160">
              <a:solidFill>
                <a:schemeClr val="bg1">
                  <a:lumMod val="75000"/>
                </a:schemeClr>
              </a:solidFill>
            </a:endParaRPr>
          </a:p>
        </p:txBody>
      </p:sp>
      <p:sp>
        <p:nvSpPr>
          <p:cNvPr id="5" name="Rounded Rectangle 4"/>
          <p:cNvSpPr/>
          <p:nvPr/>
        </p:nvSpPr>
        <p:spPr>
          <a:xfrm>
            <a:off x="1096010" y="5036820"/>
            <a:ext cx="10772775" cy="1581150"/>
          </a:xfrm>
          <a:prstGeom prst="roundRect">
            <a:avLst>
              <a:gd name="adj" fmla="val 6421"/>
            </a:avLst>
          </a:prstGeom>
          <a:solidFill>
            <a:schemeClr val="tx1">
              <a:alpha val="48000"/>
            </a:schemeClr>
          </a:solidFill>
          <a:ln>
            <a:noFill/>
          </a:ln>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7" name="Text Box 6"/>
          <p:cNvSpPr txBox="1"/>
          <p:nvPr/>
        </p:nvSpPr>
        <p:spPr>
          <a:xfrm>
            <a:off x="2162175" y="5089525"/>
            <a:ext cx="9542145" cy="1476375"/>
          </a:xfrm>
          <a:prstGeom prst="rect">
            <a:avLst/>
          </a:prstGeom>
          <a:noFill/>
        </p:spPr>
        <p:txBody>
          <a:bodyPr wrap="square" rtlCol="0">
            <a:spAutoFit/>
          </a:bodyPr>
          <a:p>
            <a:r>
              <a:rPr lang="en-US">
                <a:solidFill>
                  <a:schemeClr val="bg1"/>
                </a:solidFill>
                <a:latin typeface="Ubuntu Mono" panose="020B0509030602030204" charset="0"/>
                <a:cs typeface="Ubuntu Mono" panose="020B0509030602030204" charset="0"/>
                <a:sym typeface="+mn-ea"/>
              </a:rPr>
              <a:t>Bagi anda yang lebih menyukai </a:t>
            </a:r>
            <a:r>
              <a:rPr lang="en-US" i="1" u="sng">
                <a:solidFill>
                  <a:schemeClr val="bg1"/>
                </a:solidFill>
                <a:latin typeface="Ubuntu Mono" panose="020B0509030602030204" charset="0"/>
                <a:cs typeface="Ubuntu Mono" panose="020B0509030602030204" charset="0"/>
                <a:sym typeface="+mn-ea"/>
              </a:rPr>
              <a:t>pemandu proaktif</a:t>
            </a:r>
            <a:r>
              <a:rPr lang="en-US">
                <a:solidFill>
                  <a:schemeClr val="bg1"/>
                </a:solidFill>
                <a:latin typeface="Ubuntu Mono" panose="020B0509030602030204" charset="0"/>
                <a:cs typeface="Ubuntu Mono" panose="020B0509030602030204" charset="0"/>
                <a:sym typeface="+mn-ea"/>
              </a:rPr>
              <a:t>, kami memiliki </a:t>
            </a:r>
            <a:r>
              <a:rPr lang="en-US" i="1" u="sng">
                <a:solidFill>
                  <a:schemeClr val="bg1"/>
                </a:solidFill>
                <a:latin typeface="Ubuntu Mono" panose="020B0509030602030204" charset="0"/>
                <a:cs typeface="Ubuntu Mono" panose="020B0509030602030204" charset="0"/>
                <a:sym typeface="+mn-ea"/>
              </a:rPr>
              <a:t>technical account manager</a:t>
            </a:r>
            <a:r>
              <a:rPr lang="en-US">
                <a:solidFill>
                  <a:schemeClr val="bg1"/>
                </a:solidFill>
                <a:latin typeface="Ubuntu Mono" panose="020B0509030602030204" charset="0"/>
                <a:cs typeface="Ubuntu Mono" panose="020B0509030602030204" charset="0"/>
                <a:sym typeface="+mn-ea"/>
              </a:rPr>
              <a:t> (TAM). TAM akan memberikan panduan, penjelasan </a:t>
            </a:r>
            <a:r>
              <a:rPr lang="" altLang="en-US">
                <a:solidFill>
                  <a:schemeClr val="bg1"/>
                </a:solidFill>
                <a:latin typeface="Ubuntu Mono" panose="020B0509030602030204" charset="0"/>
                <a:cs typeface="Ubuntu Mono" panose="020B0509030602030204" charset="0"/>
                <a:sym typeface="+mn-ea"/>
              </a:rPr>
              <a:t>teknis</a:t>
            </a:r>
            <a:r>
              <a:rPr lang="en-US">
                <a:solidFill>
                  <a:schemeClr val="bg1"/>
                </a:solidFill>
                <a:latin typeface="Ubuntu Mono" panose="020B0509030602030204" charset="0"/>
                <a:cs typeface="Ubuntu Mono" panose="020B0509030602030204" charset="0"/>
                <a:sym typeface="+mn-ea"/>
              </a:rPr>
              <a:t>, dan komunikasi yang berkelanjutan sehingga anda akan selalu diinformasikan dan dibimbing dalam melakukan planning, deploying, dan optimizing. TAM sama seperti seorang pengacara yang mewakili suara anda di AWS.</a:t>
            </a:r>
            <a:endParaRPr lang="en-US">
              <a:solidFill>
                <a:schemeClr val="bg1"/>
              </a:solidFill>
              <a:latin typeface="Ubuntu Mono" panose="020B0509030602030204" charset="0"/>
              <a:cs typeface="Ubuntu Mono" panose="020B0509030602030204" charset="0"/>
              <a:sym typeface="+mn-ea"/>
            </a:endParaRPr>
          </a:p>
        </p:txBody>
      </p:sp>
      <p:pic>
        <p:nvPicPr>
          <p:cNvPr id="11" name="Picture 10" descr="pose13"/>
          <p:cNvPicPr>
            <a:picLocks noChangeAspect="1"/>
          </p:cNvPicPr>
          <p:nvPr/>
        </p:nvPicPr>
        <p:blipFill>
          <a:blip r:embed="rId1"/>
          <a:stretch>
            <a:fillRect/>
          </a:stretch>
        </p:blipFill>
        <p:spPr>
          <a:xfrm>
            <a:off x="375285" y="4999736"/>
            <a:ext cx="1655064" cy="16550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285" y="328613"/>
            <a:ext cx="3108960" cy="553720"/>
          </a:xfrm>
        </p:spPr>
        <p:txBody>
          <a:bodyPr wrap="none"/>
          <a:p>
            <a:pPr algn="l" fontAlgn="b"/>
            <a:r>
              <a:rPr lang="en-US" altLang="en-US">
                <a:sym typeface="+mn-ea"/>
              </a:rPr>
              <a:t>AWS Support</a:t>
            </a:r>
            <a:endParaRPr lang="en-US" altLang="en-US"/>
          </a:p>
        </p:txBody>
      </p:sp>
      <p:sp>
        <p:nvSpPr>
          <p:cNvPr id="3" name="Content Placeholder 2"/>
          <p:cNvSpPr>
            <a:spLocks noGrp="1"/>
          </p:cNvSpPr>
          <p:nvPr>
            <p:ph idx="1"/>
          </p:nvPr>
        </p:nvSpPr>
        <p:spPr/>
        <p:txBody>
          <a:bodyPr/>
          <a:p>
            <a:pPr>
              <a:lnSpc>
                <a:spcPct val="150000"/>
              </a:lnSpc>
            </a:pPr>
            <a:r>
              <a:rPr lang="en-US" altLang="en-US" sz="2400"/>
              <a:t>Proactive guidance</a:t>
            </a:r>
            <a:endParaRPr lang="en-US" altLang="en-US" sz="2400"/>
          </a:p>
          <a:p>
            <a:pPr lvl="1">
              <a:lnSpc>
                <a:spcPct val="150000"/>
              </a:lnSpc>
            </a:pPr>
            <a:r>
              <a:rPr lang="en-US" altLang="en-US" sz="2160"/>
              <a:t>Technical Account Manager (TAM)</a:t>
            </a:r>
            <a:endParaRPr lang="en-US" altLang="en-US" sz="2160"/>
          </a:p>
          <a:p>
            <a:pPr>
              <a:lnSpc>
                <a:spcPct val="150000"/>
              </a:lnSpc>
            </a:pPr>
            <a:r>
              <a:rPr lang="en-US" altLang="en-US" sz="2400"/>
              <a:t>Best practices</a:t>
            </a:r>
            <a:endParaRPr lang="en-US" altLang="en-US" sz="2400"/>
          </a:p>
          <a:p>
            <a:pPr lvl="1">
              <a:lnSpc>
                <a:spcPct val="150000"/>
              </a:lnSpc>
            </a:pPr>
            <a:r>
              <a:rPr lang="en-US" altLang="en-US" sz="2160"/>
              <a:t>Trusted Advisor</a:t>
            </a:r>
            <a:endParaRPr lang="en-US" altLang="en-US" sz="2160"/>
          </a:p>
          <a:p>
            <a:pPr>
              <a:lnSpc>
                <a:spcPct val="150000"/>
              </a:lnSpc>
            </a:pPr>
            <a:r>
              <a:rPr lang="en-US" altLang="en-US" sz="2400">
                <a:solidFill>
                  <a:schemeClr val="bg1">
                    <a:lumMod val="75000"/>
                  </a:schemeClr>
                </a:solidFill>
              </a:rPr>
              <a:t>Account assistance</a:t>
            </a:r>
            <a:endParaRPr lang="en-US" altLang="en-US" sz="2400">
              <a:solidFill>
                <a:schemeClr val="bg1">
                  <a:lumMod val="75000"/>
                </a:schemeClr>
              </a:solidFill>
            </a:endParaRPr>
          </a:p>
          <a:p>
            <a:pPr lvl="1">
              <a:lnSpc>
                <a:spcPct val="150000"/>
              </a:lnSpc>
            </a:pPr>
            <a:r>
              <a:rPr lang="en-US" altLang="en-US" sz="2160">
                <a:solidFill>
                  <a:schemeClr val="bg1">
                    <a:lumMod val="75000"/>
                  </a:schemeClr>
                </a:solidFill>
              </a:rPr>
              <a:t>AWS Support Concierge</a:t>
            </a:r>
            <a:endParaRPr lang="en-US" altLang="en-US" sz="2160">
              <a:solidFill>
                <a:schemeClr val="bg1">
                  <a:lumMod val="75000"/>
                </a:schemeClr>
              </a:solidFill>
            </a:endParaRPr>
          </a:p>
        </p:txBody>
      </p:sp>
      <p:sp>
        <p:nvSpPr>
          <p:cNvPr id="11" name="Rounded Rectangle 10"/>
          <p:cNvSpPr/>
          <p:nvPr/>
        </p:nvSpPr>
        <p:spPr>
          <a:xfrm>
            <a:off x="1096010" y="5036820"/>
            <a:ext cx="10772775" cy="1581150"/>
          </a:xfrm>
          <a:prstGeom prst="roundRect">
            <a:avLst>
              <a:gd name="adj" fmla="val 6421"/>
            </a:avLst>
          </a:prstGeom>
          <a:solidFill>
            <a:schemeClr val="tx1">
              <a:alpha val="48000"/>
            </a:schemeClr>
          </a:solidFill>
          <a:ln>
            <a:noFill/>
          </a:ln>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12" name="Text Box 11"/>
          <p:cNvSpPr txBox="1"/>
          <p:nvPr/>
        </p:nvSpPr>
        <p:spPr>
          <a:xfrm>
            <a:off x="2162175" y="5089525"/>
            <a:ext cx="9542145" cy="1476375"/>
          </a:xfrm>
          <a:prstGeom prst="rect">
            <a:avLst/>
          </a:prstGeom>
          <a:noFill/>
        </p:spPr>
        <p:txBody>
          <a:bodyPr wrap="square" rtlCol="0">
            <a:spAutoFit/>
          </a:bodyPr>
          <a:p>
            <a:r>
              <a:rPr lang="" altLang="en-US">
                <a:solidFill>
                  <a:schemeClr val="bg1"/>
                </a:solidFill>
                <a:latin typeface="Ubuntu Mono" panose="020B0509030602030204" charset="0"/>
                <a:cs typeface="Ubuntu Mono" panose="020B0509030602030204" charset="0"/>
                <a:sym typeface="+mn-ea"/>
              </a:rPr>
              <a:t>B</a:t>
            </a:r>
            <a:r>
              <a:rPr lang="en-US">
                <a:solidFill>
                  <a:schemeClr val="bg1"/>
                </a:solidFill>
                <a:latin typeface="Ubuntu Mono" panose="020B0509030602030204" charset="0"/>
                <a:cs typeface="Ubuntu Mono" panose="020B0509030602030204" charset="0"/>
                <a:sym typeface="+mn-ea"/>
              </a:rPr>
              <a:t>agi anda yang ingin memastikan apakah sudah mengikuti </a:t>
            </a:r>
            <a:r>
              <a:rPr lang="en-US" i="1" u="sng">
                <a:solidFill>
                  <a:schemeClr val="bg1"/>
                </a:solidFill>
                <a:latin typeface="Ubuntu Mono" panose="020B0509030602030204" charset="0"/>
                <a:cs typeface="Ubuntu Mono" panose="020B0509030602030204" charset="0"/>
                <a:sym typeface="+mn-ea"/>
              </a:rPr>
              <a:t>best practice</a:t>
            </a:r>
            <a:r>
              <a:rPr lang="en-US">
                <a:solidFill>
                  <a:schemeClr val="bg1"/>
                </a:solidFill>
                <a:latin typeface="Ubuntu Mono" panose="020B0509030602030204" charset="0"/>
                <a:cs typeface="Ubuntu Mono" panose="020B0509030602030204" charset="0"/>
                <a:sym typeface="+mn-ea"/>
              </a:rPr>
              <a:t> dalam meningkatkan performance dan fault-tolerance dari lingkungan AWS, kami memiliki </a:t>
            </a:r>
            <a:r>
              <a:rPr lang="en-US" i="1" u="sng">
                <a:solidFill>
                  <a:schemeClr val="bg1"/>
                </a:solidFill>
                <a:latin typeface="Ubuntu Mono" panose="020B0509030602030204" charset="0"/>
                <a:cs typeface="Ubuntu Mono" panose="020B0509030602030204" charset="0"/>
                <a:sym typeface="+mn-ea"/>
              </a:rPr>
              <a:t>AWS Trusted Advisor</a:t>
            </a:r>
            <a:r>
              <a:rPr lang="en-US">
                <a:solidFill>
                  <a:schemeClr val="bg1"/>
                </a:solidFill>
                <a:latin typeface="Ubuntu Mono" panose="020B0509030602030204" charset="0"/>
                <a:cs typeface="Ubuntu Mono" panose="020B0509030602030204" charset="0"/>
                <a:sym typeface="+mn-ea"/>
              </a:rPr>
              <a:t>. AWS Trusted Advisor adalah online resource yang mencarikan peluang bagi anda untuk menekan pengeluaran bulanan dan meningkatkan produktifitas.</a:t>
            </a:r>
            <a:endParaRPr lang="en-US">
              <a:solidFill>
                <a:schemeClr val="bg1"/>
              </a:solidFill>
              <a:latin typeface="Ubuntu Mono" panose="020B0509030602030204" charset="0"/>
              <a:cs typeface="Ubuntu Mono" panose="020B0509030602030204" charset="0"/>
              <a:sym typeface="+mn-ea"/>
            </a:endParaRPr>
          </a:p>
        </p:txBody>
      </p:sp>
      <p:pic>
        <p:nvPicPr>
          <p:cNvPr id="16" name="Picture 15" descr="pose15"/>
          <p:cNvPicPr>
            <a:picLocks noChangeAspect="1"/>
          </p:cNvPicPr>
          <p:nvPr/>
        </p:nvPicPr>
        <p:blipFill>
          <a:blip r:embed="rId1"/>
          <a:stretch>
            <a:fillRect/>
          </a:stretch>
        </p:blipFill>
        <p:spPr>
          <a:xfrm>
            <a:off x="375285" y="4999736"/>
            <a:ext cx="1655064" cy="16550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285" y="328613"/>
            <a:ext cx="3108960" cy="553720"/>
          </a:xfrm>
        </p:spPr>
        <p:txBody>
          <a:bodyPr wrap="none"/>
          <a:p>
            <a:pPr algn="l" fontAlgn="b"/>
            <a:r>
              <a:rPr lang="en-US" altLang="en-US">
                <a:sym typeface="+mn-ea"/>
              </a:rPr>
              <a:t>AWS Support</a:t>
            </a:r>
            <a:endParaRPr lang="en-US" altLang="en-US"/>
          </a:p>
        </p:txBody>
      </p:sp>
      <p:sp>
        <p:nvSpPr>
          <p:cNvPr id="3" name="Content Placeholder 2"/>
          <p:cNvSpPr>
            <a:spLocks noGrp="1"/>
          </p:cNvSpPr>
          <p:nvPr>
            <p:ph idx="1"/>
          </p:nvPr>
        </p:nvSpPr>
        <p:spPr/>
        <p:txBody>
          <a:bodyPr/>
          <a:p>
            <a:pPr>
              <a:lnSpc>
                <a:spcPct val="150000"/>
              </a:lnSpc>
            </a:pPr>
            <a:r>
              <a:rPr lang="en-US" altLang="en-US" sz="2400"/>
              <a:t>Proactive guidance</a:t>
            </a:r>
            <a:endParaRPr lang="en-US" altLang="en-US" sz="2400"/>
          </a:p>
          <a:p>
            <a:pPr lvl="1">
              <a:lnSpc>
                <a:spcPct val="150000"/>
              </a:lnSpc>
            </a:pPr>
            <a:r>
              <a:rPr lang="en-US" altLang="en-US" sz="2160"/>
              <a:t>Technical Account Manager (TAM)</a:t>
            </a:r>
            <a:endParaRPr lang="en-US" altLang="en-US" sz="2160"/>
          </a:p>
          <a:p>
            <a:pPr>
              <a:lnSpc>
                <a:spcPct val="150000"/>
              </a:lnSpc>
            </a:pPr>
            <a:r>
              <a:rPr lang="en-US" altLang="en-US" sz="2400"/>
              <a:t>Best practices</a:t>
            </a:r>
            <a:endParaRPr lang="en-US" altLang="en-US" sz="2400"/>
          </a:p>
          <a:p>
            <a:pPr lvl="1">
              <a:lnSpc>
                <a:spcPct val="150000"/>
              </a:lnSpc>
            </a:pPr>
            <a:r>
              <a:rPr lang="en-US" altLang="en-US" sz="2160"/>
              <a:t>Trusted Advisor</a:t>
            </a:r>
            <a:endParaRPr lang="en-US" altLang="en-US" sz="2160"/>
          </a:p>
          <a:p>
            <a:pPr>
              <a:lnSpc>
                <a:spcPct val="150000"/>
              </a:lnSpc>
            </a:pPr>
            <a:r>
              <a:rPr lang="en-US" altLang="en-US" sz="2400"/>
              <a:t>Account assistance</a:t>
            </a:r>
            <a:endParaRPr lang="en-US" altLang="en-US" sz="2400"/>
          </a:p>
          <a:p>
            <a:pPr lvl="1">
              <a:lnSpc>
                <a:spcPct val="150000"/>
              </a:lnSpc>
            </a:pPr>
            <a:r>
              <a:rPr lang="en-US" altLang="en-US" sz="2160"/>
              <a:t>AWS Support Concierge</a:t>
            </a:r>
            <a:endParaRPr lang="en-US" altLang="en-US" sz="2160"/>
          </a:p>
        </p:txBody>
      </p:sp>
      <p:sp>
        <p:nvSpPr>
          <p:cNvPr id="5" name="Rounded Rectangle 4"/>
          <p:cNvSpPr/>
          <p:nvPr/>
        </p:nvSpPr>
        <p:spPr>
          <a:xfrm>
            <a:off x="1218565" y="5107305"/>
            <a:ext cx="10650220" cy="1440815"/>
          </a:xfrm>
          <a:prstGeom prst="roundRect">
            <a:avLst>
              <a:gd name="adj" fmla="val 6421"/>
            </a:avLst>
          </a:prstGeom>
          <a:solidFill>
            <a:schemeClr val="tx1">
              <a:alpha val="48000"/>
            </a:schemeClr>
          </a:solidFill>
          <a:ln>
            <a:noFill/>
          </a:ln>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7" name="Text Box 6"/>
          <p:cNvSpPr txBox="1"/>
          <p:nvPr/>
        </p:nvSpPr>
        <p:spPr>
          <a:xfrm>
            <a:off x="2162175" y="5227955"/>
            <a:ext cx="9542145" cy="1198880"/>
          </a:xfrm>
          <a:prstGeom prst="rect">
            <a:avLst/>
          </a:prstGeom>
          <a:noFill/>
        </p:spPr>
        <p:txBody>
          <a:bodyPr wrap="square" rtlCol="0">
            <a:spAutoFit/>
          </a:bodyPr>
          <a:p>
            <a:r>
              <a:rPr lang="en-US">
                <a:solidFill>
                  <a:schemeClr val="bg1"/>
                </a:solidFill>
                <a:latin typeface="Ubuntu Mono" panose="020B0509030602030204" charset="0"/>
                <a:cs typeface="Ubuntu Mono" panose="020B0509030602030204" charset="0"/>
                <a:sym typeface="+mn-ea"/>
              </a:rPr>
              <a:t>Selain itu jika anda memerlukan bantuan terkait </a:t>
            </a:r>
            <a:r>
              <a:rPr lang="en-US" i="1" u="sng">
                <a:solidFill>
                  <a:schemeClr val="bg1"/>
                </a:solidFill>
                <a:latin typeface="Ubuntu Mono" panose="020B0509030602030204" charset="0"/>
                <a:cs typeface="Ubuntu Mono" panose="020B0509030602030204" charset="0"/>
                <a:sym typeface="+mn-ea"/>
              </a:rPr>
              <a:t>akuntansi</a:t>
            </a:r>
            <a:r>
              <a:rPr lang="en-US">
                <a:solidFill>
                  <a:schemeClr val="bg1"/>
                </a:solidFill>
                <a:latin typeface="Ubuntu Mono" panose="020B0509030602030204" charset="0"/>
                <a:cs typeface="Ubuntu Mono" panose="020B0509030602030204" charset="0"/>
                <a:sym typeface="+mn-ea"/>
              </a:rPr>
              <a:t>, </a:t>
            </a:r>
            <a:r>
              <a:rPr lang="en-US" i="1" u="sng">
                <a:solidFill>
                  <a:schemeClr val="bg1"/>
                </a:solidFill>
                <a:latin typeface="Ubuntu Mono" panose="020B0509030602030204" charset="0"/>
                <a:cs typeface="Ubuntu Mono" panose="020B0509030602030204" charset="0"/>
                <a:sym typeface="+mn-ea"/>
              </a:rPr>
              <a:t>AWS Support Concierge</a:t>
            </a:r>
            <a:r>
              <a:rPr lang="en-US">
                <a:solidFill>
                  <a:schemeClr val="bg1"/>
                </a:solidFill>
                <a:latin typeface="Ubuntu Mono" panose="020B0509030602030204" charset="0"/>
                <a:cs typeface="Ubuntu Mono" panose="020B0509030602030204" charset="0"/>
                <a:sym typeface="+mn-ea"/>
              </a:rPr>
              <a:t> adalah sistem tagihan dan akuntan yang handal yang akan menyajikan analisis akuntansi secara cepat dan efisien. AWS Support Concierge juga menjawab semua pertanyaan anda tentang tagihan dan akuntansi pada tingkat non-teknis.</a:t>
            </a:r>
            <a:endParaRPr lang="en-US">
              <a:solidFill>
                <a:schemeClr val="bg1"/>
              </a:solidFill>
              <a:latin typeface="Ubuntu Mono" panose="020B0509030602030204" charset="0"/>
              <a:cs typeface="Ubuntu Mono" panose="020B0509030602030204" charset="0"/>
              <a:sym typeface="+mn-ea"/>
            </a:endParaRPr>
          </a:p>
        </p:txBody>
      </p:sp>
      <p:pic>
        <p:nvPicPr>
          <p:cNvPr id="11" name="Picture 10" descr="pose05"/>
          <p:cNvPicPr>
            <a:picLocks noChangeAspect="1"/>
          </p:cNvPicPr>
          <p:nvPr/>
        </p:nvPicPr>
        <p:blipFill>
          <a:blip r:embed="rId1"/>
          <a:stretch>
            <a:fillRect/>
          </a:stretch>
        </p:blipFill>
        <p:spPr>
          <a:xfrm>
            <a:off x="375285" y="4999736"/>
            <a:ext cx="1655064" cy="1655064"/>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4082</Words>
  <Application>WPS Presentation</Application>
  <PresentationFormat>宽屏</PresentationFormat>
  <Paragraphs>111</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Liberation Sans</vt:lpstr>
      <vt:lpstr>Open Sans</vt:lpstr>
      <vt:lpstr>Ubuntu Mono</vt:lpstr>
      <vt:lpstr>微软雅黑</vt:lpstr>
      <vt:lpstr>Droid Sans Fallback</vt:lpstr>
      <vt:lpstr>Arial Unicode MS</vt:lpstr>
      <vt:lpstr>Arial Black</vt:lpstr>
      <vt:lpstr>SimSun</vt:lpstr>
      <vt:lpstr>Calibri</vt:lpstr>
      <vt:lpstr>DejaVu Sans</vt:lpstr>
      <vt:lpstr>SimSun</vt:lpstr>
      <vt:lpstr>Office 主题​​</vt:lpstr>
      <vt:lpstr>Overview of AWS Support Plans</vt:lpstr>
      <vt:lpstr>PowerPoint 演示文稿</vt:lpstr>
      <vt:lpstr>AWS Support</vt:lpstr>
      <vt:lpstr>AWS Support</vt:lpstr>
      <vt:lpstr>AWS Support</vt:lpstr>
      <vt:lpstr>AWS Support</vt:lpstr>
      <vt:lpstr>AWS Support</vt:lpstr>
      <vt:lpstr>AWS Support</vt:lpstr>
      <vt:lpstr>AWS Support</vt:lpstr>
      <vt:lpstr>AWS Support</vt:lpstr>
      <vt:lpstr>AWS Support</vt:lpstr>
      <vt:lpstr>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fikarm</dc:creator>
  <cp:lastModifiedBy>fikarm</cp:lastModifiedBy>
  <cp:revision>199</cp:revision>
  <dcterms:created xsi:type="dcterms:W3CDTF">2019-09-29T00:50:07Z</dcterms:created>
  <dcterms:modified xsi:type="dcterms:W3CDTF">2019-09-29T00:50:07Z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