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2" r:id="rId5"/>
    <p:sldId id="264" r:id="rId6"/>
    <p:sldId id="265" r:id="rId7"/>
    <p:sldId id="266" r:id="rId8"/>
    <p:sldId id="263" r:id="rId9"/>
    <p:sldId id="268"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18"/>
    <p:restoredTop sz="94668"/>
  </p:normalViewPr>
  <p:slideViewPr>
    <p:cSldViewPr snapToGrid="0" snapToObjects="1">
      <p:cViewPr>
        <p:scale>
          <a:sx n="50" d="100"/>
          <a:sy n="50" d="100"/>
        </p:scale>
        <p:origin x="200" y="1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6D67-0498-D64A-A807-CAC90F88D2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6E29AD-2109-1642-B37E-5745EBF052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BC99A2-5390-D448-AAD8-9F007A2217B2}"/>
              </a:ext>
            </a:extLst>
          </p:cNvPr>
          <p:cNvSpPr>
            <a:spLocks noGrp="1"/>
          </p:cNvSpPr>
          <p:nvPr>
            <p:ph type="dt" sz="half" idx="10"/>
          </p:nvPr>
        </p:nvSpPr>
        <p:spPr/>
        <p:txBody>
          <a:bodyPr/>
          <a:lstStyle/>
          <a:p>
            <a:fld id="{F4761C3A-1E3F-6A4A-BB21-73944FFAF5FB}" type="datetimeFigureOut">
              <a:rPr lang="en-US" smtClean="0"/>
              <a:t>8/15/19</a:t>
            </a:fld>
            <a:endParaRPr lang="en-US"/>
          </a:p>
        </p:txBody>
      </p:sp>
      <p:sp>
        <p:nvSpPr>
          <p:cNvPr id="5" name="Footer Placeholder 4">
            <a:extLst>
              <a:ext uri="{FF2B5EF4-FFF2-40B4-BE49-F238E27FC236}">
                <a16:creationId xmlns:a16="http://schemas.microsoft.com/office/drawing/2014/main" id="{4120BB6D-67DF-EE4F-8B74-7931C3E02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D6501-E790-CA4F-9FFE-58BA62DC7E1B}"/>
              </a:ext>
            </a:extLst>
          </p:cNvPr>
          <p:cNvSpPr>
            <a:spLocks noGrp="1"/>
          </p:cNvSpPr>
          <p:nvPr>
            <p:ph type="sldNum" sz="quarter" idx="12"/>
          </p:nvPr>
        </p:nvSpPr>
        <p:spPr/>
        <p:txBody>
          <a:bodyPr/>
          <a:lstStyle/>
          <a:p>
            <a:fld id="{CFABD7A1-09A7-6242-9369-FD83356A8A5A}" type="slidenum">
              <a:rPr lang="en-US" smtClean="0"/>
              <a:t>‹#›</a:t>
            </a:fld>
            <a:endParaRPr lang="en-US"/>
          </a:p>
        </p:txBody>
      </p:sp>
    </p:spTree>
    <p:extLst>
      <p:ext uri="{BB962C8B-B14F-4D97-AF65-F5344CB8AC3E}">
        <p14:creationId xmlns:p14="http://schemas.microsoft.com/office/powerpoint/2010/main" val="61148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650E-E558-8E4B-B425-5A166EE789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F53B7F-74E7-654A-A93B-5D03C58FB2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6B8D4-937B-3948-B14A-6B4261591CDF}"/>
              </a:ext>
            </a:extLst>
          </p:cNvPr>
          <p:cNvSpPr>
            <a:spLocks noGrp="1"/>
          </p:cNvSpPr>
          <p:nvPr>
            <p:ph type="dt" sz="half" idx="10"/>
          </p:nvPr>
        </p:nvSpPr>
        <p:spPr/>
        <p:txBody>
          <a:bodyPr/>
          <a:lstStyle/>
          <a:p>
            <a:fld id="{F4761C3A-1E3F-6A4A-BB21-73944FFAF5FB}" type="datetimeFigureOut">
              <a:rPr lang="en-US" smtClean="0"/>
              <a:t>8/15/19</a:t>
            </a:fld>
            <a:endParaRPr lang="en-US"/>
          </a:p>
        </p:txBody>
      </p:sp>
      <p:sp>
        <p:nvSpPr>
          <p:cNvPr id="5" name="Footer Placeholder 4">
            <a:extLst>
              <a:ext uri="{FF2B5EF4-FFF2-40B4-BE49-F238E27FC236}">
                <a16:creationId xmlns:a16="http://schemas.microsoft.com/office/drawing/2014/main" id="{BEE2E219-E481-8143-8372-0A3F61C5C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1727C-C8B2-E04F-9DB6-5692E886CAC6}"/>
              </a:ext>
            </a:extLst>
          </p:cNvPr>
          <p:cNvSpPr>
            <a:spLocks noGrp="1"/>
          </p:cNvSpPr>
          <p:nvPr>
            <p:ph type="sldNum" sz="quarter" idx="12"/>
          </p:nvPr>
        </p:nvSpPr>
        <p:spPr/>
        <p:txBody>
          <a:bodyPr/>
          <a:lstStyle/>
          <a:p>
            <a:fld id="{CFABD7A1-09A7-6242-9369-FD83356A8A5A}" type="slidenum">
              <a:rPr lang="en-US" smtClean="0"/>
              <a:t>‹#›</a:t>
            </a:fld>
            <a:endParaRPr lang="en-US"/>
          </a:p>
        </p:txBody>
      </p:sp>
    </p:spTree>
    <p:extLst>
      <p:ext uri="{BB962C8B-B14F-4D97-AF65-F5344CB8AC3E}">
        <p14:creationId xmlns:p14="http://schemas.microsoft.com/office/powerpoint/2010/main" val="195347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4BF3B4-4A85-104B-88DF-AA301849AD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30AF07-7260-C948-A756-A4220486B3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FBB01-01BA-314B-8C60-4420A484051B}"/>
              </a:ext>
            </a:extLst>
          </p:cNvPr>
          <p:cNvSpPr>
            <a:spLocks noGrp="1"/>
          </p:cNvSpPr>
          <p:nvPr>
            <p:ph type="dt" sz="half" idx="10"/>
          </p:nvPr>
        </p:nvSpPr>
        <p:spPr/>
        <p:txBody>
          <a:bodyPr/>
          <a:lstStyle/>
          <a:p>
            <a:fld id="{F4761C3A-1E3F-6A4A-BB21-73944FFAF5FB}" type="datetimeFigureOut">
              <a:rPr lang="en-US" smtClean="0"/>
              <a:t>8/15/19</a:t>
            </a:fld>
            <a:endParaRPr lang="en-US"/>
          </a:p>
        </p:txBody>
      </p:sp>
      <p:sp>
        <p:nvSpPr>
          <p:cNvPr id="5" name="Footer Placeholder 4">
            <a:extLst>
              <a:ext uri="{FF2B5EF4-FFF2-40B4-BE49-F238E27FC236}">
                <a16:creationId xmlns:a16="http://schemas.microsoft.com/office/drawing/2014/main" id="{AF2BC058-2D1C-AE4D-9141-5A89A8882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40FC3-0571-7C45-90C7-31595354C26E}"/>
              </a:ext>
            </a:extLst>
          </p:cNvPr>
          <p:cNvSpPr>
            <a:spLocks noGrp="1"/>
          </p:cNvSpPr>
          <p:nvPr>
            <p:ph type="sldNum" sz="quarter" idx="12"/>
          </p:nvPr>
        </p:nvSpPr>
        <p:spPr/>
        <p:txBody>
          <a:bodyPr/>
          <a:lstStyle/>
          <a:p>
            <a:fld id="{CFABD7A1-09A7-6242-9369-FD83356A8A5A}" type="slidenum">
              <a:rPr lang="en-US" smtClean="0"/>
              <a:t>‹#›</a:t>
            </a:fld>
            <a:endParaRPr lang="en-US"/>
          </a:p>
        </p:txBody>
      </p:sp>
    </p:spTree>
    <p:extLst>
      <p:ext uri="{BB962C8B-B14F-4D97-AF65-F5344CB8AC3E}">
        <p14:creationId xmlns:p14="http://schemas.microsoft.com/office/powerpoint/2010/main" val="87173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70AB5-45F3-FD49-9741-0DB0DD0F44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30F3B-0556-A64D-BA6D-7092A2166C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0D78B-5B95-2545-B94E-4EFE353E8170}"/>
              </a:ext>
            </a:extLst>
          </p:cNvPr>
          <p:cNvSpPr>
            <a:spLocks noGrp="1"/>
          </p:cNvSpPr>
          <p:nvPr>
            <p:ph type="dt" sz="half" idx="10"/>
          </p:nvPr>
        </p:nvSpPr>
        <p:spPr/>
        <p:txBody>
          <a:bodyPr/>
          <a:lstStyle/>
          <a:p>
            <a:fld id="{F4761C3A-1E3F-6A4A-BB21-73944FFAF5FB}" type="datetimeFigureOut">
              <a:rPr lang="en-US" smtClean="0"/>
              <a:t>8/15/19</a:t>
            </a:fld>
            <a:endParaRPr lang="en-US"/>
          </a:p>
        </p:txBody>
      </p:sp>
      <p:sp>
        <p:nvSpPr>
          <p:cNvPr id="5" name="Footer Placeholder 4">
            <a:extLst>
              <a:ext uri="{FF2B5EF4-FFF2-40B4-BE49-F238E27FC236}">
                <a16:creationId xmlns:a16="http://schemas.microsoft.com/office/drawing/2014/main" id="{E8C7F8C7-AE4C-1141-8561-1D699F194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91B7E-8DD4-0445-A722-58F19C7A0212}"/>
              </a:ext>
            </a:extLst>
          </p:cNvPr>
          <p:cNvSpPr>
            <a:spLocks noGrp="1"/>
          </p:cNvSpPr>
          <p:nvPr>
            <p:ph type="sldNum" sz="quarter" idx="12"/>
          </p:nvPr>
        </p:nvSpPr>
        <p:spPr/>
        <p:txBody>
          <a:bodyPr/>
          <a:lstStyle/>
          <a:p>
            <a:fld id="{CFABD7A1-09A7-6242-9369-FD83356A8A5A}" type="slidenum">
              <a:rPr lang="en-US" smtClean="0"/>
              <a:t>‹#›</a:t>
            </a:fld>
            <a:endParaRPr lang="en-US"/>
          </a:p>
        </p:txBody>
      </p:sp>
    </p:spTree>
    <p:extLst>
      <p:ext uri="{BB962C8B-B14F-4D97-AF65-F5344CB8AC3E}">
        <p14:creationId xmlns:p14="http://schemas.microsoft.com/office/powerpoint/2010/main" val="1810040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ADD1-B8D4-EF47-96B8-4625BDACA9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46BF4B-8A29-2B47-AADF-664912085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A5734-0E3B-034E-964E-E1B2C4331532}"/>
              </a:ext>
            </a:extLst>
          </p:cNvPr>
          <p:cNvSpPr>
            <a:spLocks noGrp="1"/>
          </p:cNvSpPr>
          <p:nvPr>
            <p:ph type="dt" sz="half" idx="10"/>
          </p:nvPr>
        </p:nvSpPr>
        <p:spPr/>
        <p:txBody>
          <a:bodyPr/>
          <a:lstStyle/>
          <a:p>
            <a:fld id="{F4761C3A-1E3F-6A4A-BB21-73944FFAF5FB}" type="datetimeFigureOut">
              <a:rPr lang="en-US" smtClean="0"/>
              <a:t>8/15/19</a:t>
            </a:fld>
            <a:endParaRPr lang="en-US"/>
          </a:p>
        </p:txBody>
      </p:sp>
      <p:sp>
        <p:nvSpPr>
          <p:cNvPr id="5" name="Footer Placeholder 4">
            <a:extLst>
              <a:ext uri="{FF2B5EF4-FFF2-40B4-BE49-F238E27FC236}">
                <a16:creationId xmlns:a16="http://schemas.microsoft.com/office/drawing/2014/main" id="{0FAD1848-C455-6C4B-BF25-C09D7AF27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E8A6F-0BA8-524A-900A-712C6183CE03}"/>
              </a:ext>
            </a:extLst>
          </p:cNvPr>
          <p:cNvSpPr>
            <a:spLocks noGrp="1"/>
          </p:cNvSpPr>
          <p:nvPr>
            <p:ph type="sldNum" sz="quarter" idx="12"/>
          </p:nvPr>
        </p:nvSpPr>
        <p:spPr/>
        <p:txBody>
          <a:bodyPr/>
          <a:lstStyle/>
          <a:p>
            <a:fld id="{CFABD7A1-09A7-6242-9369-FD83356A8A5A}" type="slidenum">
              <a:rPr lang="en-US" smtClean="0"/>
              <a:t>‹#›</a:t>
            </a:fld>
            <a:endParaRPr lang="en-US"/>
          </a:p>
        </p:txBody>
      </p:sp>
    </p:spTree>
    <p:extLst>
      <p:ext uri="{BB962C8B-B14F-4D97-AF65-F5344CB8AC3E}">
        <p14:creationId xmlns:p14="http://schemas.microsoft.com/office/powerpoint/2010/main" val="2029055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E947-1733-FB4C-9F0F-C45272764A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1171-2B37-2649-AB82-969F01307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ECDA9B-0239-874C-8907-E9AA11512F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25A4B1-296B-5A48-A061-EFD3FA089995}"/>
              </a:ext>
            </a:extLst>
          </p:cNvPr>
          <p:cNvSpPr>
            <a:spLocks noGrp="1"/>
          </p:cNvSpPr>
          <p:nvPr>
            <p:ph type="dt" sz="half" idx="10"/>
          </p:nvPr>
        </p:nvSpPr>
        <p:spPr/>
        <p:txBody>
          <a:bodyPr/>
          <a:lstStyle/>
          <a:p>
            <a:fld id="{F4761C3A-1E3F-6A4A-BB21-73944FFAF5FB}" type="datetimeFigureOut">
              <a:rPr lang="en-US" smtClean="0"/>
              <a:t>8/15/19</a:t>
            </a:fld>
            <a:endParaRPr lang="en-US"/>
          </a:p>
        </p:txBody>
      </p:sp>
      <p:sp>
        <p:nvSpPr>
          <p:cNvPr id="6" name="Footer Placeholder 5">
            <a:extLst>
              <a:ext uri="{FF2B5EF4-FFF2-40B4-BE49-F238E27FC236}">
                <a16:creationId xmlns:a16="http://schemas.microsoft.com/office/drawing/2014/main" id="{18A61E9B-C5D8-EA46-81A8-0F5A7F7A8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7E9DB-D6EE-4943-9958-840613800E8A}"/>
              </a:ext>
            </a:extLst>
          </p:cNvPr>
          <p:cNvSpPr>
            <a:spLocks noGrp="1"/>
          </p:cNvSpPr>
          <p:nvPr>
            <p:ph type="sldNum" sz="quarter" idx="12"/>
          </p:nvPr>
        </p:nvSpPr>
        <p:spPr/>
        <p:txBody>
          <a:bodyPr/>
          <a:lstStyle/>
          <a:p>
            <a:fld id="{CFABD7A1-09A7-6242-9369-FD83356A8A5A}" type="slidenum">
              <a:rPr lang="en-US" smtClean="0"/>
              <a:t>‹#›</a:t>
            </a:fld>
            <a:endParaRPr lang="en-US"/>
          </a:p>
        </p:txBody>
      </p:sp>
    </p:spTree>
    <p:extLst>
      <p:ext uri="{BB962C8B-B14F-4D97-AF65-F5344CB8AC3E}">
        <p14:creationId xmlns:p14="http://schemas.microsoft.com/office/powerpoint/2010/main" val="150545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916A-390E-CF44-BA5B-0119DA4DA2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25F031-208D-704B-A6F0-876A9C4FB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6B7AD6-32BA-E14D-A231-40DFD8E5D0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78CCB1-E346-1A4A-8656-A3CECE4B7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E60C17-3301-B641-95E7-B9FC82145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2C106A-40E9-C344-9B95-C8A8BFD52112}"/>
              </a:ext>
            </a:extLst>
          </p:cNvPr>
          <p:cNvSpPr>
            <a:spLocks noGrp="1"/>
          </p:cNvSpPr>
          <p:nvPr>
            <p:ph type="dt" sz="half" idx="10"/>
          </p:nvPr>
        </p:nvSpPr>
        <p:spPr/>
        <p:txBody>
          <a:bodyPr/>
          <a:lstStyle/>
          <a:p>
            <a:fld id="{F4761C3A-1E3F-6A4A-BB21-73944FFAF5FB}" type="datetimeFigureOut">
              <a:rPr lang="en-US" smtClean="0"/>
              <a:t>8/15/19</a:t>
            </a:fld>
            <a:endParaRPr lang="en-US"/>
          </a:p>
        </p:txBody>
      </p:sp>
      <p:sp>
        <p:nvSpPr>
          <p:cNvPr id="8" name="Footer Placeholder 7">
            <a:extLst>
              <a:ext uri="{FF2B5EF4-FFF2-40B4-BE49-F238E27FC236}">
                <a16:creationId xmlns:a16="http://schemas.microsoft.com/office/drawing/2014/main" id="{20C3942A-93C1-6848-AD4F-4169C3912D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2BA711-7D30-4844-94B4-50D106CAD02C}"/>
              </a:ext>
            </a:extLst>
          </p:cNvPr>
          <p:cNvSpPr>
            <a:spLocks noGrp="1"/>
          </p:cNvSpPr>
          <p:nvPr>
            <p:ph type="sldNum" sz="quarter" idx="12"/>
          </p:nvPr>
        </p:nvSpPr>
        <p:spPr/>
        <p:txBody>
          <a:bodyPr/>
          <a:lstStyle/>
          <a:p>
            <a:fld id="{CFABD7A1-09A7-6242-9369-FD83356A8A5A}" type="slidenum">
              <a:rPr lang="en-US" smtClean="0"/>
              <a:t>‹#›</a:t>
            </a:fld>
            <a:endParaRPr lang="en-US"/>
          </a:p>
        </p:txBody>
      </p:sp>
    </p:spTree>
    <p:extLst>
      <p:ext uri="{BB962C8B-B14F-4D97-AF65-F5344CB8AC3E}">
        <p14:creationId xmlns:p14="http://schemas.microsoft.com/office/powerpoint/2010/main" val="46153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3B8E-06D4-9643-A4BD-90E2F6A44E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6C0BEF-19F7-DF4E-8D22-57FF9ED7F03B}"/>
              </a:ext>
            </a:extLst>
          </p:cNvPr>
          <p:cNvSpPr>
            <a:spLocks noGrp="1"/>
          </p:cNvSpPr>
          <p:nvPr>
            <p:ph type="dt" sz="half" idx="10"/>
          </p:nvPr>
        </p:nvSpPr>
        <p:spPr/>
        <p:txBody>
          <a:bodyPr/>
          <a:lstStyle/>
          <a:p>
            <a:fld id="{F4761C3A-1E3F-6A4A-BB21-73944FFAF5FB}" type="datetimeFigureOut">
              <a:rPr lang="en-US" smtClean="0"/>
              <a:t>8/15/19</a:t>
            </a:fld>
            <a:endParaRPr lang="en-US"/>
          </a:p>
        </p:txBody>
      </p:sp>
      <p:sp>
        <p:nvSpPr>
          <p:cNvPr id="4" name="Footer Placeholder 3">
            <a:extLst>
              <a:ext uri="{FF2B5EF4-FFF2-40B4-BE49-F238E27FC236}">
                <a16:creationId xmlns:a16="http://schemas.microsoft.com/office/drawing/2014/main" id="{4220BFA2-0577-1847-B737-2E8EA92548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F5A3C1-7D94-A244-9EF3-92FC5C5B4421}"/>
              </a:ext>
            </a:extLst>
          </p:cNvPr>
          <p:cNvSpPr>
            <a:spLocks noGrp="1"/>
          </p:cNvSpPr>
          <p:nvPr>
            <p:ph type="sldNum" sz="quarter" idx="12"/>
          </p:nvPr>
        </p:nvSpPr>
        <p:spPr/>
        <p:txBody>
          <a:bodyPr/>
          <a:lstStyle/>
          <a:p>
            <a:fld id="{CFABD7A1-09A7-6242-9369-FD83356A8A5A}" type="slidenum">
              <a:rPr lang="en-US" smtClean="0"/>
              <a:t>‹#›</a:t>
            </a:fld>
            <a:endParaRPr lang="en-US"/>
          </a:p>
        </p:txBody>
      </p:sp>
    </p:spTree>
    <p:extLst>
      <p:ext uri="{BB962C8B-B14F-4D97-AF65-F5344CB8AC3E}">
        <p14:creationId xmlns:p14="http://schemas.microsoft.com/office/powerpoint/2010/main" val="242616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5F8ECC-9145-A64F-B9B5-5F0EEE59DCBA}"/>
              </a:ext>
            </a:extLst>
          </p:cNvPr>
          <p:cNvSpPr>
            <a:spLocks noGrp="1"/>
          </p:cNvSpPr>
          <p:nvPr>
            <p:ph type="dt" sz="half" idx="10"/>
          </p:nvPr>
        </p:nvSpPr>
        <p:spPr/>
        <p:txBody>
          <a:bodyPr/>
          <a:lstStyle/>
          <a:p>
            <a:fld id="{F4761C3A-1E3F-6A4A-BB21-73944FFAF5FB}" type="datetimeFigureOut">
              <a:rPr lang="en-US" smtClean="0"/>
              <a:t>8/15/19</a:t>
            </a:fld>
            <a:endParaRPr lang="en-US"/>
          </a:p>
        </p:txBody>
      </p:sp>
      <p:sp>
        <p:nvSpPr>
          <p:cNvPr id="3" name="Footer Placeholder 2">
            <a:extLst>
              <a:ext uri="{FF2B5EF4-FFF2-40B4-BE49-F238E27FC236}">
                <a16:creationId xmlns:a16="http://schemas.microsoft.com/office/drawing/2014/main" id="{D6D5DF2A-9EF8-7B4E-8C25-4E0C2E093E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5C1E79-CB42-2246-834E-8F6CA7C92384}"/>
              </a:ext>
            </a:extLst>
          </p:cNvPr>
          <p:cNvSpPr>
            <a:spLocks noGrp="1"/>
          </p:cNvSpPr>
          <p:nvPr>
            <p:ph type="sldNum" sz="quarter" idx="12"/>
          </p:nvPr>
        </p:nvSpPr>
        <p:spPr/>
        <p:txBody>
          <a:bodyPr/>
          <a:lstStyle/>
          <a:p>
            <a:fld id="{CFABD7A1-09A7-6242-9369-FD83356A8A5A}" type="slidenum">
              <a:rPr lang="en-US" smtClean="0"/>
              <a:t>‹#›</a:t>
            </a:fld>
            <a:endParaRPr lang="en-US"/>
          </a:p>
        </p:txBody>
      </p:sp>
    </p:spTree>
    <p:extLst>
      <p:ext uri="{BB962C8B-B14F-4D97-AF65-F5344CB8AC3E}">
        <p14:creationId xmlns:p14="http://schemas.microsoft.com/office/powerpoint/2010/main" val="219396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96A5-2784-4642-84E7-920D64940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4AD06B-8360-C548-B8C4-84409DA6B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E49C3-3F69-8C40-8D03-EF4525F43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C244D-D8F0-2740-8C28-4C9AAD97D0C9}"/>
              </a:ext>
            </a:extLst>
          </p:cNvPr>
          <p:cNvSpPr>
            <a:spLocks noGrp="1"/>
          </p:cNvSpPr>
          <p:nvPr>
            <p:ph type="dt" sz="half" idx="10"/>
          </p:nvPr>
        </p:nvSpPr>
        <p:spPr/>
        <p:txBody>
          <a:bodyPr/>
          <a:lstStyle/>
          <a:p>
            <a:fld id="{F4761C3A-1E3F-6A4A-BB21-73944FFAF5FB}" type="datetimeFigureOut">
              <a:rPr lang="en-US" smtClean="0"/>
              <a:t>8/15/19</a:t>
            </a:fld>
            <a:endParaRPr lang="en-US"/>
          </a:p>
        </p:txBody>
      </p:sp>
      <p:sp>
        <p:nvSpPr>
          <p:cNvPr id="6" name="Footer Placeholder 5">
            <a:extLst>
              <a:ext uri="{FF2B5EF4-FFF2-40B4-BE49-F238E27FC236}">
                <a16:creationId xmlns:a16="http://schemas.microsoft.com/office/drawing/2014/main" id="{E258D967-0778-DB4E-A9EE-BACBA8CED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60A03-424C-1549-BA17-4BECF0DA4397}"/>
              </a:ext>
            </a:extLst>
          </p:cNvPr>
          <p:cNvSpPr>
            <a:spLocks noGrp="1"/>
          </p:cNvSpPr>
          <p:nvPr>
            <p:ph type="sldNum" sz="quarter" idx="12"/>
          </p:nvPr>
        </p:nvSpPr>
        <p:spPr/>
        <p:txBody>
          <a:bodyPr/>
          <a:lstStyle/>
          <a:p>
            <a:fld id="{CFABD7A1-09A7-6242-9369-FD83356A8A5A}" type="slidenum">
              <a:rPr lang="en-US" smtClean="0"/>
              <a:t>‹#›</a:t>
            </a:fld>
            <a:endParaRPr lang="en-US"/>
          </a:p>
        </p:txBody>
      </p:sp>
    </p:spTree>
    <p:extLst>
      <p:ext uri="{BB962C8B-B14F-4D97-AF65-F5344CB8AC3E}">
        <p14:creationId xmlns:p14="http://schemas.microsoft.com/office/powerpoint/2010/main" val="144643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2D77-6297-8B45-94D4-2E0B1914B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80257-D792-B140-BD23-D7A42DFA03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70A540-1E59-B24A-8A9C-943C8A61B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295FB-C28F-9547-A64A-3BF963FE10DE}"/>
              </a:ext>
            </a:extLst>
          </p:cNvPr>
          <p:cNvSpPr>
            <a:spLocks noGrp="1"/>
          </p:cNvSpPr>
          <p:nvPr>
            <p:ph type="dt" sz="half" idx="10"/>
          </p:nvPr>
        </p:nvSpPr>
        <p:spPr/>
        <p:txBody>
          <a:bodyPr/>
          <a:lstStyle/>
          <a:p>
            <a:fld id="{F4761C3A-1E3F-6A4A-BB21-73944FFAF5FB}" type="datetimeFigureOut">
              <a:rPr lang="en-US" smtClean="0"/>
              <a:t>8/15/19</a:t>
            </a:fld>
            <a:endParaRPr lang="en-US"/>
          </a:p>
        </p:txBody>
      </p:sp>
      <p:sp>
        <p:nvSpPr>
          <p:cNvPr id="6" name="Footer Placeholder 5">
            <a:extLst>
              <a:ext uri="{FF2B5EF4-FFF2-40B4-BE49-F238E27FC236}">
                <a16:creationId xmlns:a16="http://schemas.microsoft.com/office/drawing/2014/main" id="{292B3784-8AC1-BC42-B919-90CA7A250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17EFD-CA52-8242-B168-B2A67562B78E}"/>
              </a:ext>
            </a:extLst>
          </p:cNvPr>
          <p:cNvSpPr>
            <a:spLocks noGrp="1"/>
          </p:cNvSpPr>
          <p:nvPr>
            <p:ph type="sldNum" sz="quarter" idx="12"/>
          </p:nvPr>
        </p:nvSpPr>
        <p:spPr/>
        <p:txBody>
          <a:bodyPr/>
          <a:lstStyle/>
          <a:p>
            <a:fld id="{CFABD7A1-09A7-6242-9369-FD83356A8A5A}" type="slidenum">
              <a:rPr lang="en-US" smtClean="0"/>
              <a:t>‹#›</a:t>
            </a:fld>
            <a:endParaRPr lang="en-US"/>
          </a:p>
        </p:txBody>
      </p:sp>
    </p:spTree>
    <p:extLst>
      <p:ext uri="{BB962C8B-B14F-4D97-AF65-F5344CB8AC3E}">
        <p14:creationId xmlns:p14="http://schemas.microsoft.com/office/powerpoint/2010/main" val="36156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70">
          <a:fgClr>
            <a:schemeClr val="bg1"/>
          </a:fgClr>
          <a:bgClr>
            <a:schemeClr val="accent1">
              <a:lumMod val="20000"/>
              <a:lumOff val="80000"/>
            </a:schemeClr>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10741-2141-C941-9792-95CEDC3180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B04627-4280-214E-BCF6-92890EF6D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9AFB4-FACF-E445-95D3-EE963318E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61C3A-1E3F-6A4A-BB21-73944FFAF5FB}" type="datetimeFigureOut">
              <a:rPr lang="en-US" smtClean="0"/>
              <a:t>8/15/19</a:t>
            </a:fld>
            <a:endParaRPr lang="en-US"/>
          </a:p>
        </p:txBody>
      </p:sp>
      <p:sp>
        <p:nvSpPr>
          <p:cNvPr id="5" name="Footer Placeholder 4">
            <a:extLst>
              <a:ext uri="{FF2B5EF4-FFF2-40B4-BE49-F238E27FC236}">
                <a16:creationId xmlns:a16="http://schemas.microsoft.com/office/drawing/2014/main" id="{27CE43A1-C072-5245-B0DC-ADCF5F6C6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E861BF-2D2B-9541-B206-E5FF6646B1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BD7A1-09A7-6242-9369-FD83356A8A5A}" type="slidenum">
              <a:rPr lang="en-US" smtClean="0"/>
              <a:t>‹#›</a:t>
            </a:fld>
            <a:endParaRPr lang="en-US"/>
          </a:p>
        </p:txBody>
      </p:sp>
    </p:spTree>
    <p:extLst>
      <p:ext uri="{BB962C8B-B14F-4D97-AF65-F5344CB8AC3E}">
        <p14:creationId xmlns:p14="http://schemas.microsoft.com/office/powerpoint/2010/main" val="3049352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17AD-56A0-C342-A46B-5063161DCF30}"/>
              </a:ext>
            </a:extLst>
          </p:cNvPr>
          <p:cNvSpPr>
            <a:spLocks noGrp="1"/>
          </p:cNvSpPr>
          <p:nvPr>
            <p:ph type="ctrTitle"/>
          </p:nvPr>
        </p:nvSpPr>
        <p:spPr>
          <a:xfrm>
            <a:off x="1524000" y="1122363"/>
            <a:ext cx="9144000" cy="2387600"/>
          </a:xfrm>
        </p:spPr>
        <p:txBody>
          <a:bodyPr>
            <a:normAutofit fontScale="90000"/>
          </a:bodyPr>
          <a:lstStyle/>
          <a:p>
            <a:r>
              <a:rPr lang="en-US" dirty="0"/>
              <a:t>Interaction Between the Urban Heat Island and Global Warming</a:t>
            </a:r>
          </a:p>
        </p:txBody>
      </p:sp>
      <p:sp>
        <p:nvSpPr>
          <p:cNvPr id="3" name="Subtitle 2">
            <a:extLst>
              <a:ext uri="{FF2B5EF4-FFF2-40B4-BE49-F238E27FC236}">
                <a16:creationId xmlns:a16="http://schemas.microsoft.com/office/drawing/2014/main" id="{9973F47E-2160-C743-B3D0-DE48180E5C07}"/>
              </a:ext>
            </a:extLst>
          </p:cNvPr>
          <p:cNvSpPr>
            <a:spLocks noGrp="1"/>
          </p:cNvSpPr>
          <p:nvPr>
            <p:ph type="subTitle" idx="1"/>
          </p:nvPr>
        </p:nvSpPr>
        <p:spPr/>
        <p:txBody>
          <a:bodyPr/>
          <a:lstStyle/>
          <a:p>
            <a:r>
              <a:rPr lang="en-US" dirty="0"/>
              <a:t>Fiker Zewdie</a:t>
            </a:r>
          </a:p>
          <a:p>
            <a:endParaRPr lang="en-US" dirty="0"/>
          </a:p>
          <a:p>
            <a:r>
              <a:rPr lang="en-US" dirty="0"/>
              <a:t>Supervising Mentor: Dr. Benjamin Cook</a:t>
            </a:r>
          </a:p>
        </p:txBody>
      </p:sp>
    </p:spTree>
    <p:extLst>
      <p:ext uri="{BB962C8B-B14F-4D97-AF65-F5344CB8AC3E}">
        <p14:creationId xmlns:p14="http://schemas.microsoft.com/office/powerpoint/2010/main" val="3956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ACD0-79C6-8440-8154-8C5B6182ECCA}"/>
              </a:ext>
            </a:extLst>
          </p:cNvPr>
          <p:cNvSpPr>
            <a:spLocks noGrp="1"/>
          </p:cNvSpPr>
          <p:nvPr>
            <p:ph type="title"/>
          </p:nvPr>
        </p:nvSpPr>
        <p:spPr/>
        <p:txBody>
          <a:bodyPr/>
          <a:lstStyle/>
          <a:p>
            <a:r>
              <a:rPr lang="en-US" dirty="0"/>
              <a:t>Fig 9A 					Fig 9B</a:t>
            </a:r>
          </a:p>
        </p:txBody>
      </p:sp>
      <p:pic>
        <p:nvPicPr>
          <p:cNvPr id="5" name="Content Placeholder 4" descr="A close up of a person&#10;&#10;Description automatically generated">
            <a:extLst>
              <a:ext uri="{FF2B5EF4-FFF2-40B4-BE49-F238E27FC236}">
                <a16:creationId xmlns:a16="http://schemas.microsoft.com/office/drawing/2014/main" id="{5E8E7571-7B9C-E149-8D0B-068419BDDF77}"/>
              </a:ext>
            </a:extLst>
          </p:cNvPr>
          <p:cNvPicPr>
            <a:picLocks noGrp="1" noChangeAspect="1"/>
          </p:cNvPicPr>
          <p:nvPr>
            <p:ph idx="1"/>
          </p:nvPr>
        </p:nvPicPr>
        <p:blipFill rotWithShape="1">
          <a:blip r:embed="rId2"/>
          <a:srcRect l="1384" t="5548" r="5544" b="3582"/>
          <a:stretch/>
        </p:blipFill>
        <p:spPr>
          <a:xfrm>
            <a:off x="949124" y="1806153"/>
            <a:ext cx="4384876" cy="2854100"/>
          </a:xfrm>
        </p:spPr>
      </p:pic>
      <p:pic>
        <p:nvPicPr>
          <p:cNvPr id="7" name="Picture 6" descr="A close up of a person&#10;&#10;Description automatically generated">
            <a:extLst>
              <a:ext uri="{FF2B5EF4-FFF2-40B4-BE49-F238E27FC236}">
                <a16:creationId xmlns:a16="http://schemas.microsoft.com/office/drawing/2014/main" id="{9B3C7E77-C5E9-B543-81E8-DC958603158E}"/>
              </a:ext>
            </a:extLst>
          </p:cNvPr>
          <p:cNvPicPr>
            <a:picLocks noChangeAspect="1"/>
          </p:cNvPicPr>
          <p:nvPr/>
        </p:nvPicPr>
        <p:blipFill rotWithShape="1">
          <a:blip r:embed="rId3"/>
          <a:srcRect l="2803" t="5548" r="4828" b="3582"/>
          <a:stretch/>
        </p:blipFill>
        <p:spPr>
          <a:xfrm>
            <a:off x="6273800" y="1806151"/>
            <a:ext cx="4351759" cy="2854101"/>
          </a:xfrm>
          <a:prstGeom prst="rect">
            <a:avLst/>
          </a:prstGeom>
        </p:spPr>
      </p:pic>
      <p:sp>
        <p:nvSpPr>
          <p:cNvPr id="9" name="TextBox 8">
            <a:extLst>
              <a:ext uri="{FF2B5EF4-FFF2-40B4-BE49-F238E27FC236}">
                <a16:creationId xmlns:a16="http://schemas.microsoft.com/office/drawing/2014/main" id="{BEF19B91-4957-C04C-8B28-A8C68BF47942}"/>
              </a:ext>
            </a:extLst>
          </p:cNvPr>
          <p:cNvSpPr txBox="1"/>
          <p:nvPr/>
        </p:nvSpPr>
        <p:spPr>
          <a:xfrm>
            <a:off x="949124" y="4888234"/>
            <a:ext cx="9676435" cy="923330"/>
          </a:xfrm>
          <a:prstGeom prst="rect">
            <a:avLst/>
          </a:prstGeom>
          <a:noFill/>
        </p:spPr>
        <p:txBody>
          <a:bodyPr wrap="square" rtlCol="0">
            <a:spAutoFit/>
          </a:bodyPr>
          <a:lstStyle/>
          <a:p>
            <a:r>
              <a:rPr lang="en-US" dirty="0"/>
              <a:t>The trend for the first day of the year above the 95</a:t>
            </a:r>
            <a:r>
              <a:rPr lang="en-US" baseline="30000" dirty="0"/>
              <a:t>th</a:t>
            </a:r>
            <a:r>
              <a:rPr lang="en-US" dirty="0"/>
              <a:t> percentile resulted in no result for some years. The 95</a:t>
            </a:r>
            <a:r>
              <a:rPr lang="en-US" baseline="30000" dirty="0"/>
              <a:t>th</a:t>
            </a:r>
            <a:r>
              <a:rPr lang="en-US" dirty="0"/>
              <a:t> percentile is too high of a threshold to anticipate that one day in the year will fall at or above this threshold. Since this was an extreme threshold, there is very little of a visible trend in this graph.</a:t>
            </a:r>
          </a:p>
        </p:txBody>
      </p:sp>
      <p:sp>
        <p:nvSpPr>
          <p:cNvPr id="10" name="TextBox 9">
            <a:extLst>
              <a:ext uri="{FF2B5EF4-FFF2-40B4-BE49-F238E27FC236}">
                <a16:creationId xmlns:a16="http://schemas.microsoft.com/office/drawing/2014/main" id="{0D8C912F-9B7B-2546-B011-16267744629A}"/>
              </a:ext>
            </a:extLst>
          </p:cNvPr>
          <p:cNvSpPr txBox="1"/>
          <p:nvPr/>
        </p:nvSpPr>
        <p:spPr>
          <a:xfrm>
            <a:off x="2023522" y="6039546"/>
            <a:ext cx="7527638" cy="369332"/>
          </a:xfrm>
          <a:prstGeom prst="rect">
            <a:avLst/>
          </a:prstGeom>
          <a:noFill/>
        </p:spPr>
        <p:txBody>
          <a:bodyPr wrap="none" rtlCol="0">
            <a:spAutoFit/>
          </a:bodyPr>
          <a:lstStyle/>
          <a:p>
            <a:r>
              <a:rPr lang="en-US" dirty="0"/>
              <a:t>*These graphs will likely not be included because there was little trend found*</a:t>
            </a:r>
          </a:p>
        </p:txBody>
      </p:sp>
    </p:spTree>
    <p:extLst>
      <p:ext uri="{BB962C8B-B14F-4D97-AF65-F5344CB8AC3E}">
        <p14:creationId xmlns:p14="http://schemas.microsoft.com/office/powerpoint/2010/main" val="45576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EA2D-9EBA-634C-8AA8-A565649FCF5D}"/>
              </a:ext>
            </a:extLst>
          </p:cNvPr>
          <p:cNvSpPr>
            <a:spLocks noGrp="1"/>
          </p:cNvSpPr>
          <p:nvPr>
            <p:ph type="title"/>
          </p:nvPr>
        </p:nvSpPr>
        <p:spPr>
          <a:xfrm>
            <a:off x="838200" y="365125"/>
            <a:ext cx="2407920" cy="1325563"/>
          </a:xfrm>
        </p:spPr>
        <p:txBody>
          <a:bodyPr/>
          <a:lstStyle/>
          <a:p>
            <a:r>
              <a:rPr lang="en-US" dirty="0"/>
              <a:t>Fig 1A</a:t>
            </a:r>
          </a:p>
        </p:txBody>
      </p:sp>
      <p:pic>
        <p:nvPicPr>
          <p:cNvPr id="5" name="Content Placeholder 4" descr="A close up of a map&#10;&#10;Description automatically generated">
            <a:extLst>
              <a:ext uri="{FF2B5EF4-FFF2-40B4-BE49-F238E27FC236}">
                <a16:creationId xmlns:a16="http://schemas.microsoft.com/office/drawing/2014/main" id="{CA29FC4A-1D85-2141-B704-B497C70BCC1E}"/>
              </a:ext>
            </a:extLst>
          </p:cNvPr>
          <p:cNvPicPr>
            <a:picLocks noGrp="1" noChangeAspect="1"/>
          </p:cNvPicPr>
          <p:nvPr>
            <p:ph idx="1"/>
          </p:nvPr>
        </p:nvPicPr>
        <p:blipFill>
          <a:blip r:embed="rId2"/>
          <a:stretch>
            <a:fillRect/>
          </a:stretch>
        </p:blipFill>
        <p:spPr>
          <a:xfrm>
            <a:off x="226457" y="1443103"/>
            <a:ext cx="5574904" cy="3716603"/>
          </a:xfrm>
        </p:spPr>
      </p:pic>
      <p:pic>
        <p:nvPicPr>
          <p:cNvPr id="6" name="Content Placeholder 4" descr="A screenshot of a cell phone&#10;&#10;Description automatically generated">
            <a:extLst>
              <a:ext uri="{FF2B5EF4-FFF2-40B4-BE49-F238E27FC236}">
                <a16:creationId xmlns:a16="http://schemas.microsoft.com/office/drawing/2014/main" id="{1B6BC030-8B51-E847-822C-10A477599DCF}"/>
              </a:ext>
            </a:extLst>
          </p:cNvPr>
          <p:cNvPicPr>
            <a:picLocks noChangeAspect="1"/>
          </p:cNvPicPr>
          <p:nvPr/>
        </p:nvPicPr>
        <p:blipFill>
          <a:blip r:embed="rId3"/>
          <a:stretch>
            <a:fillRect/>
          </a:stretch>
        </p:blipFill>
        <p:spPr>
          <a:xfrm>
            <a:off x="5599969" y="1443103"/>
            <a:ext cx="6194337" cy="3716603"/>
          </a:xfrm>
          <a:prstGeom prst="rect">
            <a:avLst/>
          </a:prstGeom>
        </p:spPr>
      </p:pic>
      <p:sp>
        <p:nvSpPr>
          <p:cNvPr id="8" name="Title 1">
            <a:extLst>
              <a:ext uri="{FF2B5EF4-FFF2-40B4-BE49-F238E27FC236}">
                <a16:creationId xmlns:a16="http://schemas.microsoft.com/office/drawing/2014/main" id="{1C99A211-200D-B349-9B9A-9A1E241BCF1B}"/>
              </a:ext>
            </a:extLst>
          </p:cNvPr>
          <p:cNvSpPr txBox="1">
            <a:spLocks/>
          </p:cNvSpPr>
          <p:nvPr/>
        </p:nvSpPr>
        <p:spPr>
          <a:xfrm>
            <a:off x="6413104" y="344844"/>
            <a:ext cx="2270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Fig 1B</a:t>
            </a:r>
          </a:p>
        </p:txBody>
      </p:sp>
      <p:sp>
        <p:nvSpPr>
          <p:cNvPr id="9" name="TextBox 8">
            <a:extLst>
              <a:ext uri="{FF2B5EF4-FFF2-40B4-BE49-F238E27FC236}">
                <a16:creationId xmlns:a16="http://schemas.microsoft.com/office/drawing/2014/main" id="{74238EE2-B004-0947-8AC1-420B0FD66392}"/>
              </a:ext>
            </a:extLst>
          </p:cNvPr>
          <p:cNvSpPr txBox="1"/>
          <p:nvPr/>
        </p:nvSpPr>
        <p:spPr>
          <a:xfrm>
            <a:off x="571119" y="5159706"/>
            <a:ext cx="5350002" cy="1323439"/>
          </a:xfrm>
          <a:prstGeom prst="rect">
            <a:avLst/>
          </a:prstGeom>
          <a:noFill/>
        </p:spPr>
        <p:txBody>
          <a:bodyPr wrap="square" rtlCol="0">
            <a:spAutoFit/>
          </a:bodyPr>
          <a:lstStyle/>
          <a:p>
            <a:r>
              <a:rPr lang="en-US" sz="1600" dirty="0"/>
              <a:t>Over the course of one year, this graph gives an overview of what a typical year looks like in Times Square and Ardsley. Given that the two locations are in the northeast, they experience coldest temperatures in the winter and the warmest temperatures in the summer.</a:t>
            </a:r>
          </a:p>
        </p:txBody>
      </p:sp>
      <p:sp>
        <p:nvSpPr>
          <p:cNvPr id="10" name="TextBox 9">
            <a:extLst>
              <a:ext uri="{FF2B5EF4-FFF2-40B4-BE49-F238E27FC236}">
                <a16:creationId xmlns:a16="http://schemas.microsoft.com/office/drawing/2014/main" id="{091D08C5-5C44-C641-A24F-C3F8480D927E}"/>
              </a:ext>
            </a:extLst>
          </p:cNvPr>
          <p:cNvSpPr txBox="1"/>
          <p:nvPr/>
        </p:nvSpPr>
        <p:spPr>
          <a:xfrm>
            <a:off x="5931944" y="5036596"/>
            <a:ext cx="5612018" cy="1569660"/>
          </a:xfrm>
          <a:prstGeom prst="rect">
            <a:avLst/>
          </a:prstGeom>
          <a:noFill/>
        </p:spPr>
        <p:txBody>
          <a:bodyPr wrap="square" rtlCol="0">
            <a:spAutoFit/>
          </a:bodyPr>
          <a:lstStyle/>
          <a:p>
            <a:r>
              <a:rPr lang="en-US" sz="1600" dirty="0"/>
              <a:t>For a given year, Times Square temperatures fall above temperatures in Ardsley for most of the year. For a given year, this graph shows the difference between Ardsley and Times Square temperatures. When Times Square temperatures fall above temperatures in Ardsley for most of the year, it indicates that Times Square is warmer for a majority of the year.</a:t>
            </a:r>
          </a:p>
        </p:txBody>
      </p:sp>
    </p:spTree>
    <p:extLst>
      <p:ext uri="{BB962C8B-B14F-4D97-AF65-F5344CB8AC3E}">
        <p14:creationId xmlns:p14="http://schemas.microsoft.com/office/powerpoint/2010/main" val="59091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device&#10;&#10;Description automatically generated">
            <a:extLst>
              <a:ext uri="{FF2B5EF4-FFF2-40B4-BE49-F238E27FC236}">
                <a16:creationId xmlns:a16="http://schemas.microsoft.com/office/drawing/2014/main" id="{4EF30163-AE09-A84D-B98C-B38948FAAF5B}"/>
              </a:ext>
            </a:extLst>
          </p:cNvPr>
          <p:cNvPicPr>
            <a:picLocks noGrp="1" noChangeAspect="1"/>
          </p:cNvPicPr>
          <p:nvPr>
            <p:ph idx="1"/>
          </p:nvPr>
        </p:nvPicPr>
        <p:blipFill>
          <a:blip r:embed="rId2"/>
          <a:stretch>
            <a:fillRect/>
          </a:stretch>
        </p:blipFill>
        <p:spPr>
          <a:xfrm>
            <a:off x="0" y="544574"/>
            <a:ext cx="5046921" cy="3028152"/>
          </a:xfrm>
        </p:spPr>
      </p:pic>
      <p:pic>
        <p:nvPicPr>
          <p:cNvPr id="6" name="Content Placeholder 4" descr="A screenshot of a cell phone&#10;&#10;Description automatically generated">
            <a:extLst>
              <a:ext uri="{FF2B5EF4-FFF2-40B4-BE49-F238E27FC236}">
                <a16:creationId xmlns:a16="http://schemas.microsoft.com/office/drawing/2014/main" id="{8B264D36-383C-A743-AA31-DEC3D4B1285D}"/>
              </a:ext>
            </a:extLst>
          </p:cNvPr>
          <p:cNvPicPr>
            <a:picLocks noChangeAspect="1"/>
          </p:cNvPicPr>
          <p:nvPr/>
        </p:nvPicPr>
        <p:blipFill>
          <a:blip r:embed="rId3"/>
          <a:stretch>
            <a:fillRect/>
          </a:stretch>
        </p:blipFill>
        <p:spPr>
          <a:xfrm>
            <a:off x="4894510" y="544574"/>
            <a:ext cx="5046921" cy="3028152"/>
          </a:xfrm>
          <a:prstGeom prst="rect">
            <a:avLst/>
          </a:prstGeom>
        </p:spPr>
      </p:pic>
      <p:pic>
        <p:nvPicPr>
          <p:cNvPr id="8" name="Content Placeholder 4" descr="A close up of a device&#10;&#10;Description automatically generated">
            <a:extLst>
              <a:ext uri="{FF2B5EF4-FFF2-40B4-BE49-F238E27FC236}">
                <a16:creationId xmlns:a16="http://schemas.microsoft.com/office/drawing/2014/main" id="{B5593352-8A54-0946-9CC1-9360BA347EA7}"/>
              </a:ext>
            </a:extLst>
          </p:cNvPr>
          <p:cNvPicPr>
            <a:picLocks noChangeAspect="1"/>
          </p:cNvPicPr>
          <p:nvPr/>
        </p:nvPicPr>
        <p:blipFill rotWithShape="1">
          <a:blip r:embed="rId4"/>
          <a:srcRect l="3841" t="5418" r="5377"/>
          <a:stretch/>
        </p:blipFill>
        <p:spPr>
          <a:xfrm>
            <a:off x="5897867" y="3572726"/>
            <a:ext cx="6400459" cy="3125784"/>
          </a:xfrm>
          <a:prstGeom prst="rect">
            <a:avLst/>
          </a:prstGeom>
        </p:spPr>
      </p:pic>
      <p:sp>
        <p:nvSpPr>
          <p:cNvPr id="9" name="Title 1">
            <a:extLst>
              <a:ext uri="{FF2B5EF4-FFF2-40B4-BE49-F238E27FC236}">
                <a16:creationId xmlns:a16="http://schemas.microsoft.com/office/drawing/2014/main" id="{4E1A4438-6F55-8C40-AE8D-AA04275DF13D}"/>
              </a:ext>
            </a:extLst>
          </p:cNvPr>
          <p:cNvSpPr>
            <a:spLocks noGrp="1"/>
          </p:cNvSpPr>
          <p:nvPr>
            <p:ph type="title"/>
          </p:nvPr>
        </p:nvSpPr>
        <p:spPr>
          <a:xfrm>
            <a:off x="252700" y="-100768"/>
            <a:ext cx="2270760" cy="1325563"/>
          </a:xfrm>
        </p:spPr>
        <p:txBody>
          <a:bodyPr/>
          <a:lstStyle/>
          <a:p>
            <a:r>
              <a:rPr lang="en-US" dirty="0"/>
              <a:t>Fig 2A</a:t>
            </a:r>
          </a:p>
        </p:txBody>
      </p:sp>
      <p:sp>
        <p:nvSpPr>
          <p:cNvPr id="10" name="Title 1">
            <a:extLst>
              <a:ext uri="{FF2B5EF4-FFF2-40B4-BE49-F238E27FC236}">
                <a16:creationId xmlns:a16="http://schemas.microsoft.com/office/drawing/2014/main" id="{47DFA506-C68D-5348-BBE1-1E60EBE06001}"/>
              </a:ext>
            </a:extLst>
          </p:cNvPr>
          <p:cNvSpPr txBox="1">
            <a:spLocks/>
          </p:cNvSpPr>
          <p:nvPr/>
        </p:nvSpPr>
        <p:spPr>
          <a:xfrm>
            <a:off x="9862195" y="2552504"/>
            <a:ext cx="2329805" cy="1372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Fig 2C</a:t>
            </a:r>
          </a:p>
        </p:txBody>
      </p:sp>
      <p:sp>
        <p:nvSpPr>
          <p:cNvPr id="11" name="Title 1">
            <a:extLst>
              <a:ext uri="{FF2B5EF4-FFF2-40B4-BE49-F238E27FC236}">
                <a16:creationId xmlns:a16="http://schemas.microsoft.com/office/drawing/2014/main" id="{AEF42330-23C8-7E48-B1E5-2067A0767D0E}"/>
              </a:ext>
            </a:extLst>
          </p:cNvPr>
          <p:cNvSpPr txBox="1">
            <a:spLocks/>
          </p:cNvSpPr>
          <p:nvPr/>
        </p:nvSpPr>
        <p:spPr>
          <a:xfrm>
            <a:off x="5265645" y="0"/>
            <a:ext cx="2270760" cy="967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Fig 2B</a:t>
            </a:r>
          </a:p>
        </p:txBody>
      </p:sp>
      <p:sp>
        <p:nvSpPr>
          <p:cNvPr id="12" name="TextBox 11">
            <a:extLst>
              <a:ext uri="{FF2B5EF4-FFF2-40B4-BE49-F238E27FC236}">
                <a16:creationId xmlns:a16="http://schemas.microsoft.com/office/drawing/2014/main" id="{A3414F59-A0CF-A649-826C-0465EB28BFEB}"/>
              </a:ext>
            </a:extLst>
          </p:cNvPr>
          <p:cNvSpPr txBox="1"/>
          <p:nvPr/>
        </p:nvSpPr>
        <p:spPr>
          <a:xfrm>
            <a:off x="9420447" y="159490"/>
            <a:ext cx="2518853" cy="2862322"/>
          </a:xfrm>
          <a:prstGeom prst="rect">
            <a:avLst/>
          </a:prstGeom>
          <a:noFill/>
        </p:spPr>
        <p:txBody>
          <a:bodyPr wrap="square" rtlCol="0">
            <a:spAutoFit/>
          </a:bodyPr>
          <a:lstStyle/>
          <a:p>
            <a:r>
              <a:rPr lang="en-US" dirty="0"/>
              <a:t>Times Square temperatures shifted very slightly in the median, but this seemingly small shift created a large shift in the tails, making the extremes on the warmer end of temperatures more common.</a:t>
            </a:r>
          </a:p>
        </p:txBody>
      </p:sp>
      <p:sp>
        <p:nvSpPr>
          <p:cNvPr id="13" name="TextBox 12">
            <a:extLst>
              <a:ext uri="{FF2B5EF4-FFF2-40B4-BE49-F238E27FC236}">
                <a16:creationId xmlns:a16="http://schemas.microsoft.com/office/drawing/2014/main" id="{B1BE336D-FF9F-CC4B-BD51-B2DAC972909F}"/>
              </a:ext>
            </a:extLst>
          </p:cNvPr>
          <p:cNvSpPr txBox="1"/>
          <p:nvPr/>
        </p:nvSpPr>
        <p:spPr>
          <a:xfrm>
            <a:off x="101489" y="3429000"/>
            <a:ext cx="6475954" cy="1200329"/>
          </a:xfrm>
          <a:prstGeom prst="rect">
            <a:avLst/>
          </a:prstGeom>
          <a:noFill/>
        </p:spPr>
        <p:txBody>
          <a:bodyPr wrap="square" rtlCol="0">
            <a:spAutoFit/>
          </a:bodyPr>
          <a:lstStyle/>
          <a:p>
            <a:r>
              <a:rPr lang="en-US" dirty="0"/>
              <a:t>In Ardsley, the slight shift in the mean temperatures caused a large shift in the extremes. Over the latter time period the number of temperatures that fall above the 90</a:t>
            </a:r>
            <a:r>
              <a:rPr lang="en-US" baseline="30000" dirty="0"/>
              <a:t>th</a:t>
            </a:r>
            <a:r>
              <a:rPr lang="en-US" dirty="0"/>
              <a:t> percentile threshold increased. </a:t>
            </a:r>
          </a:p>
        </p:txBody>
      </p:sp>
      <p:sp>
        <p:nvSpPr>
          <p:cNvPr id="16" name="TextBox 15">
            <a:extLst>
              <a:ext uri="{FF2B5EF4-FFF2-40B4-BE49-F238E27FC236}">
                <a16:creationId xmlns:a16="http://schemas.microsoft.com/office/drawing/2014/main" id="{05E31A7F-948D-6945-BA8B-304BE20D4EAA}"/>
              </a:ext>
            </a:extLst>
          </p:cNvPr>
          <p:cNvSpPr txBox="1"/>
          <p:nvPr/>
        </p:nvSpPr>
        <p:spPr>
          <a:xfrm>
            <a:off x="101489" y="5098795"/>
            <a:ext cx="5796378" cy="923330"/>
          </a:xfrm>
          <a:prstGeom prst="rect">
            <a:avLst/>
          </a:prstGeom>
          <a:noFill/>
        </p:spPr>
        <p:txBody>
          <a:bodyPr wrap="square" rtlCol="0">
            <a:spAutoFit/>
          </a:bodyPr>
          <a:lstStyle/>
          <a:p>
            <a:r>
              <a:rPr lang="en-US" dirty="0"/>
              <a:t>In Times Square, the summer median temperature shifted slightly causing a larger number of days to fall above the 90</a:t>
            </a:r>
            <a:r>
              <a:rPr lang="en-US" baseline="30000" dirty="0"/>
              <a:t>th</a:t>
            </a:r>
            <a:r>
              <a:rPr lang="en-US" dirty="0"/>
              <a:t> and 95</a:t>
            </a:r>
            <a:r>
              <a:rPr lang="en-US" baseline="30000" dirty="0"/>
              <a:t>th</a:t>
            </a:r>
            <a:r>
              <a:rPr lang="en-US" dirty="0"/>
              <a:t> percentiles.</a:t>
            </a:r>
          </a:p>
        </p:txBody>
      </p:sp>
    </p:spTree>
    <p:extLst>
      <p:ext uri="{BB962C8B-B14F-4D97-AF65-F5344CB8AC3E}">
        <p14:creationId xmlns:p14="http://schemas.microsoft.com/office/powerpoint/2010/main" val="379434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1FFB-C5B5-3C4C-B148-88E0C0420954}"/>
              </a:ext>
            </a:extLst>
          </p:cNvPr>
          <p:cNvSpPr>
            <a:spLocks noGrp="1"/>
          </p:cNvSpPr>
          <p:nvPr>
            <p:ph type="title"/>
          </p:nvPr>
        </p:nvSpPr>
        <p:spPr/>
        <p:txBody>
          <a:bodyPr/>
          <a:lstStyle/>
          <a:p>
            <a:r>
              <a:rPr lang="en-US" dirty="0"/>
              <a:t>Fig 3B</a:t>
            </a:r>
          </a:p>
        </p:txBody>
      </p:sp>
      <p:pic>
        <p:nvPicPr>
          <p:cNvPr id="5" name="Content Placeholder 4" descr="A screenshot of a cell phone&#10;&#10;Description automatically generated">
            <a:extLst>
              <a:ext uri="{FF2B5EF4-FFF2-40B4-BE49-F238E27FC236}">
                <a16:creationId xmlns:a16="http://schemas.microsoft.com/office/drawing/2014/main" id="{BCD0D58C-5F90-794B-BCF0-C8473DBB154A}"/>
              </a:ext>
            </a:extLst>
          </p:cNvPr>
          <p:cNvPicPr>
            <a:picLocks noGrp="1" noChangeAspect="1"/>
          </p:cNvPicPr>
          <p:nvPr>
            <p:ph idx="1"/>
          </p:nvPr>
        </p:nvPicPr>
        <p:blipFill>
          <a:blip r:embed="rId2"/>
          <a:stretch>
            <a:fillRect/>
          </a:stretch>
        </p:blipFill>
        <p:spPr>
          <a:xfrm>
            <a:off x="3827568" y="606663"/>
            <a:ext cx="7526232" cy="5644674"/>
          </a:xfrm>
        </p:spPr>
      </p:pic>
      <p:sp>
        <p:nvSpPr>
          <p:cNvPr id="6" name="TextBox 5">
            <a:extLst>
              <a:ext uri="{FF2B5EF4-FFF2-40B4-BE49-F238E27FC236}">
                <a16:creationId xmlns:a16="http://schemas.microsoft.com/office/drawing/2014/main" id="{2232D81B-38AB-F045-BB46-CFE97E405AC4}"/>
              </a:ext>
            </a:extLst>
          </p:cNvPr>
          <p:cNvSpPr txBox="1"/>
          <p:nvPr/>
        </p:nvSpPr>
        <p:spPr>
          <a:xfrm>
            <a:off x="457201" y="2147777"/>
            <a:ext cx="3466214" cy="2862322"/>
          </a:xfrm>
          <a:prstGeom prst="rect">
            <a:avLst/>
          </a:prstGeom>
          <a:noFill/>
        </p:spPr>
        <p:txBody>
          <a:bodyPr wrap="square" rtlCol="0">
            <a:spAutoFit/>
          </a:bodyPr>
          <a:lstStyle/>
          <a:p>
            <a:r>
              <a:rPr lang="en-US" dirty="0"/>
              <a:t>In both Times Square and Ardsley, mainly because both locations were standardized with respect to their own temperature thresholds. Due to the two locations being in close proximity to each other, the variability trends are similar. In this graph, temperatures in Times Square are generally higher due to the Urban Heat Island effect.</a:t>
            </a:r>
          </a:p>
        </p:txBody>
      </p:sp>
    </p:spTree>
    <p:extLst>
      <p:ext uri="{BB962C8B-B14F-4D97-AF65-F5344CB8AC3E}">
        <p14:creationId xmlns:p14="http://schemas.microsoft.com/office/powerpoint/2010/main" val="21209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9CF9-BE00-3347-A7EC-DA4EBDAC04A6}"/>
              </a:ext>
            </a:extLst>
          </p:cNvPr>
          <p:cNvSpPr>
            <a:spLocks noGrp="1"/>
          </p:cNvSpPr>
          <p:nvPr>
            <p:ph type="title"/>
          </p:nvPr>
        </p:nvSpPr>
        <p:spPr/>
        <p:txBody>
          <a:bodyPr/>
          <a:lstStyle/>
          <a:p>
            <a:r>
              <a:rPr lang="en-US" dirty="0"/>
              <a:t>Fig 4</a:t>
            </a:r>
          </a:p>
        </p:txBody>
      </p:sp>
      <p:pic>
        <p:nvPicPr>
          <p:cNvPr id="5" name="Content Placeholder 4">
            <a:extLst>
              <a:ext uri="{FF2B5EF4-FFF2-40B4-BE49-F238E27FC236}">
                <a16:creationId xmlns:a16="http://schemas.microsoft.com/office/drawing/2014/main" id="{D9F3553C-6CC9-ED4A-BAFE-23ACD60225B9}"/>
              </a:ext>
            </a:extLst>
          </p:cNvPr>
          <p:cNvPicPr>
            <a:picLocks noGrp="1" noChangeAspect="1"/>
          </p:cNvPicPr>
          <p:nvPr>
            <p:ph idx="1"/>
          </p:nvPr>
        </p:nvPicPr>
        <p:blipFill>
          <a:blip r:embed="rId2"/>
          <a:stretch>
            <a:fillRect/>
          </a:stretch>
        </p:blipFill>
        <p:spPr>
          <a:xfrm>
            <a:off x="3647889" y="847429"/>
            <a:ext cx="8702676" cy="4351338"/>
          </a:xfrm>
        </p:spPr>
      </p:pic>
      <p:sp>
        <p:nvSpPr>
          <p:cNvPr id="6" name="TextBox 5">
            <a:extLst>
              <a:ext uri="{FF2B5EF4-FFF2-40B4-BE49-F238E27FC236}">
                <a16:creationId xmlns:a16="http://schemas.microsoft.com/office/drawing/2014/main" id="{1EE02B7E-5FA8-2A4B-848C-3BE49C2112D0}"/>
              </a:ext>
            </a:extLst>
          </p:cNvPr>
          <p:cNvSpPr txBox="1"/>
          <p:nvPr/>
        </p:nvSpPr>
        <p:spPr>
          <a:xfrm>
            <a:off x="446567" y="1690688"/>
            <a:ext cx="3094075" cy="3139321"/>
          </a:xfrm>
          <a:prstGeom prst="rect">
            <a:avLst/>
          </a:prstGeom>
          <a:noFill/>
        </p:spPr>
        <p:txBody>
          <a:bodyPr wrap="square" rtlCol="0">
            <a:spAutoFit/>
          </a:bodyPr>
          <a:lstStyle/>
          <a:p>
            <a:r>
              <a:rPr lang="en-US" dirty="0"/>
              <a:t>Due to the standardization of both locations to their respective thresholds, the variability of both locations remains very similar. This increase in the number of extreme heat days in both locations is a good indicator that global warming has caused for unusually warmer weather than before.</a:t>
            </a:r>
          </a:p>
        </p:txBody>
      </p:sp>
    </p:spTree>
    <p:extLst>
      <p:ext uri="{BB962C8B-B14F-4D97-AF65-F5344CB8AC3E}">
        <p14:creationId xmlns:p14="http://schemas.microsoft.com/office/powerpoint/2010/main" val="154785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160C-076D-1644-A21E-F0DA67EBC3F8}"/>
              </a:ext>
            </a:extLst>
          </p:cNvPr>
          <p:cNvSpPr>
            <a:spLocks noGrp="1"/>
          </p:cNvSpPr>
          <p:nvPr>
            <p:ph type="title"/>
          </p:nvPr>
        </p:nvSpPr>
        <p:spPr>
          <a:xfrm>
            <a:off x="838200" y="365125"/>
            <a:ext cx="4148470" cy="1325563"/>
          </a:xfrm>
        </p:spPr>
        <p:txBody>
          <a:bodyPr/>
          <a:lstStyle/>
          <a:p>
            <a:r>
              <a:rPr lang="en-US" dirty="0"/>
              <a:t>Fig 5</a:t>
            </a:r>
          </a:p>
        </p:txBody>
      </p:sp>
      <p:pic>
        <p:nvPicPr>
          <p:cNvPr id="9" name="Content Placeholder 8">
            <a:extLst>
              <a:ext uri="{FF2B5EF4-FFF2-40B4-BE49-F238E27FC236}">
                <a16:creationId xmlns:a16="http://schemas.microsoft.com/office/drawing/2014/main" id="{45F7A88A-7165-4C46-8956-ED0AE493B2AF}"/>
              </a:ext>
            </a:extLst>
          </p:cNvPr>
          <p:cNvPicPr>
            <a:picLocks noGrp="1" noChangeAspect="1"/>
          </p:cNvPicPr>
          <p:nvPr>
            <p:ph idx="1"/>
          </p:nvPr>
        </p:nvPicPr>
        <p:blipFill rotWithShape="1">
          <a:blip r:embed="rId2"/>
          <a:srcRect l="6305" t="6918" r="7241" b="4858"/>
          <a:stretch/>
        </p:blipFill>
        <p:spPr>
          <a:xfrm>
            <a:off x="4749800" y="787399"/>
            <a:ext cx="7035800" cy="5384801"/>
          </a:xfrm>
        </p:spPr>
      </p:pic>
      <p:sp>
        <p:nvSpPr>
          <p:cNvPr id="10" name="TextBox 9">
            <a:extLst>
              <a:ext uri="{FF2B5EF4-FFF2-40B4-BE49-F238E27FC236}">
                <a16:creationId xmlns:a16="http://schemas.microsoft.com/office/drawing/2014/main" id="{1F364542-D197-AB42-A8EE-8FE38F8CD7F5}"/>
              </a:ext>
            </a:extLst>
          </p:cNvPr>
          <p:cNvSpPr txBox="1"/>
          <p:nvPr/>
        </p:nvSpPr>
        <p:spPr>
          <a:xfrm>
            <a:off x="669851" y="1733107"/>
            <a:ext cx="3566869" cy="1754326"/>
          </a:xfrm>
          <a:prstGeom prst="rect">
            <a:avLst/>
          </a:prstGeom>
          <a:noFill/>
        </p:spPr>
        <p:txBody>
          <a:bodyPr wrap="square" rtlCol="0">
            <a:spAutoFit/>
          </a:bodyPr>
          <a:lstStyle/>
          <a:p>
            <a:r>
              <a:rPr lang="en-US" dirty="0"/>
              <a:t>The variability of both Times Square and Ardsley remain similar for the first half of the timeframe. This changes after 1980 and the average temperatures increase at a faster rate in Times Square than in Ardsley.</a:t>
            </a:r>
          </a:p>
        </p:txBody>
      </p:sp>
    </p:spTree>
    <p:extLst>
      <p:ext uri="{BB962C8B-B14F-4D97-AF65-F5344CB8AC3E}">
        <p14:creationId xmlns:p14="http://schemas.microsoft.com/office/powerpoint/2010/main" val="170857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1455-038D-B64C-81CD-60ADB9BED5BF}"/>
              </a:ext>
            </a:extLst>
          </p:cNvPr>
          <p:cNvSpPr>
            <a:spLocks noGrp="1"/>
          </p:cNvSpPr>
          <p:nvPr>
            <p:ph type="title"/>
          </p:nvPr>
        </p:nvSpPr>
        <p:spPr>
          <a:xfrm>
            <a:off x="838200" y="365125"/>
            <a:ext cx="2313214" cy="1325563"/>
          </a:xfrm>
        </p:spPr>
        <p:txBody>
          <a:bodyPr/>
          <a:lstStyle/>
          <a:p>
            <a:r>
              <a:rPr lang="en-US" dirty="0"/>
              <a:t>Fig 6A</a:t>
            </a:r>
          </a:p>
        </p:txBody>
      </p:sp>
      <p:pic>
        <p:nvPicPr>
          <p:cNvPr id="5" name="Content Placeholder 4" descr="A screenshot of a cell phone&#10;&#10;Description automatically generated">
            <a:extLst>
              <a:ext uri="{FF2B5EF4-FFF2-40B4-BE49-F238E27FC236}">
                <a16:creationId xmlns:a16="http://schemas.microsoft.com/office/drawing/2014/main" id="{F47CEEC9-F5B3-EF4E-8E09-1884E7999743}"/>
              </a:ext>
            </a:extLst>
          </p:cNvPr>
          <p:cNvPicPr>
            <a:picLocks noGrp="1" noChangeAspect="1"/>
          </p:cNvPicPr>
          <p:nvPr>
            <p:ph idx="1"/>
          </p:nvPr>
        </p:nvPicPr>
        <p:blipFill>
          <a:blip r:embed="rId2"/>
          <a:stretch>
            <a:fillRect/>
          </a:stretch>
        </p:blipFill>
        <p:spPr>
          <a:xfrm>
            <a:off x="838200" y="1311372"/>
            <a:ext cx="5046927" cy="3364618"/>
          </a:xfrm>
        </p:spPr>
      </p:pic>
      <p:pic>
        <p:nvPicPr>
          <p:cNvPr id="7" name="Picture 6" descr="A screenshot of a cell phone&#10;&#10;Description automatically generated">
            <a:extLst>
              <a:ext uri="{FF2B5EF4-FFF2-40B4-BE49-F238E27FC236}">
                <a16:creationId xmlns:a16="http://schemas.microsoft.com/office/drawing/2014/main" id="{11960398-6A70-0949-8B80-6D9ADF32F345}"/>
              </a:ext>
            </a:extLst>
          </p:cNvPr>
          <p:cNvPicPr>
            <a:picLocks noChangeAspect="1"/>
          </p:cNvPicPr>
          <p:nvPr/>
        </p:nvPicPr>
        <p:blipFill>
          <a:blip r:embed="rId3"/>
          <a:stretch>
            <a:fillRect/>
          </a:stretch>
        </p:blipFill>
        <p:spPr>
          <a:xfrm>
            <a:off x="6122642" y="1311372"/>
            <a:ext cx="5046927" cy="3364618"/>
          </a:xfrm>
          <a:prstGeom prst="rect">
            <a:avLst/>
          </a:prstGeom>
        </p:spPr>
      </p:pic>
      <p:sp>
        <p:nvSpPr>
          <p:cNvPr id="8" name="TextBox 7">
            <a:extLst>
              <a:ext uri="{FF2B5EF4-FFF2-40B4-BE49-F238E27FC236}">
                <a16:creationId xmlns:a16="http://schemas.microsoft.com/office/drawing/2014/main" id="{B6E6C0F8-D647-5D48-A4E4-E39F527669A1}"/>
              </a:ext>
            </a:extLst>
          </p:cNvPr>
          <p:cNvSpPr txBox="1"/>
          <p:nvPr/>
        </p:nvSpPr>
        <p:spPr>
          <a:xfrm>
            <a:off x="1088940" y="4805916"/>
            <a:ext cx="4598626" cy="1015663"/>
          </a:xfrm>
          <a:prstGeom prst="rect">
            <a:avLst/>
          </a:prstGeom>
          <a:noFill/>
        </p:spPr>
        <p:txBody>
          <a:bodyPr wrap="square" rtlCol="0">
            <a:spAutoFit/>
          </a:bodyPr>
          <a:lstStyle/>
          <a:p>
            <a:r>
              <a:rPr lang="en-US" sz="1200" dirty="0"/>
              <a:t>In Ardsley, the first day of the year above the 90</a:t>
            </a:r>
            <a:r>
              <a:rPr lang="en-US" sz="1200" baseline="30000" dirty="0"/>
              <a:t>th</a:t>
            </a:r>
            <a:r>
              <a:rPr lang="en-US" sz="1200" dirty="0"/>
              <a:t> percentile threshold (for the years between 1951-1987) falls earlier overtime. A statistically significant linear relationship was drawn using a linear regression model, which estimated that for every year, the first day of the year above the 90</a:t>
            </a:r>
            <a:r>
              <a:rPr lang="en-US" sz="1200" baseline="30000" dirty="0"/>
              <a:t>th</a:t>
            </a:r>
            <a:r>
              <a:rPr lang="en-US" sz="1200" dirty="0"/>
              <a:t> percentile threshold would fall about half a day earlier. </a:t>
            </a:r>
          </a:p>
        </p:txBody>
      </p:sp>
      <p:sp>
        <p:nvSpPr>
          <p:cNvPr id="9" name="Rectangle 8">
            <a:extLst>
              <a:ext uri="{FF2B5EF4-FFF2-40B4-BE49-F238E27FC236}">
                <a16:creationId xmlns:a16="http://schemas.microsoft.com/office/drawing/2014/main" id="{B471DA72-5442-EC4B-A890-7AA1052CF2C0}"/>
              </a:ext>
            </a:extLst>
          </p:cNvPr>
          <p:cNvSpPr/>
          <p:nvPr/>
        </p:nvSpPr>
        <p:spPr>
          <a:xfrm>
            <a:off x="6243042" y="4800763"/>
            <a:ext cx="5257800" cy="1015663"/>
          </a:xfrm>
          <a:prstGeom prst="rect">
            <a:avLst/>
          </a:prstGeom>
        </p:spPr>
        <p:txBody>
          <a:bodyPr wrap="square">
            <a:spAutoFit/>
          </a:bodyPr>
          <a:lstStyle/>
          <a:p>
            <a:r>
              <a:rPr lang="en-US" sz="1200" dirty="0"/>
              <a:t>In Times Square as well, the first day of the year above the 90</a:t>
            </a:r>
            <a:r>
              <a:rPr lang="en-US" sz="1200" baseline="30000" dirty="0"/>
              <a:t>th</a:t>
            </a:r>
            <a:r>
              <a:rPr lang="en-US" sz="1200" dirty="0"/>
              <a:t> percentile threshold (for the years between 1951-1987) falls earlier overtime.  The linear regression model drew a weaker, but helpful model that predicted that temperatures would fall above the 90</a:t>
            </a:r>
            <a:r>
              <a:rPr lang="en-US" sz="1200" baseline="30000" dirty="0"/>
              <a:t>th</a:t>
            </a:r>
            <a:r>
              <a:rPr lang="en-US" sz="1200" dirty="0"/>
              <a:t> percentile threshold 0.2 days earlier each year.</a:t>
            </a:r>
          </a:p>
        </p:txBody>
      </p:sp>
      <p:sp>
        <p:nvSpPr>
          <p:cNvPr id="10" name="Title 1">
            <a:extLst>
              <a:ext uri="{FF2B5EF4-FFF2-40B4-BE49-F238E27FC236}">
                <a16:creationId xmlns:a16="http://schemas.microsoft.com/office/drawing/2014/main" id="{8969CA57-B034-A845-82D8-B3E5E65970AA}"/>
              </a:ext>
            </a:extLst>
          </p:cNvPr>
          <p:cNvSpPr txBox="1">
            <a:spLocks/>
          </p:cNvSpPr>
          <p:nvPr/>
        </p:nvSpPr>
        <p:spPr>
          <a:xfrm>
            <a:off x="6407915" y="365124"/>
            <a:ext cx="21482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Fig 6B</a:t>
            </a:r>
          </a:p>
        </p:txBody>
      </p:sp>
    </p:spTree>
    <p:extLst>
      <p:ext uri="{BB962C8B-B14F-4D97-AF65-F5344CB8AC3E}">
        <p14:creationId xmlns:p14="http://schemas.microsoft.com/office/powerpoint/2010/main" val="3683291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585CBA7B-E4F3-CB4D-BF58-4F159D67B183}"/>
              </a:ext>
            </a:extLst>
          </p:cNvPr>
          <p:cNvPicPr>
            <a:picLocks noGrp="1" noChangeAspect="1"/>
          </p:cNvPicPr>
          <p:nvPr>
            <p:ph idx="1"/>
          </p:nvPr>
        </p:nvPicPr>
        <p:blipFill rotWithShape="1">
          <a:blip r:embed="rId2"/>
          <a:srcRect l="3721" t="6614" r="6725" b="4787"/>
          <a:stretch/>
        </p:blipFill>
        <p:spPr>
          <a:xfrm>
            <a:off x="1015999" y="1498600"/>
            <a:ext cx="4318001" cy="3417584"/>
          </a:xfrm>
        </p:spPr>
      </p:pic>
      <p:pic>
        <p:nvPicPr>
          <p:cNvPr id="7" name="Picture 6" descr="A picture containing object, antenna&#10;&#10;Description automatically generated">
            <a:extLst>
              <a:ext uri="{FF2B5EF4-FFF2-40B4-BE49-F238E27FC236}">
                <a16:creationId xmlns:a16="http://schemas.microsoft.com/office/drawing/2014/main" id="{E4F6474F-318C-D448-BA7C-2297B2694D88}"/>
              </a:ext>
            </a:extLst>
          </p:cNvPr>
          <p:cNvPicPr>
            <a:picLocks noChangeAspect="1"/>
          </p:cNvPicPr>
          <p:nvPr/>
        </p:nvPicPr>
        <p:blipFill rotWithShape="1">
          <a:blip r:embed="rId3"/>
          <a:srcRect l="3729" t="6614" r="6718" b="4787"/>
          <a:stretch/>
        </p:blipFill>
        <p:spPr>
          <a:xfrm>
            <a:off x="6095999" y="1498600"/>
            <a:ext cx="4318001" cy="3417584"/>
          </a:xfrm>
          <a:prstGeom prst="rect">
            <a:avLst/>
          </a:prstGeom>
        </p:spPr>
      </p:pic>
      <p:sp>
        <p:nvSpPr>
          <p:cNvPr id="12" name="TextBox 11">
            <a:extLst>
              <a:ext uri="{FF2B5EF4-FFF2-40B4-BE49-F238E27FC236}">
                <a16:creationId xmlns:a16="http://schemas.microsoft.com/office/drawing/2014/main" id="{68F9B177-D662-6242-AF03-E765FC272839}"/>
              </a:ext>
            </a:extLst>
          </p:cNvPr>
          <p:cNvSpPr txBox="1"/>
          <p:nvPr/>
        </p:nvSpPr>
        <p:spPr>
          <a:xfrm>
            <a:off x="220357" y="5836551"/>
            <a:ext cx="10877107" cy="646331"/>
          </a:xfrm>
          <a:prstGeom prst="rect">
            <a:avLst/>
          </a:prstGeom>
          <a:noFill/>
        </p:spPr>
        <p:txBody>
          <a:bodyPr wrap="square" rtlCol="0">
            <a:spAutoFit/>
          </a:bodyPr>
          <a:lstStyle/>
          <a:p>
            <a:r>
              <a:rPr lang="en-US" sz="1200" dirty="0"/>
              <a:t>The first trend takes into account the temperatures of all years given, but the second trend takes into account the temperature data after 1980 because there was a drastic increase in the trend after 1980. The second trend may be more reliable if the trend after 1980 were to continue. Though statistically this may be considered a weak trend, this is mainly because of the natural variability from the temperature data over a much smaller time series.</a:t>
            </a:r>
          </a:p>
        </p:txBody>
      </p:sp>
      <p:sp>
        <p:nvSpPr>
          <p:cNvPr id="13" name="Title 1">
            <a:extLst>
              <a:ext uri="{FF2B5EF4-FFF2-40B4-BE49-F238E27FC236}">
                <a16:creationId xmlns:a16="http://schemas.microsoft.com/office/drawing/2014/main" id="{D0EC6566-2F95-E54F-A3A9-C9D912015B06}"/>
              </a:ext>
            </a:extLst>
          </p:cNvPr>
          <p:cNvSpPr>
            <a:spLocks noGrp="1"/>
          </p:cNvSpPr>
          <p:nvPr>
            <p:ph type="title"/>
          </p:nvPr>
        </p:nvSpPr>
        <p:spPr>
          <a:xfrm>
            <a:off x="838200" y="365125"/>
            <a:ext cx="2270760" cy="1325563"/>
          </a:xfrm>
        </p:spPr>
        <p:txBody>
          <a:bodyPr/>
          <a:lstStyle/>
          <a:p>
            <a:r>
              <a:rPr lang="en-US" dirty="0"/>
              <a:t>Fig 7A</a:t>
            </a:r>
          </a:p>
        </p:txBody>
      </p:sp>
      <p:sp>
        <p:nvSpPr>
          <p:cNvPr id="14" name="Title 1">
            <a:extLst>
              <a:ext uri="{FF2B5EF4-FFF2-40B4-BE49-F238E27FC236}">
                <a16:creationId xmlns:a16="http://schemas.microsoft.com/office/drawing/2014/main" id="{60294CF7-4166-7D43-A091-8FA467299EEA}"/>
              </a:ext>
            </a:extLst>
          </p:cNvPr>
          <p:cNvSpPr txBox="1">
            <a:spLocks/>
          </p:cNvSpPr>
          <p:nvPr/>
        </p:nvSpPr>
        <p:spPr>
          <a:xfrm>
            <a:off x="6275763" y="365125"/>
            <a:ext cx="2270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Fig 7B</a:t>
            </a:r>
          </a:p>
        </p:txBody>
      </p:sp>
      <p:sp>
        <p:nvSpPr>
          <p:cNvPr id="15" name="TextBox 14">
            <a:extLst>
              <a:ext uri="{FF2B5EF4-FFF2-40B4-BE49-F238E27FC236}">
                <a16:creationId xmlns:a16="http://schemas.microsoft.com/office/drawing/2014/main" id="{9D8AE1E5-BCE2-4846-B106-84FB16077DEF}"/>
              </a:ext>
            </a:extLst>
          </p:cNvPr>
          <p:cNvSpPr txBox="1"/>
          <p:nvPr/>
        </p:nvSpPr>
        <p:spPr>
          <a:xfrm>
            <a:off x="734787" y="5053202"/>
            <a:ext cx="5181451" cy="646331"/>
          </a:xfrm>
          <a:prstGeom prst="rect">
            <a:avLst/>
          </a:prstGeom>
          <a:noFill/>
        </p:spPr>
        <p:txBody>
          <a:bodyPr wrap="square" rtlCol="0">
            <a:spAutoFit/>
          </a:bodyPr>
          <a:lstStyle/>
          <a:p>
            <a:r>
              <a:rPr lang="en-US" sz="1200" dirty="0"/>
              <a:t>The trend using all data from 1950-2016 estimates that by 2050, the temperatures  will reach 29.4 degrees Celsius, while the trend considering temperatures from after 1980 estimates 28.8 degrees Celsius.</a:t>
            </a:r>
          </a:p>
        </p:txBody>
      </p:sp>
      <p:sp>
        <p:nvSpPr>
          <p:cNvPr id="16" name="TextBox 15">
            <a:extLst>
              <a:ext uri="{FF2B5EF4-FFF2-40B4-BE49-F238E27FC236}">
                <a16:creationId xmlns:a16="http://schemas.microsoft.com/office/drawing/2014/main" id="{6AE8ADFB-EFD2-AC46-B109-A215FAA076DE}"/>
              </a:ext>
            </a:extLst>
          </p:cNvPr>
          <p:cNvSpPr txBox="1"/>
          <p:nvPr/>
        </p:nvSpPr>
        <p:spPr>
          <a:xfrm rot="10800000" flipV="1">
            <a:off x="6264877" y="5053202"/>
            <a:ext cx="5486660" cy="830997"/>
          </a:xfrm>
          <a:prstGeom prst="rect">
            <a:avLst/>
          </a:prstGeom>
          <a:noFill/>
        </p:spPr>
        <p:txBody>
          <a:bodyPr wrap="square" rtlCol="0">
            <a:spAutoFit/>
          </a:bodyPr>
          <a:lstStyle/>
          <a:p>
            <a:r>
              <a:rPr lang="en-US" sz="1200" dirty="0"/>
              <a:t>The trend using all data from 1950-2016 estimates that by 2050, the temperatures  will reach 29.4 degrees Celsius, while the trend considering temperatures from after 1980 estimates 30.1 degrees Celsius.</a:t>
            </a:r>
          </a:p>
          <a:p>
            <a:endParaRPr lang="en-US" sz="1200" dirty="0"/>
          </a:p>
        </p:txBody>
      </p:sp>
    </p:spTree>
    <p:extLst>
      <p:ext uri="{BB962C8B-B14F-4D97-AF65-F5344CB8AC3E}">
        <p14:creationId xmlns:p14="http://schemas.microsoft.com/office/powerpoint/2010/main" val="372658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8076-5F90-8245-A047-48EB0214BD5A}"/>
              </a:ext>
            </a:extLst>
          </p:cNvPr>
          <p:cNvSpPr>
            <a:spLocks noGrp="1"/>
          </p:cNvSpPr>
          <p:nvPr>
            <p:ph type="title"/>
          </p:nvPr>
        </p:nvSpPr>
        <p:spPr>
          <a:xfrm>
            <a:off x="838200" y="365125"/>
            <a:ext cx="2270760" cy="1325563"/>
          </a:xfrm>
        </p:spPr>
        <p:txBody>
          <a:bodyPr/>
          <a:lstStyle/>
          <a:p>
            <a:r>
              <a:rPr lang="en-US" dirty="0"/>
              <a:t>Fig 8A</a:t>
            </a:r>
          </a:p>
        </p:txBody>
      </p:sp>
      <p:pic>
        <p:nvPicPr>
          <p:cNvPr id="5" name="Content Placeholder 4" descr="A screenshot of a cell phone&#10;&#10;Description automatically generated">
            <a:extLst>
              <a:ext uri="{FF2B5EF4-FFF2-40B4-BE49-F238E27FC236}">
                <a16:creationId xmlns:a16="http://schemas.microsoft.com/office/drawing/2014/main" id="{59E86CCE-101A-1B41-BE1A-89D9FBBD2A95}"/>
              </a:ext>
            </a:extLst>
          </p:cNvPr>
          <p:cNvPicPr>
            <a:picLocks noGrp="1" noChangeAspect="1"/>
          </p:cNvPicPr>
          <p:nvPr>
            <p:ph idx="1"/>
          </p:nvPr>
        </p:nvPicPr>
        <p:blipFill rotWithShape="1">
          <a:blip r:embed="rId2"/>
          <a:srcRect l="3308" t="2126" r="7522"/>
          <a:stretch/>
        </p:blipFill>
        <p:spPr>
          <a:xfrm>
            <a:off x="838200" y="1690688"/>
            <a:ext cx="4314560" cy="3157088"/>
          </a:xfrm>
        </p:spPr>
      </p:pic>
      <p:pic>
        <p:nvPicPr>
          <p:cNvPr id="7" name="Picture 6" descr="A close up of a map&#10;&#10;Description automatically generated">
            <a:extLst>
              <a:ext uri="{FF2B5EF4-FFF2-40B4-BE49-F238E27FC236}">
                <a16:creationId xmlns:a16="http://schemas.microsoft.com/office/drawing/2014/main" id="{BFDC245C-7B31-054B-893D-1639EC436896}"/>
              </a:ext>
            </a:extLst>
          </p:cNvPr>
          <p:cNvPicPr>
            <a:picLocks noChangeAspect="1"/>
          </p:cNvPicPr>
          <p:nvPr/>
        </p:nvPicPr>
        <p:blipFill rotWithShape="1">
          <a:blip r:embed="rId3"/>
          <a:srcRect l="5312" t="2126" r="5517"/>
          <a:stretch/>
        </p:blipFill>
        <p:spPr>
          <a:xfrm>
            <a:off x="6192982" y="1690688"/>
            <a:ext cx="4314560" cy="3157088"/>
          </a:xfrm>
          <a:prstGeom prst="rect">
            <a:avLst/>
          </a:prstGeom>
        </p:spPr>
      </p:pic>
      <p:sp>
        <p:nvSpPr>
          <p:cNvPr id="8" name="Title 1">
            <a:extLst>
              <a:ext uri="{FF2B5EF4-FFF2-40B4-BE49-F238E27FC236}">
                <a16:creationId xmlns:a16="http://schemas.microsoft.com/office/drawing/2014/main" id="{CA5540CA-B23A-7B45-AA2E-49AD80C4FE3E}"/>
              </a:ext>
            </a:extLst>
          </p:cNvPr>
          <p:cNvSpPr txBox="1">
            <a:spLocks/>
          </p:cNvSpPr>
          <p:nvPr/>
        </p:nvSpPr>
        <p:spPr>
          <a:xfrm>
            <a:off x="6275763" y="365125"/>
            <a:ext cx="2270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Fig 8B</a:t>
            </a:r>
          </a:p>
        </p:txBody>
      </p:sp>
      <p:sp>
        <p:nvSpPr>
          <p:cNvPr id="10" name="TextBox 9">
            <a:extLst>
              <a:ext uri="{FF2B5EF4-FFF2-40B4-BE49-F238E27FC236}">
                <a16:creationId xmlns:a16="http://schemas.microsoft.com/office/drawing/2014/main" id="{3B4A8E0C-AA1D-CD41-B820-5008E6FB13C6}"/>
              </a:ext>
            </a:extLst>
          </p:cNvPr>
          <p:cNvSpPr txBox="1"/>
          <p:nvPr/>
        </p:nvSpPr>
        <p:spPr>
          <a:xfrm>
            <a:off x="838200" y="4904430"/>
            <a:ext cx="4474580" cy="1015663"/>
          </a:xfrm>
          <a:prstGeom prst="rect">
            <a:avLst/>
          </a:prstGeom>
          <a:noFill/>
        </p:spPr>
        <p:txBody>
          <a:bodyPr wrap="square" rtlCol="0">
            <a:spAutoFit/>
          </a:bodyPr>
          <a:lstStyle/>
          <a:p>
            <a:r>
              <a:rPr lang="en-US" sz="1200" dirty="0"/>
              <a:t>In Times Square a relationship could be drawn to estimate the estimated number of extreme heat days for a a given temperature. This statistically significant linear relationship was drawn using a linear regression model that predicted on average about 8 additional extreme heat days a degree increase in temperature.</a:t>
            </a:r>
          </a:p>
        </p:txBody>
      </p:sp>
      <p:sp>
        <p:nvSpPr>
          <p:cNvPr id="11" name="TextBox 10">
            <a:extLst>
              <a:ext uri="{FF2B5EF4-FFF2-40B4-BE49-F238E27FC236}">
                <a16:creationId xmlns:a16="http://schemas.microsoft.com/office/drawing/2014/main" id="{4DF08C9E-05AB-A04E-B23B-4B0906F4BA22}"/>
              </a:ext>
            </a:extLst>
          </p:cNvPr>
          <p:cNvSpPr txBox="1"/>
          <p:nvPr/>
        </p:nvSpPr>
        <p:spPr>
          <a:xfrm>
            <a:off x="6192982" y="4909368"/>
            <a:ext cx="4707082" cy="646331"/>
          </a:xfrm>
          <a:prstGeom prst="rect">
            <a:avLst/>
          </a:prstGeom>
          <a:noFill/>
        </p:spPr>
        <p:txBody>
          <a:bodyPr wrap="square" rtlCol="0">
            <a:spAutoFit/>
          </a:bodyPr>
          <a:lstStyle/>
          <a:p>
            <a:r>
              <a:rPr lang="en-US" sz="1200" dirty="0"/>
              <a:t>Similarly, in Ardsley a statistically significant linear relationship was drawn that estimates about 8.6 more extreme heat days for every degree increase.</a:t>
            </a:r>
          </a:p>
        </p:txBody>
      </p:sp>
    </p:spTree>
    <p:extLst>
      <p:ext uri="{BB962C8B-B14F-4D97-AF65-F5344CB8AC3E}">
        <p14:creationId xmlns:p14="http://schemas.microsoft.com/office/powerpoint/2010/main" val="2859128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17309</TotalTime>
  <Words>828</Words>
  <Application>Microsoft Macintosh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Interaction Between the Urban Heat Island and Global Warming</vt:lpstr>
      <vt:lpstr>Fig 1A</vt:lpstr>
      <vt:lpstr>Fig 2A</vt:lpstr>
      <vt:lpstr>Fig 3B</vt:lpstr>
      <vt:lpstr>Fig 4</vt:lpstr>
      <vt:lpstr>Fig 5</vt:lpstr>
      <vt:lpstr>Fig 6A</vt:lpstr>
      <vt:lpstr>Fig 7A</vt:lpstr>
      <vt:lpstr>Fig 8A</vt:lpstr>
      <vt:lpstr>Fig 9A      Fig 9B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Fiker Zewdie</dc:creator>
  <cp:lastModifiedBy>Fiker Zewdie</cp:lastModifiedBy>
  <cp:revision>49</cp:revision>
  <dcterms:created xsi:type="dcterms:W3CDTF">2019-08-15T18:44:32Z</dcterms:created>
  <dcterms:modified xsi:type="dcterms:W3CDTF">2019-08-27T19:13:56Z</dcterms:modified>
</cp:coreProperties>
</file>