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6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286" r:id="rId16"/>
    <p:sldId id="262" r:id="rId17"/>
    <p:sldId id="288" r:id="rId18"/>
    <p:sldId id="289" r:id="rId19"/>
    <p:sldId id="290" r:id="rId20"/>
    <p:sldId id="291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84" r:id="rId32"/>
    <p:sldId id="283" r:id="rId33"/>
    <p:sldId id="31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17EB96-9213-4676-BABA-D7E1081D68FE}">
          <p14:sldIdLst>
            <p14:sldId id="256"/>
            <p14:sldId id="257"/>
            <p14:sldId id="258"/>
            <p14:sldId id="259"/>
            <p14:sldId id="260"/>
            <p14:sldId id="285"/>
            <p14:sldId id="266"/>
            <p14:sldId id="293"/>
            <p14:sldId id="294"/>
            <p14:sldId id="296"/>
            <p14:sldId id="297"/>
            <p14:sldId id="298"/>
            <p14:sldId id="299"/>
            <p14:sldId id="300"/>
            <p14:sldId id="286"/>
            <p14:sldId id="262"/>
            <p14:sldId id="288"/>
            <p14:sldId id="289"/>
            <p14:sldId id="290"/>
            <p14:sldId id="291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84"/>
            <p14:sldId id="28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1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2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EB75-1A49-4E4F-B085-E96B6E846E85}" type="datetimeFigureOut">
              <a:rPr lang="en-ID" smtClean="0"/>
              <a:t>29/09/2024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91C61F-ABC3-4076-9E1D-420688D8C7A2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77FB-F9BD-F3B5-CE10-807A5E74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CAPSTONE PROJECT MODUL 3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D6985-1726-A309-3CD2-4D6252734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656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nop</a:t>
            </a:r>
            <a:r>
              <a:rPr lang="en-US" sz="1400" dirty="0"/>
              <a:t>)  vs (clv)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1090246" y="5004245"/>
            <a:ext cx="10621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erlihat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polis,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polis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menguntungkan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dikelola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7CFDE9C-D0EB-54CB-D168-B1023293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16" y="2052612"/>
            <a:ext cx="4614397" cy="27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5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mpa</a:t>
            </a:r>
            <a:r>
              <a:rPr lang="en-US" sz="1400" dirty="0"/>
              <a:t>) vs (</a:t>
            </a:r>
            <a:r>
              <a:rPr lang="en-US" sz="1400" dirty="0" err="1"/>
              <a:t>tca</a:t>
            </a:r>
            <a:r>
              <a:rPr lang="en-US" sz="1400" dirty="0"/>
              <a:t>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1090246" y="5004245"/>
            <a:ext cx="106211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EmploymentStatus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Claim Amount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scatterplot.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status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Unemployed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Claim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disebabkan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keterbatasan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finansial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29182-F471-AE04-7461-6882E9F9E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2" y="2129954"/>
            <a:ext cx="10503707" cy="25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mpa</a:t>
            </a:r>
            <a:r>
              <a:rPr lang="en-US" sz="1400" dirty="0"/>
              <a:t>) vs (</a:t>
            </a:r>
            <a:r>
              <a:rPr lang="en-US" sz="1400" dirty="0" err="1"/>
              <a:t>tca</a:t>
            </a:r>
            <a:r>
              <a:rPr lang="en-US" sz="1400" dirty="0"/>
              <a:t>) vs (clv)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6662488" y="3307852"/>
            <a:ext cx="50555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(MPA, TCA dan CLV)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kenaikan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serupa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menandakan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keterkaitan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Vehicle Class dan Coverage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masing-masing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masing masing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F3DC426-1E3D-142C-4E49-ADD9532D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8" y="1947220"/>
            <a:ext cx="6181840" cy="41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(income) vs (clv)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2889131" y="5152294"/>
            <a:ext cx="96032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scatterplot Income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jelas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Employed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paling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Disabled, Medical Leave dan Retired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tengah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-Tengah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Unemployed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sekali</a:t>
            </a: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AD4B8-40B0-E5CE-08A3-90EABE6A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31" y="1936161"/>
            <a:ext cx="6413738" cy="31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tca</a:t>
            </a:r>
            <a:r>
              <a:rPr lang="en-US" sz="1400" dirty="0"/>
              <a:t>) vs (income)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6844463" y="2216737"/>
            <a:ext cx="5113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TCA dan Income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Employment Status, Marital Status, dan Education</a:t>
            </a:r>
          </a:p>
          <a:p>
            <a:endParaRPr lang="en-ID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EmploymentStatus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Unemployed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Employed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Marital Status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Single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kemungkinan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pendidikan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berpendidikan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TCA dan Income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berbanding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terbalik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negative(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heatmap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-0.38).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D68E765-781B-C9AE-9948-4F006D7C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4" y="1919424"/>
            <a:ext cx="6220209" cy="41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(missing value and duplicated data)</a:t>
            </a:r>
            <a:endParaRPr lang="en-ID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9097-ECE5-F92A-BA93-0359D7CB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836" y="4427022"/>
            <a:ext cx="7287975" cy="1167979"/>
          </a:xfrm>
        </p:spPr>
        <p:txBody>
          <a:bodyPr>
            <a:no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ditemukan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value</a:t>
            </a:r>
          </a:p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0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dihapus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karna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diperlukan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C6089-D70C-4466-82C0-557CBD1D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68986"/>
            <a:ext cx="1801575" cy="1911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87E91-987F-7707-8C97-715F4A54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174" y="3568986"/>
            <a:ext cx="3667637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44B71-9545-16A7-5B9D-59B158B70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1912112"/>
            <a:ext cx="9603275" cy="1547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D6EF1-3F0C-4722-58C5-D59D19737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836" y="3561665"/>
            <a:ext cx="342269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(Data duplicate before vs after)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3DB96-7295-D446-7AC9-04368A5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20" y="1883437"/>
            <a:ext cx="8391401" cy="4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(outlier)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EB957-A5F3-F4F9-EF78-00FEE0E6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35" y="1964823"/>
            <a:ext cx="8037172" cy="39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(outlier)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65450-DD07-A41A-2CEF-CFC24E2A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6" y="2012543"/>
            <a:ext cx="7819901" cy="4041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C31A17-481F-1E04-9854-EB9DCBE752E5}"/>
              </a:ext>
            </a:extLst>
          </p:cNvPr>
          <p:cNvSpPr txBox="1"/>
          <p:nvPr/>
        </p:nvSpPr>
        <p:spPr>
          <a:xfrm>
            <a:off x="8247185" y="3429000"/>
            <a:ext cx="36230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penghapusan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outliers,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Car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menghilang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Oleh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berpengaruh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hilangnya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Persentase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penghapusan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15,32%,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menimbulkan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memengaruhi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kualitas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B9AAB-2CF5-BC37-56A0-232DEA0E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566" y="2012543"/>
            <a:ext cx="195289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9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(outlier)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31A17-481F-1E04-9854-EB9DCBE752E5}"/>
              </a:ext>
            </a:extLst>
          </p:cNvPr>
          <p:cNvSpPr txBox="1"/>
          <p:nvPr/>
        </p:nvSpPr>
        <p:spPr>
          <a:xfrm>
            <a:off x="7431813" y="3011255"/>
            <a:ext cx="36230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dipastikan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hilangnya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Vehicle Class (Luxury Car dan Luxury SUV)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Premium Auto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Claim Amount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Oleh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penghapusan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Lifetime Value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9B136-E22C-3095-62AF-A7082777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1" y="1957204"/>
            <a:ext cx="5864470" cy="3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50EA-DF61-454B-4A75-7775BDE9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135C-EE85-EA3A-2227-960A91EA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Customer Lifetime Value (CLV)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CLV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, </a:t>
            </a:r>
            <a:r>
              <a:rPr lang="en-ID" dirty="0" err="1"/>
              <a:t>memahami</a:t>
            </a:r>
            <a:r>
              <a:rPr lang="en-ID" dirty="0"/>
              <a:t> CLV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berkali</a:t>
            </a:r>
            <a:r>
              <a:rPr lang="en-ID" dirty="0"/>
              <a:t>-kali </a:t>
            </a:r>
            <a:r>
              <a:rPr lang="en-ID" dirty="0" err="1"/>
              <a:t>lipat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mahal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yang lama.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data CLV,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CLV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machine learning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CLV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efektivitas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4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preprocesing</a:t>
            </a:r>
            <a:br>
              <a:rPr lang="en-US" dirty="0"/>
            </a:br>
            <a:r>
              <a:rPr lang="en-US" sz="1400" dirty="0"/>
              <a:t>(outlier)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67498-9921-CBBA-F492-1302E590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1" y="1938120"/>
            <a:ext cx="7954659" cy="4115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502FCA-F70E-3A17-C15E-46EAEBF198F6}"/>
              </a:ext>
            </a:extLst>
          </p:cNvPr>
          <p:cNvSpPr txBox="1"/>
          <p:nvPr/>
        </p:nvSpPr>
        <p:spPr>
          <a:xfrm>
            <a:off x="8258850" y="3827968"/>
            <a:ext cx="3561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penghapusan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outliers pada CLV,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Car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SUV 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tadinya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menghilang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muncul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persentase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penghapusan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berkurang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15,32%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8.89%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23F50F-2A4E-E17A-0766-C559BF2E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4" y="1938120"/>
            <a:ext cx="203863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enginering</a:t>
            </a:r>
            <a:br>
              <a:rPr lang="en-US" dirty="0"/>
            </a:br>
            <a:r>
              <a:rPr lang="en-US" sz="1400" dirty="0"/>
              <a:t>(encoding)</a:t>
            </a: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AB55E3-AA87-D4C5-F85A-6DC31EF8A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45124"/>
              </p:ext>
            </p:extLst>
          </p:nvPr>
        </p:nvGraphicFramePr>
        <p:xfrm>
          <a:off x="1447190" y="2806770"/>
          <a:ext cx="960766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r>
                        <a:rPr sz="120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Deskripsi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 dirty="0">
                          <a:solidFill>
                            <a:schemeClr val="tx1"/>
                          </a:solidFill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Vehicle Class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Memiliki level yang cocok untuk menggunakan ordinal encoding, dengan kategori yang terurut (kelas bawah, menengah, atas).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 dirty="0">
                          <a:solidFill>
                            <a:schemeClr val="tx1"/>
                          </a:solidFill>
                          <a:hlinkClick r:id="rId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Coverage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Tingkatan yang jelas dari Basic hingga Premium, menunjukkan urutan yang relevan untuk analisis.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/>
                        <a:t>Renew Offer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Urutan yang jelas dari Offer1 hingga Offer4, memungkinkan representasi numerik yang tepat.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 dirty="0">
                          <a:solidFill>
                            <a:schemeClr val="tx1"/>
                          </a:solid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Employment Status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Terdapat tingkatan berdasarkan pengaruh terhadap pendapatan (Income) dan Total Claim Amount (TCA).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 dirty="0">
                          <a:solidFill>
                            <a:schemeClr val="tx1"/>
                          </a:solidFill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Education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Tingkatan pendidikan yang berhubungan dengan pendapatan; semakin tinggi pendidikan, umumnya pendapatan juga lebih tinggi.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 dirty="0">
                          <a:solidFill>
                            <a:schemeClr val="tx1"/>
                          </a:solid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 of Policies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Memiliki tiga level; Polis 1 di level terendah, Polis 2 di level tertinggi, dan Polis 3-9 berada di tengah.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r>
                        <a:rPr sz="120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Tidak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memiliki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urutan</a:t>
                      </a:r>
                      <a:r>
                        <a:rPr sz="1200" dirty="0"/>
                        <a:t> yang </a:t>
                      </a:r>
                      <a:r>
                        <a:rPr sz="1200" dirty="0" err="1"/>
                        <a:t>signifikan</a:t>
                      </a:r>
                      <a:r>
                        <a:rPr lang="en-US" sz="1200" dirty="0"/>
                        <a:t>,</a:t>
                      </a:r>
                      <a:r>
                        <a:rPr sz="1200" dirty="0"/>
                        <a:t> one-hot encoding </a:t>
                      </a:r>
                      <a:r>
                        <a:rPr sz="1200" dirty="0" err="1"/>
                        <a:t>lebih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sesuai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untuk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merepresentasikan</a:t>
                      </a:r>
                      <a:r>
                        <a:rPr sz="1200" dirty="0"/>
                        <a:t> status </a:t>
                      </a:r>
                      <a:r>
                        <a:rPr sz="1200" dirty="0" err="1"/>
                        <a:t>pernikahan</a:t>
                      </a:r>
                      <a:r>
                        <a:rPr sz="1200" dirty="0"/>
                        <a:t> yang </a:t>
                      </a:r>
                      <a:r>
                        <a:rPr sz="1200" dirty="0" err="1"/>
                        <a:t>berbeda</a:t>
                      </a:r>
                      <a:r>
                        <a:rPr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7DD149-CB11-DFC9-136B-06D08DD3CE2E}"/>
              </a:ext>
            </a:extLst>
          </p:cNvPr>
          <p:cNvSpPr txBox="1"/>
          <p:nvPr/>
        </p:nvSpPr>
        <p:spPr>
          <a:xfrm>
            <a:off x="1447191" y="1964294"/>
            <a:ext cx="9607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Dataset yang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gunakan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melatih</a:t>
            </a:r>
            <a:r>
              <a:rPr lang="en-ID" sz="1400" dirty="0"/>
              <a:t> model machine learning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langsung</a:t>
            </a:r>
            <a:r>
              <a:rPr lang="en-ID" sz="1400" dirty="0"/>
              <a:t> </a:t>
            </a:r>
            <a:r>
              <a:rPr lang="en-ID" sz="1400" dirty="0" err="1"/>
              <a:t>diterapkan</a:t>
            </a:r>
            <a:r>
              <a:rPr lang="en-ID" sz="1400" dirty="0"/>
              <a:t> , </a:t>
            </a:r>
            <a:r>
              <a:rPr lang="en-ID" sz="1400" dirty="0" err="1"/>
              <a:t>karena</a:t>
            </a:r>
            <a:r>
              <a:rPr lang="en-ID" sz="1400" dirty="0"/>
              <a:t> model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menerima</a:t>
            </a:r>
            <a:r>
              <a:rPr lang="en-ID" sz="1400" dirty="0"/>
              <a:t> input data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numerik</a:t>
            </a:r>
            <a:r>
              <a:rPr lang="en-ID" sz="1400" dirty="0"/>
              <a:t>. Oleh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transformasi</a:t>
            </a:r>
            <a:r>
              <a:rPr lang="en-ID" sz="1400" dirty="0"/>
              <a:t> data </a:t>
            </a:r>
            <a:r>
              <a:rPr lang="en-ID" sz="1400" dirty="0" err="1"/>
              <a:t>terlebih</a:t>
            </a:r>
            <a:r>
              <a:rPr lang="en-ID" sz="1400" dirty="0"/>
              <a:t> </a:t>
            </a:r>
            <a:r>
              <a:rPr lang="en-ID" sz="1400" dirty="0" err="1"/>
              <a:t>dahulu</a:t>
            </a:r>
            <a:r>
              <a:rPr lang="en-ID" sz="1400" dirty="0"/>
              <a:t> </a:t>
            </a:r>
            <a:r>
              <a:rPr lang="en-ID" sz="1400" dirty="0" err="1"/>
              <a:t>melalui</a:t>
            </a:r>
            <a:r>
              <a:rPr lang="en-ID" sz="1400" dirty="0"/>
              <a:t> proses encoding agar </a:t>
            </a:r>
            <a:r>
              <a:rPr lang="en-ID" sz="1400" dirty="0" err="1"/>
              <a:t>fitur-fitur</a:t>
            </a:r>
            <a:r>
              <a:rPr lang="en-ID" sz="1400" dirty="0"/>
              <a:t> </a:t>
            </a:r>
            <a:r>
              <a:rPr lang="en-ID" sz="1400" dirty="0" err="1"/>
              <a:t>kategorikal</a:t>
            </a:r>
            <a:r>
              <a:rPr lang="en-ID" sz="1400" dirty="0"/>
              <a:t>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berubah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53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model</a:t>
            </a:r>
            <a:br>
              <a:rPr lang="en-US" dirty="0"/>
            </a:br>
            <a:r>
              <a:rPr lang="en-US" sz="1400" dirty="0"/>
              <a:t>(best model and performance metrics)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DD149-CB11-DFC9-136B-06D08DD3CE2E}"/>
              </a:ext>
            </a:extLst>
          </p:cNvPr>
          <p:cNvSpPr txBox="1"/>
          <p:nvPr/>
        </p:nvSpPr>
        <p:spPr>
          <a:xfrm>
            <a:off x="671202" y="4541449"/>
            <a:ext cx="10936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disimpulkan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Mean MAE, dan Mean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Gradient Boosting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STD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STD MAE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kebanyakan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ketidakstabilan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kinerjanya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sebagian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Mean-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Gradient Boosting.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A3419-27CA-0880-C93A-75A0ABC9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1" y="1978268"/>
            <a:ext cx="10936878" cy="22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model</a:t>
            </a:r>
            <a:br>
              <a:rPr lang="en-US" dirty="0"/>
            </a:br>
            <a:r>
              <a:rPr lang="en-US" sz="1400" dirty="0"/>
              <a:t>(total score)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DD149-CB11-DFC9-136B-06D08DD3CE2E}"/>
              </a:ext>
            </a:extLst>
          </p:cNvPr>
          <p:cNvSpPr txBox="1"/>
          <p:nvPr/>
        </p:nvSpPr>
        <p:spPr>
          <a:xfrm>
            <a:off x="3465908" y="3430094"/>
            <a:ext cx="78050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terkecil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1258.4.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urutan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dipilih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menangkap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kompleks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fleksibilitas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dioptimalkan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tahan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lain.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81F65F-F5E7-C2D8-0956-8D5C66A3DC29}"/>
              </a:ext>
            </a:extLst>
          </p:cNvPr>
          <p:cNvGrpSpPr/>
          <p:nvPr/>
        </p:nvGrpSpPr>
        <p:grpSpPr>
          <a:xfrm>
            <a:off x="3919891" y="2196778"/>
            <a:ext cx="7126617" cy="680004"/>
            <a:chOff x="1447191" y="2049814"/>
            <a:chExt cx="9607662" cy="9139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340971-2FA3-4D13-CAB5-B6EA52CF4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191" y="2049814"/>
              <a:ext cx="9607662" cy="5085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C1DA6A-5A17-1105-D263-5971F0C8B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191" y="2389384"/>
              <a:ext cx="9607661" cy="57442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E5BB7-3FD3-6467-7CD5-3C7DC19FE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91" y="2196778"/>
            <a:ext cx="22482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br>
              <a:rPr lang="en-US" dirty="0"/>
            </a:br>
            <a:r>
              <a:rPr lang="en-US" sz="1400" dirty="0"/>
              <a:t>(optimizing model performance)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DD149-CB11-DFC9-136B-06D08DD3CE2E}"/>
              </a:ext>
            </a:extLst>
          </p:cNvPr>
          <p:cNvSpPr txBox="1"/>
          <p:nvPr/>
        </p:nvSpPr>
        <p:spPr>
          <a:xfrm>
            <a:off x="2193457" y="1996948"/>
            <a:ext cx="7805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tuning,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dievaluasi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digabungkan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0F2D3-FBC7-CF5E-3D40-DC57676B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50" y="2823688"/>
            <a:ext cx="3581900" cy="1019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55D0E8-F0A3-67AB-A8F6-EA5217459277}"/>
              </a:ext>
            </a:extLst>
          </p:cNvPr>
          <p:cNvSpPr txBox="1"/>
          <p:nvPr/>
        </p:nvSpPr>
        <p:spPr>
          <a:xfrm>
            <a:off x="1447190" y="4305021"/>
            <a:ext cx="96076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(1036.26), MAE (392.70),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(4.47%),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berada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urutan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(1042.77), MAE (399.39),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(4.56%),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menandakan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penggabungan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kompetitif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XGBRegressor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(1061.14), MAE (418.83),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(4.82%),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menjadikannya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kinerja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ketiga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dievaluasi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91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br>
              <a:rPr lang="en-US" dirty="0"/>
            </a:br>
            <a:r>
              <a:rPr lang="en-US" sz="1400" dirty="0"/>
              <a:t>(evaluation metrics)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DD149-CB11-DFC9-136B-06D08DD3CE2E}"/>
              </a:ext>
            </a:extLst>
          </p:cNvPr>
          <p:cNvSpPr txBox="1"/>
          <p:nvPr/>
        </p:nvSpPr>
        <p:spPr>
          <a:xfrm>
            <a:off x="1447190" y="1996948"/>
            <a:ext cx="9607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menghapus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 pada Monthly Premium Auto dan Total Claim Amount,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2BE04544-7950-13E5-5DD3-8BF74B966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63026"/>
              </p:ext>
            </p:extLst>
          </p:nvPr>
        </p:nvGraphicFramePr>
        <p:xfrm>
          <a:off x="1447190" y="2712416"/>
          <a:ext cx="9607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779">
                  <a:extLst>
                    <a:ext uri="{9D8B030D-6E8A-4147-A177-3AD203B41FA5}">
                      <a16:colId xmlns:a16="http://schemas.microsoft.com/office/drawing/2014/main" val="1225620983"/>
                    </a:ext>
                  </a:extLst>
                </a:gridCol>
                <a:gridCol w="4364692">
                  <a:extLst>
                    <a:ext uri="{9D8B030D-6E8A-4147-A177-3AD203B41FA5}">
                      <a16:colId xmlns:a16="http://schemas.microsoft.com/office/drawing/2014/main" val="1061457231"/>
                    </a:ext>
                  </a:extLst>
                </a:gridCol>
                <a:gridCol w="4267190">
                  <a:extLst>
                    <a:ext uri="{9D8B030D-6E8A-4147-A177-3AD203B41FA5}">
                      <a16:colId xmlns:a16="http://schemas.microsoft.com/office/drawing/2014/main" val="2396724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Metrik</a:t>
                      </a:r>
                      <a:endParaRPr lang="en-ID" sz="1200" b="0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Kelebihan</a:t>
                      </a:r>
                      <a:endParaRPr lang="en-ID" sz="1200" b="0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Kekurangan</a:t>
                      </a:r>
                      <a:endParaRPr lang="en-ID" sz="1200" b="0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02755"/>
                  </a:ext>
                </a:extLst>
              </a:tr>
              <a:tr h="254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RMSE</a:t>
                      </a:r>
                      <a:endParaRPr lang="en-ID" sz="12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Dapat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memberikan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penalti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lebih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kesalahan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D" sz="12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Sensitif</a:t>
                      </a:r>
                      <a:r>
                        <a:rPr lang="en-ID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b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terhadap</a:t>
                      </a:r>
                      <a:r>
                        <a:rPr lang="en-ID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72737"/>
                  </a:ext>
                </a:extLst>
              </a:tr>
              <a:tr h="254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Robust </a:t>
                      </a:r>
                      <a:r>
                        <a:rPr lang="en-ID" sz="1200" b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terhadap</a:t>
                      </a:r>
                      <a:r>
                        <a:rPr lang="en-ID" sz="12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outlier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Kurang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sensitif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terhadap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kesalahan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7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MAPE</a:t>
                      </a:r>
                      <a:endParaRPr lang="en-ID" sz="1200" b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terpengaruh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oleh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skala</a:t>
                      </a:r>
                      <a:endParaRPr lang="en-ID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dapat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digunakan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jika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0 </a:t>
                      </a:r>
                      <a:r>
                        <a:rPr lang="en-ID" sz="12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dalam</a:t>
                      </a:r>
                      <a:r>
                        <a:rPr lang="en-ID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125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107471-D3D7-6E86-83E7-C6FD0F933FD9}"/>
              </a:ext>
            </a:extLst>
          </p:cNvPr>
          <p:cNvSpPr txBox="1"/>
          <p:nvPr/>
        </p:nvSpPr>
        <p:spPr>
          <a:xfrm>
            <a:off x="1447189" y="4123442"/>
            <a:ext cx="9607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 Absolute Error (MAE)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Root Mean Squared Error (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Mean Absolute Percentage Error (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dipilih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Income, yang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perhitungan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alternatif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neg_mean_absolute_error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penilaian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(scoring) dan '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refit model.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261015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br>
              <a:rPr lang="en-US" dirty="0"/>
            </a:br>
            <a:r>
              <a:rPr lang="en-US" sz="1400" dirty="0"/>
              <a:t>(best parameter)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31E5F6-853A-D451-2C91-DFA9486B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7" y="2194588"/>
            <a:ext cx="11834446" cy="34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9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D35AE-40CD-4F39-C381-A029DA06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1978874"/>
            <a:ext cx="4163006" cy="181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07F38-7692-D4B0-CE4E-0651818D29EF}"/>
              </a:ext>
            </a:extLst>
          </p:cNvPr>
          <p:cNvSpPr txBox="1"/>
          <p:nvPr/>
        </p:nvSpPr>
        <p:spPr>
          <a:xfrm>
            <a:off x="1447191" y="3929103"/>
            <a:ext cx="96076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mengalami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peningkatan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MAE,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proses tuning,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perbaikan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tuning,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MAE,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menurun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relatif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masing-masing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b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menggabungkan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GradientBoostingRegressor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robust. Jika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MAE,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VotingRegressor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estimator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akhir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pilihan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tepat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551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9E663-E83B-442E-FBDC-5547B523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91" y="1897888"/>
            <a:ext cx="9607660" cy="3000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253B2E-AF29-E01C-B757-A7424FA74A59}"/>
              </a:ext>
            </a:extLst>
          </p:cNvPr>
          <p:cNvSpPr txBox="1"/>
          <p:nvPr/>
        </p:nvSpPr>
        <p:spPr>
          <a:xfrm>
            <a:off x="1447191" y="5116973"/>
            <a:ext cx="9607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bar Feature Importance di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paling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Policies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kontribusi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70%. Fitur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berpengaruh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selanjutnya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Premium Auto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berkontribusi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23%.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fitur-fitur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lainnya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pengaruh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57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br>
              <a:rPr lang="en-US" dirty="0"/>
            </a:br>
            <a:r>
              <a:rPr lang="en-US" sz="1600" dirty="0"/>
              <a:t>(Actual vs predicted)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53B2E-AF29-E01C-B757-A7424FA74A59}"/>
              </a:ext>
            </a:extLst>
          </p:cNvPr>
          <p:cNvSpPr txBox="1"/>
          <p:nvPr/>
        </p:nvSpPr>
        <p:spPr>
          <a:xfrm>
            <a:off x="1447191" y="4914748"/>
            <a:ext cx="96076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Titik-titik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merata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sepanjang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Rata-rata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6437 dan Predicted Value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6339,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selisih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98. Data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1,5%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menangkap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perbedaan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dan Predicted Value,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terlihat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titik-titik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14000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Predicted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E0A5-3BEE-9744-C95F-A8A0F6C7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41" y="1902964"/>
            <a:ext cx="5973517" cy="29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3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C8AC-5710-D196-8511-93AA0558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A4D0-2E5F-86BC-06EE-57A34EFF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yang </a:t>
            </a:r>
            <a:r>
              <a:rPr lang="en-ID" dirty="0" err="1"/>
              <a:t>dihadapi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Customer Lifetime Value (CLV)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Menghitung</a:t>
            </a:r>
            <a:r>
              <a:rPr lang="en-ID" dirty="0"/>
              <a:t> CLV </a:t>
            </a:r>
            <a:r>
              <a:rPr lang="en-ID" dirty="0" err="1"/>
              <a:t>secara</a:t>
            </a:r>
            <a:r>
              <a:rPr lang="en-ID" dirty="0"/>
              <a:t> manual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, </a:t>
            </a:r>
            <a:r>
              <a:rPr lang="en-ID" dirty="0" err="1"/>
              <a:t>menghasilkan</a:t>
            </a:r>
            <a:r>
              <a:rPr lang="en-ID" dirty="0"/>
              <a:t> data yang </a:t>
            </a:r>
            <a:r>
              <a:rPr lang="en-ID" dirty="0" err="1"/>
              <a:t>terlambat</a:t>
            </a:r>
            <a:r>
              <a:rPr lang="en-ID" dirty="0"/>
              <a:t> dan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.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machine learning,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berisiko</a:t>
            </a:r>
            <a:r>
              <a:rPr lang="en-ID" dirty="0"/>
              <a:t> </a:t>
            </a:r>
            <a:r>
              <a:rPr lang="en-ID" dirty="0" err="1"/>
              <a:t>menghabiskan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pada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menguntungkan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CLV yang </a:t>
            </a:r>
            <a:r>
              <a:rPr lang="en-ID" dirty="0" err="1"/>
              <a:t>akurat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selektif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menghemat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.</a:t>
            </a:r>
            <a:endParaRPr lang="en-ID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013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br>
              <a:rPr lang="en-US" dirty="0"/>
            </a:br>
            <a:r>
              <a:rPr lang="en-US" sz="1600" dirty="0"/>
              <a:t>(Actual vs predicted)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53B2E-AF29-E01C-B757-A7424FA74A59}"/>
              </a:ext>
            </a:extLst>
          </p:cNvPr>
          <p:cNvSpPr txBox="1"/>
          <p:nvPr/>
        </p:nvSpPr>
        <p:spPr>
          <a:xfrm>
            <a:off x="1247901" y="4513675"/>
            <a:ext cx="48480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Tumpang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tindih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menangkap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data. </a:t>
            </a:r>
          </a:p>
          <a:p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perbedaan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density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menandakan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sepenuhnya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E98C8-9A7B-EC5D-943C-2A8E8349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00" y="1916550"/>
            <a:ext cx="4848100" cy="2530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CEF2C-B267-8572-C234-022253F0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591" y="3009841"/>
            <a:ext cx="2857899" cy="838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0F7F28-9216-F125-3D5F-CA8EB7575A8B}"/>
              </a:ext>
            </a:extLst>
          </p:cNvPr>
          <p:cNvSpPr txBox="1"/>
          <p:nvPr/>
        </p:nvSpPr>
        <p:spPr>
          <a:xfrm>
            <a:off x="6787659" y="4520463"/>
            <a:ext cx="4759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91%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variabilitas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mengindikasikan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CLV.</a:t>
            </a:r>
          </a:p>
        </p:txBody>
      </p:sp>
    </p:spTree>
    <p:extLst>
      <p:ext uri="{BB962C8B-B14F-4D97-AF65-F5344CB8AC3E}">
        <p14:creationId xmlns:p14="http://schemas.microsoft.com/office/powerpoint/2010/main" val="163279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AD6403-3E3E-D57A-AB3F-C34C7B4AC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85591"/>
            <a:ext cx="9603275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Kendaraan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Luxury SUV dan Luxury Car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Four-Door Car dan Two-Door Car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dibandingkan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polis dan (3-9) polis,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menandakan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menganggur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(TCA)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bekerja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pendidikan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pula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diajukan.Ini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Claim Amount (TCA)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Voting Regressor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1040.35, MAE 396.19,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4.5%,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terpengaruh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bias data.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 0.91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91.53%,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menangkap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mendukung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pengambilan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keputusan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Policies dan Monthly Premium Auto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paling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berpengaruh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memprediksi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kontribusi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masing-masing 70% dan 23%,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menekankan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pentingnya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strategi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pemasaran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071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DDF1-BAB5-8CB9-1460-CCB7A56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ID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9EACD2-7E38-F99E-4B95-99FDA5100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07324"/>
            <a:ext cx="960377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Asuransi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menetapkan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strategi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asuransi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memperkuat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penawaran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kendaraan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SUV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insentif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kendaraan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penetrasi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Mengingat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polis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CLV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disarankan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menawarkan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loyalitas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insentif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tambahan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Edukasi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Kesadaran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edukasi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menganggur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berpendidikan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rendah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kesadaran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Peningkatan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memantau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memperbarui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prediksi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berkala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terbaru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bias 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mempertimbangkan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lanjutan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 learning.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Pemasaran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mengembangkan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strategi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pemasaran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peningkatan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 of Policies dan Monthly Premium Auto,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bundle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polis.</a:t>
            </a: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Pemantauan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Berkelanjutan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Disarankan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pemantauan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terus-menerus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faktor-faktor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mempengaruhi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Claim Amount dan Customer Lifetime Value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memastikan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strategi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efektif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2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39BA85-F5BF-27D9-FCE1-03FD10BE3780}"/>
              </a:ext>
            </a:extLst>
          </p:cNvPr>
          <p:cNvSpPr/>
          <p:nvPr/>
        </p:nvSpPr>
        <p:spPr>
          <a:xfrm>
            <a:off x="3773088" y="2505670"/>
            <a:ext cx="4645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TERIMA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KASIH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69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0362-9BCD-6654-65EC-A8A825A1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1B6-B3F1-DEDF-0836-44AE7A4E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79579"/>
            <a:ext cx="5017613" cy="3073847"/>
          </a:xfrm>
        </p:spPr>
        <p:txBody>
          <a:bodyPr>
            <a:normAutofit/>
          </a:bodyPr>
          <a:lstStyle/>
          <a:p>
            <a:r>
              <a:rPr lang="en-US" sz="2000" dirty="0" err="1"/>
              <a:t>host_name</a:t>
            </a:r>
            <a:endParaRPr lang="en-US" sz="2000" dirty="0"/>
          </a:p>
          <a:p>
            <a:r>
              <a:rPr lang="en-US" sz="2000" dirty="0" err="1"/>
              <a:t>neighbourhood</a:t>
            </a:r>
            <a:endParaRPr lang="en-US" sz="2000" dirty="0"/>
          </a:p>
          <a:p>
            <a:r>
              <a:rPr lang="en-US" sz="2000" dirty="0"/>
              <a:t>latitude &amp; longitude</a:t>
            </a:r>
          </a:p>
          <a:p>
            <a:r>
              <a:rPr lang="en-US" sz="2000" dirty="0" err="1"/>
              <a:t>room_type</a:t>
            </a:r>
            <a:endParaRPr lang="en-US" sz="2000" dirty="0"/>
          </a:p>
          <a:p>
            <a:r>
              <a:rPr lang="en-US" sz="2000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115BD-06C3-1CFB-E58F-2EC42856DD34}"/>
              </a:ext>
            </a:extLst>
          </p:cNvPr>
          <p:cNvSpPr txBox="1">
            <a:spLocks/>
          </p:cNvSpPr>
          <p:nvPr/>
        </p:nvSpPr>
        <p:spPr>
          <a:xfrm>
            <a:off x="6469192" y="2356407"/>
            <a:ext cx="5017613" cy="3073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calculated_host_listings_count</a:t>
            </a:r>
            <a:endParaRPr lang="en-US" sz="2000" dirty="0"/>
          </a:p>
          <a:p>
            <a:r>
              <a:rPr lang="en-ID" sz="2000" dirty="0" err="1"/>
              <a:t>availability_365</a:t>
            </a:r>
            <a:endParaRPr lang="en-ID" sz="2000" dirty="0"/>
          </a:p>
          <a:p>
            <a:r>
              <a:rPr lang="en-US" sz="2000" dirty="0" err="1"/>
              <a:t>number_of_review</a:t>
            </a:r>
            <a:endParaRPr lang="en-US" sz="2000" dirty="0"/>
          </a:p>
          <a:p>
            <a:r>
              <a:rPr lang="en-US" sz="2000" dirty="0" err="1"/>
              <a:t>review_per_month</a:t>
            </a:r>
            <a:endParaRPr lang="en-US" sz="2000" dirty="0"/>
          </a:p>
          <a:p>
            <a:r>
              <a:rPr lang="en-ID" sz="2000" dirty="0" err="1"/>
              <a:t>number_of_review_ltm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B8A8-D4CF-E127-92C8-412AAF89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(statistic </a:t>
            </a:r>
            <a:r>
              <a:rPr lang="en-US" sz="1400" dirty="0" err="1"/>
              <a:t>deskriptif</a:t>
            </a:r>
            <a:r>
              <a:rPr lang="en-US" sz="1400" dirty="0"/>
              <a:t>)</a:t>
            </a:r>
            <a:endParaRPr lang="en-ID" sz="1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285BD7-38D6-11A3-95D3-0ADF0AD7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4602882"/>
            <a:ext cx="9614472" cy="1450229"/>
          </a:xfrm>
        </p:spPr>
        <p:txBody>
          <a:bodyPr>
            <a:noAutofit/>
          </a:bodyPr>
          <a:lstStyle/>
          <a:p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 nilai 0 pada kolom Income </a:t>
            </a:r>
          </a:p>
          <a:p>
            <a:pPr>
              <a:spcBef>
                <a:spcPts val="0"/>
              </a:spcBef>
            </a:pP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Unemployed yang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0</a:t>
            </a:r>
          </a:p>
          <a:p>
            <a:pPr>
              <a:spcBef>
                <a:spcPts val="0"/>
              </a:spcBef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11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diantaranya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4 </a:t>
            </a:r>
            <a:r>
              <a:rPr lang="en-ID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CLV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target</a:t>
            </a:r>
          </a:p>
          <a:p>
            <a:pPr>
              <a:spcBef>
                <a:spcPts val="0"/>
              </a:spcBef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F0D8F-B4DD-E07A-6F82-6CA03A3DF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1978930"/>
            <a:ext cx="4986752" cy="25092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A1D1E-60CB-EAD4-D263-1EBCA623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30" y="1978930"/>
            <a:ext cx="2784954" cy="2509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C389E3-D52E-DCA1-E40A-815ECA285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645" y="1978928"/>
            <a:ext cx="1763471" cy="25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B8A8-D4CF-E127-92C8-412AAF89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(statistic </a:t>
            </a:r>
            <a:r>
              <a:rPr lang="en-US" sz="1400" dirty="0" err="1"/>
              <a:t>deskriptif</a:t>
            </a:r>
            <a:r>
              <a:rPr lang="en-US" sz="1400" dirty="0"/>
              <a:t>)</a:t>
            </a:r>
            <a:endParaRPr lang="en-ID" sz="1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285BD7-38D6-11A3-95D3-0ADF0AD7A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331" y="5047220"/>
            <a:ext cx="9614472" cy="100589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Number of Policies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9,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meskipun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tergolong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numerik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kategorik</a:t>
            </a:r>
            <a:endParaRPr lang="en-ID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E133C-AC7E-38CD-3C98-002F8904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1" y="2010878"/>
            <a:ext cx="9833869" cy="28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(Distribution of clv)</a:t>
            </a:r>
            <a:endParaRPr lang="en-ID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9097-ECE5-F92A-BA93-0359D7CB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8476" y="2982611"/>
            <a:ext cx="5656378" cy="1933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istribusi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mengalami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right-skewed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terdistorsi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skewness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positif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Oleh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menerapkan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 transformation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skewness dan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outliers.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D729D-9844-0CE1-0EC9-6972C95F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76086"/>
            <a:ext cx="3746256" cy="37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Corelation</a:t>
            </a:r>
            <a:r>
              <a:rPr lang="en-US" sz="1400" dirty="0"/>
              <a:t>)</a:t>
            </a:r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32F8-4127-49AA-1CF7-FFAE8C88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2179750"/>
            <a:ext cx="4143387" cy="3538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5398477" y="2720276"/>
            <a:ext cx="61018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Premium Auto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Claim Amount (64%) dan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 Lifetime Value (CLV) (40%).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Claim Amount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berkorelasi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negatif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Income (-35%),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cenderung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mengajukan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klaim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sedikit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berpengaruh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Monthly Premium Auto (1.7%).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CLV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korelasi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lemah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 Claim Amount (22%) dan Income (2.6%). </a:t>
            </a:r>
          </a:p>
        </p:txBody>
      </p:sp>
    </p:spTree>
    <p:extLst>
      <p:ext uri="{BB962C8B-B14F-4D97-AF65-F5344CB8AC3E}">
        <p14:creationId xmlns:p14="http://schemas.microsoft.com/office/powerpoint/2010/main" val="27259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6E0E-93DF-B7BC-1E3D-2408A091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1400" dirty="0"/>
              <a:t>(</a:t>
            </a:r>
            <a:r>
              <a:rPr lang="en-US" sz="1400" dirty="0" err="1"/>
              <a:t>mpa</a:t>
            </a:r>
            <a:r>
              <a:rPr lang="en-US" sz="1400" dirty="0"/>
              <a:t>) vs (clv)</a:t>
            </a:r>
            <a:endParaRPr lang="en-ID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A46D3-C067-F94C-B18D-BEBFC30937B8}"/>
              </a:ext>
            </a:extLst>
          </p:cNvPr>
          <p:cNvSpPr txBox="1"/>
          <p:nvPr/>
        </p:nvSpPr>
        <p:spPr>
          <a:xfrm>
            <a:off x="1099038" y="4653686"/>
            <a:ext cx="10621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 Class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hubungan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implisit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Premium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jelas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grafik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membagi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menjadi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kluster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D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mungkin</a:t>
            </a:r>
            <a:r>
              <a:rPr lang="en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asuransi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pelanggan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berbeda</a:t>
            </a:r>
            <a:endParaRPr lang="en-ID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Policies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tingkatan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urutan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Lifetime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0510F-7072-8F80-2D55-0C5FAAB7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8" y="1984414"/>
            <a:ext cx="10234246" cy="25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49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1223</TotalTime>
  <Words>2349</Words>
  <Application>Microsoft Office PowerPoint</Application>
  <PresentationFormat>Widescreen</PresentationFormat>
  <Paragraphs>158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Gill Sans MT</vt:lpstr>
      <vt:lpstr>Gallery</vt:lpstr>
      <vt:lpstr>CAPSTONE PROJECT MODUL 3</vt:lpstr>
      <vt:lpstr>background</vt:lpstr>
      <vt:lpstr>problem statement</vt:lpstr>
      <vt:lpstr>DATA understanding</vt:lpstr>
      <vt:lpstr>exploratory data analysis (statistic deskriptif)</vt:lpstr>
      <vt:lpstr>exploratory data analysis (statistic deskriptif)</vt:lpstr>
      <vt:lpstr>exploratory data analysis (Distribution of clv)</vt:lpstr>
      <vt:lpstr>exploratory data analysis (Corelation)</vt:lpstr>
      <vt:lpstr>exploratory data analysis (mpa) vs (clv)</vt:lpstr>
      <vt:lpstr>exploratory data analysis (nop)  vs (clv)</vt:lpstr>
      <vt:lpstr>exploratory data analysis (mpa) vs (tca)</vt:lpstr>
      <vt:lpstr>exploratory data analysis (mpa) vs (tca) vs (clv)</vt:lpstr>
      <vt:lpstr>exploratory data analysis (income) vs (clv)</vt:lpstr>
      <vt:lpstr>exploratory data analysis (tca) vs (income)</vt:lpstr>
      <vt:lpstr>preprocesing (missing value and duplicated data)</vt:lpstr>
      <vt:lpstr>preprocesing (Data duplicate before vs after)</vt:lpstr>
      <vt:lpstr>preprocesing (outlier)</vt:lpstr>
      <vt:lpstr>preprocesing (outlier)</vt:lpstr>
      <vt:lpstr>preprocesing (outlier)</vt:lpstr>
      <vt:lpstr>preprocesing (outlier)</vt:lpstr>
      <vt:lpstr>Feature enginering (encoding)</vt:lpstr>
      <vt:lpstr>benchmarking model (best model and performance metrics)</vt:lpstr>
      <vt:lpstr>benchmarking model (total score)</vt:lpstr>
      <vt:lpstr>hyperparameter tuning (optimizing model performance)</vt:lpstr>
      <vt:lpstr>hyperparameter tuning (evaluation metrics)</vt:lpstr>
      <vt:lpstr>hyperparameter tuning (best parameter)</vt:lpstr>
      <vt:lpstr>model comparison</vt:lpstr>
      <vt:lpstr>model comparison</vt:lpstr>
      <vt:lpstr>model evaluation (Actual vs predicted)</vt:lpstr>
      <vt:lpstr>model evaluation (Actual vs predicted)</vt:lpstr>
      <vt:lpstr>conclusion</vt:lpstr>
      <vt:lpstr>rekomendasi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MODUL 2</dc:title>
  <dc:creator>Fiki Putra</dc:creator>
  <cp:lastModifiedBy>Fiki Putra</cp:lastModifiedBy>
  <cp:revision>38</cp:revision>
  <dcterms:created xsi:type="dcterms:W3CDTF">2024-08-24T06:53:23Z</dcterms:created>
  <dcterms:modified xsi:type="dcterms:W3CDTF">2024-09-29T13:37:32Z</dcterms:modified>
</cp:coreProperties>
</file>