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Inter Bold" charset="1" panose="020B0802030000000004"/>
      <p:regular r:id="rId17"/>
    </p:embeddedFont>
    <p:embeddedFont>
      <p:font typeface="Open Sans Bold" charset="1" panose="00000000000000000000"/>
      <p:regular r:id="rId18"/>
    </p:embeddedFont>
    <p:embeddedFont>
      <p:font typeface="Inter Semi-Bold" charset="1" panose="02000503000000020004"/>
      <p:regular r:id="rId19"/>
    </p:embeddedFont>
    <p:embeddedFont>
      <p:font typeface="Inter Medium" charset="1" panose="02000503000000020004"/>
      <p:regular r:id="rId20"/>
    </p:embeddedFont>
    <p:embeddedFont>
      <p:font typeface="Inter" charset="1" panose="020B0502030000000004"/>
      <p:regular r:id="rId21"/>
    </p:embeddedFont>
    <p:embeddedFont>
      <p:font typeface="Open Sans Medium" charset="1" panose="00000000000000000000"/>
      <p:regular r:id="rId22"/>
    </p:embeddedFont>
    <p:embeddedFont>
      <p:font typeface="Open San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https://lookerstudio.google.com/reporting/ba2f8c2c-2034-45ec-b6e5-9ec05b6843fc" TargetMode="External" Type="http://schemas.openxmlformats.org/officeDocument/2006/relationships/hyperlink"/><Relationship Id="rId4" Target="../media/image14.png" Type="http://schemas.openxmlformats.org/officeDocument/2006/relationships/image"/><Relationship Id="rId5" Target="https://github.com/fikisyihab72/PBI-Big-Data-Analytics-Kimia-Farma-x-Rakamin-Academy" TargetMode="External" Type="http://schemas.openxmlformats.org/officeDocument/2006/relationships/hyperlink"/><Relationship Id="rId6" Target="https://drive.google.com/file/d/13a9U04V7WGYVME1K5R6hWx5VrXXWVqxh/view?usp=sharing"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https://drive.google.com/file/d/13a9U04V7WGYVME1K5R6hWx5VrXXWVqxh/view?usp=sharing" TargetMode="External" Type="http://schemas.openxmlformats.org/officeDocument/2006/relationships/hyperlink"/><Relationship Id="rId4" Target="https://lookerstudio.google.com/reporting/ba2f8c2c-2034-45ec-b6e5-9ec05b6843fc" TargetMode="External" Type="http://schemas.openxmlformats.org/officeDocument/2006/relationships/hyperlink"/><Relationship Id="rId5" Target="https://github.com/fikisyihab72/PBI-Big-Data-Analytics-Kimia-Farma-x-Rakamin-Academy"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6" id="6"/>
          <p:cNvGrpSpPr/>
          <p:nvPr/>
        </p:nvGrpSpPr>
        <p:grpSpPr>
          <a:xfrm rot="0">
            <a:off x="11851793" y="1324518"/>
            <a:ext cx="4985605" cy="498560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9" id="9"/>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0" y="0"/>
            <a:ext cx="18288000" cy="1845081"/>
            <a:chOff x="0" y="0"/>
            <a:chExt cx="4816593" cy="485947"/>
          </a:xfrm>
        </p:grpSpPr>
        <p:sp>
          <p:nvSpPr>
            <p:cNvPr name="Freeform 11" id="11"/>
            <p:cNvSpPr/>
            <p:nvPr/>
          </p:nvSpPr>
          <p:spPr>
            <a:xfrm flipH="false" flipV="false" rot="0">
              <a:off x="0" y="0"/>
              <a:ext cx="4816592" cy="485947"/>
            </a:xfrm>
            <a:custGeom>
              <a:avLst/>
              <a:gdLst/>
              <a:ahLst/>
              <a:cxnLst/>
              <a:rect r="r" b="b" t="t" l="l"/>
              <a:pathLst>
                <a:path h="485947" w="4816592">
                  <a:moveTo>
                    <a:pt x="0" y="0"/>
                  </a:moveTo>
                  <a:lnTo>
                    <a:pt x="4816592" y="0"/>
                  </a:lnTo>
                  <a:lnTo>
                    <a:pt x="4816592" y="485947"/>
                  </a:lnTo>
                  <a:lnTo>
                    <a:pt x="0" y="485947"/>
                  </a:lnTo>
                  <a:close/>
                </a:path>
              </a:pathLst>
            </a:custGeom>
            <a:solidFill>
              <a:srgbClr val="17726D"/>
            </a:solidFill>
          </p:spPr>
        </p:sp>
        <p:sp>
          <p:nvSpPr>
            <p:cNvPr name="TextBox 12" id="12"/>
            <p:cNvSpPr txBox="true"/>
            <p:nvPr/>
          </p:nvSpPr>
          <p:spPr>
            <a:xfrm>
              <a:off x="0" y="-47625"/>
              <a:ext cx="4816593" cy="533572"/>
            </a:xfrm>
            <a:prstGeom prst="rect">
              <a:avLst/>
            </a:prstGeom>
          </p:spPr>
          <p:txBody>
            <a:bodyPr anchor="ctr" rtlCol="false" tIns="50800" lIns="50800" bIns="50800" rIns="50800"/>
            <a:lstStyle/>
            <a:p>
              <a:pPr algn="ctr">
                <a:lnSpc>
                  <a:spcPts val="2479"/>
                </a:lnSpc>
              </a:pPr>
            </a:p>
          </p:txBody>
        </p:sp>
      </p:grpSp>
      <p:sp>
        <p:nvSpPr>
          <p:cNvPr name="Freeform 13" id="13"/>
          <p:cNvSpPr/>
          <p:nvPr/>
        </p:nvSpPr>
        <p:spPr>
          <a:xfrm flipH="false" flipV="false" rot="0">
            <a:off x="5709985" y="299649"/>
            <a:ext cx="6868029" cy="1588524"/>
          </a:xfrm>
          <a:custGeom>
            <a:avLst/>
            <a:gdLst/>
            <a:ahLst/>
            <a:cxnLst/>
            <a:rect r="r" b="b" t="t" l="l"/>
            <a:pathLst>
              <a:path h="1588524" w="6868029">
                <a:moveTo>
                  <a:pt x="0" y="0"/>
                </a:moveTo>
                <a:lnTo>
                  <a:pt x="6868030" y="0"/>
                </a:lnTo>
                <a:lnTo>
                  <a:pt x="6868030" y="1588523"/>
                </a:lnTo>
                <a:lnTo>
                  <a:pt x="0" y="1588523"/>
                </a:lnTo>
                <a:lnTo>
                  <a:pt x="0" y="0"/>
                </a:lnTo>
                <a:close/>
              </a:path>
            </a:pathLst>
          </a:custGeom>
          <a:blipFill>
            <a:blip r:embed="rId4"/>
            <a:stretch>
              <a:fillRect l="0" t="0" r="0" b="0"/>
            </a:stretch>
          </a:blipFill>
        </p:spPr>
      </p:sp>
      <p:sp>
        <p:nvSpPr>
          <p:cNvPr name="TextBox 14" id="14"/>
          <p:cNvSpPr txBox="true"/>
          <p:nvPr/>
        </p:nvSpPr>
        <p:spPr>
          <a:xfrm rot="0">
            <a:off x="981075" y="3084071"/>
            <a:ext cx="14166687" cy="2516505"/>
          </a:xfrm>
          <a:prstGeom prst="rect">
            <a:avLst/>
          </a:prstGeom>
        </p:spPr>
        <p:txBody>
          <a:bodyPr anchor="t" rtlCol="false" tIns="0" lIns="0" bIns="0" rIns="0">
            <a:spAutoFit/>
          </a:bodyPr>
          <a:lstStyle/>
          <a:p>
            <a:pPr algn="l">
              <a:lnSpc>
                <a:spcPts val="6719"/>
              </a:lnSpc>
            </a:pPr>
            <a:r>
              <a:rPr lang="en-US" sz="4800" b="true">
                <a:solidFill>
                  <a:srgbClr val="17726D"/>
                </a:solidFill>
                <a:latin typeface="Inter Bold"/>
                <a:ea typeface="Inter Bold"/>
                <a:cs typeface="Inter Bold"/>
                <a:sym typeface="Inter Bold"/>
              </a:rPr>
              <a:t>DASHBOARD PERFORMANCE ANALYTICS KIMIA FARMA BUSINESS YEAR 2020-2023</a:t>
            </a:r>
          </a:p>
          <a:p>
            <a:pPr algn="l">
              <a:lnSpc>
                <a:spcPts val="6719"/>
              </a:lnSpc>
            </a:pPr>
          </a:p>
        </p:txBody>
      </p:sp>
      <p:sp>
        <p:nvSpPr>
          <p:cNvPr name="TextBox 15" id="15"/>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b="true" sz="1999">
                <a:solidFill>
                  <a:srgbClr val="000000"/>
                </a:solidFill>
                <a:latin typeface="Open Sans Bold"/>
                <a:ea typeface="Open Sans Bold"/>
                <a:cs typeface="Open Sans Bold"/>
                <a:sym typeface="Open Sans Bold"/>
              </a:rPr>
              <a:t>December 2024</a:t>
            </a:r>
          </a:p>
        </p:txBody>
      </p:sp>
      <p:sp>
        <p:nvSpPr>
          <p:cNvPr name="TextBox 16" id="16"/>
          <p:cNvSpPr txBox="true"/>
          <p:nvPr/>
        </p:nvSpPr>
        <p:spPr>
          <a:xfrm rot="0">
            <a:off x="1014017" y="5074161"/>
            <a:ext cx="8069342" cy="986155"/>
          </a:xfrm>
          <a:prstGeom prst="rect">
            <a:avLst/>
          </a:prstGeom>
        </p:spPr>
        <p:txBody>
          <a:bodyPr anchor="t" rtlCol="false" tIns="0" lIns="0" bIns="0" rIns="0">
            <a:spAutoFit/>
          </a:bodyPr>
          <a:lstStyle/>
          <a:p>
            <a:pPr algn="l">
              <a:lnSpc>
                <a:spcPts val="3919"/>
              </a:lnSpc>
            </a:pPr>
            <a:r>
              <a:rPr lang="en-US" b="true" sz="2799" spc="207">
                <a:solidFill>
                  <a:srgbClr val="000000"/>
                </a:solidFill>
                <a:latin typeface="Inter Semi-Bold"/>
                <a:ea typeface="Inter Semi-Bold"/>
                <a:cs typeface="Inter Semi-Bold"/>
                <a:sym typeface="Inter Semi-Bold"/>
              </a:rPr>
              <a:t>KIMIA FARMA - BIG DATA ANALYTICS</a:t>
            </a:r>
          </a:p>
          <a:p>
            <a:pPr algn="l" marL="0" indent="0" lvl="0">
              <a:lnSpc>
                <a:spcPts val="3919"/>
              </a:lnSpc>
            </a:pPr>
          </a:p>
        </p:txBody>
      </p:sp>
      <p:sp>
        <p:nvSpPr>
          <p:cNvPr name="TextBox 17" id="17"/>
          <p:cNvSpPr txBox="true"/>
          <p:nvPr/>
        </p:nvSpPr>
        <p:spPr>
          <a:xfrm rot="0">
            <a:off x="981075" y="5837758"/>
            <a:ext cx="9039761" cy="2423160"/>
          </a:xfrm>
          <a:prstGeom prst="rect">
            <a:avLst/>
          </a:prstGeom>
        </p:spPr>
        <p:txBody>
          <a:bodyPr anchor="t" rtlCol="false" tIns="0" lIns="0" bIns="0" rIns="0">
            <a:spAutoFit/>
          </a:bodyPr>
          <a:lstStyle/>
          <a:p>
            <a:pPr algn="l">
              <a:lnSpc>
                <a:spcPts val="6510"/>
              </a:lnSpc>
            </a:pPr>
            <a:r>
              <a:rPr lang="en-US" sz="4200" b="true">
                <a:solidFill>
                  <a:srgbClr val="000000"/>
                </a:solidFill>
                <a:latin typeface="Inter Bold"/>
                <a:ea typeface="Inter Bold"/>
                <a:cs typeface="Inter Bold"/>
                <a:sym typeface="Inter Bold"/>
              </a:rPr>
              <a:t>Presented by</a:t>
            </a:r>
          </a:p>
          <a:p>
            <a:pPr algn="l">
              <a:lnSpc>
                <a:spcPts val="6510"/>
              </a:lnSpc>
            </a:pPr>
            <a:r>
              <a:rPr lang="en-US" sz="4200" b="true">
                <a:solidFill>
                  <a:srgbClr val="000000"/>
                </a:solidFill>
                <a:latin typeface="Inter Medium"/>
                <a:ea typeface="Inter Medium"/>
                <a:cs typeface="Inter Medium"/>
                <a:sym typeface="Inter Medium"/>
              </a:rPr>
              <a:t>Fiki Syihab Irawan</a:t>
            </a:r>
          </a:p>
          <a:p>
            <a:pPr algn="ctr">
              <a:lnSpc>
                <a:spcPts val="6510"/>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986690"/>
            <a:chOff x="0" y="0"/>
            <a:chExt cx="4816593" cy="523243"/>
          </a:xfrm>
        </p:grpSpPr>
        <p:sp>
          <p:nvSpPr>
            <p:cNvPr name="Freeform 3" id="3"/>
            <p:cNvSpPr/>
            <p:nvPr/>
          </p:nvSpPr>
          <p:spPr>
            <a:xfrm flipH="false" flipV="false" rot="0">
              <a:off x="0" y="0"/>
              <a:ext cx="4816592" cy="523243"/>
            </a:xfrm>
            <a:custGeom>
              <a:avLst/>
              <a:gdLst/>
              <a:ahLst/>
              <a:cxnLst/>
              <a:rect r="r" b="b" t="t" l="l"/>
              <a:pathLst>
                <a:path h="523243" w="4816592">
                  <a:moveTo>
                    <a:pt x="0" y="0"/>
                  </a:moveTo>
                  <a:lnTo>
                    <a:pt x="4816592" y="0"/>
                  </a:lnTo>
                  <a:lnTo>
                    <a:pt x="4816592" y="523243"/>
                  </a:lnTo>
                  <a:lnTo>
                    <a:pt x="0" y="523243"/>
                  </a:lnTo>
                  <a:close/>
                </a:path>
              </a:pathLst>
            </a:custGeom>
            <a:solidFill>
              <a:srgbClr val="F6F6F6"/>
            </a:solidFill>
          </p:spPr>
        </p:sp>
        <p:sp>
          <p:nvSpPr>
            <p:cNvPr name="TextBox 4" id="4"/>
            <p:cNvSpPr txBox="true"/>
            <p:nvPr/>
          </p:nvSpPr>
          <p:spPr>
            <a:xfrm>
              <a:off x="0" y="-47625"/>
              <a:ext cx="4816593" cy="57086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61650" y="8036778"/>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839945" y="2398731"/>
            <a:ext cx="9125056" cy="4018280"/>
          </a:xfrm>
          <a:prstGeom prst="rect">
            <a:avLst/>
          </a:prstGeom>
        </p:spPr>
        <p:txBody>
          <a:bodyPr anchor="t" rtlCol="false" tIns="0" lIns="0" bIns="0" rIns="0">
            <a:spAutoFit/>
          </a:bodyPr>
          <a:lstStyle/>
          <a:p>
            <a:pPr algn="l">
              <a:lnSpc>
                <a:spcPts val="4029"/>
              </a:lnSpc>
            </a:pPr>
            <a:r>
              <a:rPr lang="en-US" sz="2599">
                <a:solidFill>
                  <a:srgbClr val="000000"/>
                </a:solidFill>
                <a:latin typeface="Open Sans"/>
                <a:ea typeface="Open Sans"/>
                <a:cs typeface="Open Sans"/>
                <a:sym typeface="Open Sans"/>
              </a:rPr>
              <a:t>1. Perusahaan perlu menyelidiki penurunan pendapatan pada tahun 2021 dan 2023</a:t>
            </a:r>
          </a:p>
          <a:p>
            <a:pPr algn="l">
              <a:lnSpc>
                <a:spcPts val="4029"/>
              </a:lnSpc>
            </a:pPr>
            <a:r>
              <a:rPr lang="en-US" sz="2599">
                <a:solidFill>
                  <a:srgbClr val="000000"/>
                </a:solidFill>
                <a:latin typeface="Open Sans"/>
                <a:ea typeface="Open Sans"/>
                <a:cs typeface="Open Sans"/>
                <a:sym typeface="Open Sans"/>
              </a:rPr>
              <a:t>2. Perusahaan perlu memastikan ketersediaan stok untuk Provinsi Jawa Barat</a:t>
            </a:r>
          </a:p>
          <a:p>
            <a:pPr algn="l">
              <a:lnSpc>
                <a:spcPts val="4029"/>
              </a:lnSpc>
            </a:pPr>
            <a:r>
              <a:rPr lang="en-US" sz="2599">
                <a:solidFill>
                  <a:srgbClr val="000000"/>
                </a:solidFill>
                <a:latin typeface="Open Sans"/>
                <a:ea typeface="Open Sans"/>
                <a:cs typeface="Open Sans"/>
                <a:sym typeface="Open Sans"/>
              </a:rPr>
              <a:t>3. Cabang dengan rating tinggi tapi rating transaksi rendah perlu diperbaiki sistem pelayanannya</a:t>
            </a:r>
          </a:p>
          <a:p>
            <a:pPr algn="l" marL="0" indent="0" lvl="0">
              <a:lnSpc>
                <a:spcPts val="4029"/>
              </a:lnSpc>
            </a:pPr>
            <a:r>
              <a:rPr lang="en-US" sz="2599">
                <a:solidFill>
                  <a:srgbClr val="000000"/>
                </a:solidFill>
                <a:latin typeface="Open Sans"/>
                <a:ea typeface="Open Sans"/>
                <a:cs typeface="Open Sans"/>
                <a:sym typeface="Open Sans"/>
              </a:rPr>
              <a:t>4. Perusahaan perlu memastikan ketersediaan stok Pyscholeptics drugs, Hypnotics and sedative drugs</a:t>
            </a:r>
          </a:p>
        </p:txBody>
      </p:sp>
      <p:sp>
        <p:nvSpPr>
          <p:cNvPr name="TextBox 9" id="9"/>
          <p:cNvSpPr txBox="true"/>
          <p:nvPr/>
        </p:nvSpPr>
        <p:spPr>
          <a:xfrm rot="0">
            <a:off x="685418" y="790708"/>
            <a:ext cx="16161243" cy="695326"/>
          </a:xfrm>
          <a:prstGeom prst="rect">
            <a:avLst/>
          </a:prstGeom>
        </p:spPr>
        <p:txBody>
          <a:bodyPr anchor="t" rtlCol="false" tIns="0" lIns="0" bIns="0" rIns="0">
            <a:spAutoFit/>
          </a:bodyPr>
          <a:lstStyle/>
          <a:p>
            <a:pPr algn="l">
              <a:lnSpc>
                <a:spcPts val="5250"/>
              </a:lnSpc>
            </a:pPr>
            <a:r>
              <a:rPr lang="en-US" sz="5000" b="true">
                <a:solidFill>
                  <a:srgbClr val="17726D"/>
                </a:solidFill>
                <a:latin typeface="Inter Bold"/>
                <a:ea typeface="Inter Bold"/>
                <a:cs typeface="Inter Bold"/>
                <a:sym typeface="Inter Bold"/>
              </a:rPr>
              <a:t>REKOMENDASI</a:t>
            </a:r>
          </a:p>
        </p:txBody>
      </p:sp>
      <p:sp>
        <p:nvSpPr>
          <p:cNvPr name="Freeform 10" id="10"/>
          <p:cNvSpPr/>
          <p:nvPr/>
        </p:nvSpPr>
        <p:spPr>
          <a:xfrm flipH="false" flipV="false" rot="0">
            <a:off x="14209808" y="378138"/>
            <a:ext cx="3362457" cy="1301125"/>
          </a:xfrm>
          <a:custGeom>
            <a:avLst/>
            <a:gdLst/>
            <a:ahLst/>
            <a:cxnLst/>
            <a:rect r="r" b="b" t="t" l="l"/>
            <a:pathLst>
              <a:path h="1301125" w="3362457">
                <a:moveTo>
                  <a:pt x="0" y="0"/>
                </a:moveTo>
                <a:lnTo>
                  <a:pt x="3362457" y="0"/>
                </a:lnTo>
                <a:lnTo>
                  <a:pt x="3362457" y="1301124"/>
                </a:lnTo>
                <a:lnTo>
                  <a:pt x="0" y="1301124"/>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6" id="6"/>
          <p:cNvGrpSpPr/>
          <p:nvPr/>
        </p:nvGrpSpPr>
        <p:grpSpPr>
          <a:xfrm rot="0">
            <a:off x="0" y="0"/>
            <a:ext cx="18288000" cy="1986690"/>
            <a:chOff x="0" y="0"/>
            <a:chExt cx="4816593" cy="523243"/>
          </a:xfrm>
        </p:grpSpPr>
        <p:sp>
          <p:nvSpPr>
            <p:cNvPr name="Freeform 7" id="7"/>
            <p:cNvSpPr/>
            <p:nvPr/>
          </p:nvSpPr>
          <p:spPr>
            <a:xfrm flipH="false" flipV="false" rot="0">
              <a:off x="0" y="0"/>
              <a:ext cx="4816592" cy="523243"/>
            </a:xfrm>
            <a:custGeom>
              <a:avLst/>
              <a:gdLst/>
              <a:ahLst/>
              <a:cxnLst/>
              <a:rect r="r" b="b" t="t" l="l"/>
              <a:pathLst>
                <a:path h="523243" w="4816592">
                  <a:moveTo>
                    <a:pt x="0" y="0"/>
                  </a:moveTo>
                  <a:lnTo>
                    <a:pt x="4816592" y="0"/>
                  </a:lnTo>
                  <a:lnTo>
                    <a:pt x="4816592" y="523243"/>
                  </a:lnTo>
                  <a:lnTo>
                    <a:pt x="0" y="523243"/>
                  </a:lnTo>
                  <a:close/>
                </a:path>
              </a:pathLst>
            </a:custGeom>
            <a:solidFill>
              <a:srgbClr val="F6F6F6"/>
            </a:solidFill>
          </p:spPr>
        </p:sp>
        <p:sp>
          <p:nvSpPr>
            <p:cNvPr name="TextBox 8" id="8"/>
            <p:cNvSpPr txBox="true"/>
            <p:nvPr/>
          </p:nvSpPr>
          <p:spPr>
            <a:xfrm>
              <a:off x="0" y="-47625"/>
              <a:ext cx="4816593" cy="570868"/>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4530205" y="-1285347"/>
            <a:ext cx="4758515" cy="475851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4934505" y="5467364"/>
            <a:ext cx="3362457" cy="1301125"/>
          </a:xfrm>
          <a:custGeom>
            <a:avLst/>
            <a:gdLst/>
            <a:ahLst/>
            <a:cxnLst/>
            <a:rect r="r" b="b" t="t" l="l"/>
            <a:pathLst>
              <a:path h="1301125" w="3362457">
                <a:moveTo>
                  <a:pt x="0" y="0"/>
                </a:moveTo>
                <a:lnTo>
                  <a:pt x="3362456" y="0"/>
                </a:lnTo>
                <a:lnTo>
                  <a:pt x="3362456" y="1301124"/>
                </a:lnTo>
                <a:lnTo>
                  <a:pt x="0" y="1301124"/>
                </a:lnTo>
                <a:lnTo>
                  <a:pt x="0" y="0"/>
                </a:lnTo>
                <a:close/>
              </a:path>
            </a:pathLst>
          </a:custGeom>
          <a:blipFill>
            <a:blip r:embed="rId2"/>
            <a:stretch>
              <a:fillRect l="0" t="0" r="0" b="0"/>
            </a:stretch>
          </a:blipFill>
        </p:spPr>
      </p:sp>
      <p:sp>
        <p:nvSpPr>
          <p:cNvPr name="TextBox 13" id="13"/>
          <p:cNvSpPr txBox="true"/>
          <p:nvPr/>
        </p:nvSpPr>
        <p:spPr>
          <a:xfrm rot="0">
            <a:off x="3046655" y="2398995"/>
            <a:ext cx="14166687" cy="2678850"/>
          </a:xfrm>
          <a:prstGeom prst="rect">
            <a:avLst/>
          </a:prstGeom>
        </p:spPr>
        <p:txBody>
          <a:bodyPr anchor="t" rtlCol="false" tIns="0" lIns="0" bIns="0" rIns="0">
            <a:spAutoFit/>
          </a:bodyPr>
          <a:lstStyle/>
          <a:p>
            <a:pPr algn="l">
              <a:lnSpc>
                <a:spcPts val="21873"/>
              </a:lnSpc>
            </a:pPr>
            <a:r>
              <a:rPr lang="en-US" sz="15624" b="true">
                <a:solidFill>
                  <a:srgbClr val="17726D"/>
                </a:solidFill>
                <a:latin typeface="Inter Bold"/>
                <a:ea typeface="Inter Bold"/>
                <a:cs typeface="Inter Bold"/>
                <a:sym typeface="Inter Bold"/>
              </a:rPr>
              <a:t>THANK YOU</a:t>
            </a:r>
          </a:p>
        </p:txBody>
      </p:sp>
      <p:sp>
        <p:nvSpPr>
          <p:cNvPr name="TextBox 14" id="14"/>
          <p:cNvSpPr txBox="true"/>
          <p:nvPr/>
        </p:nvSpPr>
        <p:spPr>
          <a:xfrm rot="0">
            <a:off x="4479600" y="8902241"/>
            <a:ext cx="2807494" cy="552452"/>
          </a:xfrm>
          <a:prstGeom prst="rect">
            <a:avLst/>
          </a:prstGeom>
        </p:spPr>
        <p:txBody>
          <a:bodyPr anchor="t" rtlCol="false" tIns="0" lIns="0" bIns="0" rIns="0">
            <a:spAutoFit/>
          </a:bodyPr>
          <a:lstStyle/>
          <a:p>
            <a:pPr algn="ctr">
              <a:lnSpc>
                <a:spcPts val="4649"/>
              </a:lnSpc>
              <a:spcBef>
                <a:spcPct val="0"/>
              </a:spcBef>
            </a:pPr>
            <a:r>
              <a:rPr lang="en-US" sz="2999" u="sng">
                <a:solidFill>
                  <a:srgbClr val="5271FF"/>
                </a:solidFill>
                <a:latin typeface="Inter"/>
                <a:ea typeface="Inter"/>
                <a:cs typeface="Inter"/>
                <a:sym typeface="Inter"/>
              </a:rPr>
              <a:t>L</a:t>
            </a:r>
            <a:r>
              <a:rPr lang="en-US" b="true" sz="2999" u="sng">
                <a:solidFill>
                  <a:srgbClr val="5271FF"/>
                </a:solidFill>
                <a:latin typeface="Inter Medium"/>
                <a:ea typeface="Inter Medium"/>
                <a:cs typeface="Inter Medium"/>
                <a:sym typeface="Inter Medium"/>
                <a:hlinkClick r:id="rId3" tooltip="https://lookerstudio.google.com/reporting/ba2f8c2c-2034-45ec-b6e5-9ec05b6843fc"/>
              </a:rPr>
              <a:t>ink dashboard</a:t>
            </a:r>
          </a:p>
        </p:txBody>
      </p:sp>
      <p:sp>
        <p:nvSpPr>
          <p:cNvPr name="Freeform 15" id="15"/>
          <p:cNvSpPr/>
          <p:nvPr/>
        </p:nvSpPr>
        <p:spPr>
          <a:xfrm flipH="false" flipV="false" rot="0">
            <a:off x="9328918" y="5077845"/>
            <a:ext cx="4024577" cy="1431821"/>
          </a:xfrm>
          <a:custGeom>
            <a:avLst/>
            <a:gdLst/>
            <a:ahLst/>
            <a:cxnLst/>
            <a:rect r="r" b="b" t="t" l="l"/>
            <a:pathLst>
              <a:path h="1431821" w="4024577">
                <a:moveTo>
                  <a:pt x="0" y="0"/>
                </a:moveTo>
                <a:lnTo>
                  <a:pt x="4024577" y="0"/>
                </a:lnTo>
                <a:lnTo>
                  <a:pt x="4024577" y="1431821"/>
                </a:lnTo>
                <a:lnTo>
                  <a:pt x="0" y="1431821"/>
                </a:lnTo>
                <a:lnTo>
                  <a:pt x="0" y="0"/>
                </a:lnTo>
                <a:close/>
              </a:path>
            </a:pathLst>
          </a:custGeom>
          <a:blipFill>
            <a:blip r:embed="rId4"/>
            <a:stretch>
              <a:fillRect l="0" t="0" r="0" b="0"/>
            </a:stretch>
          </a:blipFill>
        </p:spPr>
      </p:sp>
      <p:sp>
        <p:nvSpPr>
          <p:cNvPr name="TextBox 16" id="16"/>
          <p:cNvSpPr txBox="true"/>
          <p:nvPr/>
        </p:nvSpPr>
        <p:spPr>
          <a:xfrm rot="0">
            <a:off x="8424592" y="5137770"/>
            <a:ext cx="685059" cy="1665036"/>
          </a:xfrm>
          <a:prstGeom prst="rect">
            <a:avLst/>
          </a:prstGeom>
        </p:spPr>
        <p:txBody>
          <a:bodyPr anchor="t" rtlCol="false" tIns="0" lIns="0" bIns="0" rIns="0">
            <a:spAutoFit/>
          </a:bodyPr>
          <a:lstStyle/>
          <a:p>
            <a:pPr algn="ctr">
              <a:lnSpc>
                <a:spcPts val="13931"/>
              </a:lnSpc>
              <a:spcBef>
                <a:spcPct val="0"/>
              </a:spcBef>
            </a:pPr>
            <a:r>
              <a:rPr lang="en-US" b="true" sz="8987">
                <a:solidFill>
                  <a:srgbClr val="000000"/>
                </a:solidFill>
                <a:latin typeface="Open Sans Medium"/>
                <a:ea typeface="Open Sans Medium"/>
                <a:cs typeface="Open Sans Medium"/>
                <a:sym typeface="Open Sans Medium"/>
              </a:rPr>
              <a:t>X</a:t>
            </a:r>
          </a:p>
        </p:txBody>
      </p:sp>
      <p:sp>
        <p:nvSpPr>
          <p:cNvPr name="TextBox 17" id="17"/>
          <p:cNvSpPr txBox="true"/>
          <p:nvPr/>
        </p:nvSpPr>
        <p:spPr>
          <a:xfrm rot="0">
            <a:off x="12110792" y="8902241"/>
            <a:ext cx="2066092" cy="552452"/>
          </a:xfrm>
          <a:prstGeom prst="rect">
            <a:avLst/>
          </a:prstGeom>
        </p:spPr>
        <p:txBody>
          <a:bodyPr anchor="t" rtlCol="false" tIns="0" lIns="0" bIns="0" rIns="0">
            <a:spAutoFit/>
          </a:bodyPr>
          <a:lstStyle/>
          <a:p>
            <a:pPr algn="ctr">
              <a:lnSpc>
                <a:spcPts val="4649"/>
              </a:lnSpc>
              <a:spcBef>
                <a:spcPct val="0"/>
              </a:spcBef>
            </a:pPr>
            <a:r>
              <a:rPr lang="en-US" b="true" sz="2999" u="sng">
                <a:solidFill>
                  <a:srgbClr val="5271FF"/>
                </a:solidFill>
                <a:latin typeface="Inter Medium"/>
                <a:ea typeface="Inter Medium"/>
                <a:cs typeface="Inter Medium"/>
                <a:sym typeface="Inter Medium"/>
                <a:hlinkClick r:id="rId5" tooltip="https://github.com/fikisyihab72/PBI-Big-Data-Analytics-Kimia-Farma-x-Rakamin-Academy"/>
              </a:rPr>
              <a:t>Link Github</a:t>
            </a:r>
          </a:p>
        </p:txBody>
      </p:sp>
      <p:sp>
        <p:nvSpPr>
          <p:cNvPr name="TextBox 18" id="18"/>
          <p:cNvSpPr txBox="true"/>
          <p:nvPr/>
        </p:nvSpPr>
        <p:spPr>
          <a:xfrm rot="0">
            <a:off x="7930270" y="8933673"/>
            <a:ext cx="3537347" cy="499111"/>
          </a:xfrm>
          <a:prstGeom prst="rect">
            <a:avLst/>
          </a:prstGeom>
        </p:spPr>
        <p:txBody>
          <a:bodyPr anchor="t" rtlCol="false" tIns="0" lIns="0" bIns="0" rIns="0">
            <a:spAutoFit/>
          </a:bodyPr>
          <a:lstStyle/>
          <a:p>
            <a:pPr algn="ctr">
              <a:lnSpc>
                <a:spcPts val="4184"/>
              </a:lnSpc>
              <a:spcBef>
                <a:spcPct val="0"/>
              </a:spcBef>
            </a:pPr>
            <a:r>
              <a:rPr lang="en-US" b="true" sz="2699" u="sng">
                <a:solidFill>
                  <a:srgbClr val="5271FF"/>
                </a:solidFill>
                <a:latin typeface="Inter Medium"/>
                <a:ea typeface="Inter Medium"/>
                <a:cs typeface="Inter Medium"/>
                <a:sym typeface="Inter Medium"/>
                <a:hlinkClick r:id="rId6" tooltip="https://drive.google.com/file/d/13a9U04V7WGYVME1K5R6hWx5VrXXWVqxh/view?usp=sharing"/>
              </a:rPr>
              <a:t>Link Video Presentasi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670539" cy="10287000"/>
            <a:chOff x="0" y="0"/>
            <a:chExt cx="2283599" cy="2709333"/>
          </a:xfrm>
        </p:grpSpPr>
        <p:sp>
          <p:nvSpPr>
            <p:cNvPr name="Freeform 3" id="3"/>
            <p:cNvSpPr/>
            <p:nvPr/>
          </p:nvSpPr>
          <p:spPr>
            <a:xfrm flipH="false" flipV="false" rot="0">
              <a:off x="0" y="0"/>
              <a:ext cx="2283599" cy="2709333"/>
            </a:xfrm>
            <a:custGeom>
              <a:avLst/>
              <a:gdLst/>
              <a:ahLst/>
              <a:cxnLst/>
              <a:rect r="r" b="b" t="t" l="l"/>
              <a:pathLst>
                <a:path h="2709333" w="2283599">
                  <a:moveTo>
                    <a:pt x="0" y="0"/>
                  </a:moveTo>
                  <a:lnTo>
                    <a:pt x="2283599" y="0"/>
                  </a:lnTo>
                  <a:lnTo>
                    <a:pt x="2283599" y="2709333"/>
                  </a:lnTo>
                  <a:lnTo>
                    <a:pt x="0" y="2709333"/>
                  </a:lnTo>
                  <a:close/>
                </a:path>
              </a:pathLst>
            </a:custGeom>
            <a:solidFill>
              <a:srgbClr val="17726D"/>
            </a:solidFill>
          </p:spPr>
        </p:sp>
        <p:sp>
          <p:nvSpPr>
            <p:cNvPr name="TextBox 4" id="4"/>
            <p:cNvSpPr txBox="true"/>
            <p:nvPr/>
          </p:nvSpPr>
          <p:spPr>
            <a:xfrm>
              <a:off x="0" y="-47625"/>
              <a:ext cx="228359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2621819" y="1679837"/>
            <a:ext cx="3691805" cy="3691790"/>
            <a:chOff x="0" y="0"/>
            <a:chExt cx="6350000" cy="6349975"/>
          </a:xfrm>
        </p:grpSpPr>
        <p:sp>
          <p:nvSpPr>
            <p:cNvPr name="Freeform 6" id="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0" t="-8055" r="0" b="-8055"/>
              </a:stretch>
            </a:blipFill>
          </p:spPr>
        </p:sp>
      </p:grpSp>
      <p:sp>
        <p:nvSpPr>
          <p:cNvPr name="AutoShape 7" id="7"/>
          <p:cNvSpPr/>
          <p:nvPr/>
        </p:nvSpPr>
        <p:spPr>
          <a:xfrm flipV="true">
            <a:off x="9091167" y="3525732"/>
            <a:ext cx="4351856" cy="0"/>
          </a:xfrm>
          <a:prstGeom prst="line">
            <a:avLst/>
          </a:prstGeom>
          <a:ln cap="flat" w="76200">
            <a:solidFill>
              <a:srgbClr val="EAE4D2"/>
            </a:solidFill>
            <a:prstDash val="solid"/>
            <a:headEnd type="none" len="sm" w="sm"/>
            <a:tailEnd type="none" len="sm" w="sm"/>
          </a:ln>
        </p:spPr>
      </p:sp>
      <p:grpSp>
        <p:nvGrpSpPr>
          <p:cNvPr name="Group 8" id="8"/>
          <p:cNvGrpSpPr/>
          <p:nvPr/>
        </p:nvGrpSpPr>
        <p:grpSpPr>
          <a:xfrm rot="0">
            <a:off x="9144000" y="8881660"/>
            <a:ext cx="4176257" cy="545802"/>
            <a:chOff x="0" y="0"/>
            <a:chExt cx="1099919" cy="143750"/>
          </a:xfrm>
        </p:grpSpPr>
        <p:sp>
          <p:nvSpPr>
            <p:cNvPr name="Freeform 9" id="9"/>
            <p:cNvSpPr/>
            <p:nvPr/>
          </p:nvSpPr>
          <p:spPr>
            <a:xfrm flipH="false" flipV="false" rot="0">
              <a:off x="0" y="0"/>
              <a:ext cx="1099919" cy="143750"/>
            </a:xfrm>
            <a:custGeom>
              <a:avLst/>
              <a:gdLst/>
              <a:ahLst/>
              <a:cxnLst/>
              <a:rect r="r" b="b" t="t" l="l"/>
              <a:pathLst>
                <a:path h="143750" w="1099919">
                  <a:moveTo>
                    <a:pt x="71875" y="0"/>
                  </a:moveTo>
                  <a:lnTo>
                    <a:pt x="1028044" y="0"/>
                  </a:lnTo>
                  <a:cubicBezTo>
                    <a:pt x="1067740" y="0"/>
                    <a:pt x="1099919" y="32180"/>
                    <a:pt x="1099919" y="71875"/>
                  </a:cubicBezTo>
                  <a:lnTo>
                    <a:pt x="1099919" y="71875"/>
                  </a:lnTo>
                  <a:cubicBezTo>
                    <a:pt x="1099919" y="90938"/>
                    <a:pt x="1092347" y="109219"/>
                    <a:pt x="1078868" y="122699"/>
                  </a:cubicBezTo>
                  <a:cubicBezTo>
                    <a:pt x="1065389" y="136178"/>
                    <a:pt x="1047107" y="143750"/>
                    <a:pt x="1028044" y="143750"/>
                  </a:cubicBezTo>
                  <a:lnTo>
                    <a:pt x="71875" y="143750"/>
                  </a:lnTo>
                  <a:cubicBezTo>
                    <a:pt x="52813" y="143750"/>
                    <a:pt x="34531" y="136178"/>
                    <a:pt x="21052" y="122699"/>
                  </a:cubicBezTo>
                  <a:cubicBezTo>
                    <a:pt x="7573" y="109219"/>
                    <a:pt x="0" y="90938"/>
                    <a:pt x="0" y="71875"/>
                  </a:cubicBezTo>
                  <a:lnTo>
                    <a:pt x="0" y="71875"/>
                  </a:lnTo>
                  <a:cubicBezTo>
                    <a:pt x="0" y="52813"/>
                    <a:pt x="7573" y="34531"/>
                    <a:pt x="21052" y="21052"/>
                  </a:cubicBezTo>
                  <a:cubicBezTo>
                    <a:pt x="34531" y="7573"/>
                    <a:pt x="52813" y="0"/>
                    <a:pt x="71875" y="0"/>
                  </a:cubicBezTo>
                  <a:close/>
                </a:path>
              </a:pathLst>
            </a:custGeom>
            <a:solidFill>
              <a:srgbClr val="17726D"/>
            </a:solidFill>
          </p:spPr>
        </p:sp>
        <p:sp>
          <p:nvSpPr>
            <p:cNvPr name="TextBox 10" id="10"/>
            <p:cNvSpPr txBox="true"/>
            <p:nvPr/>
          </p:nvSpPr>
          <p:spPr>
            <a:xfrm>
              <a:off x="0" y="-38100"/>
              <a:ext cx="1099919" cy="181850"/>
            </a:xfrm>
            <a:prstGeom prst="rect">
              <a:avLst/>
            </a:prstGeom>
          </p:spPr>
          <p:txBody>
            <a:bodyPr anchor="ctr" rtlCol="false" tIns="50800" lIns="50800" bIns="50800" rIns="50800"/>
            <a:lstStyle/>
            <a:p>
              <a:pPr algn="ctr">
                <a:lnSpc>
                  <a:spcPts val="2659"/>
                </a:lnSpc>
              </a:pPr>
              <a:r>
                <a:rPr lang="en-US" b="true" sz="1899">
                  <a:solidFill>
                    <a:srgbClr val="FFFFFF"/>
                  </a:solidFill>
                  <a:latin typeface="Inter Bold"/>
                  <a:ea typeface="Inter Bold"/>
                  <a:cs typeface="Inter Bold"/>
                  <a:sym typeface="Inter Bold"/>
                </a:rPr>
                <a:t>Thank you</a:t>
              </a:r>
            </a:p>
          </p:txBody>
        </p:sp>
      </p:grpSp>
      <p:sp>
        <p:nvSpPr>
          <p:cNvPr name="Freeform 11" id="11"/>
          <p:cNvSpPr/>
          <p:nvPr/>
        </p:nvSpPr>
        <p:spPr>
          <a:xfrm flipH="false" flipV="false" rot="0">
            <a:off x="1743880" y="1028700"/>
            <a:ext cx="1189176" cy="1137285"/>
          </a:xfrm>
          <a:custGeom>
            <a:avLst/>
            <a:gdLst/>
            <a:ahLst/>
            <a:cxnLst/>
            <a:rect r="r" b="b" t="t" l="l"/>
            <a:pathLst>
              <a:path h="1137285" w="1189176">
                <a:moveTo>
                  <a:pt x="0" y="0"/>
                </a:moveTo>
                <a:lnTo>
                  <a:pt x="1189176" y="0"/>
                </a:lnTo>
                <a:lnTo>
                  <a:pt x="1189176" y="1137285"/>
                </a:lnTo>
                <a:lnTo>
                  <a:pt x="0" y="11372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7214675" y="8468274"/>
            <a:ext cx="715180" cy="71518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5" id="15"/>
          <p:cNvGrpSpPr/>
          <p:nvPr/>
        </p:nvGrpSpPr>
        <p:grpSpPr>
          <a:xfrm rot="0">
            <a:off x="14871011" y="6031106"/>
            <a:ext cx="5402508" cy="540250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8" id="18"/>
          <p:cNvSpPr/>
          <p:nvPr/>
        </p:nvSpPr>
        <p:spPr>
          <a:xfrm flipH="false" flipV="false" rot="0">
            <a:off x="598528" y="5907938"/>
            <a:ext cx="548101" cy="702694"/>
          </a:xfrm>
          <a:custGeom>
            <a:avLst/>
            <a:gdLst/>
            <a:ahLst/>
            <a:cxnLst/>
            <a:rect r="r" b="b" t="t" l="l"/>
            <a:pathLst>
              <a:path h="702694" w="548101">
                <a:moveTo>
                  <a:pt x="0" y="0"/>
                </a:moveTo>
                <a:lnTo>
                  <a:pt x="548101" y="0"/>
                </a:lnTo>
                <a:lnTo>
                  <a:pt x="548101" y="702694"/>
                </a:lnTo>
                <a:lnTo>
                  <a:pt x="0" y="7026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598528" y="6953532"/>
            <a:ext cx="680516" cy="509646"/>
          </a:xfrm>
          <a:custGeom>
            <a:avLst/>
            <a:gdLst/>
            <a:ahLst/>
            <a:cxnLst/>
            <a:rect r="r" b="b" t="t" l="l"/>
            <a:pathLst>
              <a:path h="509646" w="680516">
                <a:moveTo>
                  <a:pt x="0" y="0"/>
                </a:moveTo>
                <a:lnTo>
                  <a:pt x="680516" y="0"/>
                </a:lnTo>
                <a:lnTo>
                  <a:pt x="680516" y="509646"/>
                </a:lnTo>
                <a:lnTo>
                  <a:pt x="0" y="5096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585404" y="7806830"/>
            <a:ext cx="661445" cy="661445"/>
          </a:xfrm>
          <a:custGeom>
            <a:avLst/>
            <a:gdLst/>
            <a:ahLst/>
            <a:cxnLst/>
            <a:rect r="r" b="b" t="t" l="l"/>
            <a:pathLst>
              <a:path h="661445" w="661445">
                <a:moveTo>
                  <a:pt x="0" y="0"/>
                </a:moveTo>
                <a:lnTo>
                  <a:pt x="661445" y="0"/>
                </a:lnTo>
                <a:lnTo>
                  <a:pt x="661445" y="661444"/>
                </a:lnTo>
                <a:lnTo>
                  <a:pt x="0" y="6614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14209808" y="378138"/>
            <a:ext cx="3362457" cy="1301125"/>
          </a:xfrm>
          <a:custGeom>
            <a:avLst/>
            <a:gdLst/>
            <a:ahLst/>
            <a:cxnLst/>
            <a:rect r="r" b="b" t="t" l="l"/>
            <a:pathLst>
              <a:path h="1301125" w="3362457">
                <a:moveTo>
                  <a:pt x="0" y="0"/>
                </a:moveTo>
                <a:lnTo>
                  <a:pt x="3362457" y="0"/>
                </a:lnTo>
                <a:lnTo>
                  <a:pt x="3362457" y="1301124"/>
                </a:lnTo>
                <a:lnTo>
                  <a:pt x="0" y="1301124"/>
                </a:lnTo>
                <a:lnTo>
                  <a:pt x="0" y="0"/>
                </a:lnTo>
                <a:close/>
              </a:path>
            </a:pathLst>
          </a:custGeom>
          <a:blipFill>
            <a:blip r:embed="rId11"/>
            <a:stretch>
              <a:fillRect l="0" t="0" r="0" b="0"/>
            </a:stretch>
          </a:blipFill>
        </p:spPr>
      </p:sp>
      <p:sp>
        <p:nvSpPr>
          <p:cNvPr name="TextBox 22" id="22"/>
          <p:cNvSpPr txBox="true"/>
          <p:nvPr/>
        </p:nvSpPr>
        <p:spPr>
          <a:xfrm rot="0">
            <a:off x="9091167" y="2365502"/>
            <a:ext cx="9603093" cy="1638301"/>
          </a:xfrm>
          <a:prstGeom prst="rect">
            <a:avLst/>
          </a:prstGeom>
        </p:spPr>
        <p:txBody>
          <a:bodyPr anchor="t" rtlCol="false" tIns="0" lIns="0" bIns="0" rIns="0">
            <a:spAutoFit/>
          </a:bodyPr>
          <a:lstStyle/>
          <a:p>
            <a:pPr algn="l">
              <a:lnSpc>
                <a:spcPts val="6300"/>
              </a:lnSpc>
            </a:pPr>
            <a:r>
              <a:rPr lang="en-US" sz="6000" b="true">
                <a:solidFill>
                  <a:srgbClr val="17726D"/>
                </a:solidFill>
                <a:latin typeface="Inter Bold"/>
                <a:ea typeface="Inter Bold"/>
                <a:cs typeface="Inter Bold"/>
                <a:sym typeface="Inter Bold"/>
              </a:rPr>
              <a:t>FIKI SYIHAB IRAWAN</a:t>
            </a:r>
          </a:p>
          <a:p>
            <a:pPr algn="l">
              <a:lnSpc>
                <a:spcPts val="6300"/>
              </a:lnSpc>
            </a:pPr>
          </a:p>
        </p:txBody>
      </p:sp>
      <p:sp>
        <p:nvSpPr>
          <p:cNvPr name="TextBox 23" id="23"/>
          <p:cNvSpPr txBox="true"/>
          <p:nvPr/>
        </p:nvSpPr>
        <p:spPr>
          <a:xfrm rot="0">
            <a:off x="9144000" y="3889503"/>
            <a:ext cx="8115300" cy="4607178"/>
          </a:xfrm>
          <a:prstGeom prst="rect">
            <a:avLst/>
          </a:prstGeom>
        </p:spPr>
        <p:txBody>
          <a:bodyPr anchor="t" rtlCol="false" tIns="0" lIns="0" bIns="0" rIns="0">
            <a:spAutoFit/>
          </a:bodyPr>
          <a:lstStyle/>
          <a:p>
            <a:pPr algn="just">
              <a:lnSpc>
                <a:spcPts val="3696"/>
              </a:lnSpc>
            </a:pPr>
            <a:r>
              <a:rPr lang="en-US" sz="2100" spc="84">
                <a:solidFill>
                  <a:srgbClr val="000000"/>
                </a:solidFill>
                <a:latin typeface="Inter"/>
                <a:ea typeface="Inter"/>
                <a:cs typeface="Inter"/>
                <a:sym typeface="Inter"/>
              </a:rPr>
              <a:t>Saya adalah fresh graduate dari Universitas Pembangunan Nasional Veteran Yogyakarta, jurusan Informatika, dengan pengalaman magang sebagai software developer di Dinas Koperasi dan UKM DIY. Memiliki keahlian dalam menggunakan berbagai tools seperti HTML, CSS, dan JavaScript untuk pengembangan web, serta SQL, Python dan Excel untuk analisis data. Saat ini, saya sangat berminat untuk mengembangkan karir sebagai Data Analyst. </a:t>
            </a:r>
          </a:p>
          <a:p>
            <a:pPr algn="just" marL="0" indent="0" lvl="0">
              <a:lnSpc>
                <a:spcPts val="3520"/>
              </a:lnSpc>
            </a:pPr>
          </a:p>
        </p:txBody>
      </p:sp>
      <p:sp>
        <p:nvSpPr>
          <p:cNvPr name="TextBox 24" id="24"/>
          <p:cNvSpPr txBox="true"/>
          <p:nvPr/>
        </p:nvSpPr>
        <p:spPr>
          <a:xfrm rot="0">
            <a:off x="1743880" y="5860313"/>
            <a:ext cx="6001464" cy="946150"/>
          </a:xfrm>
          <a:prstGeom prst="rect">
            <a:avLst/>
          </a:prstGeom>
        </p:spPr>
        <p:txBody>
          <a:bodyPr anchor="t" rtlCol="false" tIns="0" lIns="0" bIns="0" rIns="0">
            <a:spAutoFit/>
          </a:bodyPr>
          <a:lstStyle/>
          <a:p>
            <a:pPr algn="ctr">
              <a:lnSpc>
                <a:spcPts val="3874"/>
              </a:lnSpc>
            </a:pPr>
            <a:r>
              <a:rPr lang="en-US" sz="2499" b="true">
                <a:solidFill>
                  <a:srgbClr val="F6F6F6"/>
                </a:solidFill>
                <a:latin typeface="Open Sans Medium"/>
                <a:ea typeface="Open Sans Medium"/>
                <a:cs typeface="Open Sans Medium"/>
                <a:sym typeface="Open Sans Medium"/>
              </a:rPr>
              <a:t>Sabrangwetan, Wukirsari, Cangkringan, </a:t>
            </a:r>
          </a:p>
          <a:p>
            <a:pPr algn="l">
              <a:lnSpc>
                <a:spcPts val="3874"/>
              </a:lnSpc>
              <a:spcBef>
                <a:spcPct val="0"/>
              </a:spcBef>
            </a:pPr>
            <a:r>
              <a:rPr lang="en-US" b="true" sz="2499">
                <a:solidFill>
                  <a:srgbClr val="F6F6F6"/>
                </a:solidFill>
                <a:latin typeface="Open Sans Medium"/>
                <a:ea typeface="Open Sans Medium"/>
                <a:cs typeface="Open Sans Medium"/>
                <a:sym typeface="Open Sans Medium"/>
              </a:rPr>
              <a:t>Sleman Yogyakarta</a:t>
            </a:r>
          </a:p>
        </p:txBody>
      </p:sp>
      <p:sp>
        <p:nvSpPr>
          <p:cNvPr name="TextBox 25" id="25"/>
          <p:cNvSpPr txBox="true"/>
          <p:nvPr/>
        </p:nvSpPr>
        <p:spPr>
          <a:xfrm rot="0">
            <a:off x="1743880" y="6931049"/>
            <a:ext cx="4468058" cy="484504"/>
          </a:xfrm>
          <a:prstGeom prst="rect">
            <a:avLst/>
          </a:prstGeom>
        </p:spPr>
        <p:txBody>
          <a:bodyPr anchor="t" rtlCol="false" tIns="0" lIns="0" bIns="0" rIns="0">
            <a:spAutoFit/>
          </a:bodyPr>
          <a:lstStyle/>
          <a:p>
            <a:pPr algn="ctr">
              <a:lnSpc>
                <a:spcPts val="4030"/>
              </a:lnSpc>
              <a:spcBef>
                <a:spcPct val="0"/>
              </a:spcBef>
            </a:pPr>
            <a:r>
              <a:rPr lang="en-US" b="true" sz="2600">
                <a:solidFill>
                  <a:srgbClr val="F6F6F6"/>
                </a:solidFill>
                <a:latin typeface="Open Sans Medium"/>
                <a:ea typeface="Open Sans Medium"/>
                <a:cs typeface="Open Sans Medium"/>
                <a:sym typeface="Open Sans Medium"/>
              </a:rPr>
              <a:t>fikisyihabirawan@gmail.com</a:t>
            </a:r>
          </a:p>
        </p:txBody>
      </p:sp>
      <p:sp>
        <p:nvSpPr>
          <p:cNvPr name="TextBox 26" id="26"/>
          <p:cNvSpPr txBox="true"/>
          <p:nvPr/>
        </p:nvSpPr>
        <p:spPr>
          <a:xfrm rot="0">
            <a:off x="1743880" y="7781765"/>
            <a:ext cx="6707505" cy="902971"/>
          </a:xfrm>
          <a:prstGeom prst="rect">
            <a:avLst/>
          </a:prstGeom>
        </p:spPr>
        <p:txBody>
          <a:bodyPr anchor="t" rtlCol="false" tIns="0" lIns="0" bIns="0" rIns="0">
            <a:spAutoFit/>
          </a:bodyPr>
          <a:lstStyle/>
          <a:p>
            <a:pPr algn="ctr">
              <a:lnSpc>
                <a:spcPts val="3719"/>
              </a:lnSpc>
            </a:pPr>
            <a:r>
              <a:rPr lang="en-US" sz="2399" b="true">
                <a:solidFill>
                  <a:srgbClr val="F6F6F6"/>
                </a:solidFill>
                <a:latin typeface="Open Sans Medium"/>
                <a:ea typeface="Open Sans Medium"/>
                <a:cs typeface="Open Sans Medium"/>
                <a:sym typeface="Open Sans Medium"/>
              </a:rPr>
              <a:t>linkedin.com/in/fiki-syihab-irawan-7950b7180/</a:t>
            </a:r>
          </a:p>
          <a:p>
            <a:pPr algn="ctr">
              <a:lnSpc>
                <a:spcPts val="371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9151339"/>
            <a:ext cx="1028700" cy="1135661"/>
            <a:chOff x="0" y="0"/>
            <a:chExt cx="270933" cy="299104"/>
          </a:xfrm>
        </p:grpSpPr>
        <p:sp>
          <p:nvSpPr>
            <p:cNvPr name="Freeform 3" id="3"/>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4" id="4"/>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0" y="0"/>
            <a:ext cx="1028700" cy="1135661"/>
            <a:chOff x="0" y="0"/>
            <a:chExt cx="270933" cy="299104"/>
          </a:xfrm>
        </p:grpSpPr>
        <p:sp>
          <p:nvSpPr>
            <p:cNvPr name="Freeform 6" id="6"/>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7" id="7"/>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3268930" y="-1565593"/>
            <a:ext cx="5402508" cy="54025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11" id="11"/>
          <p:cNvSpPr/>
          <p:nvPr/>
        </p:nvSpPr>
        <p:spPr>
          <a:xfrm>
            <a:off x="1085850" y="2994092"/>
            <a:ext cx="0" cy="1442010"/>
          </a:xfrm>
          <a:prstGeom prst="line">
            <a:avLst/>
          </a:prstGeom>
          <a:ln cap="flat" w="76200">
            <a:solidFill>
              <a:srgbClr val="EAE4D2"/>
            </a:solidFill>
            <a:prstDash val="solid"/>
            <a:headEnd type="none" len="sm" w="sm"/>
            <a:tailEnd type="none" len="sm" w="sm"/>
          </a:ln>
        </p:spPr>
      </p:sp>
      <p:sp>
        <p:nvSpPr>
          <p:cNvPr name="TextBox 12" id="12"/>
          <p:cNvSpPr txBox="true"/>
          <p:nvPr/>
        </p:nvSpPr>
        <p:spPr>
          <a:xfrm rot="0">
            <a:off x="626084" y="2043358"/>
            <a:ext cx="16549706" cy="7423022"/>
          </a:xfrm>
          <a:prstGeom prst="rect">
            <a:avLst/>
          </a:prstGeom>
        </p:spPr>
        <p:txBody>
          <a:bodyPr anchor="t" rtlCol="false" tIns="0" lIns="0" bIns="0" rIns="0">
            <a:spAutoFit/>
          </a:bodyPr>
          <a:lstStyle/>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IDCamp 2024 Data Scientist: Dicoding – Desember 2024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Bootcamp Machine learning &amp; AI for Beginner: DQLab – September 2024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Bootcamp Data Analyst with SQL &amp; Python: DQLab - September 2024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Bootcamp Data Analyst with Excel: DQLab September 2024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Belajar Membuat Front-End Web untuk Pemula: Dicoding - Mei 2024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Belajar Dasar Pemrograman JavaScript: Dicoding - April 2024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Belajar Dasar Pemrograman Web: Dicoding - April 2024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Fresh Graduate Academy Digital Talent Scholarship: Kominfo - Juli 2021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Belajar Membuat Aplikasi Back-End untuk Pemula: Dicoding - Mei 2021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Laravel Web Development: SanberCode – April 2021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HTML &amp; CSS: Progate - November 2020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Kursus JavaScript: Progate - November 2020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JuaraGCP 4 Google Cloud Big Data and Machine Learning Fundamentals: Google Cloud - Oktober 2020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Belajar Machine Learning untuk Pemula: Dicoding - Oktober 2020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Advance Python - Data Science: SanberCode - Agustus 2020 </a:t>
            </a:r>
          </a:p>
          <a:p>
            <a:pPr algn="just" marL="453392" indent="-226696" lvl="1">
              <a:lnSpc>
                <a:spcPts val="3696"/>
              </a:lnSpc>
              <a:buFont typeface="Arial"/>
              <a:buChar char="•"/>
            </a:pPr>
            <a:r>
              <a:rPr lang="en-US" sz="2100" spc="84">
                <a:solidFill>
                  <a:srgbClr val="000000"/>
                </a:solidFill>
                <a:latin typeface="Open Sans"/>
                <a:ea typeface="Open Sans"/>
                <a:cs typeface="Open Sans"/>
                <a:sym typeface="Open Sans"/>
              </a:rPr>
              <a:t>Python - Data Science: SanberCode – Juli 2020</a:t>
            </a:r>
          </a:p>
        </p:txBody>
      </p:sp>
      <p:grpSp>
        <p:nvGrpSpPr>
          <p:cNvPr name="Group 13" id="13"/>
          <p:cNvGrpSpPr/>
          <p:nvPr/>
        </p:nvGrpSpPr>
        <p:grpSpPr>
          <a:xfrm rot="0">
            <a:off x="0" y="9571820"/>
            <a:ext cx="715180" cy="71518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6" id="16"/>
          <p:cNvSpPr txBox="true"/>
          <p:nvPr/>
        </p:nvSpPr>
        <p:spPr>
          <a:xfrm rot="0">
            <a:off x="1028700" y="1095375"/>
            <a:ext cx="14641627" cy="771526"/>
          </a:xfrm>
          <a:prstGeom prst="rect">
            <a:avLst/>
          </a:prstGeom>
        </p:spPr>
        <p:txBody>
          <a:bodyPr anchor="t" rtlCol="false" tIns="0" lIns="0" bIns="0" rIns="0">
            <a:spAutoFit/>
          </a:bodyPr>
          <a:lstStyle/>
          <a:p>
            <a:pPr algn="l">
              <a:lnSpc>
                <a:spcPts val="5775"/>
              </a:lnSpc>
            </a:pPr>
            <a:r>
              <a:rPr lang="en-US" sz="5500" b="true">
                <a:solidFill>
                  <a:srgbClr val="17726D"/>
                </a:solidFill>
                <a:latin typeface="Inter Bold"/>
                <a:ea typeface="Inter Bold"/>
                <a:cs typeface="Inter Bold"/>
                <a:sym typeface="Inter Bold"/>
              </a:rPr>
              <a:t>COURSES AND CERTIFICATION</a:t>
            </a:r>
          </a:p>
        </p:txBody>
      </p:sp>
      <p:sp>
        <p:nvSpPr>
          <p:cNvPr name="Freeform 17" id="17"/>
          <p:cNvSpPr/>
          <p:nvPr/>
        </p:nvSpPr>
        <p:spPr>
          <a:xfrm flipH="false" flipV="false" rot="0">
            <a:off x="14209808" y="378138"/>
            <a:ext cx="3362457" cy="1301125"/>
          </a:xfrm>
          <a:custGeom>
            <a:avLst/>
            <a:gdLst/>
            <a:ahLst/>
            <a:cxnLst/>
            <a:rect r="r" b="b" t="t" l="l"/>
            <a:pathLst>
              <a:path h="1301125" w="3362457">
                <a:moveTo>
                  <a:pt x="0" y="0"/>
                </a:moveTo>
                <a:lnTo>
                  <a:pt x="3362457" y="0"/>
                </a:lnTo>
                <a:lnTo>
                  <a:pt x="3362457" y="1301124"/>
                </a:lnTo>
                <a:lnTo>
                  <a:pt x="0" y="1301124"/>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2195603"/>
            <a:ext cx="18288000" cy="8091397"/>
            <a:chOff x="0" y="0"/>
            <a:chExt cx="4816593" cy="2131068"/>
          </a:xfrm>
        </p:grpSpPr>
        <p:sp>
          <p:nvSpPr>
            <p:cNvPr name="Freeform 3" id="3"/>
            <p:cNvSpPr/>
            <p:nvPr/>
          </p:nvSpPr>
          <p:spPr>
            <a:xfrm flipH="false" flipV="false" rot="0">
              <a:off x="0" y="0"/>
              <a:ext cx="4816592" cy="2131068"/>
            </a:xfrm>
            <a:custGeom>
              <a:avLst/>
              <a:gdLst/>
              <a:ahLst/>
              <a:cxnLst/>
              <a:rect r="r" b="b" t="t" l="l"/>
              <a:pathLst>
                <a:path h="2131068" w="4816592">
                  <a:moveTo>
                    <a:pt x="0" y="0"/>
                  </a:moveTo>
                  <a:lnTo>
                    <a:pt x="4816592" y="0"/>
                  </a:lnTo>
                  <a:lnTo>
                    <a:pt x="4816592" y="2131068"/>
                  </a:lnTo>
                  <a:lnTo>
                    <a:pt x="0" y="2131068"/>
                  </a:lnTo>
                  <a:close/>
                </a:path>
              </a:pathLst>
            </a:custGeom>
            <a:solidFill>
              <a:srgbClr val="17726D"/>
            </a:solidFill>
          </p:spPr>
        </p:sp>
        <p:sp>
          <p:nvSpPr>
            <p:cNvPr name="TextBox 4" id="4"/>
            <p:cNvSpPr txBox="true"/>
            <p:nvPr/>
          </p:nvSpPr>
          <p:spPr>
            <a:xfrm>
              <a:off x="0" y="-47625"/>
              <a:ext cx="4816593" cy="2178693"/>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709342" y="2827721"/>
            <a:ext cx="877649" cy="877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7" id="7"/>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7726D"/>
                  </a:solidFill>
                  <a:latin typeface="Inter Bold"/>
                  <a:ea typeface="Inter Bold"/>
                  <a:cs typeface="Inter Bold"/>
                  <a:sym typeface="Inter Bold"/>
                </a:rPr>
                <a:t>01</a:t>
              </a:r>
            </a:p>
          </p:txBody>
        </p:sp>
      </p:grpSp>
      <p:sp>
        <p:nvSpPr>
          <p:cNvPr name="Freeform 8" id="8"/>
          <p:cNvSpPr/>
          <p:nvPr/>
        </p:nvSpPr>
        <p:spPr>
          <a:xfrm flipH="false" flipV="false" rot="0">
            <a:off x="7131711" y="378138"/>
            <a:ext cx="4024577" cy="1431821"/>
          </a:xfrm>
          <a:custGeom>
            <a:avLst/>
            <a:gdLst/>
            <a:ahLst/>
            <a:cxnLst/>
            <a:rect r="r" b="b" t="t" l="l"/>
            <a:pathLst>
              <a:path h="1431821" w="4024577">
                <a:moveTo>
                  <a:pt x="0" y="0"/>
                </a:moveTo>
                <a:lnTo>
                  <a:pt x="4024578" y="0"/>
                </a:lnTo>
                <a:lnTo>
                  <a:pt x="4024578" y="1431821"/>
                </a:lnTo>
                <a:lnTo>
                  <a:pt x="0" y="1431821"/>
                </a:lnTo>
                <a:lnTo>
                  <a:pt x="0" y="0"/>
                </a:lnTo>
                <a:close/>
              </a:path>
            </a:pathLst>
          </a:custGeom>
          <a:blipFill>
            <a:blip r:embed="rId2"/>
            <a:stretch>
              <a:fillRect l="0" t="0" r="0" b="0"/>
            </a:stretch>
          </a:blipFill>
        </p:spPr>
      </p:sp>
      <p:sp>
        <p:nvSpPr>
          <p:cNvPr name="TextBox 9" id="9"/>
          <p:cNvSpPr txBox="true"/>
          <p:nvPr/>
        </p:nvSpPr>
        <p:spPr>
          <a:xfrm rot="0">
            <a:off x="6702784" y="2732471"/>
            <a:ext cx="4882433" cy="788036"/>
          </a:xfrm>
          <a:prstGeom prst="rect">
            <a:avLst/>
          </a:prstGeom>
        </p:spPr>
        <p:txBody>
          <a:bodyPr anchor="t" rtlCol="false" tIns="0" lIns="0" bIns="0" rIns="0">
            <a:spAutoFit/>
          </a:bodyPr>
          <a:lstStyle/>
          <a:p>
            <a:pPr algn="l">
              <a:lnSpc>
                <a:spcPts val="6439"/>
              </a:lnSpc>
            </a:pPr>
            <a:r>
              <a:rPr lang="en-US" sz="4599" b="true">
                <a:solidFill>
                  <a:srgbClr val="FFFFFF"/>
                </a:solidFill>
                <a:latin typeface="Inter Bold"/>
                <a:ea typeface="Inter Bold"/>
                <a:cs typeface="Inter Bold"/>
                <a:sym typeface="Inter Bold"/>
              </a:rPr>
              <a:t>About Company</a:t>
            </a:r>
          </a:p>
        </p:txBody>
      </p:sp>
      <p:sp>
        <p:nvSpPr>
          <p:cNvPr name="TextBox 10" id="10"/>
          <p:cNvSpPr txBox="true"/>
          <p:nvPr/>
        </p:nvSpPr>
        <p:spPr>
          <a:xfrm rot="0">
            <a:off x="709342" y="3906514"/>
            <a:ext cx="16869316" cy="3984625"/>
          </a:xfrm>
          <a:prstGeom prst="rect">
            <a:avLst/>
          </a:prstGeom>
        </p:spPr>
        <p:txBody>
          <a:bodyPr anchor="t" rtlCol="false" tIns="0" lIns="0" bIns="0" rIns="0">
            <a:spAutoFit/>
          </a:bodyPr>
          <a:lstStyle/>
          <a:p>
            <a:pPr algn="just">
              <a:lnSpc>
                <a:spcPts val="4029"/>
              </a:lnSpc>
            </a:pPr>
            <a:r>
              <a:rPr lang="en-US" sz="2599">
                <a:solidFill>
                  <a:srgbClr val="FFFFFF"/>
                </a:solidFill>
                <a:latin typeface="Open Sans"/>
                <a:ea typeface="Open Sans"/>
                <a:cs typeface="Open Sans"/>
                <a:sym typeface="Open Sans"/>
              </a:rPr>
              <a:t>Kimia Farma adalah perusahaan industri farmasi pertama di Indonesia yang didirikan oleh Pemerintah Hindia Belanda tahun 1817. Nama perusahaan ini pada awalnya adalah NV Chemicalien Handle Rathkamp &amp; Co. Berdasarkan kebijaksanaan nasionalisasi ataseks perusahaan Belanda di masa awal kemerdekaan, pada tahun 1958, Pemerintah Republik Indonesia melakukan peleburan sejumlah perusahaan farmasi menjadi PNF (Perusahaan Negara Farmasi) Bhinneka Kimia Farma. Kemudian pada tanggal 16 Agustus 1971, bentuk badan hukum PNF diubah menjadi Perseroan Terbatas, sehingga nama perusahaan berubah menjadi PT Kimia Farma (Persero).</a:t>
            </a:r>
          </a:p>
          <a:p>
            <a:pPr algn="just" marL="0" indent="0" lvl="0">
              <a:lnSpc>
                <a:spcPts val="3720"/>
              </a:lnSpc>
            </a:pPr>
          </a:p>
        </p:txBody>
      </p:sp>
      <p:sp>
        <p:nvSpPr>
          <p:cNvPr name="Freeform 11" id="11"/>
          <p:cNvSpPr/>
          <p:nvPr/>
        </p:nvSpPr>
        <p:spPr>
          <a:xfrm flipH="false" flipV="false" rot="0">
            <a:off x="14209808" y="378138"/>
            <a:ext cx="3362457" cy="1301125"/>
          </a:xfrm>
          <a:custGeom>
            <a:avLst/>
            <a:gdLst/>
            <a:ahLst/>
            <a:cxnLst/>
            <a:rect r="r" b="b" t="t" l="l"/>
            <a:pathLst>
              <a:path h="1301125" w="3362457">
                <a:moveTo>
                  <a:pt x="0" y="0"/>
                </a:moveTo>
                <a:lnTo>
                  <a:pt x="3362457" y="0"/>
                </a:lnTo>
                <a:lnTo>
                  <a:pt x="3362457" y="1301124"/>
                </a:lnTo>
                <a:lnTo>
                  <a:pt x="0" y="1301124"/>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986690"/>
            <a:chOff x="0" y="0"/>
            <a:chExt cx="4816593" cy="523243"/>
          </a:xfrm>
        </p:grpSpPr>
        <p:sp>
          <p:nvSpPr>
            <p:cNvPr name="Freeform 3" id="3"/>
            <p:cNvSpPr/>
            <p:nvPr/>
          </p:nvSpPr>
          <p:spPr>
            <a:xfrm flipH="false" flipV="false" rot="0">
              <a:off x="0" y="0"/>
              <a:ext cx="4816592" cy="523243"/>
            </a:xfrm>
            <a:custGeom>
              <a:avLst/>
              <a:gdLst/>
              <a:ahLst/>
              <a:cxnLst/>
              <a:rect r="r" b="b" t="t" l="l"/>
              <a:pathLst>
                <a:path h="523243" w="4816592">
                  <a:moveTo>
                    <a:pt x="0" y="0"/>
                  </a:moveTo>
                  <a:lnTo>
                    <a:pt x="4816592" y="0"/>
                  </a:lnTo>
                  <a:lnTo>
                    <a:pt x="4816592" y="523243"/>
                  </a:lnTo>
                  <a:lnTo>
                    <a:pt x="0" y="523243"/>
                  </a:lnTo>
                  <a:close/>
                </a:path>
              </a:pathLst>
            </a:custGeom>
            <a:solidFill>
              <a:srgbClr val="F6F6F6"/>
            </a:solidFill>
          </p:spPr>
        </p:sp>
        <p:sp>
          <p:nvSpPr>
            <p:cNvPr name="TextBox 4" id="4"/>
            <p:cNvSpPr txBox="true"/>
            <p:nvPr/>
          </p:nvSpPr>
          <p:spPr>
            <a:xfrm>
              <a:off x="0" y="-47625"/>
              <a:ext cx="4816593" cy="57086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61650" y="8036778"/>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839945" y="2214721"/>
            <a:ext cx="16419355" cy="1845945"/>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Inter"/>
                <a:ea typeface="Inter"/>
                <a:cs typeface="Inter"/>
                <a:sym typeface="Inter"/>
              </a:rPr>
              <a:t>Sebagai seorang Big Data Analytics Intern di Kimia Farma, akan dihadapkan dengan serangkaian tantangan yang memerlukan pemahaman mendalam tentang data dan kemampuan analisis. Salah satu proyek utama adalah mengevaluasi kinerja bisnis Kimia Farma dari tahun 2020 hingga 2023. Dengan melakukan proses ini, diharapkan dapat memahami pekerjaan seorang Big Data Analyst di Kimia Farma</a:t>
            </a:r>
          </a:p>
        </p:txBody>
      </p:sp>
      <p:sp>
        <p:nvSpPr>
          <p:cNvPr name="TextBox 9" id="9"/>
          <p:cNvSpPr txBox="true"/>
          <p:nvPr/>
        </p:nvSpPr>
        <p:spPr>
          <a:xfrm rot="0">
            <a:off x="839945" y="4627876"/>
            <a:ext cx="10598269" cy="640081"/>
          </a:xfrm>
          <a:prstGeom prst="rect">
            <a:avLst/>
          </a:prstGeom>
        </p:spPr>
        <p:txBody>
          <a:bodyPr anchor="t" rtlCol="false" tIns="0" lIns="0" bIns="0" rIns="0">
            <a:spAutoFit/>
          </a:bodyPr>
          <a:lstStyle/>
          <a:p>
            <a:pPr algn="l">
              <a:lnSpc>
                <a:spcPts val="4830"/>
              </a:lnSpc>
            </a:pPr>
            <a:r>
              <a:rPr lang="en-US" sz="4600" b="true">
                <a:solidFill>
                  <a:srgbClr val="17726D"/>
                </a:solidFill>
                <a:latin typeface="Inter Bold"/>
                <a:ea typeface="Inter Bold"/>
                <a:cs typeface="Inter Bold"/>
                <a:sym typeface="Inter Bold"/>
              </a:rPr>
              <a:t>PROJECT PORTOFOLIO</a:t>
            </a:r>
          </a:p>
        </p:txBody>
      </p:sp>
      <p:sp>
        <p:nvSpPr>
          <p:cNvPr name="Freeform 10" id="10"/>
          <p:cNvSpPr/>
          <p:nvPr/>
        </p:nvSpPr>
        <p:spPr>
          <a:xfrm flipH="false" flipV="false" rot="0">
            <a:off x="14209808" y="378138"/>
            <a:ext cx="3362457" cy="1301125"/>
          </a:xfrm>
          <a:custGeom>
            <a:avLst/>
            <a:gdLst/>
            <a:ahLst/>
            <a:cxnLst/>
            <a:rect r="r" b="b" t="t" l="l"/>
            <a:pathLst>
              <a:path h="1301125" w="3362457">
                <a:moveTo>
                  <a:pt x="0" y="0"/>
                </a:moveTo>
                <a:lnTo>
                  <a:pt x="3362457" y="0"/>
                </a:lnTo>
                <a:lnTo>
                  <a:pt x="3362457" y="1301124"/>
                </a:lnTo>
                <a:lnTo>
                  <a:pt x="0" y="1301124"/>
                </a:lnTo>
                <a:lnTo>
                  <a:pt x="0" y="0"/>
                </a:lnTo>
                <a:close/>
              </a:path>
            </a:pathLst>
          </a:custGeom>
          <a:blipFill>
            <a:blip r:embed="rId2"/>
            <a:stretch>
              <a:fillRect l="0" t="0" r="0" b="0"/>
            </a:stretch>
          </a:blipFill>
        </p:spPr>
      </p:sp>
      <p:sp>
        <p:nvSpPr>
          <p:cNvPr name="TextBox 11" id="11"/>
          <p:cNvSpPr txBox="true"/>
          <p:nvPr/>
        </p:nvSpPr>
        <p:spPr>
          <a:xfrm rot="0">
            <a:off x="12210630" y="7990203"/>
            <a:ext cx="4979313" cy="707393"/>
          </a:xfrm>
          <a:prstGeom prst="rect">
            <a:avLst/>
          </a:prstGeom>
        </p:spPr>
        <p:txBody>
          <a:bodyPr anchor="t" rtlCol="false" tIns="0" lIns="0" bIns="0" rIns="0">
            <a:spAutoFit/>
          </a:bodyPr>
          <a:lstStyle/>
          <a:p>
            <a:pPr algn="ctr">
              <a:lnSpc>
                <a:spcPts val="5889"/>
              </a:lnSpc>
              <a:spcBef>
                <a:spcPct val="0"/>
              </a:spcBef>
            </a:pPr>
            <a:r>
              <a:rPr lang="en-US" b="true" sz="3799" u="sng">
                <a:solidFill>
                  <a:srgbClr val="5271FF"/>
                </a:solidFill>
                <a:latin typeface="Inter Medium"/>
                <a:ea typeface="Inter Medium"/>
                <a:cs typeface="Inter Medium"/>
                <a:sym typeface="Inter Medium"/>
                <a:hlinkClick r:id="rId3" tooltip="https://drive.google.com/file/d/13a9U04V7WGYVME1K5R6hWx5VrXXWVqxh/view?usp=sharing"/>
              </a:rPr>
              <a:t>Link Video Presentasi</a:t>
            </a:r>
          </a:p>
        </p:txBody>
      </p:sp>
      <p:sp>
        <p:nvSpPr>
          <p:cNvPr name="TextBox 12" id="12"/>
          <p:cNvSpPr txBox="true"/>
          <p:nvPr/>
        </p:nvSpPr>
        <p:spPr>
          <a:xfrm rot="0">
            <a:off x="839945" y="714374"/>
            <a:ext cx="16161243" cy="695326"/>
          </a:xfrm>
          <a:prstGeom prst="rect">
            <a:avLst/>
          </a:prstGeom>
        </p:spPr>
        <p:txBody>
          <a:bodyPr anchor="t" rtlCol="false" tIns="0" lIns="0" bIns="0" rIns="0">
            <a:spAutoFit/>
          </a:bodyPr>
          <a:lstStyle/>
          <a:p>
            <a:pPr algn="l">
              <a:lnSpc>
                <a:spcPts val="5250"/>
              </a:lnSpc>
            </a:pPr>
            <a:r>
              <a:rPr lang="en-US" sz="5000" b="true">
                <a:solidFill>
                  <a:srgbClr val="17726D"/>
                </a:solidFill>
                <a:latin typeface="Inter Bold"/>
                <a:ea typeface="Inter Bold"/>
                <a:cs typeface="Inter Bold"/>
                <a:sym typeface="Inter Bold"/>
              </a:rPr>
              <a:t>LATAR BELAKANG</a:t>
            </a:r>
          </a:p>
        </p:txBody>
      </p:sp>
      <p:sp>
        <p:nvSpPr>
          <p:cNvPr name="TextBox 13" id="13"/>
          <p:cNvSpPr txBox="true"/>
          <p:nvPr/>
        </p:nvSpPr>
        <p:spPr>
          <a:xfrm rot="0">
            <a:off x="839945" y="5496557"/>
            <a:ext cx="16349998" cy="2312671"/>
          </a:xfrm>
          <a:prstGeom prst="rect">
            <a:avLst/>
          </a:prstGeom>
        </p:spPr>
        <p:txBody>
          <a:bodyPr anchor="t" rtlCol="false" tIns="0" lIns="0" bIns="0" rIns="0">
            <a:spAutoFit/>
          </a:bodyPr>
          <a:lstStyle/>
          <a:p>
            <a:pPr algn="just">
              <a:lnSpc>
                <a:spcPts val="3719"/>
              </a:lnSpc>
              <a:spcBef>
                <a:spcPct val="0"/>
              </a:spcBef>
            </a:pPr>
            <a:r>
              <a:rPr lang="en-US" sz="2399">
                <a:solidFill>
                  <a:srgbClr val="000000"/>
                </a:solidFill>
                <a:latin typeface="Inter"/>
                <a:ea typeface="Inter"/>
                <a:cs typeface="Inter"/>
                <a:sym typeface="Inter"/>
              </a:rPr>
              <a:t>Project ini dimulai dengan mengimport 4 dataset kedalam Google Big Query. Kemudian dilanjutkan untuk membuat Tabel Analisa dengan Big Query Syntax dengan mengagregasikan 4 dataset yang sebelumnya telah di import. Setelah Tabel Analisa selesai dibuat, dilanjutkan untuk membuat Dashboard di Google Looker Studio. Tabel Analisa yang berada di Google Big Query di sinkornkan dengan Google Looker Studio sehingga data terhubung.</a:t>
            </a:r>
          </a:p>
        </p:txBody>
      </p:sp>
      <p:sp>
        <p:nvSpPr>
          <p:cNvPr name="TextBox 14" id="14"/>
          <p:cNvSpPr txBox="true"/>
          <p:nvPr/>
        </p:nvSpPr>
        <p:spPr>
          <a:xfrm rot="0">
            <a:off x="12197236" y="8935721"/>
            <a:ext cx="2085737" cy="407036"/>
          </a:xfrm>
          <a:prstGeom prst="rect">
            <a:avLst/>
          </a:prstGeom>
        </p:spPr>
        <p:txBody>
          <a:bodyPr anchor="t" rtlCol="false" tIns="0" lIns="0" bIns="0" rIns="0">
            <a:spAutoFit/>
          </a:bodyPr>
          <a:lstStyle/>
          <a:p>
            <a:pPr algn="ctr">
              <a:lnSpc>
                <a:spcPts val="3409"/>
              </a:lnSpc>
              <a:spcBef>
                <a:spcPct val="0"/>
              </a:spcBef>
            </a:pPr>
            <a:r>
              <a:rPr lang="en-US" sz="2199" u="sng">
                <a:solidFill>
                  <a:srgbClr val="5271FF"/>
                </a:solidFill>
                <a:latin typeface="Inter"/>
                <a:ea typeface="Inter"/>
                <a:cs typeface="Inter"/>
                <a:sym typeface="Inter"/>
              </a:rPr>
              <a:t>L</a:t>
            </a:r>
            <a:r>
              <a:rPr lang="en-US" b="true" sz="2199" u="sng">
                <a:solidFill>
                  <a:srgbClr val="5271FF"/>
                </a:solidFill>
                <a:latin typeface="Inter Medium"/>
                <a:ea typeface="Inter Medium"/>
                <a:cs typeface="Inter Medium"/>
                <a:sym typeface="Inter Medium"/>
                <a:hlinkClick r:id="rId4" tooltip="https://lookerstudio.google.com/reporting/ba2f8c2c-2034-45ec-b6e5-9ec05b6843fc"/>
              </a:rPr>
              <a:t>ink Dashboard</a:t>
            </a:r>
          </a:p>
        </p:txBody>
      </p:sp>
      <p:sp>
        <p:nvSpPr>
          <p:cNvPr name="TextBox 15" id="15"/>
          <p:cNvSpPr txBox="true"/>
          <p:nvPr/>
        </p:nvSpPr>
        <p:spPr>
          <a:xfrm rot="0">
            <a:off x="14700287" y="8935721"/>
            <a:ext cx="1515189" cy="407036"/>
          </a:xfrm>
          <a:prstGeom prst="rect">
            <a:avLst/>
          </a:prstGeom>
        </p:spPr>
        <p:txBody>
          <a:bodyPr anchor="t" rtlCol="false" tIns="0" lIns="0" bIns="0" rIns="0">
            <a:spAutoFit/>
          </a:bodyPr>
          <a:lstStyle/>
          <a:p>
            <a:pPr algn="ctr">
              <a:lnSpc>
                <a:spcPts val="3409"/>
              </a:lnSpc>
              <a:spcBef>
                <a:spcPct val="0"/>
              </a:spcBef>
            </a:pPr>
            <a:r>
              <a:rPr lang="en-US" b="true" sz="2199" u="sng">
                <a:solidFill>
                  <a:srgbClr val="5271FF"/>
                </a:solidFill>
                <a:latin typeface="Inter Medium"/>
                <a:ea typeface="Inter Medium"/>
                <a:cs typeface="Inter Medium"/>
                <a:sym typeface="Inter Medium"/>
                <a:hlinkClick r:id="rId5" tooltip="https://github.com/fikisyihab72/PBI-Big-Data-Analytics-Kimia-Farma-x-Rakamin-Academy"/>
              </a:rPr>
              <a:t>Link Github</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986690"/>
            <a:chOff x="0" y="0"/>
            <a:chExt cx="4816593" cy="523243"/>
          </a:xfrm>
        </p:grpSpPr>
        <p:sp>
          <p:nvSpPr>
            <p:cNvPr name="Freeform 3" id="3"/>
            <p:cNvSpPr/>
            <p:nvPr/>
          </p:nvSpPr>
          <p:spPr>
            <a:xfrm flipH="false" flipV="false" rot="0">
              <a:off x="0" y="0"/>
              <a:ext cx="4816592" cy="523243"/>
            </a:xfrm>
            <a:custGeom>
              <a:avLst/>
              <a:gdLst/>
              <a:ahLst/>
              <a:cxnLst/>
              <a:rect r="r" b="b" t="t" l="l"/>
              <a:pathLst>
                <a:path h="523243" w="4816592">
                  <a:moveTo>
                    <a:pt x="0" y="0"/>
                  </a:moveTo>
                  <a:lnTo>
                    <a:pt x="4816592" y="0"/>
                  </a:lnTo>
                  <a:lnTo>
                    <a:pt x="4816592" y="523243"/>
                  </a:lnTo>
                  <a:lnTo>
                    <a:pt x="0" y="523243"/>
                  </a:lnTo>
                  <a:close/>
                </a:path>
              </a:pathLst>
            </a:custGeom>
            <a:solidFill>
              <a:srgbClr val="F6F6F6"/>
            </a:solidFill>
          </p:spPr>
        </p:sp>
        <p:sp>
          <p:nvSpPr>
            <p:cNvPr name="TextBox 4" id="4"/>
            <p:cNvSpPr txBox="true"/>
            <p:nvPr/>
          </p:nvSpPr>
          <p:spPr>
            <a:xfrm>
              <a:off x="0" y="-47625"/>
              <a:ext cx="4816593" cy="57086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61650" y="8036778"/>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839945" y="2067059"/>
            <a:ext cx="9125056" cy="5579745"/>
          </a:xfrm>
          <a:prstGeom prst="rect">
            <a:avLst/>
          </a:prstGeom>
        </p:spPr>
        <p:txBody>
          <a:bodyPr anchor="t" rtlCol="false" tIns="0" lIns="0" bIns="0" rIns="0">
            <a:spAutoFit/>
          </a:bodyPr>
          <a:lstStyle/>
          <a:p>
            <a:pPr algn="l">
              <a:lnSpc>
                <a:spcPts val="3720"/>
              </a:lnSpc>
            </a:pPr>
            <a:r>
              <a:rPr lang="en-US" sz="2400" b="true">
                <a:solidFill>
                  <a:srgbClr val="000000"/>
                </a:solidFill>
                <a:latin typeface="Inter Bold"/>
                <a:ea typeface="Inter Bold"/>
                <a:cs typeface="Inter Bold"/>
                <a:sym typeface="Inter Bold"/>
              </a:rPr>
              <a:t>B</a:t>
            </a:r>
            <a:r>
              <a:rPr lang="en-US" sz="2400" b="true">
                <a:solidFill>
                  <a:srgbClr val="000000"/>
                </a:solidFill>
                <a:latin typeface="Inter Bold"/>
                <a:ea typeface="Inter Bold"/>
                <a:cs typeface="Inter Bold"/>
                <a:sym typeface="Inter Bold"/>
              </a:rPr>
              <a:t>erikut langkah-langkah utama untuk mengimpor dataset ke BigQuery:</a:t>
            </a:r>
          </a:p>
          <a:p>
            <a:pPr algn="l" marL="518160" indent="-259080" lvl="1">
              <a:lnSpc>
                <a:spcPts val="3720"/>
              </a:lnSpc>
              <a:buAutoNum type="arabicPeriod" startAt="1"/>
            </a:pPr>
            <a:r>
              <a:rPr lang="en-US" b="true" sz="2400">
                <a:solidFill>
                  <a:srgbClr val="000000"/>
                </a:solidFill>
                <a:latin typeface="Inter Bold"/>
                <a:ea typeface="Inter Bold"/>
                <a:cs typeface="Inter Bold"/>
                <a:sym typeface="Inter Bold"/>
              </a:rPr>
              <a:t>Source:</a:t>
            </a:r>
            <a:r>
              <a:rPr lang="en-US" sz="2400">
                <a:solidFill>
                  <a:srgbClr val="000000"/>
                </a:solidFill>
                <a:latin typeface="Inter"/>
                <a:ea typeface="Inter"/>
                <a:cs typeface="Inter"/>
                <a:sym typeface="Inter"/>
              </a:rPr>
              <a:t> Unggah file dataset (terdapat 4 dataset yang harus di upload yaitu, kf_final_transaction.csv, kf_inventory.csv, kf_kantor_cabang.csv, kf_product.csv ) </a:t>
            </a:r>
          </a:p>
          <a:p>
            <a:pPr algn="l" marL="518160" indent="-259080" lvl="1">
              <a:lnSpc>
                <a:spcPts val="3720"/>
              </a:lnSpc>
              <a:buAutoNum type="arabicPeriod" startAt="1"/>
            </a:pPr>
            <a:r>
              <a:rPr lang="en-US" b="true" sz="2400">
                <a:solidFill>
                  <a:srgbClr val="000000"/>
                </a:solidFill>
                <a:latin typeface="Inter Bold"/>
                <a:ea typeface="Inter Bold"/>
                <a:cs typeface="Inter Bold"/>
                <a:sym typeface="Inter Bold"/>
              </a:rPr>
              <a:t>Destination</a:t>
            </a:r>
            <a:r>
              <a:rPr lang="en-US" sz="2400">
                <a:solidFill>
                  <a:srgbClr val="000000"/>
                </a:solidFill>
                <a:latin typeface="Inter"/>
                <a:ea typeface="Inter"/>
                <a:cs typeface="Inter"/>
                <a:sym typeface="Inter"/>
              </a:rPr>
              <a:t>: Tentukan proyek, dataset, dan nama tabel yang akan digunakan sebagai tujuan </a:t>
            </a:r>
          </a:p>
          <a:p>
            <a:pPr algn="l" marL="518160" indent="-259080" lvl="1">
              <a:lnSpc>
                <a:spcPts val="3720"/>
              </a:lnSpc>
              <a:buAutoNum type="arabicPeriod" startAt="1"/>
            </a:pPr>
            <a:r>
              <a:rPr lang="en-US" b="true" sz="2400">
                <a:solidFill>
                  <a:srgbClr val="000000"/>
                </a:solidFill>
                <a:latin typeface="Inter Bold"/>
                <a:ea typeface="Inter Bold"/>
                <a:cs typeface="Inter Bold"/>
                <a:sym typeface="Inter Bold"/>
              </a:rPr>
              <a:t>Schema</a:t>
            </a:r>
            <a:r>
              <a:rPr lang="en-US" sz="2400">
                <a:solidFill>
                  <a:srgbClr val="000000"/>
                </a:solidFill>
                <a:latin typeface="Inter"/>
                <a:ea typeface="Inter"/>
                <a:cs typeface="Inter"/>
                <a:sym typeface="Inter"/>
              </a:rPr>
              <a:t>: Aktifkan fitur Auto detect untuk secara otomatis mengenali struktur data CSV yang telah diupload.</a:t>
            </a:r>
          </a:p>
          <a:p>
            <a:pPr algn="l" marL="518160" indent="-259080" lvl="1">
              <a:lnSpc>
                <a:spcPts val="3720"/>
              </a:lnSpc>
              <a:buAutoNum type="arabicPeriod" startAt="1"/>
            </a:pPr>
            <a:r>
              <a:rPr lang="en-US" b="true" sz="2400">
                <a:solidFill>
                  <a:srgbClr val="000000"/>
                </a:solidFill>
                <a:latin typeface="Inter Bold"/>
                <a:ea typeface="Inter Bold"/>
                <a:cs typeface="Inter Bold"/>
                <a:sym typeface="Inter Bold"/>
              </a:rPr>
              <a:t>Langkah Akhir</a:t>
            </a:r>
            <a:r>
              <a:rPr lang="en-US" sz="2400">
                <a:solidFill>
                  <a:srgbClr val="000000"/>
                </a:solidFill>
                <a:latin typeface="Inter"/>
                <a:ea typeface="Inter"/>
                <a:cs typeface="Inter"/>
                <a:sym typeface="Inter"/>
              </a:rPr>
              <a:t>: Klik tombol Create Table untuk memproses data dan membuat tabel di BigQuery.</a:t>
            </a:r>
          </a:p>
          <a:p>
            <a:pPr algn="l" marL="0" indent="0" lvl="0">
              <a:lnSpc>
                <a:spcPts val="3720"/>
              </a:lnSpc>
            </a:pPr>
          </a:p>
        </p:txBody>
      </p:sp>
      <p:sp>
        <p:nvSpPr>
          <p:cNvPr name="TextBox 9" id="9"/>
          <p:cNvSpPr txBox="true"/>
          <p:nvPr/>
        </p:nvSpPr>
        <p:spPr>
          <a:xfrm rot="0">
            <a:off x="685418" y="790708"/>
            <a:ext cx="16161243" cy="1362076"/>
          </a:xfrm>
          <a:prstGeom prst="rect">
            <a:avLst/>
          </a:prstGeom>
        </p:spPr>
        <p:txBody>
          <a:bodyPr anchor="t" rtlCol="false" tIns="0" lIns="0" bIns="0" rIns="0">
            <a:spAutoFit/>
          </a:bodyPr>
          <a:lstStyle/>
          <a:p>
            <a:pPr algn="l">
              <a:lnSpc>
                <a:spcPts val="5250"/>
              </a:lnSpc>
            </a:pPr>
            <a:r>
              <a:rPr lang="en-US" sz="5000" b="true">
                <a:solidFill>
                  <a:srgbClr val="17726D"/>
                </a:solidFill>
                <a:latin typeface="Inter Bold"/>
                <a:ea typeface="Inter Bold"/>
                <a:cs typeface="Inter Bold"/>
                <a:sym typeface="Inter Bold"/>
              </a:rPr>
              <a:t>IMPORTING DATASET TO BIGQUERY</a:t>
            </a:r>
          </a:p>
          <a:p>
            <a:pPr algn="l">
              <a:lnSpc>
                <a:spcPts val="5250"/>
              </a:lnSpc>
            </a:pPr>
          </a:p>
        </p:txBody>
      </p:sp>
      <p:sp>
        <p:nvSpPr>
          <p:cNvPr name="Freeform 10" id="10"/>
          <p:cNvSpPr/>
          <p:nvPr/>
        </p:nvSpPr>
        <p:spPr>
          <a:xfrm flipH="false" flipV="false" rot="0">
            <a:off x="14209808" y="378138"/>
            <a:ext cx="3362457" cy="1301125"/>
          </a:xfrm>
          <a:custGeom>
            <a:avLst/>
            <a:gdLst/>
            <a:ahLst/>
            <a:cxnLst/>
            <a:rect r="r" b="b" t="t" l="l"/>
            <a:pathLst>
              <a:path h="1301125" w="3362457">
                <a:moveTo>
                  <a:pt x="0" y="0"/>
                </a:moveTo>
                <a:lnTo>
                  <a:pt x="3362457" y="0"/>
                </a:lnTo>
                <a:lnTo>
                  <a:pt x="3362457" y="1301124"/>
                </a:lnTo>
                <a:lnTo>
                  <a:pt x="0" y="1301124"/>
                </a:lnTo>
                <a:lnTo>
                  <a:pt x="0" y="0"/>
                </a:lnTo>
                <a:close/>
              </a:path>
            </a:pathLst>
          </a:custGeom>
          <a:blipFill>
            <a:blip r:embed="rId2"/>
            <a:stretch>
              <a:fillRect l="0" t="0" r="0" b="0"/>
            </a:stretch>
          </a:blipFill>
        </p:spPr>
      </p:sp>
      <p:sp>
        <p:nvSpPr>
          <p:cNvPr name="Freeform 11" id="11"/>
          <p:cNvSpPr/>
          <p:nvPr/>
        </p:nvSpPr>
        <p:spPr>
          <a:xfrm flipH="false" flipV="false" rot="0">
            <a:off x="10462183" y="2152784"/>
            <a:ext cx="6015920" cy="7579111"/>
          </a:xfrm>
          <a:custGeom>
            <a:avLst/>
            <a:gdLst/>
            <a:ahLst/>
            <a:cxnLst/>
            <a:rect r="r" b="b" t="t" l="l"/>
            <a:pathLst>
              <a:path h="7579111" w="6015920">
                <a:moveTo>
                  <a:pt x="0" y="0"/>
                </a:moveTo>
                <a:lnTo>
                  <a:pt x="6015920" y="0"/>
                </a:lnTo>
                <a:lnTo>
                  <a:pt x="6015920" y="7579111"/>
                </a:lnTo>
                <a:lnTo>
                  <a:pt x="0" y="7579111"/>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986690"/>
            <a:chOff x="0" y="0"/>
            <a:chExt cx="4816593" cy="523243"/>
          </a:xfrm>
        </p:grpSpPr>
        <p:sp>
          <p:nvSpPr>
            <p:cNvPr name="Freeform 3" id="3"/>
            <p:cNvSpPr/>
            <p:nvPr/>
          </p:nvSpPr>
          <p:spPr>
            <a:xfrm flipH="false" flipV="false" rot="0">
              <a:off x="0" y="0"/>
              <a:ext cx="4816592" cy="523243"/>
            </a:xfrm>
            <a:custGeom>
              <a:avLst/>
              <a:gdLst/>
              <a:ahLst/>
              <a:cxnLst/>
              <a:rect r="r" b="b" t="t" l="l"/>
              <a:pathLst>
                <a:path h="523243" w="4816592">
                  <a:moveTo>
                    <a:pt x="0" y="0"/>
                  </a:moveTo>
                  <a:lnTo>
                    <a:pt x="4816592" y="0"/>
                  </a:lnTo>
                  <a:lnTo>
                    <a:pt x="4816592" y="523243"/>
                  </a:lnTo>
                  <a:lnTo>
                    <a:pt x="0" y="523243"/>
                  </a:lnTo>
                  <a:close/>
                </a:path>
              </a:pathLst>
            </a:custGeom>
            <a:solidFill>
              <a:srgbClr val="F6F6F6"/>
            </a:solidFill>
          </p:spPr>
        </p:sp>
        <p:sp>
          <p:nvSpPr>
            <p:cNvPr name="TextBox 4" id="4"/>
            <p:cNvSpPr txBox="true"/>
            <p:nvPr/>
          </p:nvSpPr>
          <p:spPr>
            <a:xfrm>
              <a:off x="0" y="-47625"/>
              <a:ext cx="4816593" cy="57086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61650" y="8036778"/>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839945" y="2325385"/>
            <a:ext cx="16230600" cy="1369695"/>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ea typeface="Open Sans"/>
                <a:cs typeface="Open Sans"/>
                <a:sym typeface="Open Sans"/>
              </a:rPr>
              <a:t>Tabel analisa dirancang untuk mengintegrasikan data dari berbagai sumber guna memberikan wawasan komprehensif tentang performa bisnis Kimia Farma dari tahun 2020 hingga 2023. Data ini menjadi dasar untuk evaluasi kinerja cabang, produk, dan transaksi.</a:t>
            </a:r>
          </a:p>
        </p:txBody>
      </p:sp>
      <p:sp>
        <p:nvSpPr>
          <p:cNvPr name="Freeform 9" id="9"/>
          <p:cNvSpPr/>
          <p:nvPr/>
        </p:nvSpPr>
        <p:spPr>
          <a:xfrm flipH="false" flipV="false" rot="0">
            <a:off x="14209808" y="378138"/>
            <a:ext cx="3362457" cy="1301125"/>
          </a:xfrm>
          <a:custGeom>
            <a:avLst/>
            <a:gdLst/>
            <a:ahLst/>
            <a:cxnLst/>
            <a:rect r="r" b="b" t="t" l="l"/>
            <a:pathLst>
              <a:path h="1301125" w="3362457">
                <a:moveTo>
                  <a:pt x="0" y="0"/>
                </a:moveTo>
                <a:lnTo>
                  <a:pt x="3362457" y="0"/>
                </a:lnTo>
                <a:lnTo>
                  <a:pt x="3362457" y="1301124"/>
                </a:lnTo>
                <a:lnTo>
                  <a:pt x="0" y="1301124"/>
                </a:lnTo>
                <a:lnTo>
                  <a:pt x="0" y="0"/>
                </a:lnTo>
                <a:close/>
              </a:path>
            </a:pathLst>
          </a:custGeom>
          <a:blipFill>
            <a:blip r:embed="rId2"/>
            <a:stretch>
              <a:fillRect l="0" t="0" r="0" b="0"/>
            </a:stretch>
          </a:blipFill>
        </p:spPr>
      </p:sp>
      <p:sp>
        <p:nvSpPr>
          <p:cNvPr name="TextBox 10" id="10"/>
          <p:cNvSpPr txBox="true"/>
          <p:nvPr/>
        </p:nvSpPr>
        <p:spPr>
          <a:xfrm rot="0">
            <a:off x="839945" y="4654227"/>
            <a:ext cx="3003709" cy="4264661"/>
          </a:xfrm>
          <a:prstGeom prst="rect">
            <a:avLst/>
          </a:prstGeom>
        </p:spPr>
        <p:txBody>
          <a:bodyPr anchor="t" rtlCol="false" tIns="0" lIns="0" bIns="0" rIns="0">
            <a:spAutoFit/>
          </a:bodyPr>
          <a:lstStyle/>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transaction_id</a:t>
            </a:r>
          </a:p>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date</a:t>
            </a:r>
          </a:p>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branch_id</a:t>
            </a:r>
          </a:p>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branch_name</a:t>
            </a:r>
          </a:p>
          <a:p>
            <a:pPr algn="l" marL="474976" indent="-237488" lvl="1">
              <a:lnSpc>
                <a:spcPts val="3409"/>
              </a:lnSpc>
              <a:spcBef>
                <a:spcPct val="0"/>
              </a:spcBef>
              <a:buFont typeface="Arial"/>
              <a:buChar char="•"/>
            </a:pPr>
            <a:r>
              <a:rPr lang="en-US" b="true" sz="2199">
                <a:solidFill>
                  <a:srgbClr val="000000"/>
                </a:solidFill>
                <a:latin typeface="Open Sans Medium"/>
                <a:ea typeface="Open Sans Medium"/>
                <a:cs typeface="Open Sans Medium"/>
                <a:sym typeface="Open Sans Medium"/>
              </a:rPr>
              <a:t>k</a:t>
            </a:r>
            <a:r>
              <a:rPr lang="en-US" b="true" sz="2199">
                <a:solidFill>
                  <a:srgbClr val="000000"/>
                </a:solidFill>
                <a:latin typeface="Open Sans Medium"/>
                <a:ea typeface="Open Sans Medium"/>
                <a:cs typeface="Open Sans Medium"/>
                <a:sym typeface="Open Sans Medium"/>
              </a:rPr>
              <a:t>ota</a:t>
            </a:r>
          </a:p>
          <a:p>
            <a:pPr algn="l" marL="474976" indent="-237488" lvl="1">
              <a:lnSpc>
                <a:spcPts val="3409"/>
              </a:lnSpc>
              <a:spcBef>
                <a:spcPct val="0"/>
              </a:spcBef>
              <a:buFont typeface="Arial"/>
              <a:buChar char="•"/>
            </a:pPr>
            <a:r>
              <a:rPr lang="en-US" b="true" sz="2199">
                <a:solidFill>
                  <a:srgbClr val="000000"/>
                </a:solidFill>
                <a:latin typeface="Open Sans Medium"/>
                <a:ea typeface="Open Sans Medium"/>
                <a:cs typeface="Open Sans Medium"/>
                <a:sym typeface="Open Sans Medium"/>
              </a:rPr>
              <a:t>provinsi</a:t>
            </a:r>
          </a:p>
          <a:p>
            <a:pPr algn="l" marL="474976" indent="-237488" lvl="1">
              <a:lnSpc>
                <a:spcPts val="3409"/>
              </a:lnSpc>
              <a:spcBef>
                <a:spcPct val="0"/>
              </a:spcBef>
              <a:buFont typeface="Arial"/>
              <a:buChar char="•"/>
            </a:pPr>
            <a:r>
              <a:rPr lang="en-US" b="true" sz="2199">
                <a:solidFill>
                  <a:srgbClr val="000000"/>
                </a:solidFill>
                <a:latin typeface="Open Sans Medium"/>
                <a:ea typeface="Open Sans Medium"/>
                <a:cs typeface="Open Sans Medium"/>
                <a:sym typeface="Open Sans Medium"/>
              </a:rPr>
              <a:t>rating_cabang</a:t>
            </a:r>
          </a:p>
          <a:p>
            <a:pPr algn="l" marL="474976" indent="-237488" lvl="1">
              <a:lnSpc>
                <a:spcPts val="3409"/>
              </a:lnSpc>
              <a:spcBef>
                <a:spcPct val="0"/>
              </a:spcBef>
              <a:buFont typeface="Arial"/>
              <a:buChar char="•"/>
            </a:pPr>
            <a:r>
              <a:rPr lang="en-US" b="true" sz="2199">
                <a:solidFill>
                  <a:srgbClr val="000000"/>
                </a:solidFill>
                <a:latin typeface="Open Sans Medium"/>
                <a:ea typeface="Open Sans Medium"/>
                <a:cs typeface="Open Sans Medium"/>
                <a:sym typeface="Open Sans Medium"/>
              </a:rPr>
              <a:t>customer_name</a:t>
            </a:r>
          </a:p>
          <a:p>
            <a:pPr algn="l">
              <a:lnSpc>
                <a:spcPts val="3409"/>
              </a:lnSpc>
              <a:spcBef>
                <a:spcPct val="0"/>
              </a:spcBef>
            </a:pPr>
          </a:p>
          <a:p>
            <a:pPr algn="l">
              <a:lnSpc>
                <a:spcPts val="3409"/>
              </a:lnSpc>
              <a:spcBef>
                <a:spcPct val="0"/>
              </a:spcBef>
            </a:pPr>
          </a:p>
        </p:txBody>
      </p:sp>
      <p:sp>
        <p:nvSpPr>
          <p:cNvPr name="TextBox 11" id="11"/>
          <p:cNvSpPr txBox="true"/>
          <p:nvPr/>
        </p:nvSpPr>
        <p:spPr>
          <a:xfrm rot="0">
            <a:off x="4013117" y="4654227"/>
            <a:ext cx="3462576" cy="4264661"/>
          </a:xfrm>
          <a:prstGeom prst="rect">
            <a:avLst/>
          </a:prstGeom>
        </p:spPr>
        <p:txBody>
          <a:bodyPr anchor="t" rtlCol="false" tIns="0" lIns="0" bIns="0" rIns="0">
            <a:spAutoFit/>
          </a:bodyPr>
          <a:lstStyle/>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product_id</a:t>
            </a:r>
          </a:p>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product_name</a:t>
            </a:r>
          </a:p>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actual_price</a:t>
            </a:r>
          </a:p>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discount_percentage</a:t>
            </a:r>
          </a:p>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persentase_gross_laba</a:t>
            </a:r>
          </a:p>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nett_sales</a:t>
            </a:r>
          </a:p>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nett_profit</a:t>
            </a:r>
          </a:p>
          <a:p>
            <a:pPr algn="l" marL="474976" indent="-237488" lvl="1">
              <a:lnSpc>
                <a:spcPts val="3409"/>
              </a:lnSpc>
              <a:buFont typeface="Arial"/>
              <a:buChar char="•"/>
            </a:pPr>
            <a:r>
              <a:rPr lang="en-US" b="true" sz="2199">
                <a:solidFill>
                  <a:srgbClr val="000000"/>
                </a:solidFill>
                <a:latin typeface="Open Sans Medium"/>
                <a:ea typeface="Open Sans Medium"/>
                <a:cs typeface="Open Sans Medium"/>
                <a:sym typeface="Open Sans Medium"/>
              </a:rPr>
              <a:t>rating_transaksi</a:t>
            </a:r>
          </a:p>
          <a:p>
            <a:pPr algn="l">
              <a:lnSpc>
                <a:spcPts val="3409"/>
              </a:lnSpc>
              <a:spcBef>
                <a:spcPct val="0"/>
              </a:spcBef>
            </a:pPr>
          </a:p>
          <a:p>
            <a:pPr algn="l">
              <a:lnSpc>
                <a:spcPts val="3409"/>
              </a:lnSpc>
              <a:spcBef>
                <a:spcPct val="0"/>
              </a:spcBef>
            </a:pPr>
          </a:p>
        </p:txBody>
      </p:sp>
      <p:sp>
        <p:nvSpPr>
          <p:cNvPr name="TextBox 12" id="12"/>
          <p:cNvSpPr txBox="true"/>
          <p:nvPr/>
        </p:nvSpPr>
        <p:spPr>
          <a:xfrm rot="0">
            <a:off x="839945" y="4152280"/>
            <a:ext cx="16161243" cy="419102"/>
          </a:xfrm>
          <a:prstGeom prst="rect">
            <a:avLst/>
          </a:prstGeom>
        </p:spPr>
        <p:txBody>
          <a:bodyPr anchor="t" rtlCol="false" tIns="0" lIns="0" bIns="0" rIns="0">
            <a:spAutoFit/>
          </a:bodyPr>
          <a:lstStyle/>
          <a:p>
            <a:pPr algn="l">
              <a:lnSpc>
                <a:spcPts val="3150"/>
              </a:lnSpc>
            </a:pPr>
            <a:r>
              <a:rPr lang="en-US" sz="3000" b="true">
                <a:solidFill>
                  <a:srgbClr val="17726D"/>
                </a:solidFill>
                <a:latin typeface="Inter Bold"/>
                <a:ea typeface="Inter Bold"/>
                <a:cs typeface="Inter Bold"/>
                <a:sym typeface="Inter Bold"/>
              </a:rPr>
              <a:t>KOLOM PADA DATA ANALISA HASIL AGREGASI</a:t>
            </a:r>
          </a:p>
        </p:txBody>
      </p:sp>
      <p:sp>
        <p:nvSpPr>
          <p:cNvPr name="TextBox 13" id="13"/>
          <p:cNvSpPr txBox="true"/>
          <p:nvPr/>
        </p:nvSpPr>
        <p:spPr>
          <a:xfrm rot="0">
            <a:off x="685418" y="790708"/>
            <a:ext cx="16161243" cy="695326"/>
          </a:xfrm>
          <a:prstGeom prst="rect">
            <a:avLst/>
          </a:prstGeom>
        </p:spPr>
        <p:txBody>
          <a:bodyPr anchor="t" rtlCol="false" tIns="0" lIns="0" bIns="0" rIns="0">
            <a:spAutoFit/>
          </a:bodyPr>
          <a:lstStyle/>
          <a:p>
            <a:pPr algn="l">
              <a:lnSpc>
                <a:spcPts val="5250"/>
              </a:lnSpc>
            </a:pPr>
            <a:r>
              <a:rPr lang="en-US" sz="5000" b="true">
                <a:solidFill>
                  <a:srgbClr val="17726D"/>
                </a:solidFill>
                <a:latin typeface="Inter Bold"/>
                <a:ea typeface="Inter Bold"/>
                <a:cs typeface="Inter Bold"/>
                <a:sym typeface="Inter Bold"/>
              </a:rPr>
              <a:t>TABEL ANALISA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986690"/>
            <a:chOff x="0" y="0"/>
            <a:chExt cx="4816593" cy="523243"/>
          </a:xfrm>
        </p:grpSpPr>
        <p:sp>
          <p:nvSpPr>
            <p:cNvPr name="Freeform 3" id="3"/>
            <p:cNvSpPr/>
            <p:nvPr/>
          </p:nvSpPr>
          <p:spPr>
            <a:xfrm flipH="false" flipV="false" rot="0">
              <a:off x="0" y="0"/>
              <a:ext cx="4816592" cy="523243"/>
            </a:xfrm>
            <a:custGeom>
              <a:avLst/>
              <a:gdLst/>
              <a:ahLst/>
              <a:cxnLst/>
              <a:rect r="r" b="b" t="t" l="l"/>
              <a:pathLst>
                <a:path h="523243" w="4816592">
                  <a:moveTo>
                    <a:pt x="0" y="0"/>
                  </a:moveTo>
                  <a:lnTo>
                    <a:pt x="4816592" y="0"/>
                  </a:lnTo>
                  <a:lnTo>
                    <a:pt x="4816592" y="523243"/>
                  </a:lnTo>
                  <a:lnTo>
                    <a:pt x="0" y="523243"/>
                  </a:lnTo>
                  <a:close/>
                </a:path>
              </a:pathLst>
            </a:custGeom>
            <a:solidFill>
              <a:srgbClr val="F6F6F6"/>
            </a:solidFill>
          </p:spPr>
        </p:sp>
        <p:sp>
          <p:nvSpPr>
            <p:cNvPr name="TextBox 4" id="4"/>
            <p:cNvSpPr txBox="true"/>
            <p:nvPr/>
          </p:nvSpPr>
          <p:spPr>
            <a:xfrm>
              <a:off x="0" y="-47625"/>
              <a:ext cx="4816593" cy="57086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61650" y="8036778"/>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14209808" y="378138"/>
            <a:ext cx="3362457" cy="1301125"/>
          </a:xfrm>
          <a:custGeom>
            <a:avLst/>
            <a:gdLst/>
            <a:ahLst/>
            <a:cxnLst/>
            <a:rect r="r" b="b" t="t" l="l"/>
            <a:pathLst>
              <a:path h="1301125" w="3362457">
                <a:moveTo>
                  <a:pt x="0" y="0"/>
                </a:moveTo>
                <a:lnTo>
                  <a:pt x="3362457" y="0"/>
                </a:lnTo>
                <a:lnTo>
                  <a:pt x="3362457" y="1301124"/>
                </a:lnTo>
                <a:lnTo>
                  <a:pt x="0" y="1301124"/>
                </a:lnTo>
                <a:lnTo>
                  <a:pt x="0" y="0"/>
                </a:lnTo>
                <a:close/>
              </a:path>
            </a:pathLst>
          </a:custGeom>
          <a:blipFill>
            <a:blip r:embed="rId2"/>
            <a:stretch>
              <a:fillRect l="0" t="0" r="0" b="0"/>
            </a:stretch>
          </a:blipFill>
        </p:spPr>
      </p:sp>
      <p:sp>
        <p:nvSpPr>
          <p:cNvPr name="Freeform 9" id="9"/>
          <p:cNvSpPr/>
          <p:nvPr/>
        </p:nvSpPr>
        <p:spPr>
          <a:xfrm flipH="false" flipV="false" rot="0">
            <a:off x="839945" y="2106888"/>
            <a:ext cx="6618735" cy="7831485"/>
          </a:xfrm>
          <a:custGeom>
            <a:avLst/>
            <a:gdLst/>
            <a:ahLst/>
            <a:cxnLst/>
            <a:rect r="r" b="b" t="t" l="l"/>
            <a:pathLst>
              <a:path h="7831485" w="6618735">
                <a:moveTo>
                  <a:pt x="0" y="0"/>
                </a:moveTo>
                <a:lnTo>
                  <a:pt x="6618735" y="0"/>
                </a:lnTo>
                <a:lnTo>
                  <a:pt x="6618735" y="7831485"/>
                </a:lnTo>
                <a:lnTo>
                  <a:pt x="0" y="7831485"/>
                </a:lnTo>
                <a:lnTo>
                  <a:pt x="0" y="0"/>
                </a:lnTo>
                <a:close/>
              </a:path>
            </a:pathLst>
          </a:custGeom>
          <a:blipFill>
            <a:blip r:embed="rId3"/>
            <a:stretch>
              <a:fillRect l="0" t="0" r="0" b="0"/>
            </a:stretch>
          </a:blipFill>
        </p:spPr>
      </p:sp>
      <p:sp>
        <p:nvSpPr>
          <p:cNvPr name="TextBox 10" id="10"/>
          <p:cNvSpPr txBox="true"/>
          <p:nvPr/>
        </p:nvSpPr>
        <p:spPr>
          <a:xfrm rot="0">
            <a:off x="839945" y="714374"/>
            <a:ext cx="8368665" cy="695326"/>
          </a:xfrm>
          <a:prstGeom prst="rect">
            <a:avLst/>
          </a:prstGeom>
        </p:spPr>
        <p:txBody>
          <a:bodyPr anchor="t" rtlCol="false" tIns="0" lIns="0" bIns="0" rIns="0">
            <a:spAutoFit/>
          </a:bodyPr>
          <a:lstStyle/>
          <a:p>
            <a:pPr algn="l">
              <a:lnSpc>
                <a:spcPts val="5250"/>
              </a:lnSpc>
            </a:pPr>
            <a:r>
              <a:rPr lang="en-US" sz="5000" b="true">
                <a:solidFill>
                  <a:srgbClr val="17726D"/>
                </a:solidFill>
                <a:latin typeface="Inter Bold"/>
                <a:ea typeface="Inter Bold"/>
                <a:cs typeface="Inter Bold"/>
                <a:sym typeface="Inter Bold"/>
              </a:rPr>
              <a:t>BIGQUERY SYNTAX</a:t>
            </a:r>
          </a:p>
        </p:txBody>
      </p:sp>
      <p:sp>
        <p:nvSpPr>
          <p:cNvPr name="TextBox 11" id="11"/>
          <p:cNvSpPr txBox="true"/>
          <p:nvPr/>
        </p:nvSpPr>
        <p:spPr>
          <a:xfrm rot="0">
            <a:off x="8010827" y="2206736"/>
            <a:ext cx="10139999" cy="7260133"/>
          </a:xfrm>
          <a:prstGeom prst="rect">
            <a:avLst/>
          </a:prstGeom>
        </p:spPr>
        <p:txBody>
          <a:bodyPr anchor="t" rtlCol="false" tIns="0" lIns="0" bIns="0" rIns="0">
            <a:spAutoFit/>
          </a:bodyPr>
          <a:lstStyle/>
          <a:p>
            <a:pPr algn="l">
              <a:lnSpc>
                <a:spcPts val="3016"/>
              </a:lnSpc>
              <a:spcBef>
                <a:spcPct val="0"/>
              </a:spcBef>
            </a:pPr>
            <a:r>
              <a:rPr lang="en-US" b="true" sz="1946">
                <a:solidFill>
                  <a:srgbClr val="000000"/>
                </a:solidFill>
                <a:latin typeface="Open Sans Medium"/>
                <a:ea typeface="Open Sans Medium"/>
                <a:cs typeface="Open Sans Medium"/>
                <a:sym typeface="Open Sans Medium"/>
              </a:rPr>
              <a:t>Query ini membuat tabel baru bernama tabel_analisa dengan data yang diambil dari tabel transaksi (kf_final_transacti</a:t>
            </a:r>
            <a:r>
              <a:rPr lang="en-US" b="true" sz="1946">
                <a:solidFill>
                  <a:srgbClr val="000000"/>
                </a:solidFill>
                <a:latin typeface="Open Sans Medium"/>
                <a:ea typeface="Open Sans Medium"/>
                <a:cs typeface="Open Sans Medium"/>
                <a:sym typeface="Open Sans Medium"/>
              </a:rPr>
              <a:t>on) yang digabungkan dengan tabel cabang (kf_kantor_cabang) dan tabel produk (kf_product). Berikut langkah-langkahnya:</a:t>
            </a:r>
          </a:p>
          <a:p>
            <a:pPr algn="l" marL="420181" indent="-210090" lvl="1">
              <a:lnSpc>
                <a:spcPts val="3016"/>
              </a:lnSpc>
              <a:spcBef>
                <a:spcPct val="0"/>
              </a:spcBef>
              <a:buAutoNum type="arabicPeriod" startAt="1"/>
            </a:pPr>
            <a:r>
              <a:rPr lang="en-US" b="true" sz="1946">
                <a:solidFill>
                  <a:srgbClr val="000000"/>
                </a:solidFill>
                <a:latin typeface="Open Sans Bold"/>
                <a:ea typeface="Open Sans Bold"/>
                <a:cs typeface="Open Sans Bold"/>
                <a:sym typeface="Open Sans Bold"/>
              </a:rPr>
              <a:t>Pemilihan Data</a:t>
            </a:r>
          </a:p>
          <a:p>
            <a:pPr algn="l" marL="840362" indent="-280121" lvl="2">
              <a:lnSpc>
                <a:spcPts val="3016"/>
              </a:lnSpc>
              <a:spcBef>
                <a:spcPct val="0"/>
              </a:spcBef>
              <a:buFont typeface="Arial"/>
              <a:buChar char="⚬"/>
            </a:pPr>
            <a:r>
              <a:rPr lang="en-US" b="true" sz="1946">
                <a:solidFill>
                  <a:srgbClr val="000000"/>
                </a:solidFill>
                <a:latin typeface="Open Sans Medium"/>
                <a:ea typeface="Open Sans Medium"/>
                <a:cs typeface="Open Sans Medium"/>
                <a:sym typeface="Open Sans Medium"/>
              </a:rPr>
              <a:t>Memilih kolom penting seperti ID transaksi, tanggal, nama cabang, kota, provinsi, nama pelanggan, produk, harga aktual, diskon, dan rating.</a:t>
            </a:r>
          </a:p>
          <a:p>
            <a:pPr algn="l" marL="420181" indent="-210090" lvl="1">
              <a:lnSpc>
                <a:spcPts val="3016"/>
              </a:lnSpc>
              <a:spcBef>
                <a:spcPct val="0"/>
              </a:spcBef>
              <a:buAutoNum type="arabicPeriod" startAt="1"/>
            </a:pPr>
            <a:r>
              <a:rPr lang="en-US" b="true" sz="1946">
                <a:solidFill>
                  <a:srgbClr val="000000"/>
                </a:solidFill>
                <a:latin typeface="Open Sans Bold"/>
                <a:ea typeface="Open Sans Bold"/>
                <a:cs typeface="Open Sans Bold"/>
                <a:sym typeface="Open Sans Bold"/>
              </a:rPr>
              <a:t>Perhitungan Persentase Gross Laba</a:t>
            </a:r>
          </a:p>
          <a:p>
            <a:pPr algn="l" marL="840362" indent="-280121" lvl="2">
              <a:lnSpc>
                <a:spcPts val="3016"/>
              </a:lnSpc>
              <a:spcBef>
                <a:spcPct val="0"/>
              </a:spcBef>
              <a:buFont typeface="Arial"/>
              <a:buChar char="⚬"/>
            </a:pPr>
            <a:r>
              <a:rPr lang="en-US" b="true" sz="1946">
                <a:solidFill>
                  <a:srgbClr val="000000"/>
                </a:solidFill>
                <a:latin typeface="Open Sans Medium"/>
                <a:ea typeface="Open Sans Medium"/>
                <a:cs typeface="Open Sans Medium"/>
                <a:sym typeface="Open Sans Medium"/>
              </a:rPr>
              <a:t>Menggunakan kondisi harga untuk menentukan persentase gross laba.</a:t>
            </a:r>
          </a:p>
          <a:p>
            <a:pPr algn="l" marL="420181" indent="-210090" lvl="1">
              <a:lnSpc>
                <a:spcPts val="3016"/>
              </a:lnSpc>
              <a:spcBef>
                <a:spcPct val="0"/>
              </a:spcBef>
              <a:buAutoNum type="arabicPeriod" startAt="1"/>
            </a:pPr>
            <a:r>
              <a:rPr lang="en-US" b="true" sz="1946">
                <a:solidFill>
                  <a:srgbClr val="000000"/>
                </a:solidFill>
                <a:latin typeface="Open Sans Bold"/>
                <a:ea typeface="Open Sans Bold"/>
                <a:cs typeface="Open Sans Bold"/>
                <a:sym typeface="Open Sans Bold"/>
              </a:rPr>
              <a:t>Menghitung Penjualan Bersih (Net Sales)</a:t>
            </a:r>
          </a:p>
          <a:p>
            <a:pPr algn="l" marL="840362" indent="-280121" lvl="2">
              <a:lnSpc>
                <a:spcPts val="3016"/>
              </a:lnSpc>
              <a:spcBef>
                <a:spcPct val="0"/>
              </a:spcBef>
              <a:buFont typeface="Arial"/>
              <a:buChar char="⚬"/>
            </a:pPr>
            <a:r>
              <a:rPr lang="en-US" b="true" sz="1946">
                <a:solidFill>
                  <a:srgbClr val="000000"/>
                </a:solidFill>
                <a:latin typeface="Open Sans Medium"/>
                <a:ea typeface="Open Sans Medium"/>
                <a:cs typeface="Open Sans Medium"/>
                <a:sym typeface="Open Sans Medium"/>
              </a:rPr>
              <a:t>Mengurangi harga dengan diskon untuk mendapatkan nilai penjualan bersih.</a:t>
            </a:r>
          </a:p>
          <a:p>
            <a:pPr algn="l" marL="420181" indent="-210090" lvl="1">
              <a:lnSpc>
                <a:spcPts val="3016"/>
              </a:lnSpc>
              <a:spcBef>
                <a:spcPct val="0"/>
              </a:spcBef>
              <a:buAutoNum type="arabicPeriod" startAt="1"/>
            </a:pPr>
            <a:r>
              <a:rPr lang="en-US" b="true" sz="1946">
                <a:solidFill>
                  <a:srgbClr val="000000"/>
                </a:solidFill>
                <a:latin typeface="Open Sans Bold"/>
                <a:ea typeface="Open Sans Bold"/>
                <a:cs typeface="Open Sans Bold"/>
                <a:sym typeface="Open Sans Bold"/>
              </a:rPr>
              <a:t>Menghitung Keuntungan Bersih (Net Profit)</a:t>
            </a:r>
          </a:p>
          <a:p>
            <a:pPr algn="l" marL="840362" indent="-280121" lvl="2">
              <a:lnSpc>
                <a:spcPts val="3016"/>
              </a:lnSpc>
              <a:spcBef>
                <a:spcPct val="0"/>
              </a:spcBef>
              <a:buFont typeface="Arial"/>
              <a:buChar char="⚬"/>
            </a:pPr>
            <a:r>
              <a:rPr lang="en-US" b="true" sz="1946">
                <a:solidFill>
                  <a:srgbClr val="000000"/>
                </a:solidFill>
                <a:latin typeface="Open Sans Medium"/>
                <a:ea typeface="Open Sans Medium"/>
                <a:cs typeface="Open Sans Medium"/>
                <a:sym typeface="Open Sans Medium"/>
              </a:rPr>
              <a:t>Mengalikan penjualan bersih dengan persentase gross laba yang telah dihitung.</a:t>
            </a:r>
          </a:p>
          <a:p>
            <a:pPr algn="l" marL="420181" indent="-210090" lvl="1">
              <a:lnSpc>
                <a:spcPts val="3016"/>
              </a:lnSpc>
              <a:spcBef>
                <a:spcPct val="0"/>
              </a:spcBef>
              <a:buAutoNum type="arabicPeriod" startAt="1"/>
            </a:pPr>
            <a:r>
              <a:rPr lang="en-US" b="true" sz="1946">
                <a:solidFill>
                  <a:srgbClr val="000000"/>
                </a:solidFill>
                <a:latin typeface="Open Sans Bold"/>
                <a:ea typeface="Open Sans Bold"/>
                <a:cs typeface="Open Sans Bold"/>
                <a:sym typeface="Open Sans Bold"/>
              </a:rPr>
              <a:t>Penggabungan Data</a:t>
            </a:r>
          </a:p>
          <a:p>
            <a:pPr algn="l" marL="840362" indent="-280121" lvl="2">
              <a:lnSpc>
                <a:spcPts val="3016"/>
              </a:lnSpc>
              <a:spcBef>
                <a:spcPct val="0"/>
              </a:spcBef>
              <a:buFont typeface="Arial"/>
              <a:buChar char="⚬"/>
            </a:pPr>
            <a:r>
              <a:rPr lang="en-US" b="true" sz="1946">
                <a:solidFill>
                  <a:srgbClr val="000000"/>
                </a:solidFill>
                <a:latin typeface="Open Sans Medium"/>
                <a:ea typeface="Open Sans Medium"/>
                <a:cs typeface="Open Sans Medium"/>
                <a:sym typeface="Open Sans Medium"/>
              </a:rPr>
              <a:t>Menggabungkan tabel transaksi dengan tabel cabang dan produk menggunakan kolom branch_id dan product_id.</a:t>
            </a:r>
          </a:p>
          <a:p>
            <a:pPr algn="l">
              <a:lnSpc>
                <a:spcPts val="3016"/>
              </a:lnSpc>
              <a:spcBef>
                <a:spcPct val="0"/>
              </a:spcBef>
            </a:pPr>
            <a:r>
              <a:rPr lang="en-US" b="true" sz="1946">
                <a:solidFill>
                  <a:srgbClr val="000000"/>
                </a:solidFill>
                <a:latin typeface="Open Sans Bold"/>
                <a:ea typeface="Open Sans Bold"/>
                <a:cs typeface="Open Sans Bold"/>
                <a:sym typeface="Open Sans Bold"/>
              </a:rPr>
              <a:t>Hasil: </a:t>
            </a:r>
            <a:r>
              <a:rPr lang="en-US" b="true" sz="1946">
                <a:solidFill>
                  <a:srgbClr val="000000"/>
                </a:solidFill>
                <a:latin typeface="Open Sans Medium"/>
                <a:ea typeface="Open Sans Medium"/>
                <a:cs typeface="Open Sans Medium"/>
                <a:sym typeface="Open Sans Medium"/>
              </a:rPr>
              <a:t>Tabel baru ini menyajikan analisa mendalam dengan menambahkan kolom baru seperti nett_sales dan nett_profit</a:t>
            </a:r>
          </a:p>
          <a:p>
            <a:pPr algn="l">
              <a:lnSpc>
                <a:spcPts val="3016"/>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986690"/>
            <a:chOff x="0" y="0"/>
            <a:chExt cx="4816593" cy="523243"/>
          </a:xfrm>
        </p:grpSpPr>
        <p:sp>
          <p:nvSpPr>
            <p:cNvPr name="Freeform 3" id="3"/>
            <p:cNvSpPr/>
            <p:nvPr/>
          </p:nvSpPr>
          <p:spPr>
            <a:xfrm flipH="false" flipV="false" rot="0">
              <a:off x="0" y="0"/>
              <a:ext cx="4816592" cy="523243"/>
            </a:xfrm>
            <a:custGeom>
              <a:avLst/>
              <a:gdLst/>
              <a:ahLst/>
              <a:cxnLst/>
              <a:rect r="r" b="b" t="t" l="l"/>
              <a:pathLst>
                <a:path h="523243" w="4816592">
                  <a:moveTo>
                    <a:pt x="0" y="0"/>
                  </a:moveTo>
                  <a:lnTo>
                    <a:pt x="4816592" y="0"/>
                  </a:lnTo>
                  <a:lnTo>
                    <a:pt x="4816592" y="523243"/>
                  </a:lnTo>
                  <a:lnTo>
                    <a:pt x="0" y="523243"/>
                  </a:lnTo>
                  <a:close/>
                </a:path>
              </a:pathLst>
            </a:custGeom>
            <a:solidFill>
              <a:srgbClr val="F6F6F6"/>
            </a:solidFill>
          </p:spPr>
        </p:sp>
        <p:sp>
          <p:nvSpPr>
            <p:cNvPr name="TextBox 4" id="4"/>
            <p:cNvSpPr txBox="true"/>
            <p:nvPr/>
          </p:nvSpPr>
          <p:spPr>
            <a:xfrm>
              <a:off x="0" y="-47625"/>
              <a:ext cx="4816593" cy="57086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61650" y="8036778"/>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14209808" y="378138"/>
            <a:ext cx="3362457" cy="1301125"/>
          </a:xfrm>
          <a:custGeom>
            <a:avLst/>
            <a:gdLst/>
            <a:ahLst/>
            <a:cxnLst/>
            <a:rect r="r" b="b" t="t" l="l"/>
            <a:pathLst>
              <a:path h="1301125" w="3362457">
                <a:moveTo>
                  <a:pt x="0" y="0"/>
                </a:moveTo>
                <a:lnTo>
                  <a:pt x="3362457" y="0"/>
                </a:lnTo>
                <a:lnTo>
                  <a:pt x="3362457" y="1301124"/>
                </a:lnTo>
                <a:lnTo>
                  <a:pt x="0" y="1301124"/>
                </a:lnTo>
                <a:lnTo>
                  <a:pt x="0" y="0"/>
                </a:lnTo>
                <a:close/>
              </a:path>
            </a:pathLst>
          </a:custGeom>
          <a:blipFill>
            <a:blip r:embed="rId2"/>
            <a:stretch>
              <a:fillRect l="0" t="0" r="0" b="0"/>
            </a:stretch>
          </a:blipFill>
        </p:spPr>
      </p:sp>
      <p:sp>
        <p:nvSpPr>
          <p:cNvPr name="Freeform 9" id="9"/>
          <p:cNvSpPr/>
          <p:nvPr/>
        </p:nvSpPr>
        <p:spPr>
          <a:xfrm flipH="false" flipV="false" rot="0">
            <a:off x="839945" y="2291416"/>
            <a:ext cx="9826085" cy="7333814"/>
          </a:xfrm>
          <a:custGeom>
            <a:avLst/>
            <a:gdLst/>
            <a:ahLst/>
            <a:cxnLst/>
            <a:rect r="r" b="b" t="t" l="l"/>
            <a:pathLst>
              <a:path h="7333814" w="9826085">
                <a:moveTo>
                  <a:pt x="0" y="0"/>
                </a:moveTo>
                <a:lnTo>
                  <a:pt x="9826085" y="0"/>
                </a:lnTo>
                <a:lnTo>
                  <a:pt x="9826085" y="7333814"/>
                </a:lnTo>
                <a:lnTo>
                  <a:pt x="0" y="7333814"/>
                </a:lnTo>
                <a:lnTo>
                  <a:pt x="0" y="0"/>
                </a:lnTo>
                <a:close/>
              </a:path>
            </a:pathLst>
          </a:custGeom>
          <a:blipFill>
            <a:blip r:embed="rId3"/>
            <a:stretch>
              <a:fillRect l="0" t="0" r="0" b="0"/>
            </a:stretch>
          </a:blipFill>
        </p:spPr>
      </p:sp>
      <p:sp>
        <p:nvSpPr>
          <p:cNvPr name="TextBox 10" id="10"/>
          <p:cNvSpPr txBox="true"/>
          <p:nvPr/>
        </p:nvSpPr>
        <p:spPr>
          <a:xfrm rot="0">
            <a:off x="839945" y="907954"/>
            <a:ext cx="16161243" cy="607696"/>
          </a:xfrm>
          <a:prstGeom prst="rect">
            <a:avLst/>
          </a:prstGeom>
        </p:spPr>
        <p:txBody>
          <a:bodyPr anchor="t" rtlCol="false" tIns="0" lIns="0" bIns="0" rIns="0">
            <a:spAutoFit/>
          </a:bodyPr>
          <a:lstStyle/>
          <a:p>
            <a:pPr algn="l">
              <a:lnSpc>
                <a:spcPts val="4620"/>
              </a:lnSpc>
            </a:pPr>
            <a:r>
              <a:rPr lang="en-US" sz="4400" b="true">
                <a:solidFill>
                  <a:srgbClr val="17726D"/>
                </a:solidFill>
                <a:latin typeface="Inter Bold"/>
                <a:ea typeface="Inter Bold"/>
                <a:cs typeface="Inter Bold"/>
                <a:sym typeface="Inter Bold"/>
              </a:rPr>
              <a:t>DASHBOARD PERFORMANCE ANALYTICS</a:t>
            </a:r>
          </a:p>
        </p:txBody>
      </p:sp>
      <p:sp>
        <p:nvSpPr>
          <p:cNvPr name="TextBox 11" id="11"/>
          <p:cNvSpPr txBox="true"/>
          <p:nvPr/>
        </p:nvSpPr>
        <p:spPr>
          <a:xfrm rot="0">
            <a:off x="11128632" y="2215216"/>
            <a:ext cx="6130668" cy="6612891"/>
          </a:xfrm>
          <a:prstGeom prst="rect">
            <a:avLst/>
          </a:prstGeom>
        </p:spPr>
        <p:txBody>
          <a:bodyPr anchor="t" rtlCol="false" tIns="0" lIns="0" bIns="0" rIns="0">
            <a:spAutoFit/>
          </a:bodyPr>
          <a:lstStyle/>
          <a:p>
            <a:pPr algn="just">
              <a:lnSpc>
                <a:spcPts val="3564"/>
              </a:lnSpc>
            </a:pPr>
            <a:r>
              <a:rPr lang="en-US" sz="2299" b="true">
                <a:solidFill>
                  <a:srgbClr val="000000"/>
                </a:solidFill>
                <a:latin typeface="Inter Medium"/>
                <a:ea typeface="Inter Medium"/>
                <a:cs typeface="Inter Medium"/>
                <a:sym typeface="Inter Medium"/>
              </a:rPr>
              <a:t>1. </a:t>
            </a:r>
            <a:r>
              <a:rPr lang="en-US" sz="2299" b="true">
                <a:solidFill>
                  <a:srgbClr val="000000"/>
                </a:solidFill>
                <a:latin typeface="Inter Bold"/>
                <a:ea typeface="Inter Bold"/>
                <a:cs typeface="Inter Bold"/>
                <a:sym typeface="Inter Bold"/>
              </a:rPr>
              <a:t>Jawa Barat</a:t>
            </a:r>
            <a:r>
              <a:rPr lang="en-US" sz="2299" b="true">
                <a:solidFill>
                  <a:srgbClr val="000000"/>
                </a:solidFill>
                <a:latin typeface="Inter Medium"/>
                <a:ea typeface="Inter Medium"/>
                <a:cs typeface="Inter Medium"/>
                <a:sym typeface="Inter Medium"/>
              </a:rPr>
              <a:t> merupkan provinsi dengan jumlah pendapatan dan jumlah transaksi terbanyak</a:t>
            </a:r>
          </a:p>
          <a:p>
            <a:pPr algn="just">
              <a:lnSpc>
                <a:spcPts val="3409"/>
              </a:lnSpc>
            </a:pPr>
            <a:r>
              <a:rPr lang="en-US" sz="2199" b="true">
                <a:solidFill>
                  <a:srgbClr val="000000"/>
                </a:solidFill>
                <a:latin typeface="Inter Medium"/>
                <a:ea typeface="Inter Medium"/>
                <a:cs typeface="Inter Medium"/>
                <a:sym typeface="Inter Medium"/>
              </a:rPr>
              <a:t>2. Terdapat cabang yang memiliki </a:t>
            </a:r>
            <a:r>
              <a:rPr lang="en-US" sz="2199" b="true">
                <a:solidFill>
                  <a:srgbClr val="000000"/>
                </a:solidFill>
                <a:latin typeface="Inter Bold"/>
                <a:ea typeface="Inter Bold"/>
                <a:cs typeface="Inter Bold"/>
                <a:sym typeface="Inter Bold"/>
              </a:rPr>
              <a:t>rating tinggi</a:t>
            </a:r>
            <a:r>
              <a:rPr lang="en-US" sz="2199" b="true">
                <a:solidFill>
                  <a:srgbClr val="000000"/>
                </a:solidFill>
                <a:latin typeface="Inter Medium"/>
                <a:ea typeface="Inter Medium"/>
                <a:cs typeface="Inter Medium"/>
                <a:sym typeface="Inter Medium"/>
              </a:rPr>
              <a:t> namun </a:t>
            </a:r>
            <a:r>
              <a:rPr lang="en-US" sz="2199" b="true">
                <a:solidFill>
                  <a:srgbClr val="000000"/>
                </a:solidFill>
                <a:latin typeface="Inter Bold"/>
                <a:ea typeface="Inter Bold"/>
                <a:cs typeface="Inter Bold"/>
                <a:sym typeface="Inter Bold"/>
              </a:rPr>
              <a:t>rating transaksi rendah</a:t>
            </a:r>
            <a:r>
              <a:rPr lang="en-US" sz="2199" b="true">
                <a:solidFill>
                  <a:srgbClr val="000000"/>
                </a:solidFill>
                <a:latin typeface="Inter Medium"/>
                <a:ea typeface="Inter Medium"/>
                <a:cs typeface="Inter Medium"/>
                <a:sym typeface="Inter Medium"/>
              </a:rPr>
              <a:t>. Mengindikasikan terdapat pelayanan yang kurang baik</a:t>
            </a:r>
          </a:p>
          <a:p>
            <a:pPr algn="just">
              <a:lnSpc>
                <a:spcPts val="3564"/>
              </a:lnSpc>
            </a:pPr>
            <a:r>
              <a:rPr lang="en-US" sz="2299" b="true">
                <a:solidFill>
                  <a:srgbClr val="000000"/>
                </a:solidFill>
                <a:latin typeface="Inter Medium"/>
                <a:ea typeface="Inter Medium"/>
                <a:cs typeface="Inter Medium"/>
                <a:sym typeface="Inter Medium"/>
              </a:rPr>
              <a:t>3. Dari total pendapatan </a:t>
            </a:r>
            <a:r>
              <a:rPr lang="en-US" sz="2299" b="true">
                <a:solidFill>
                  <a:srgbClr val="000000"/>
                </a:solidFill>
                <a:latin typeface="Inter Bold"/>
                <a:ea typeface="Inter Bold"/>
                <a:cs typeface="Inter Bold"/>
                <a:sym typeface="Inter Bold"/>
              </a:rPr>
              <a:t>347 milyar</a:t>
            </a:r>
            <a:r>
              <a:rPr lang="en-US" sz="2299" b="true">
                <a:solidFill>
                  <a:srgbClr val="000000"/>
                </a:solidFill>
                <a:latin typeface="Inter Medium"/>
                <a:ea typeface="Inter Medium"/>
                <a:cs typeface="Inter Medium"/>
                <a:sym typeface="Inter Medium"/>
              </a:rPr>
              <a:t>, Kimia Farma mendapatkan keuntungan bersih sebesar</a:t>
            </a:r>
            <a:r>
              <a:rPr lang="en-US" sz="2299" b="true">
                <a:solidFill>
                  <a:srgbClr val="000000"/>
                </a:solidFill>
                <a:latin typeface="Inter Bold"/>
                <a:ea typeface="Inter Bold"/>
                <a:cs typeface="Inter Bold"/>
                <a:sym typeface="Inter Bold"/>
              </a:rPr>
              <a:t> 98.5 milyar</a:t>
            </a:r>
          </a:p>
          <a:p>
            <a:pPr algn="just">
              <a:lnSpc>
                <a:spcPts val="3564"/>
              </a:lnSpc>
            </a:pPr>
            <a:r>
              <a:rPr lang="en-US" sz="2299" b="true">
                <a:solidFill>
                  <a:srgbClr val="000000"/>
                </a:solidFill>
                <a:latin typeface="Inter Medium"/>
                <a:ea typeface="Inter Medium"/>
                <a:cs typeface="Inter Medium"/>
                <a:sym typeface="Inter Medium"/>
              </a:rPr>
              <a:t>4. Tahun </a:t>
            </a:r>
            <a:r>
              <a:rPr lang="en-US" sz="2299" b="true">
                <a:solidFill>
                  <a:srgbClr val="000000"/>
                </a:solidFill>
                <a:latin typeface="Inter Bold"/>
                <a:ea typeface="Inter Bold"/>
                <a:cs typeface="Inter Bold"/>
                <a:sym typeface="Inter Bold"/>
              </a:rPr>
              <a:t>2021 </a:t>
            </a:r>
            <a:r>
              <a:rPr lang="en-US" sz="2299" b="true">
                <a:solidFill>
                  <a:srgbClr val="000000"/>
                </a:solidFill>
                <a:latin typeface="Inter Medium"/>
                <a:ea typeface="Inter Medium"/>
                <a:cs typeface="Inter Medium"/>
                <a:sym typeface="Inter Medium"/>
              </a:rPr>
              <a:t>dan</a:t>
            </a:r>
            <a:r>
              <a:rPr lang="en-US" sz="2299" b="true">
                <a:solidFill>
                  <a:srgbClr val="000000"/>
                </a:solidFill>
                <a:latin typeface="Inter Bold"/>
                <a:ea typeface="Inter Bold"/>
                <a:cs typeface="Inter Bold"/>
                <a:sym typeface="Inter Bold"/>
              </a:rPr>
              <a:t> 2023</a:t>
            </a:r>
            <a:r>
              <a:rPr lang="en-US" sz="2299" b="true">
                <a:solidFill>
                  <a:srgbClr val="000000"/>
                </a:solidFill>
                <a:latin typeface="Inter Medium"/>
                <a:ea typeface="Inter Medium"/>
                <a:cs typeface="Inter Medium"/>
                <a:sym typeface="Inter Medium"/>
              </a:rPr>
              <a:t> terjadi penuruan pendapatan</a:t>
            </a:r>
          </a:p>
          <a:p>
            <a:pPr algn="just">
              <a:lnSpc>
                <a:spcPts val="3564"/>
              </a:lnSpc>
              <a:spcBef>
                <a:spcPct val="0"/>
              </a:spcBef>
            </a:pPr>
            <a:r>
              <a:rPr lang="en-US" b="true" sz="2299">
                <a:solidFill>
                  <a:srgbClr val="000000"/>
                </a:solidFill>
                <a:latin typeface="Inter Medium"/>
                <a:ea typeface="Inter Medium"/>
                <a:cs typeface="Inter Medium"/>
                <a:sym typeface="Inter Medium"/>
              </a:rPr>
              <a:t>5. Pyscholeptics drugs, Hypnotics and sedative drugs menjadi </a:t>
            </a:r>
            <a:r>
              <a:rPr lang="en-US" b="true" sz="2299">
                <a:solidFill>
                  <a:srgbClr val="000000"/>
                </a:solidFill>
                <a:latin typeface="Inter Bold"/>
                <a:ea typeface="Inter Bold"/>
                <a:cs typeface="Inter Bold"/>
                <a:sym typeface="Inter Bold"/>
              </a:rPr>
              <a:t>produk terlaris</a:t>
            </a:r>
            <a:r>
              <a:rPr lang="en-US" b="true" sz="2299">
                <a:solidFill>
                  <a:srgbClr val="000000"/>
                </a:solidFill>
                <a:latin typeface="Inter Medium"/>
                <a:ea typeface="Inter Medium"/>
                <a:cs typeface="Inter Medium"/>
                <a:sym typeface="Inter Medium"/>
              </a:rPr>
              <a:t> dengan 17.1%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DAGavgBkfXE</dc:identifier>
  <dcterms:modified xsi:type="dcterms:W3CDTF">2011-08-01T06:04:30Z</dcterms:modified>
  <cp:revision>1</cp:revision>
  <dc:title>Dashboard Performance Analytics Kimia Farma Business Year 2020-2023</dc:title>
</cp:coreProperties>
</file>