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5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kramulla/6306-TeamStars-B-B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adobeer.org/why-colorado-is-a-breeding-ground-for-craft-beer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770-9818-4F6D-98DA-A0D65BB2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9831"/>
            <a:ext cx="8825658" cy="2677648"/>
          </a:xfrm>
        </p:spPr>
        <p:txBody>
          <a:bodyPr/>
          <a:lstStyle/>
          <a:p>
            <a:r>
              <a:rPr lang="en-US" dirty="0"/>
              <a:t>Beers &amp;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6B-00D0-436C-B1D4-B234AFC1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87478"/>
            <a:ext cx="8825658" cy="861420"/>
          </a:xfrm>
        </p:spPr>
        <p:txBody>
          <a:bodyPr/>
          <a:lstStyle/>
          <a:p>
            <a:r>
              <a:rPr lang="en-US" dirty="0"/>
              <a:t>An analysis of US craft beer and US brewery offerings:  </a:t>
            </a:r>
          </a:p>
          <a:p>
            <a:r>
              <a:rPr lang="en-US" dirty="0"/>
              <a:t>Geography, Alcohol Content, and Bitterness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28F78-D763-44DA-9F28-E8156788F58C}"/>
              </a:ext>
            </a:extLst>
          </p:cNvPr>
          <p:cNvSpPr txBox="1"/>
          <p:nvPr/>
        </p:nvSpPr>
        <p:spPr>
          <a:xfrm>
            <a:off x="5821960" y="1526796"/>
            <a:ext cx="679508" cy="86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D23710-3DBB-4878-819A-200418CA07F3}"/>
              </a:ext>
            </a:extLst>
          </p:cNvPr>
          <p:cNvSpPr txBox="1">
            <a:spLocks/>
          </p:cNvSpPr>
          <p:nvPr/>
        </p:nvSpPr>
        <p:spPr>
          <a:xfrm>
            <a:off x="9443828" y="4907094"/>
            <a:ext cx="2501247" cy="1308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Samuel </a:t>
            </a:r>
            <a:r>
              <a:rPr lang="en-US" sz="1400" dirty="0" err="1"/>
              <a:t>Kadyebo</a:t>
            </a:r>
            <a:endParaRPr lang="en-US" sz="1400" dirty="0"/>
          </a:p>
          <a:p>
            <a:r>
              <a:rPr lang="en-US" sz="1400" dirty="0"/>
              <a:t>Faiz Ikramulla</a:t>
            </a:r>
          </a:p>
          <a:p>
            <a:r>
              <a:rPr lang="en-US" sz="1400" dirty="0"/>
              <a:t>SMU DS6306</a:t>
            </a:r>
          </a:p>
          <a:p>
            <a:r>
              <a:rPr lang="en-US" sz="1400" dirty="0"/>
              <a:t>October 15,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60E4-6A67-4C83-A627-7CF4B4D127EE}"/>
              </a:ext>
            </a:extLst>
          </p:cNvPr>
          <p:cNvSpPr txBox="1"/>
          <p:nvPr/>
        </p:nvSpPr>
        <p:spPr>
          <a:xfrm>
            <a:off x="1154955" y="5846618"/>
            <a:ext cx="717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https://github.com/fikramulla/6306-TeamStars-B-B.git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68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14238"/>
            <a:ext cx="2793159" cy="16002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breweries per state</a:t>
            </a:r>
          </a:p>
          <a:p>
            <a:r>
              <a:rPr lang="en-US" dirty="0"/>
              <a:t>Median ABV/IBU per state</a:t>
            </a:r>
          </a:p>
          <a:p>
            <a:r>
              <a:rPr lang="en-US" dirty="0"/>
              <a:t>State with highest ABV beer offering</a:t>
            </a:r>
          </a:p>
          <a:p>
            <a:r>
              <a:rPr lang="en-US" dirty="0"/>
              <a:t>State with highest IBU beer offering</a:t>
            </a:r>
          </a:p>
          <a:p>
            <a:r>
              <a:rPr lang="en-US" dirty="0"/>
              <a:t>Summary statistics for ABV</a:t>
            </a:r>
          </a:p>
          <a:p>
            <a:r>
              <a:rPr lang="en-US" dirty="0"/>
              <a:t>Correlation in ABV &amp; IBU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00" y="2007385"/>
            <a:ext cx="3615654" cy="391524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Provided raw market data,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we will provide an analysis of: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</a:rPr>
              <a:t>Breweries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Geography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</a:rPr>
              <a:t>Craft beers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Alcohol Content (ABV)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Bitterness (IBU)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Breweries:</a:t>
            </a:r>
            <a:br>
              <a:rPr lang="en-US" dirty="0"/>
            </a:br>
            <a:r>
              <a:rPr lang="en-US" dirty="0"/>
              <a:t>Top 10 States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(47)</a:t>
            </a:r>
          </a:p>
          <a:p>
            <a:r>
              <a:rPr lang="en-US" dirty="0">
                <a:solidFill>
                  <a:schemeClr val="bg1"/>
                </a:solidFill>
              </a:rPr>
              <a:t>California (39)</a:t>
            </a:r>
          </a:p>
          <a:p>
            <a:r>
              <a:rPr lang="en-US" dirty="0">
                <a:solidFill>
                  <a:schemeClr val="bg1"/>
                </a:solidFill>
              </a:rPr>
              <a:t>Michigan (32)</a:t>
            </a:r>
          </a:p>
          <a:p>
            <a:r>
              <a:rPr lang="en-US" dirty="0">
                <a:solidFill>
                  <a:schemeClr val="bg1"/>
                </a:solidFill>
              </a:rPr>
              <a:t>Oregon (29)</a:t>
            </a:r>
          </a:p>
          <a:p>
            <a:r>
              <a:rPr lang="en-US" dirty="0">
                <a:solidFill>
                  <a:schemeClr val="bg1"/>
                </a:solidFill>
              </a:rPr>
              <a:t>Texas (28)</a:t>
            </a:r>
          </a:p>
          <a:p>
            <a:r>
              <a:rPr lang="en-US" dirty="0">
                <a:solidFill>
                  <a:schemeClr val="bg1"/>
                </a:solidFill>
              </a:rPr>
              <a:t>Pennsylvania (25)</a:t>
            </a:r>
          </a:p>
          <a:p>
            <a:r>
              <a:rPr lang="en-US" dirty="0">
                <a:solidFill>
                  <a:schemeClr val="bg1"/>
                </a:solidFill>
              </a:rPr>
              <a:t>Massachusetts (23)</a:t>
            </a:r>
          </a:p>
          <a:p>
            <a:r>
              <a:rPr lang="en-US" dirty="0">
                <a:solidFill>
                  <a:schemeClr val="bg1"/>
                </a:solidFill>
              </a:rPr>
              <a:t>Washington (23)</a:t>
            </a:r>
          </a:p>
          <a:p>
            <a:r>
              <a:rPr lang="en-US" dirty="0">
                <a:solidFill>
                  <a:schemeClr val="bg1"/>
                </a:solidFill>
              </a:rPr>
              <a:t>Indiana (22)</a:t>
            </a:r>
          </a:p>
          <a:p>
            <a:r>
              <a:rPr lang="en-US" dirty="0">
                <a:solidFill>
                  <a:schemeClr val="bg1"/>
                </a:solidFill>
              </a:rPr>
              <a:t>Wisconsin (22)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DC561-9765-4FA3-9579-5062BD51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168806"/>
            <a:ext cx="6391533" cy="452038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4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58" y="712251"/>
            <a:ext cx="3133726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Beers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357" y="1842897"/>
            <a:ext cx="3246379" cy="43028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beers: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American IPAs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American APAs</a:t>
            </a:r>
          </a:p>
          <a:p>
            <a:r>
              <a:rPr lang="en-US" dirty="0">
                <a:solidFill>
                  <a:schemeClr val="bg1"/>
                </a:solidFill>
              </a:rPr>
              <a:t>ABV Stats: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Mean – 0.060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Median – 0.056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 – 0.014</a:t>
            </a:r>
          </a:p>
          <a:p>
            <a:r>
              <a:rPr lang="en-US" dirty="0">
                <a:solidFill>
                  <a:schemeClr val="bg1"/>
                </a:solidFill>
              </a:rPr>
              <a:t>IBU Stats: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Mean – 55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Median – 55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 – 26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B1F64-2B40-426A-996E-5A6C51337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" r="12265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0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State ABV/IBU Ratings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5" y="2120596"/>
            <a:ext cx="4330276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Highest ABV Beer – </a:t>
            </a:r>
            <a:r>
              <a:rPr lang="en-US" b="1" dirty="0">
                <a:solidFill>
                  <a:srgbClr val="92D050"/>
                </a:solidFill>
              </a:rPr>
              <a:t>Colorado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“Lee Hill Series V5” – 0.128</a:t>
            </a:r>
          </a:p>
          <a:p>
            <a:r>
              <a:rPr lang="en-US" dirty="0">
                <a:solidFill>
                  <a:schemeClr val="bg1"/>
                </a:solidFill>
              </a:rPr>
              <a:t>Highest IBU Beer – </a:t>
            </a:r>
            <a:r>
              <a:rPr lang="en-US" b="1" dirty="0">
                <a:solidFill>
                  <a:srgbClr val="92D050"/>
                </a:solidFill>
              </a:rPr>
              <a:t>Oregon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“Bitter IPA” - 138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6E0BA-62FF-47F7-8B17-9B315178723C}"/>
              </a:ext>
            </a:extLst>
          </p:cNvPr>
          <p:cNvGrpSpPr/>
          <p:nvPr/>
        </p:nvGrpSpPr>
        <p:grpSpPr>
          <a:xfrm>
            <a:off x="5194607" y="1575456"/>
            <a:ext cx="6391533" cy="3707088"/>
            <a:chOff x="5194607" y="1575456"/>
            <a:chExt cx="6391533" cy="370708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777FCF-32AA-4C2F-8A04-A981FA26BBBB}"/>
                </a:ext>
              </a:extLst>
            </p:cNvPr>
            <p:cNvGrpSpPr/>
            <p:nvPr/>
          </p:nvGrpSpPr>
          <p:grpSpPr>
            <a:xfrm>
              <a:off x="5194607" y="1575456"/>
              <a:ext cx="6391533" cy="3707088"/>
              <a:chOff x="5194607" y="1575456"/>
              <a:chExt cx="6391533" cy="370708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E7B30D6-BC6A-49CE-9B57-E2383FE98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607" y="1575456"/>
                <a:ext cx="6391533" cy="3707088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129B25B-8B7A-40D9-BEFA-D0676AE04790}"/>
                  </a:ext>
                </a:extLst>
              </p:cNvPr>
              <p:cNvSpPr/>
              <p:nvPr/>
            </p:nvSpPr>
            <p:spPr>
              <a:xfrm>
                <a:off x="5820067" y="1848973"/>
                <a:ext cx="710042" cy="185302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09F5E7-35A9-49A3-B94B-778B7C545A32}"/>
                  </a:ext>
                </a:extLst>
              </p:cNvPr>
              <p:cNvSpPr/>
              <p:nvPr/>
            </p:nvSpPr>
            <p:spPr>
              <a:xfrm>
                <a:off x="8820727" y="2074445"/>
                <a:ext cx="761918" cy="10105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60C97A07-3DE5-49C0-AC8B-5E81724598E6}"/>
                </a:ext>
              </a:extLst>
            </p:cNvPr>
            <p:cNvSpPr/>
            <p:nvPr/>
          </p:nvSpPr>
          <p:spPr>
            <a:xfrm>
              <a:off x="6106952" y="2427295"/>
              <a:ext cx="294663" cy="304800"/>
            </a:xfrm>
            <a:prstGeom prst="star5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E29721-0828-450B-829E-10C8CAF8B107}"/>
                </a:ext>
              </a:extLst>
            </p:cNvPr>
            <p:cNvSpPr/>
            <p:nvPr/>
          </p:nvSpPr>
          <p:spPr>
            <a:xfrm>
              <a:off x="7237494" y="2888946"/>
              <a:ext cx="761918" cy="5400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20E08E59-0CA4-4E2C-865F-1C8D22123F35}"/>
                </a:ext>
              </a:extLst>
            </p:cNvPr>
            <p:cNvSpPr/>
            <p:nvPr/>
          </p:nvSpPr>
          <p:spPr>
            <a:xfrm>
              <a:off x="7443101" y="2975127"/>
              <a:ext cx="294663" cy="304800"/>
            </a:xfrm>
            <a:prstGeom prst="star5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7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973668"/>
            <a:ext cx="4466797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2" y="2000528"/>
            <a:ext cx="3988005" cy="4086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ABV vs. IBU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Scatter Plot</a:t>
            </a:r>
          </a:p>
          <a:p>
            <a:r>
              <a:rPr lang="en-US" dirty="0">
                <a:solidFill>
                  <a:schemeClr val="bg1"/>
                </a:solidFill>
              </a:rPr>
              <a:t>Local polynomial regression fitting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“line-of-best-fit” approach</a:t>
            </a:r>
          </a:p>
          <a:p>
            <a:r>
              <a:rPr lang="en-US" dirty="0">
                <a:solidFill>
                  <a:schemeClr val="bg1"/>
                </a:solidFill>
              </a:rPr>
              <a:t>There appears to be an overall linear correlation between ABV and IBU.</a:t>
            </a:r>
          </a:p>
          <a:p>
            <a:r>
              <a:rPr lang="en-US" dirty="0">
                <a:solidFill>
                  <a:schemeClr val="bg1"/>
                </a:solidFill>
              </a:rPr>
              <a:t>Too much variance across the range to conclude a “direction correlation”</a:t>
            </a:r>
          </a:p>
          <a:p>
            <a:r>
              <a:rPr lang="en-US" dirty="0">
                <a:solidFill>
                  <a:schemeClr val="bg1"/>
                </a:solidFill>
              </a:rPr>
              <a:t>Cluster near low end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637CA2-2481-414F-BB1C-D28357E31FF3}"/>
              </a:ext>
            </a:extLst>
          </p:cNvPr>
          <p:cNvGrpSpPr/>
          <p:nvPr/>
        </p:nvGrpSpPr>
        <p:grpSpPr>
          <a:xfrm>
            <a:off x="5194607" y="1295826"/>
            <a:ext cx="6391533" cy="4266348"/>
            <a:chOff x="5194607" y="1295826"/>
            <a:chExt cx="6391533" cy="4266348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4BB9A9D2-1B46-4B1D-BB9B-E05105BBC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607" y="1295826"/>
              <a:ext cx="6391533" cy="426634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1FFC5-75DE-4942-BD29-6BF617CAE3F0}"/>
                </a:ext>
              </a:extLst>
            </p:cNvPr>
            <p:cNvSpPr/>
            <p:nvPr/>
          </p:nvSpPr>
          <p:spPr>
            <a:xfrm>
              <a:off x="6096000" y="2888946"/>
              <a:ext cx="1479259" cy="15068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-169178"/>
            <a:ext cx="2793159" cy="1600200"/>
          </a:xfrm>
        </p:spPr>
        <p:txBody>
          <a:bodyPr/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26" y="1296798"/>
            <a:ext cx="6097665" cy="5316437"/>
          </a:xfrm>
        </p:spPr>
        <p:txBody>
          <a:bodyPr>
            <a:normAutofit/>
          </a:bodyPr>
          <a:lstStyle/>
          <a:p>
            <a:r>
              <a:rPr lang="en-US" dirty="0"/>
              <a:t>The Pacific Northwest has a high concentration of breweries.</a:t>
            </a:r>
          </a:p>
          <a:p>
            <a:r>
              <a:rPr lang="en-US" dirty="0"/>
              <a:t>The Upper Midwest has a high concentration of breweries.</a:t>
            </a:r>
          </a:p>
          <a:p>
            <a:r>
              <a:rPr lang="en-US" dirty="0"/>
              <a:t>Colorado – “The State of Craft Beer”</a:t>
            </a:r>
          </a:p>
          <a:p>
            <a:pPr lvl="1"/>
            <a:r>
              <a:rPr lang="en-US" b="1" dirty="0">
                <a:hlinkClick r:id="rId2"/>
              </a:rPr>
              <a:t>https://coloradobeer.org/why-colorado-is-a-breeding-ground-for-craft-beer/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Americans tend to prefer lower levels of bitterness and alcohol content.  </a:t>
            </a:r>
          </a:p>
          <a:p>
            <a:r>
              <a:rPr lang="en-US" dirty="0"/>
              <a:t>ABV and IBU are apparently linearly, but not directly, correlated. </a:t>
            </a:r>
          </a:p>
          <a:p>
            <a:r>
              <a:rPr lang="en-US" dirty="0"/>
              <a:t>Americans love beer!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33" y="1587934"/>
            <a:ext cx="3615654" cy="4571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Provided raw market data, 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we provided an analysis of: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Breweries per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Median ABV/IBU per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State with highest ABV beer - </a:t>
            </a:r>
            <a:r>
              <a:rPr lang="en-US" sz="1700" u="sng" dirty="0">
                <a:solidFill>
                  <a:schemeClr val="bg1"/>
                </a:solidFill>
              </a:rPr>
              <a:t>Colorado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State with highest IBU beer - </a:t>
            </a:r>
            <a:r>
              <a:rPr lang="en-US" sz="1700" u="sng" dirty="0">
                <a:solidFill>
                  <a:schemeClr val="bg1"/>
                </a:solidFill>
              </a:rPr>
              <a:t>Oregon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Summary statistics for ABV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Mean – </a:t>
            </a:r>
            <a:r>
              <a:rPr lang="en-US" sz="1700" u="sng" dirty="0">
                <a:solidFill>
                  <a:schemeClr val="bg1"/>
                </a:solidFill>
              </a:rPr>
              <a:t>0.060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Median – </a:t>
            </a:r>
            <a:r>
              <a:rPr lang="en-US" sz="1700" u="sng" dirty="0">
                <a:solidFill>
                  <a:schemeClr val="bg1"/>
                </a:solidFill>
              </a:rPr>
              <a:t>0.056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Correlation in ABV &amp; IBU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Linearly correlated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High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304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Beers &amp; Breweries</vt:lpstr>
      <vt:lpstr>Introduction</vt:lpstr>
      <vt:lpstr>Breweries: Top 10 States</vt:lpstr>
      <vt:lpstr>Types of Beers</vt:lpstr>
      <vt:lpstr>State ABV/IBU Ratings</vt:lpstr>
      <vt:lpstr>Correlation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Ikramulla, Faiz</dc:creator>
  <cp:lastModifiedBy>Ikramulla, Faiz</cp:lastModifiedBy>
  <cp:revision>63</cp:revision>
  <dcterms:created xsi:type="dcterms:W3CDTF">2018-10-15T00:05:23Z</dcterms:created>
  <dcterms:modified xsi:type="dcterms:W3CDTF">2018-10-16T00:31:12Z</dcterms:modified>
</cp:coreProperties>
</file>