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4" r:id="rId5"/>
    <p:sldId id="263" r:id="rId6"/>
    <p:sldId id="266" r:id="rId7"/>
    <p:sldId id="267" r:id="rId8"/>
    <p:sldId id="262" r:id="rId9"/>
    <p:sldId id="265" r:id="rId10"/>
    <p:sldId id="268" r:id="rId11"/>
    <p:sldId id="269" r:id="rId12"/>
    <p:sldId id="270" r:id="rId13"/>
    <p:sldId id="259" r:id="rId14"/>
    <p:sldId id="26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30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54FF-B34C-43C5-B5E7-393D5063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8B29-B395-412D-9B14-11E9F51FD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8E1BD-07C5-4610-8B09-A723C490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F008-9DE2-4A65-AAB1-A146B1C44A43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38BE7-B79A-4081-9871-CF87F045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980AD-E5DA-48A3-AC17-94948C26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A860-95B8-444B-A3BB-CE20C740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2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9" r:id="rId2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a-kay/odsc-sql-for-data-science" TargetMode="External"/><Relationship Id="rId2" Type="http://schemas.openxmlformats.org/officeDocument/2006/relationships/hyperlink" Target="https://en.wikipedia.org/wiki/Failure_mode,_effects,_and_criticality_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gital.library.unt.edu/ark:/67531/metadc1706013/" TargetMode="External"/><Relationship Id="rId5" Type="http://schemas.openxmlformats.org/officeDocument/2006/relationships/hyperlink" Target="https://towardsdatascience.com/animations-of-neural-networks-transforming-data-42005e8fffd9" TargetMode="External"/><Relationship Id="rId4" Type="http://schemas.openxmlformats.org/officeDocument/2006/relationships/hyperlink" Target="https://www.merriam-webster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owardsdatascience.com/animations-of-neural-networks-transforming-data-42005e8fffd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.library.unt.edu/ark:/67531/metadc170601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B6847-61F1-434E-8E57-CF501E75E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31" r="2" b="2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73587-1C4F-40BC-AA83-15B810A16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751183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 dirty="0" err="1"/>
              <a:t>errorfaktor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8B3BF-5901-4C75-BAC4-8C5C6664B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3817889"/>
            <a:ext cx="5446530" cy="1576188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spatial machine learning information error mitigation (ML-IEM) 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4F7A7F3-57C1-4A05-8FC4-58EFD4842AE0}"/>
              </a:ext>
            </a:extLst>
          </p:cNvPr>
          <p:cNvSpPr txBox="1">
            <a:spLocks/>
          </p:cNvSpPr>
          <p:nvPr/>
        </p:nvSpPr>
        <p:spPr>
          <a:xfrm>
            <a:off x="73368" y="5759232"/>
            <a:ext cx="5446530" cy="109875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faiz</a:t>
            </a:r>
            <a:r>
              <a:rPr lang="en-US" dirty="0"/>
              <a:t> </a:t>
            </a:r>
            <a:r>
              <a:rPr lang="en-US" dirty="0" err="1"/>
              <a:t>ikramulla</a:t>
            </a:r>
            <a:endParaRPr lang="en-US" dirty="0"/>
          </a:p>
          <a:p>
            <a:r>
              <a:rPr lang="en-US" dirty="0"/>
              <a:t>mano </a:t>
            </a:r>
            <a:r>
              <a:rPr lang="en-US" dirty="0" err="1"/>
              <a:t>ramireddy</a:t>
            </a:r>
            <a:endParaRPr lang="en-US" dirty="0"/>
          </a:p>
          <a:p>
            <a:r>
              <a:rPr lang="en-US" dirty="0"/>
              <a:t>Maryville University Data Science, September 2020 </a:t>
            </a:r>
          </a:p>
        </p:txBody>
      </p:sp>
    </p:spTree>
    <p:extLst>
      <p:ext uri="{BB962C8B-B14F-4D97-AF65-F5344CB8AC3E}">
        <p14:creationId xmlns:p14="http://schemas.microsoft.com/office/powerpoint/2010/main" val="4267563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EB37-D389-4755-B067-55C41D32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9264595" cy="1345269"/>
          </a:xfrm>
        </p:spPr>
        <p:txBody>
          <a:bodyPr>
            <a:normAutofit/>
          </a:bodyPr>
          <a:lstStyle/>
          <a:p>
            <a:r>
              <a:rPr lang="en-US" dirty="0"/>
              <a:t>Machine Learning – Algo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875C-CDF5-45F2-B985-64E5E78A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794682" cy="41035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 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1:  Model with all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2:  Model with retweets/reposts </a:t>
            </a:r>
            <a:r>
              <a:rPr lang="en-US" dirty="0" err="1"/>
              <a:t>FILTERed</a:t>
            </a:r>
            <a:r>
              <a:rPr lang="en-US" dirty="0"/>
              <a:t> OUT / </a:t>
            </a:r>
            <a:r>
              <a:rPr lang="en-US" dirty="0" err="1"/>
              <a:t>REMOVEd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3:  Compare - Are the differentiators now more or less or similarly evident?</a:t>
            </a:r>
          </a:p>
          <a:p>
            <a:r>
              <a:rPr lang="en-US" dirty="0"/>
              <a:t>REPEAT 1-3 (SORT , FILTER , REMOVE , etc.):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Repetitive twitter handle sources, repetitive associate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vs. machine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Paid vs. unpaid source – need independent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EB37-D389-4755-B067-55C41D32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9264595" cy="1345269"/>
          </a:xfrm>
        </p:spPr>
        <p:txBody>
          <a:bodyPr>
            <a:normAutofit/>
          </a:bodyPr>
          <a:lstStyle/>
          <a:p>
            <a:r>
              <a:rPr lang="en-US" dirty="0"/>
              <a:t>Machine Learning + Geospatial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3046D0-9B7B-4E26-82F6-E4CAA0917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2624661"/>
            <a:ext cx="3790122" cy="35228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06C8B3-7068-4217-811B-2D9DB52174EE}"/>
              </a:ext>
            </a:extLst>
          </p:cNvPr>
          <p:cNvSpPr txBox="1">
            <a:spLocks/>
          </p:cNvSpPr>
          <p:nvPr/>
        </p:nvSpPr>
        <p:spPr>
          <a:xfrm>
            <a:off x="5225142" y="2464676"/>
            <a:ext cx="6642179" cy="4103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</a:t>
            </a:r>
          </a:p>
          <a:p>
            <a:r>
              <a:rPr lang="en-US" dirty="0"/>
              <a:t>Probability Dist. Function of model “error” computation based on geocoded input data</a:t>
            </a:r>
          </a:p>
          <a:p>
            <a:r>
              <a:rPr lang="en-US" dirty="0"/>
              <a:t>Not normalized / not random</a:t>
            </a:r>
          </a:p>
          <a:p>
            <a:r>
              <a:rPr lang="en-US" dirty="0"/>
              <a:t>3 possible anomalies</a:t>
            </a:r>
          </a:p>
          <a:p>
            <a:r>
              <a:rPr lang="en-US" dirty="0"/>
              <a:t>	Where AND when are they?</a:t>
            </a:r>
          </a:p>
          <a:p>
            <a:r>
              <a:rPr lang="en-US" dirty="0"/>
              <a:t>	Events in  that timeframe / location?</a:t>
            </a:r>
          </a:p>
          <a:p>
            <a:r>
              <a:rPr lang="en-US" dirty="0"/>
              <a:t>	How to normalize / reduce?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EB37-D389-4755-B067-55C41D32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9264595" cy="1345269"/>
          </a:xfrm>
        </p:spPr>
        <p:txBody>
          <a:bodyPr>
            <a:normAutofit/>
          </a:bodyPr>
          <a:lstStyle/>
          <a:p>
            <a:r>
              <a:rPr lang="en-US" dirty="0"/>
              <a:t>Solution Proposal - reduce “error”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06C8B3-7068-4217-811B-2D9DB52174EE}"/>
              </a:ext>
            </a:extLst>
          </p:cNvPr>
          <p:cNvSpPr txBox="1">
            <a:spLocks/>
          </p:cNvSpPr>
          <p:nvPr/>
        </p:nvSpPr>
        <p:spPr>
          <a:xfrm>
            <a:off x="1739819" y="2557441"/>
            <a:ext cx="9935345" cy="4103504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factors that when removed trend towards normalization.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Spatially correlate these to specific locations – with statistical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 these as geocoded “influencers” to users</a:t>
            </a:r>
          </a:p>
          <a:p>
            <a:r>
              <a:rPr lang="en-US" dirty="0"/>
              <a:t>	-words, handles, expressions, linguistics, behaviors + correlations</a:t>
            </a:r>
          </a:p>
          <a:p>
            <a:r>
              <a:rPr lang="en-US" dirty="0"/>
              <a:t>	-make non-personal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 space-time alternative view “FMEA dashboard” - per metro region</a:t>
            </a:r>
          </a:p>
          <a:p>
            <a:r>
              <a:rPr lang="en-US" dirty="0"/>
              <a:t>	-as-is</a:t>
            </a:r>
          </a:p>
          <a:p>
            <a:r>
              <a:rPr lang="en-US" dirty="0"/>
              <a:t>	-with “influencers” removed</a:t>
            </a:r>
          </a:p>
          <a:p>
            <a:r>
              <a:rPr lang="en-US" dirty="0"/>
              <a:t>	-with alternate “influencer” weighting (frequency* + TBD, pending model)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1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EB37-D389-4755-B067-55C41D32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875C-CDF5-45F2-B985-64E5E78A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535725" cy="4247550"/>
          </a:xfrm>
        </p:spPr>
        <p:txBody>
          <a:bodyPr>
            <a:normAutofit/>
          </a:bodyPr>
          <a:lstStyle/>
          <a:p>
            <a:r>
              <a:rPr lang="en-US" dirty="0"/>
              <a:t>!!! “An ounce of SQL is a worth a pound of python”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- Query / aggregate / filter / sort / combine / join / transform geocoded data with built-in integrity </a:t>
            </a:r>
            <a:r>
              <a:rPr lang="en-US" b="1" dirty="0"/>
              <a:t>@Quality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R/Python – tidy, transform, process, analyze, model, visualize with automated math, stats, and logic </a:t>
            </a:r>
            <a:r>
              <a:rPr lang="en-US" b="1" dirty="0"/>
              <a:t>@Speed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General – structured data, ethical data </a:t>
            </a:r>
            <a:r>
              <a:rPr lang="en-US" b="1" dirty="0">
                <a:sym typeface="Wingdings" panose="05000000000000000000" pitchFamily="2" charset="2"/>
              </a:rPr>
              <a:t>@Performance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Operation/Deployment – anywhere you like! </a:t>
            </a:r>
            <a:r>
              <a:rPr lang="en-US" b="1" dirty="0"/>
              <a:t>@Interoperable</a:t>
            </a:r>
          </a:p>
          <a:p>
            <a:pPr algn="ctr"/>
            <a:r>
              <a:rPr lang="en-US" b="1" i="1" dirty="0"/>
              <a:t>~70% of the time should be spent on preparing data to ensure reliable results.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38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EB37-D389-4755-B067-55C41D32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Geospatial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875C-CDF5-45F2-B985-64E5E78A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3889741"/>
          </a:xfrm>
        </p:spPr>
        <p:txBody>
          <a:bodyPr>
            <a:normAutofit/>
          </a:bodyPr>
          <a:lstStyle/>
          <a:p>
            <a:r>
              <a:rPr lang="en-US" dirty="0"/>
              <a:t>PostgreSQL (</a:t>
            </a:r>
            <a:r>
              <a:rPr lang="en-US" dirty="0" err="1"/>
              <a:t>PostGIS</a:t>
            </a:r>
            <a:r>
              <a:rPr lang="en-US" dirty="0"/>
              <a:t>)</a:t>
            </a:r>
          </a:p>
          <a:p>
            <a:r>
              <a:rPr lang="en-US" dirty="0"/>
              <a:t>R (</a:t>
            </a:r>
            <a:r>
              <a:rPr lang="en-US" dirty="0" err="1"/>
              <a:t>rgdal</a:t>
            </a:r>
            <a:r>
              <a:rPr lang="en-US" dirty="0"/>
              <a:t>, raster, sf, </a:t>
            </a:r>
            <a:r>
              <a:rPr lang="en-US" dirty="0" err="1"/>
              <a:t>sp</a:t>
            </a:r>
            <a:r>
              <a:rPr lang="en-US" dirty="0"/>
              <a:t>, leaflet)</a:t>
            </a:r>
          </a:p>
          <a:p>
            <a:r>
              <a:rPr lang="en-US" dirty="0"/>
              <a:t>Python (</a:t>
            </a:r>
            <a:r>
              <a:rPr lang="en-US" dirty="0" err="1"/>
              <a:t>gdal</a:t>
            </a:r>
            <a:r>
              <a:rPr lang="en-US" dirty="0"/>
              <a:t>, </a:t>
            </a:r>
            <a:r>
              <a:rPr lang="en-US" dirty="0" err="1"/>
              <a:t>rasterio</a:t>
            </a:r>
            <a:r>
              <a:rPr lang="en-US" dirty="0"/>
              <a:t>)</a:t>
            </a:r>
          </a:p>
          <a:p>
            <a:r>
              <a:rPr lang="en-US" dirty="0"/>
              <a:t>OSM</a:t>
            </a:r>
          </a:p>
          <a:p>
            <a:r>
              <a:rPr lang="en-US" dirty="0"/>
              <a:t>Open data everywhere!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other applications… election, census, </a:t>
            </a:r>
          </a:p>
        </p:txBody>
      </p:sp>
    </p:spTree>
    <p:extLst>
      <p:ext uri="{BB962C8B-B14F-4D97-AF65-F5344CB8AC3E}">
        <p14:creationId xmlns:p14="http://schemas.microsoft.com/office/powerpoint/2010/main" val="262266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A46C-6EC9-47CC-99F4-028ABB7C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F5AA-D22B-4DDA-8A0A-CB7AE15E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https://en.wikipedia.org/wiki/Failure_mode,_effects,_and_criticality_analysis</a:t>
            </a:r>
            <a:endParaRPr lang="en-US" dirty="0"/>
          </a:p>
          <a:p>
            <a:r>
              <a:rPr lang="en-US" dirty="0">
                <a:hlinkClick r:id="rId3"/>
              </a:rPr>
              <a:t>https://github.com/mona-kay/odsc-sql-for-data-science</a:t>
            </a:r>
            <a:endParaRPr lang="en-US" dirty="0"/>
          </a:p>
          <a:p>
            <a:r>
              <a:rPr lang="en-US" dirty="0">
                <a:hlinkClick r:id="rId4"/>
              </a:rPr>
              <a:t>https://www.merriam-webster.com/</a:t>
            </a:r>
            <a:endParaRPr lang="en-US" dirty="0"/>
          </a:p>
          <a:p>
            <a:r>
              <a:rPr lang="en-US" dirty="0">
                <a:hlinkClick r:id="rId5"/>
              </a:rPr>
              <a:t>https://towardsdatascience.com/animations-of-neural-networks-transforming-data-42005e8fffd9</a:t>
            </a:r>
            <a:endParaRPr lang="en-US" dirty="0"/>
          </a:p>
          <a:p>
            <a:r>
              <a:rPr lang="en-US" dirty="0">
                <a:hlinkClick r:id="rId6"/>
              </a:rPr>
              <a:t>https://digital.library.unt.edu/ark:/67531/metadc1706013/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2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EB37-D389-4755-B067-55C41D32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– neither good nor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875C-CDF5-45F2-B985-64E5E78A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807934" cy="45457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Fundamental concept in organization behavior</a:t>
            </a:r>
          </a:p>
          <a:p>
            <a:pPr lvl="1"/>
            <a:r>
              <a:rPr lang="en-US" i="1" dirty="0"/>
              <a:t>”the power or capacity of causing an effect in </a:t>
            </a:r>
            <a:r>
              <a:rPr lang="en-US" i="1" u="sng" dirty="0"/>
              <a:t>indirect</a:t>
            </a:r>
            <a:r>
              <a:rPr lang="en-US" i="1" dirty="0"/>
              <a:t> or </a:t>
            </a:r>
            <a:r>
              <a:rPr lang="en-US" i="1" u="sng" dirty="0"/>
              <a:t>intangible</a:t>
            </a:r>
            <a:r>
              <a:rPr lang="en-US" i="1" dirty="0"/>
              <a:t> ways” </a:t>
            </a:r>
            <a:r>
              <a:rPr lang="en-US" dirty="0"/>
              <a:t>(mw)</a:t>
            </a:r>
          </a:p>
          <a:p>
            <a:r>
              <a:rPr lang="en-US" dirty="0"/>
              <a:t>          -Is social media influence spatially random?</a:t>
            </a:r>
          </a:p>
          <a:p>
            <a:r>
              <a:rPr lang="en-US" dirty="0"/>
              <a:t>	-Is social media influence spatially unbiased?</a:t>
            </a:r>
          </a:p>
          <a:p>
            <a:r>
              <a:rPr lang="en-US" dirty="0"/>
              <a:t>	-Is social media influence spatially proprietary? – NO!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media data is MASSIVE, yet (some?) is free and open source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model and locate the “error”, and optimize or “fix” it</a:t>
            </a:r>
          </a:p>
        </p:txBody>
      </p:sp>
    </p:spTree>
    <p:extLst>
      <p:ext uri="{BB962C8B-B14F-4D97-AF65-F5344CB8AC3E}">
        <p14:creationId xmlns:p14="http://schemas.microsoft.com/office/powerpoint/2010/main" val="91733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EB37-D389-4755-B067-55C41D32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875C-CDF5-45F2-B985-64E5E78A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503134" cy="410350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FAST(ER) computation of MASSIVE information to achieve explainable human &amp; machine usable solutions</a:t>
            </a:r>
          </a:p>
          <a:p>
            <a:r>
              <a:rPr lang="en-US" dirty="0"/>
              <a:t>	-”all models are wrong, some models are useful”</a:t>
            </a:r>
          </a:p>
          <a:p>
            <a:r>
              <a:rPr lang="en-US" dirty="0"/>
              <a:t>	-error modeling - global and local optimizations possible</a:t>
            </a:r>
          </a:p>
          <a:p>
            <a:r>
              <a:rPr lang="en-US" dirty="0"/>
              <a:t>	-quantization, discretization, transformation</a:t>
            </a:r>
          </a:p>
          <a:p>
            <a:r>
              <a:rPr lang="en-US" dirty="0"/>
              <a:t>		-3D (</a:t>
            </a:r>
            <a:r>
              <a:rPr lang="en-US" dirty="0" err="1"/>
              <a:t>lat,lon,z</a:t>
            </a:r>
            <a:r>
              <a:rPr lang="en-US" dirty="0"/>
              <a:t>) – possible for spatial</a:t>
            </a:r>
          </a:p>
          <a:p>
            <a:r>
              <a:rPr lang="en-US" dirty="0"/>
              <a:t>		-4D (</a:t>
            </a:r>
            <a:r>
              <a:rPr lang="en-US" dirty="0" err="1"/>
              <a:t>x,y,z</a:t>
            </a:r>
            <a:r>
              <a:rPr lang="en-US" dirty="0"/>
              <a:t> + t) (time-series) – good for temporal spatial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Patterns of “error” in space and time in dimensions not perceivable by humans alone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1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EB37-D389-4755-B067-55C41D32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875C-CDF5-45F2-B985-64E5E78A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503134" cy="410350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Indirect to direct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Intangible to tangible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Invisible to visible…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 Influence to neutrality</a:t>
            </a:r>
          </a:p>
          <a:p>
            <a:endParaRPr lang="en-US" dirty="0"/>
          </a:p>
          <a:p>
            <a:r>
              <a:rPr lang="en-US" dirty="0"/>
              <a:t>-SORT , FILTER , SELECT , JOIN , REMOVE</a:t>
            </a:r>
          </a:p>
          <a:p>
            <a:r>
              <a:rPr lang="en-US" dirty="0"/>
              <a:t>-NLP (Text, Audio, Locational, Other Behaviors)</a:t>
            </a:r>
          </a:p>
          <a:p>
            <a:r>
              <a:rPr lang="en-US" dirty="0"/>
              <a:t>-Clustering / Vector Machines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4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EB37-D389-4755-B067-55C41D32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– Ex.</a:t>
            </a:r>
            <a:br>
              <a:rPr lang="en-US" dirty="0"/>
            </a:br>
            <a:r>
              <a:rPr lang="en-US" sz="1000" dirty="0">
                <a:hlinkClick r:id="rId2"/>
              </a:rPr>
              <a:t>https://towardsdatascience.com/animations-of-neural-networks-transforming-data-42005e8fffd9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93E78-73D1-4065-945B-4BAF5635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53" y="2509169"/>
            <a:ext cx="3820534" cy="3790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27B0B-5392-471F-8833-2078869EB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441" y="2523239"/>
            <a:ext cx="3820534" cy="3775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C0267F-5C9E-4346-9674-12E6A9DFC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729" y="3077034"/>
            <a:ext cx="4025271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6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EB37-D389-4755-B067-55C41D32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9264595" cy="1345269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–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875C-CDF5-45F2-B985-64E5E78A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2312276"/>
            <a:ext cx="10033221" cy="410350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source (original, re-post, human generated, machine generated)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stats (static) – min, max, mean, standard deviation, </a:t>
            </a:r>
            <a:r>
              <a:rPr lang="en-US" dirty="0" err="1"/>
              <a:t>histos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stats (dynamic) – time series min, max, mean, std.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association per time or per location or per </a:t>
            </a:r>
            <a:r>
              <a:rPr lang="en-US" dirty="0" err="1"/>
              <a:t>time&amp;location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as above for emoji / symbols / digital images / digital video /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ESTIMATION:  only about 10-20% of the social media has an original source.  The rest is reposts or “shares”.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4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EB37-D389-4755-B067-55C41D32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9264595" cy="1345269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– Label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875C-CDF5-45F2-B985-64E5E78A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794682" cy="410350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association to other words or other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Unsupervised Learning – we are agnostic on influence – based on our features, we just want the machine to differentiate in ways we can not (easily) perceive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then look for correlations between the differentiators (or their transformations) and apply optimization methods to reduce the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7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EB37-D389-4755-B067-55C41D32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Proposal (ML-IEM)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875C-CDF5-45F2-B985-64E5E78A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88" y="2063365"/>
            <a:ext cx="9807934" cy="4103504"/>
          </a:xfrm>
        </p:spPr>
        <p:txBody>
          <a:bodyPr>
            <a:normAutofit/>
          </a:bodyPr>
          <a:lstStyle/>
          <a:p>
            <a:r>
              <a:rPr lang="en-US" dirty="0"/>
              <a:t>Like an FMEA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Mode – normal, abnormal, incorrect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Severity – catastrophic, critical, marginal, negligible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Likelihood – frequent, probable, occasional, remote, improbable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C2F2C-67E4-48B4-A7F6-B92DCA20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05" y="3991429"/>
            <a:ext cx="10867769" cy="286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8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875C-CDF5-45F2-B985-64E5E78A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807934" cy="4103504"/>
          </a:xfrm>
        </p:spPr>
        <p:txBody>
          <a:bodyPr>
            <a:normAutofit/>
          </a:bodyPr>
          <a:lstStyle/>
          <a:p>
            <a:r>
              <a:rPr lang="en-US" dirty="0"/>
              <a:t>Twitter Hydroxychloroquine (UNT)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Mode – normal, abnormal, incorrect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Severity – catastrophic, critical, marginal, negligible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Likelihood – frequent, probable, occasional, remote, improbable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FACT:  only 13-14% of this tweet data consisted of original posts.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7D637B-11B4-4E08-A843-0081E9611D82}"/>
              </a:ext>
            </a:extLst>
          </p:cNvPr>
          <p:cNvSpPr txBox="1">
            <a:spLocks/>
          </p:cNvSpPr>
          <p:nvPr/>
        </p:nvSpPr>
        <p:spPr>
          <a:xfrm>
            <a:off x="2042018" y="967007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Dataset - Twitter Hydroxychloroquine </a:t>
            </a:r>
            <a:br>
              <a:rPr lang="en-US" dirty="0"/>
            </a:br>
            <a:r>
              <a:rPr lang="en-US" sz="1000" dirty="0">
                <a:hlinkClick r:id="rId2"/>
              </a:rPr>
              <a:t>https://digital.library.unt.edu/ark:/67531/metadc1706013/</a:t>
            </a: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5283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3E2"/>
      </a:lt2>
      <a:accent1>
        <a:srgbClr val="7FA8AE"/>
      </a:accent1>
      <a:accent2>
        <a:srgbClr val="7F9ABA"/>
      </a:accent2>
      <a:accent3>
        <a:srgbClr val="9698C6"/>
      </a:accent3>
      <a:accent4>
        <a:srgbClr val="957FBA"/>
      </a:accent4>
      <a:accent5>
        <a:srgbClr val="BB94C5"/>
      </a:accent5>
      <a:accent6>
        <a:srgbClr val="BA7FAE"/>
      </a:accent6>
      <a:hlink>
        <a:srgbClr val="AE7269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955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Meiryo</vt:lpstr>
      <vt:lpstr>Arial</vt:lpstr>
      <vt:lpstr>Corbel</vt:lpstr>
      <vt:lpstr>SketchLinesVTI</vt:lpstr>
      <vt:lpstr>errorfaktor</vt:lpstr>
      <vt:lpstr>Influence – neither good nor bad</vt:lpstr>
      <vt:lpstr>Machine Learning</vt:lpstr>
      <vt:lpstr>Machine Learning</vt:lpstr>
      <vt:lpstr>Machine Learning – Ex. https://towardsdatascience.com/animations-of-neural-networks-transforming-data-42005e8fffd9</vt:lpstr>
      <vt:lpstr>Machine Learning – Feature Engineering</vt:lpstr>
      <vt:lpstr>Machine Learning – Label Determination</vt:lpstr>
      <vt:lpstr>Solution Proposal (ML-IEM)</vt:lpstr>
      <vt:lpstr>PowerPoint Presentation</vt:lpstr>
      <vt:lpstr>Machine Learning – Algo Development</vt:lpstr>
      <vt:lpstr>Machine Learning + Geospatial</vt:lpstr>
      <vt:lpstr>Solution Proposal - reduce “error”</vt:lpstr>
      <vt:lpstr>Workflow</vt:lpstr>
      <vt:lpstr>Open Source Geospatial Tools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riskofaktor</dc:title>
  <dc:creator>Ikramulla, Faiz</dc:creator>
  <cp:lastModifiedBy>Ikramulla, Faiz</cp:lastModifiedBy>
  <cp:revision>102</cp:revision>
  <dcterms:created xsi:type="dcterms:W3CDTF">2020-09-20T10:04:18Z</dcterms:created>
  <dcterms:modified xsi:type="dcterms:W3CDTF">2020-09-20T14:31:09Z</dcterms:modified>
</cp:coreProperties>
</file>